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59" r:id="rId5"/>
    <p:sldId id="264" r:id="rId6"/>
    <p:sldId id="263" r:id="rId7"/>
    <p:sldId id="262" r:id="rId8"/>
    <p:sldId id="266"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t>10/31/2023</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A8D47A-3338-4966-B6BC-8183D68CFBFF}"/>
              </a:ext>
            </a:extLst>
          </p:cNvPr>
          <p:cNvSpPr>
            <a:spLocks noGrp="1"/>
          </p:cNvSpPr>
          <p:nvPr>
            <p:ph type="dt" sz="half" idx="10"/>
          </p:nvPr>
        </p:nvSpPr>
        <p:spPr/>
        <p:txBody>
          <a:bodyPr/>
          <a:lstStyle/>
          <a:p>
            <a:fld id="{0D1B56F3-24BB-45BE-BD1E-E26A863B0966}" type="datetime1">
              <a:rPr lang="en-US" smtClean="0"/>
              <a:t>10/31/2023</a:t>
            </a:fld>
            <a:endParaRPr lang="en-US"/>
          </a:p>
        </p:txBody>
      </p:sp>
      <p:sp>
        <p:nvSpPr>
          <p:cNvPr id="8" name="Footer Placeholder 7">
            <a:extLst>
              <a:ext uri="{FF2B5EF4-FFF2-40B4-BE49-F238E27FC236}">
                <a16:creationId xmlns:a16="http://schemas.microsoft.com/office/drawing/2014/main" xmlns=""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6E4BCC-92FE-44F8-B6CB-0B6F70878837}"/>
              </a:ext>
            </a:extLst>
          </p:cNvPr>
          <p:cNvSpPr>
            <a:spLocks noGrp="1"/>
          </p:cNvSpPr>
          <p:nvPr>
            <p:ph type="dt" sz="half" idx="10"/>
          </p:nvPr>
        </p:nvSpPr>
        <p:spPr/>
        <p:txBody>
          <a:bodyPr/>
          <a:lstStyle/>
          <a:p>
            <a:fld id="{B99138A9-B139-4FBA-BD61-A63595AC75F4}" type="datetime1">
              <a:rPr lang="en-US" smtClean="0"/>
              <a:t>10/31/2023</a:t>
            </a:fld>
            <a:endParaRPr lang="en-US"/>
          </a:p>
        </p:txBody>
      </p:sp>
      <p:sp>
        <p:nvSpPr>
          <p:cNvPr id="4" name="Footer Placeholder 3">
            <a:extLst>
              <a:ext uri="{FF2B5EF4-FFF2-40B4-BE49-F238E27FC236}">
                <a16:creationId xmlns:a16="http://schemas.microsoft.com/office/drawing/2014/main" xmlns=""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9989D4-ED90-4AF6-8BE4-E14F8E560CC1}"/>
              </a:ext>
            </a:extLst>
          </p:cNvPr>
          <p:cNvSpPr>
            <a:spLocks noGrp="1"/>
          </p:cNvSpPr>
          <p:nvPr>
            <p:ph type="dt" sz="half" idx="10"/>
          </p:nvPr>
        </p:nvSpPr>
        <p:spPr/>
        <p:txBody>
          <a:bodyPr/>
          <a:lstStyle/>
          <a:p>
            <a:fld id="{33219DCA-20B6-4A7F-9287-D29CBE4F4E3E}" type="datetime1">
              <a:rPr lang="en-US" smtClean="0"/>
              <a:t>10/31/2023</a:t>
            </a:fld>
            <a:endParaRPr lang="en-US"/>
          </a:p>
        </p:txBody>
      </p:sp>
      <p:sp>
        <p:nvSpPr>
          <p:cNvPr id="3" name="Footer Placeholder 2">
            <a:extLst>
              <a:ext uri="{FF2B5EF4-FFF2-40B4-BE49-F238E27FC236}">
                <a16:creationId xmlns:a16="http://schemas.microsoft.com/office/drawing/2014/main" xmlns=""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35A87F-90AF-4464-A736-52D1CADA2883}"/>
              </a:ext>
            </a:extLst>
          </p:cNvPr>
          <p:cNvSpPr>
            <a:spLocks noGrp="1"/>
          </p:cNvSpPr>
          <p:nvPr>
            <p:ph type="dt" sz="half" idx="10"/>
          </p:nvPr>
        </p:nvSpPr>
        <p:spPr/>
        <p:txBody>
          <a:bodyPr/>
          <a:lstStyle/>
          <a:p>
            <a:fld id="{19E4CC13-3719-4BC0-9941-BCD22F2E39BB}" type="datetime1">
              <a:rPr lang="en-US" smtClean="0"/>
              <a:t>10/31/2023</a:t>
            </a:fld>
            <a:endParaRPr lang="en-US"/>
          </a:p>
        </p:txBody>
      </p:sp>
      <p:sp>
        <p:nvSpPr>
          <p:cNvPr id="6" name="Footer Placeholder 5">
            <a:extLst>
              <a:ext uri="{FF2B5EF4-FFF2-40B4-BE49-F238E27FC236}">
                <a16:creationId xmlns:a16="http://schemas.microsoft.com/office/drawing/2014/main" xmlns=""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F0C8C3-A384-4E63-8E44-19B65F56A139}"/>
              </a:ext>
            </a:extLst>
          </p:cNvPr>
          <p:cNvSpPr>
            <a:spLocks noGrp="1"/>
          </p:cNvSpPr>
          <p:nvPr>
            <p:ph type="dt" sz="half" idx="10"/>
          </p:nvPr>
        </p:nvSpPr>
        <p:spPr/>
        <p:txBody>
          <a:bodyPr/>
          <a:lstStyle/>
          <a:p>
            <a:fld id="{339C473A-74A1-46F3-8D2E-10C923B7E154}" type="datetime1">
              <a:rPr lang="en-US" smtClean="0"/>
              <a:t>10/31/2023</a:t>
            </a:fld>
            <a:endParaRPr lang="en-US"/>
          </a:p>
        </p:txBody>
      </p:sp>
      <p:sp>
        <p:nvSpPr>
          <p:cNvPr id="6" name="Footer Placeholder 5">
            <a:extLst>
              <a:ext uri="{FF2B5EF4-FFF2-40B4-BE49-F238E27FC236}">
                <a16:creationId xmlns:a16="http://schemas.microsoft.com/office/drawing/2014/main" xmlns=""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413943-8E2C-479E-A890-4082F72A6BB9}"/>
              </a:ext>
            </a:extLst>
          </p:cNvPr>
          <p:cNvSpPr>
            <a:spLocks noGrp="1"/>
          </p:cNvSpPr>
          <p:nvPr>
            <p:ph type="dt" sz="half" idx="10"/>
          </p:nvPr>
        </p:nvSpPr>
        <p:spPr/>
        <p:txBody>
          <a:bodyPr/>
          <a:lstStyle/>
          <a:p>
            <a:fld id="{03A4B6EE-3F1C-40A8-BAA7-D8D1D25FA34D}" type="datetime1">
              <a:rPr lang="en-US" smtClean="0"/>
              <a:t>10/31/2023</a:t>
            </a:fld>
            <a:endParaRPr lang="en-US"/>
          </a:p>
        </p:txBody>
      </p:sp>
      <p:sp>
        <p:nvSpPr>
          <p:cNvPr id="5" name="Footer Placeholder 4">
            <a:extLst>
              <a:ext uri="{FF2B5EF4-FFF2-40B4-BE49-F238E27FC236}">
                <a16:creationId xmlns:a16="http://schemas.microsoft.com/office/drawing/2014/main" xmlns=""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70A49F-B64E-4D0D-BB32-EA3E8F26407C}"/>
              </a:ext>
            </a:extLst>
          </p:cNvPr>
          <p:cNvSpPr>
            <a:spLocks noGrp="1"/>
          </p:cNvSpPr>
          <p:nvPr>
            <p:ph type="dt" sz="half" idx="10"/>
          </p:nvPr>
        </p:nvSpPr>
        <p:spPr/>
        <p:txBody>
          <a:bodyPr/>
          <a:lstStyle/>
          <a:p>
            <a:fld id="{22B49DCD-488C-48E6-B562-9E2144C6FF46}" type="datetime1">
              <a:rPr lang="en-US" smtClean="0"/>
              <a:t>10/31/2023</a:t>
            </a:fld>
            <a:endParaRPr lang="en-US"/>
          </a:p>
        </p:txBody>
      </p:sp>
      <p:sp>
        <p:nvSpPr>
          <p:cNvPr id="5" name="Footer Placeholder 4">
            <a:extLst>
              <a:ext uri="{FF2B5EF4-FFF2-40B4-BE49-F238E27FC236}">
                <a16:creationId xmlns:a16="http://schemas.microsoft.com/office/drawing/2014/main" xmlns=""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10/31/2023</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t>10/31/2023</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t>10/31/2023</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t>10/31/2023</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E90928-7051-4176-AF43-FB46B448AF65}"/>
              </a:ext>
            </a:extLst>
          </p:cNvPr>
          <p:cNvSpPr>
            <a:spLocks noGrp="1"/>
          </p:cNvSpPr>
          <p:nvPr>
            <p:ph type="dt" sz="half" idx="10"/>
          </p:nvPr>
        </p:nvSpPr>
        <p:spPr/>
        <p:txBody>
          <a:bodyPr/>
          <a:lstStyle/>
          <a:p>
            <a:fld id="{FD2470B8-96F8-42D0-9FB1-FD414F8B4E30}" type="datetime1">
              <a:rPr lang="en-US" smtClean="0"/>
              <a:t>10/31/2023</a:t>
            </a:fld>
            <a:endParaRPr lang="en-US"/>
          </a:p>
        </p:txBody>
      </p:sp>
      <p:sp>
        <p:nvSpPr>
          <p:cNvPr id="5" name="Footer Placeholder 4">
            <a:extLst>
              <a:ext uri="{FF2B5EF4-FFF2-40B4-BE49-F238E27FC236}">
                <a16:creationId xmlns:a16="http://schemas.microsoft.com/office/drawing/2014/main" xmlns=""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1FF36-8A8A-49C7-B10C-E9298B9F86C1}"/>
              </a:ext>
            </a:extLst>
          </p:cNvPr>
          <p:cNvSpPr>
            <a:spLocks noGrp="1"/>
          </p:cNvSpPr>
          <p:nvPr>
            <p:ph type="dt" sz="half" idx="10"/>
          </p:nvPr>
        </p:nvSpPr>
        <p:spPr/>
        <p:txBody>
          <a:bodyPr/>
          <a:lstStyle/>
          <a:p>
            <a:fld id="{7848F3F0-BBE0-4656-ADE2-E0CA7BB6F2D1}" type="datetime1">
              <a:rPr lang="en-US" smtClean="0"/>
              <a:t>10/31/2023</a:t>
            </a:fld>
            <a:endParaRPr lang="en-US"/>
          </a:p>
        </p:txBody>
      </p:sp>
      <p:sp>
        <p:nvSpPr>
          <p:cNvPr id="5" name="Footer Placeholder 4">
            <a:extLst>
              <a:ext uri="{FF2B5EF4-FFF2-40B4-BE49-F238E27FC236}">
                <a16:creationId xmlns:a16="http://schemas.microsoft.com/office/drawing/2014/main" xmlns=""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983081-7714-467D-8131-EC28D3DB550A}"/>
              </a:ext>
            </a:extLst>
          </p:cNvPr>
          <p:cNvSpPr>
            <a:spLocks noGrp="1"/>
          </p:cNvSpPr>
          <p:nvPr>
            <p:ph type="dt" sz="half" idx="10"/>
          </p:nvPr>
        </p:nvSpPr>
        <p:spPr/>
        <p:txBody>
          <a:bodyPr/>
          <a:lstStyle/>
          <a:p>
            <a:fld id="{2F3ED7EF-0440-4F9E-A644-D13ECD56D55F}" type="datetime1">
              <a:rPr lang="en-US" smtClean="0"/>
              <a:t>10/31/2023</a:t>
            </a:fld>
            <a:endParaRPr lang="en-US"/>
          </a:p>
        </p:txBody>
      </p:sp>
      <p:sp>
        <p:nvSpPr>
          <p:cNvPr id="5" name="Footer Placeholder 4">
            <a:extLst>
              <a:ext uri="{FF2B5EF4-FFF2-40B4-BE49-F238E27FC236}">
                <a16:creationId xmlns:a16="http://schemas.microsoft.com/office/drawing/2014/main" xmlns=""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E82D241-6FC2-4676-9A13-420AA9F4CFC2}"/>
              </a:ext>
            </a:extLst>
          </p:cNvPr>
          <p:cNvSpPr>
            <a:spLocks noGrp="1"/>
          </p:cNvSpPr>
          <p:nvPr>
            <p:ph type="dt" sz="half" idx="10"/>
          </p:nvPr>
        </p:nvSpPr>
        <p:spPr/>
        <p:txBody>
          <a:bodyPr/>
          <a:lstStyle/>
          <a:p>
            <a:fld id="{B5AE9FF7-F5C4-4B75-B312-7A2B0AADEC3E}" type="datetime1">
              <a:rPr lang="en-US" smtClean="0"/>
              <a:t>10/31/2023</a:t>
            </a:fld>
            <a:endParaRPr lang="en-US"/>
          </a:p>
        </p:txBody>
      </p:sp>
      <p:sp>
        <p:nvSpPr>
          <p:cNvPr id="6" name="Footer Placeholder 5">
            <a:extLst>
              <a:ext uri="{FF2B5EF4-FFF2-40B4-BE49-F238E27FC236}">
                <a16:creationId xmlns:a16="http://schemas.microsoft.com/office/drawing/2014/main" xmlns=""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10/31/2023</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10/31/2023</a:t>
            </a:fld>
            <a:endParaRPr lang="en-US"/>
          </a:p>
        </p:txBody>
      </p:sp>
      <p:sp>
        <p:nvSpPr>
          <p:cNvPr id="5" name="Footer Placeholder 4">
            <a:extLst>
              <a:ext uri="{FF2B5EF4-FFF2-40B4-BE49-F238E27FC236}">
                <a16:creationId xmlns:a16="http://schemas.microsoft.com/office/drawing/2014/main" xmlns=""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xmlns="" id="{2FFC5212-227D-4386-8215-57FF30950393}"/>
              </a:ext>
            </a:extLst>
          </p:cNvPr>
          <p:cNvSpPr txBox="1">
            <a:spLocks noChangeArrowheads="1"/>
          </p:cNvSpPr>
          <p:nvPr/>
        </p:nvSpPr>
        <p:spPr bwMode="auto">
          <a:xfrm>
            <a:off x="2641410" y="1139547"/>
            <a:ext cx="6909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dirty="0" err="1">
                <a:solidFill>
                  <a:srgbClr val="0000FF"/>
                </a:solidFill>
                <a:latin typeface="HP001 4 hàng" pitchFamily="34" charset="0"/>
              </a:rPr>
              <a:t>Thứ</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ngày</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tháng</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năm</a:t>
            </a:r>
            <a:r>
              <a:rPr lang="en-US" altLang="en-US" sz="3200" b="1" dirty="0">
                <a:solidFill>
                  <a:srgbClr val="0000FF"/>
                </a:solidFill>
                <a:latin typeface="HP001 4 hàng" pitchFamily="34" charset="0"/>
              </a:rPr>
              <a:t> 2023</a:t>
            </a:r>
          </a:p>
        </p:txBody>
      </p:sp>
      <p:sp>
        <p:nvSpPr>
          <p:cNvPr id="3" name="TextBox 2">
            <a:extLst>
              <a:ext uri="{FF2B5EF4-FFF2-40B4-BE49-F238E27FC236}">
                <a16:creationId xmlns:a16="http://schemas.microsoft.com/office/drawing/2014/main" xmlns="" id="{0EF1B384-2B2E-4E2E-96DD-06F63D26AFCA}"/>
              </a:ext>
            </a:extLst>
          </p:cNvPr>
          <p:cNvSpPr txBox="1"/>
          <p:nvPr/>
        </p:nvSpPr>
        <p:spPr>
          <a:xfrm>
            <a:off x="1928814" y="1579711"/>
            <a:ext cx="9329736" cy="3040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u="sng"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a:t>
            </a:r>
            <a:r>
              <a:rPr lang="vi-VN"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 TẬP CUỐI HỌC KÌ 1</a:t>
            </a:r>
          </a:p>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5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A78D04-2E76-46D1-BB22-CBE0DC476521}"/>
              </a:ext>
            </a:extLst>
          </p:cNvPr>
          <p:cNvSpPr txBox="1"/>
          <p:nvPr/>
        </p:nvSpPr>
        <p:spPr>
          <a:xfrm>
            <a:off x="3371851" y="3148186"/>
            <a:ext cx="4057521" cy="523220"/>
          </a:xfrm>
          <a:prstGeom prst="rect">
            <a:avLst/>
          </a:prstGeom>
          <a:noFill/>
        </p:spPr>
        <p:txBody>
          <a:bodyPr wrap="none" rtlCol="0">
            <a:spAutoFit/>
          </a:bodyPr>
          <a:lstStyle/>
          <a:p>
            <a:pPr algn="l"/>
            <a:r>
              <a:rPr lang="en-US" sz="2800" b="1" dirty="0">
                <a:solidFill>
                  <a:schemeClr val="tx2">
                    <a:lumMod val="75000"/>
                  </a:schemeClr>
                </a:solidFill>
                <a:latin typeface="Times New Roman" panose="02020603050405020304" pitchFamily="18" charset="0"/>
                <a:cs typeface="Times New Roman" panose="02020603050405020304" pitchFamily="18" charset="0"/>
              </a:rPr>
              <a:t>HS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cả</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lớp</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bài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xmlns="" id="{A8721AF2-51E8-4EAD-BD61-ADE9592F21F1}"/>
              </a:ext>
            </a:extLst>
          </p:cNvPr>
          <p:cNvSpPr txBox="1"/>
          <p:nvPr/>
        </p:nvSpPr>
        <p:spPr>
          <a:xfrm>
            <a:off x="3504854" y="1153132"/>
            <a:ext cx="3667992" cy="1015663"/>
          </a:xfrm>
          <a:prstGeom prst="rect">
            <a:avLst/>
          </a:prstGeom>
          <a:solidFill>
            <a:schemeClr val="accent2">
              <a:lumMod val="40000"/>
              <a:lumOff val="60000"/>
            </a:schemeClr>
          </a:solidFill>
        </p:spPr>
        <p:txBody>
          <a:bodyPr wrap="none" rtlCol="0">
            <a:spAutoFit/>
          </a:bodyPr>
          <a:lstStyle/>
          <a:p>
            <a:pPr algn="l"/>
            <a:r>
              <a:rPr lang="en-US" sz="6000" b="1" dirty="0" err="1">
                <a:solidFill>
                  <a:srgbClr val="FF0000"/>
                </a:solidFill>
                <a:latin typeface="Times New Roman" panose="02020603050405020304" pitchFamily="18" charset="0"/>
                <a:cs typeface="Times New Roman" panose="02020603050405020304" pitchFamily="18" charset="0"/>
              </a:rPr>
              <a:t>Khởi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động</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1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78BF0C8-0992-4566-AFC3-48B2976CF16A}"/>
              </a:ext>
            </a:extLst>
          </p:cNvPr>
          <p:cNvSpPr txBox="1"/>
          <p:nvPr/>
        </p:nvSpPr>
        <p:spPr>
          <a:xfrm>
            <a:off x="871538" y="0"/>
            <a:ext cx="1451038" cy="523220"/>
          </a:xfrm>
          <a:prstGeom prst="rect">
            <a:avLst/>
          </a:prstGeom>
          <a:noFill/>
        </p:spPr>
        <p:txBody>
          <a:bodyPr wrap="none" rtlCol="0">
            <a:spAutoFit/>
          </a:bodyPr>
          <a:lstStyle/>
          <a:p>
            <a:pPr algn="l"/>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đọc</a:t>
            </a:r>
            <a:r>
              <a:rPr lang="en-US" sz="2800" b="1" i="0" dirty="0">
                <a:solidFill>
                  <a:srgbClr val="000000"/>
                </a:solidFill>
                <a:effectLst/>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BF3BA1C-A50C-42B7-9124-A5008930F1D6}"/>
              </a:ext>
            </a:extLst>
          </p:cNvPr>
          <p:cNvSpPr txBox="1"/>
          <p:nvPr/>
        </p:nvSpPr>
        <p:spPr>
          <a:xfrm>
            <a:off x="0" y="0"/>
            <a:ext cx="12192000" cy="7017306"/>
          </a:xfrm>
          <a:prstGeom prst="rect">
            <a:avLst/>
          </a:prstGeom>
          <a:noFill/>
          <a:ln>
            <a:solidFill>
              <a:schemeClr val="tx1"/>
            </a:solidFill>
          </a:ln>
        </p:spPr>
        <p:txBody>
          <a:bodyPr wrap="square">
            <a:spAutoFit/>
          </a:bodyPr>
          <a:lstStyle/>
          <a:p>
            <a:pPr algn="ctr" rtl="0"/>
            <a:r>
              <a:rPr lang="vi-VN" sz="3000" b="1" i="0" dirty="0">
                <a:solidFill>
                  <a:srgbClr val="000000"/>
                </a:solidFill>
                <a:effectLst/>
                <a:latin typeface="Times New Roman" panose="02020603050405020304" pitchFamily="18" charset="0"/>
                <a:cs typeface="Times New Roman" panose="02020603050405020304" pitchFamily="18" charset="0"/>
              </a:rPr>
              <a:t>Đi làm nương</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Ở làng người Thái và làng người Xá, đến mùa đi làm nương thì trên sàn, dưới đất mọi nhà đều vắng tanh. Cả làng đều đi làm nương, nương xa, nhiều khi lên tận ngọn suối. Con ngựa đeo tất cả đồ đạc và nông cụ trên lưng, có khi nó còn thồ thêm một chú bé ngồi vắt vẻo bên cạnh một cái nồi to. Mấy con chó thì lon ton, loăng quăng, lúc chạy trước, lúc chạy sau. </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Trên nương, mỗi người một việc. Người lớn đánh trâu ra cày. Các cụ già nhặt cỏ, đốt lá. Mấy chú bé đi tìm chỗ ven suối để bắc bếp thổi cơm. Chẳng mấy chốc, khói bếp đã um lên. Các bà mẹ cúi lom khom tra ngô. Được mẹ địu ấm, có khi em bé vẫn ngủ khì trên lưng mẹ. Lũ chó nhung nhăng chạy, sủa om cả rừng. </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Nhưng khi đi làm nương xa, chiều không về kịp, mọi người ngủ lại trong lều. Sương xuống mù mịt, lạnh buốt. Những bữa cơm tối, các gia đình quây quần ấm áp quanh đống lửa lớn đương bùng bùng cháy. </a:t>
            </a:r>
          </a:p>
        </p:txBody>
      </p:sp>
    </p:spTree>
    <p:extLst>
      <p:ext uri="{BB962C8B-B14F-4D97-AF65-F5344CB8AC3E}">
        <p14:creationId xmlns:p14="http://schemas.microsoft.com/office/powerpoint/2010/main" val="336004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F26577-D583-4E19-BA5D-FEC8B47DC355}"/>
              </a:ext>
            </a:extLst>
          </p:cNvPr>
          <p:cNvSpPr txBox="1"/>
          <p:nvPr/>
        </p:nvSpPr>
        <p:spPr>
          <a:xfrm>
            <a:off x="728661" y="373440"/>
            <a:ext cx="11301413" cy="3046988"/>
          </a:xfrm>
          <a:prstGeom prst="rect">
            <a:avLst/>
          </a:prstGeom>
          <a:noFill/>
        </p:spPr>
        <p:txBody>
          <a:bodyPr wrap="square">
            <a:spAutoFit/>
          </a:bodyPr>
          <a:lstStyle/>
          <a:p>
            <a:r>
              <a:rPr lang="en-US" sz="3200" b="1" i="0" dirty="0">
                <a:solidFill>
                  <a:schemeClr val="accent5">
                    <a:lumMod val="75000"/>
                  </a:schemeClr>
                </a:solidFill>
                <a:effectLst/>
                <a:latin typeface="Times New Roman" panose="02020603050405020304" pitchFamily="18" charset="0"/>
                <a:cs typeface="Times New Roman" panose="02020603050405020304" pitchFamily="18" charset="0"/>
              </a:rPr>
              <a:t>1. </a:t>
            </a:r>
            <a:r>
              <a:rPr lang="vi-VN" sz="3200" b="1" dirty="0">
                <a:latin typeface="Times New Roman" panose="02020603050405020304" pitchFamily="18" charset="0"/>
                <a:cs typeface="Times New Roman" panose="02020603050405020304" pitchFamily="18" charset="0"/>
              </a:rPr>
              <a:t>Từ ngữ, hình ảnh nào trong bài đọc cho biết mọi người trong làng đều đi làm nương? Tìm các ý đúng:</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Cả làng đều đi làm nương.</a:t>
            </a:r>
          </a:p>
          <a:p>
            <a:r>
              <a:rPr lang="vi-VN" sz="3200" dirty="0">
                <a:latin typeface="Times New Roman" panose="02020603050405020304" pitchFamily="18" charset="0"/>
                <a:cs typeface="Times New Roman" panose="02020603050405020304" pitchFamily="18" charset="0"/>
              </a:rPr>
              <a:t>B. Trên nương, mỗi người một việc.</a:t>
            </a:r>
          </a:p>
          <a:p>
            <a:r>
              <a:rPr lang="vi-VN" sz="3200" dirty="0">
                <a:latin typeface="Times New Roman" panose="02020603050405020304" pitchFamily="18" charset="0"/>
                <a:cs typeface="Times New Roman" panose="02020603050405020304" pitchFamily="18" charset="0"/>
              </a:rPr>
              <a:t>C. Trên sàn, dưới đất mọi nhà đều vắng tanh.</a:t>
            </a:r>
          </a:p>
          <a:p>
            <a:r>
              <a:rPr lang="vi-VN" sz="3200" dirty="0">
                <a:latin typeface="Times New Roman" panose="02020603050405020304" pitchFamily="18" charset="0"/>
                <a:cs typeface="Times New Roman" panose="02020603050405020304" pitchFamily="18" charset="0"/>
              </a:rPr>
              <a:t>D. Con ngựa đeo tất cả đồ đạc và nông cụ trên lưng.</a:t>
            </a:r>
          </a:p>
        </p:txBody>
      </p:sp>
      <p:sp>
        <p:nvSpPr>
          <p:cNvPr id="5" name="TextBox 4">
            <a:extLst>
              <a:ext uri="{FF2B5EF4-FFF2-40B4-BE49-F238E27FC236}">
                <a16:creationId xmlns:a16="http://schemas.microsoft.com/office/drawing/2014/main" xmlns="" id="{F35476A2-7FF1-474C-8248-25743914C9D3}"/>
              </a:ext>
            </a:extLst>
          </p:cNvPr>
          <p:cNvSpPr txBox="1"/>
          <p:nvPr/>
        </p:nvSpPr>
        <p:spPr>
          <a:xfrm>
            <a:off x="728661" y="3471862"/>
            <a:ext cx="10744202" cy="3046988"/>
          </a:xfrm>
          <a:prstGeom prst="rect">
            <a:avLst/>
          </a:prstGeom>
          <a:noFill/>
        </p:spPr>
        <p:txBody>
          <a:bodyPr wrap="square">
            <a:spAutoFit/>
          </a:bodyPr>
          <a:lstStyle/>
          <a:p>
            <a:r>
              <a:rPr lang="en-US" sz="3200" b="1" i="0" dirty="0">
                <a:solidFill>
                  <a:schemeClr val="accent5">
                    <a:lumMod val="75000"/>
                  </a:schemeClr>
                </a:solidFill>
                <a:effectLst/>
                <a:latin typeface="Times New Roman" panose="02020603050405020304" pitchFamily="18" charset="0"/>
                <a:cs typeface="Times New Roman" panose="02020603050405020304" pitchFamily="18" charset="0"/>
              </a:rPr>
              <a:t>2. </a:t>
            </a:r>
            <a:r>
              <a:rPr lang="vi-VN" sz="3200" b="1" dirty="0">
                <a:latin typeface="Times New Roman" panose="02020603050405020304" pitchFamily="18" charset="0"/>
                <a:cs typeface="Times New Roman" panose="02020603050405020304" pitchFamily="18" charset="0"/>
              </a:rPr>
              <a:t>Những chi tiết nào trong bài đọc cho thấy cảnh làm nương diễn ra ở miền núi? Tìm các ý đúng:</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Nương xa, nhiều khi lên tận ngọn suối.</a:t>
            </a:r>
          </a:p>
          <a:p>
            <a:r>
              <a:rPr lang="vi-VN" sz="3200" dirty="0">
                <a:latin typeface="Times New Roman" panose="02020603050405020304" pitchFamily="18" charset="0"/>
                <a:cs typeface="Times New Roman" panose="02020603050405020304" pitchFamily="18" charset="0"/>
              </a:rPr>
              <a:t>B. Người lớn đánh trâu ra cày.</a:t>
            </a:r>
          </a:p>
          <a:p>
            <a:r>
              <a:rPr lang="vi-VN" sz="3200" dirty="0">
                <a:latin typeface="Times New Roman" panose="02020603050405020304" pitchFamily="18" charset="0"/>
                <a:cs typeface="Times New Roman" panose="02020603050405020304" pitchFamily="18" charset="0"/>
              </a:rPr>
              <a:t>C. Mấy chú bé tìm chỗ bắc bếp thổi cơm ở ven suối.</a:t>
            </a:r>
          </a:p>
          <a:p>
            <a:r>
              <a:rPr lang="vi-VN" sz="3200" dirty="0">
                <a:latin typeface="Times New Roman" panose="02020603050405020304" pitchFamily="18" charset="0"/>
                <a:cs typeface="Times New Roman" panose="02020603050405020304" pitchFamily="18" charset="0"/>
              </a:rPr>
              <a:t>D. Các bà mẹ cúi lom khom tra ngô.</a:t>
            </a:r>
          </a:p>
        </p:txBody>
      </p:sp>
      <p:sp>
        <p:nvSpPr>
          <p:cNvPr id="6" name="Oval 5">
            <a:extLst>
              <a:ext uri="{FF2B5EF4-FFF2-40B4-BE49-F238E27FC236}">
                <a16:creationId xmlns:a16="http://schemas.microsoft.com/office/drawing/2014/main" xmlns="" id="{402B868D-2428-4976-BA1D-0A1130676511}"/>
              </a:ext>
            </a:extLst>
          </p:cNvPr>
          <p:cNvSpPr/>
          <p:nvPr/>
        </p:nvSpPr>
        <p:spPr>
          <a:xfrm>
            <a:off x="585789" y="1426508"/>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2F57C4D9-AC4F-4ADF-8095-16C8876F4FD7}"/>
              </a:ext>
            </a:extLst>
          </p:cNvPr>
          <p:cNvSpPr/>
          <p:nvPr/>
        </p:nvSpPr>
        <p:spPr>
          <a:xfrm>
            <a:off x="614365" y="4539234"/>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6EF2DBBE-2D17-47FB-B460-13D68DD7DA45}"/>
              </a:ext>
            </a:extLst>
          </p:cNvPr>
          <p:cNvSpPr/>
          <p:nvPr/>
        </p:nvSpPr>
        <p:spPr>
          <a:xfrm>
            <a:off x="614364" y="5446088"/>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280131C1-989B-4C9F-BA9B-38E1938414EA}"/>
              </a:ext>
            </a:extLst>
          </p:cNvPr>
          <p:cNvSpPr/>
          <p:nvPr/>
        </p:nvSpPr>
        <p:spPr>
          <a:xfrm>
            <a:off x="585789" y="1914475"/>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E11090EA-1FAB-47CA-A64C-148AD75C8C2C}"/>
              </a:ext>
            </a:extLst>
          </p:cNvPr>
          <p:cNvSpPr/>
          <p:nvPr/>
        </p:nvSpPr>
        <p:spPr>
          <a:xfrm>
            <a:off x="585789" y="2402442"/>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2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8F37914E-9366-4A45-9607-FD91266F05C1}"/>
              </a:ext>
            </a:extLst>
          </p:cNvPr>
          <p:cNvSpPr>
            <a:spLocks noChangeArrowheads="1"/>
          </p:cNvSpPr>
          <p:nvPr/>
        </p:nvSpPr>
        <p:spPr bwMode="auto">
          <a:xfrm>
            <a:off x="533400" y="706789"/>
            <a:ext cx="111991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nương</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gì</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Hoàn</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vở</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xmlns="" id="{39ABA139-3256-487F-A4C5-A47A8D9FC32C}"/>
              </a:ext>
            </a:extLst>
          </p:cNvPr>
          <p:cNvGraphicFramePr>
            <a:graphicFrameLocks noGrp="1"/>
          </p:cNvGraphicFramePr>
          <p:nvPr>
            <p:extLst>
              <p:ext uri="{D42A27DB-BD31-4B8C-83A1-F6EECF244321}">
                <p14:modId xmlns:p14="http://schemas.microsoft.com/office/powerpoint/2010/main" val="3741254320"/>
              </p:ext>
            </p:extLst>
          </p:nvPr>
        </p:nvGraphicFramePr>
        <p:xfrm>
          <a:off x="1692786" y="1837073"/>
          <a:ext cx="8128000" cy="3474720"/>
        </p:xfrm>
        <a:graphic>
          <a:graphicData uri="http://schemas.openxmlformats.org/drawingml/2006/table">
            <a:tbl>
              <a:tblPr firstRow="1" bandRow="1">
                <a:tableStyleId>{00A15C55-8517-42AA-B614-E9B94910E393}</a:tableStyleId>
              </a:tblPr>
              <a:tblGrid>
                <a:gridCol w="2112298">
                  <a:extLst>
                    <a:ext uri="{9D8B030D-6E8A-4147-A177-3AD203B41FA5}">
                      <a16:colId xmlns:a16="http://schemas.microsoft.com/office/drawing/2014/main" xmlns="" val="351323161"/>
                    </a:ext>
                  </a:extLst>
                </a:gridCol>
                <a:gridCol w="6015702">
                  <a:extLst>
                    <a:ext uri="{9D8B030D-6E8A-4147-A177-3AD203B41FA5}">
                      <a16:colId xmlns:a16="http://schemas.microsoft.com/office/drawing/2014/main" xmlns="" val="351022232"/>
                    </a:ext>
                  </a:extLst>
                </a:gridCol>
              </a:tblGrid>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p>
                  </a:txBody>
                  <a:tcPr/>
                </a:tc>
                <a:tc>
                  <a:txBody>
                    <a:bodyPr/>
                    <a:lstStyle/>
                    <a:p>
                      <a:r>
                        <a:rPr lang="en-US" sz="3200" dirty="0" err="1">
                          <a:latin typeface="Times New Roman" panose="02020603050405020304" pitchFamily="18" charset="0"/>
                          <a:cs typeface="Times New Roman" panose="02020603050405020304" pitchFamily="18" charset="0"/>
                        </a:rPr>
                        <a:t>Việc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04832156"/>
                  </a:ext>
                </a:extLst>
              </a:tr>
              <a:tr h="578724">
                <a:tc>
                  <a:txBody>
                    <a:bodyPr/>
                    <a:lstStyle/>
                    <a:p>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46847750"/>
                  </a:ext>
                </a:extLst>
              </a:tr>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13011652"/>
                  </a:ext>
                </a:extLst>
              </a:tr>
              <a:tr h="578724">
                <a:tc>
                  <a:txBody>
                    <a:bodyPr/>
                    <a:lstStyle/>
                    <a:p>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76642960"/>
                  </a:ext>
                </a:extLst>
              </a:tr>
              <a:tr h="578724">
                <a:tc>
                  <a:txBody>
                    <a:bodyPr/>
                    <a:lstStyle/>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93824542"/>
                  </a:ext>
                </a:extLst>
              </a:tr>
              <a:tr h="578724">
                <a:tc>
                  <a:txBody>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57100602"/>
                  </a:ext>
                </a:extLst>
              </a:tr>
            </a:tbl>
          </a:graphicData>
        </a:graphic>
      </p:graphicFrame>
      <p:graphicFrame>
        <p:nvGraphicFramePr>
          <p:cNvPr id="5" name="Table 4">
            <a:extLst>
              <a:ext uri="{FF2B5EF4-FFF2-40B4-BE49-F238E27FC236}">
                <a16:creationId xmlns:a16="http://schemas.microsoft.com/office/drawing/2014/main" xmlns="" id="{A8B5D2DC-AA5A-458C-AF30-B97258911F34}"/>
              </a:ext>
            </a:extLst>
          </p:cNvPr>
          <p:cNvGraphicFramePr>
            <a:graphicFrameLocks noGrp="1"/>
          </p:cNvGraphicFramePr>
          <p:nvPr>
            <p:extLst>
              <p:ext uri="{D42A27DB-BD31-4B8C-83A1-F6EECF244321}">
                <p14:modId xmlns:p14="http://schemas.microsoft.com/office/powerpoint/2010/main" val="18360162"/>
              </p:ext>
            </p:extLst>
          </p:nvPr>
        </p:nvGraphicFramePr>
        <p:xfrm>
          <a:off x="1692786" y="1837073"/>
          <a:ext cx="8128000" cy="3474720"/>
        </p:xfrm>
        <a:graphic>
          <a:graphicData uri="http://schemas.openxmlformats.org/drawingml/2006/table">
            <a:tbl>
              <a:tblPr firstRow="1" bandRow="1">
                <a:tableStyleId>{00A15C55-8517-42AA-B614-E9B94910E393}</a:tableStyleId>
              </a:tblPr>
              <a:tblGrid>
                <a:gridCol w="2112298">
                  <a:extLst>
                    <a:ext uri="{9D8B030D-6E8A-4147-A177-3AD203B41FA5}">
                      <a16:colId xmlns:a16="http://schemas.microsoft.com/office/drawing/2014/main" xmlns="" val="351323161"/>
                    </a:ext>
                  </a:extLst>
                </a:gridCol>
                <a:gridCol w="6015702">
                  <a:extLst>
                    <a:ext uri="{9D8B030D-6E8A-4147-A177-3AD203B41FA5}">
                      <a16:colId xmlns:a16="http://schemas.microsoft.com/office/drawing/2014/main" xmlns="" val="351022232"/>
                    </a:ext>
                  </a:extLst>
                </a:gridCol>
              </a:tblGrid>
              <a:tr h="0">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p>
                  </a:txBody>
                  <a:tcPr/>
                </a:tc>
                <a:tc>
                  <a:txBody>
                    <a:bodyPr/>
                    <a:lstStyle/>
                    <a:p>
                      <a:r>
                        <a:rPr lang="en-US" sz="3200" dirty="0" err="1">
                          <a:latin typeface="Times New Roman" panose="02020603050405020304" pitchFamily="18" charset="0"/>
                          <a:cs typeface="Times New Roman" panose="02020603050405020304" pitchFamily="18" charset="0"/>
                        </a:rPr>
                        <a:t>Việc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04832156"/>
                  </a:ext>
                </a:extLst>
              </a:tr>
              <a:tr h="578724">
                <a:tc>
                  <a:txBody>
                    <a:bodyPr/>
                    <a:lstStyle/>
                    <a:p>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Nhặt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46847750"/>
                  </a:ext>
                </a:extLst>
              </a:tr>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trâu</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cày</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13011652"/>
                  </a:ext>
                </a:extLst>
              </a:tr>
              <a:tr h="578724">
                <a:tc>
                  <a:txBody>
                    <a:bodyPr/>
                    <a:lstStyle/>
                    <a:p>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Cúi</a:t>
                      </a:r>
                      <a:r>
                        <a:rPr lang="en-US" sz="3200" dirty="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lom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76642960"/>
                  </a:ext>
                </a:extLst>
              </a:tr>
              <a:tr h="578724">
                <a:tc>
                  <a:txBody>
                    <a:bodyPr/>
                    <a:lstStyle/>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cơm</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93824542"/>
                  </a:ext>
                </a:extLst>
              </a:tr>
              <a:tr h="578724">
                <a:tc>
                  <a:txBody>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Ngủ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57100602"/>
                  </a:ext>
                </a:extLst>
              </a:tr>
            </a:tbl>
          </a:graphicData>
        </a:graphic>
      </p:graphicFrame>
    </p:spTree>
    <p:extLst>
      <p:ext uri="{BB962C8B-B14F-4D97-AF65-F5344CB8AC3E}">
        <p14:creationId xmlns:p14="http://schemas.microsoft.com/office/powerpoint/2010/main" val="2185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9C705E-184D-4CC9-A8B2-23A51B0C08E3}"/>
              </a:ext>
            </a:extLst>
          </p:cNvPr>
          <p:cNvSpPr txBox="1"/>
          <p:nvPr/>
        </p:nvSpPr>
        <p:spPr>
          <a:xfrm>
            <a:off x="269166" y="277132"/>
            <a:ext cx="11922833" cy="553998"/>
          </a:xfrm>
          <a:prstGeom prst="rect">
            <a:avLst/>
          </a:prstGeom>
          <a:noFill/>
        </p:spPr>
        <p:txBody>
          <a:bodyPr wrap="square">
            <a:spAutoFit/>
          </a:bodyPr>
          <a:lstStyle/>
          <a:p>
            <a:r>
              <a:rPr lang="en-US" sz="3000" b="1" i="0" dirty="0">
                <a:solidFill>
                  <a:schemeClr val="accent5">
                    <a:lumMod val="75000"/>
                  </a:schemeClr>
                </a:solidFill>
                <a:effectLst/>
                <a:latin typeface="Times New Roman" panose="02020603050405020304" pitchFamily="18" charset="0"/>
                <a:cs typeface="Times New Roman" panose="02020603050405020304" pitchFamily="18" charset="0"/>
              </a:rPr>
              <a:t>4. </a:t>
            </a:r>
            <a:r>
              <a:rPr lang="en-US" sz="3000" b="1" dirty="0" err="1">
                <a:latin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danh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sau</a:t>
            </a:r>
            <a:r>
              <a:rPr lang="en-US" sz="3000" b="1" dirty="0">
                <a:latin typeface="Times New Roman" panose="02020603050405020304" pitchFamily="18" charset="0"/>
                <a:cs typeface="Times New Roman" panose="02020603050405020304" pitchFamily="18" charset="0"/>
              </a:rPr>
              <a:t>:</a:t>
            </a:r>
            <a:endParaRPr lang="en-US" sz="3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0B0D191-42FB-44A2-B2EC-7E8C80589940}"/>
              </a:ext>
            </a:extLst>
          </p:cNvPr>
          <p:cNvSpPr txBox="1"/>
          <p:nvPr/>
        </p:nvSpPr>
        <p:spPr>
          <a:xfrm>
            <a:off x="269166" y="846518"/>
            <a:ext cx="11922833" cy="1015663"/>
          </a:xfrm>
          <a:prstGeom prst="rect">
            <a:avLst/>
          </a:prstGeom>
          <a:noFill/>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Trên nương, mỗi người một việc. Người lớn đánh trâu ra cày. Cóc cụ già nhặt cỏ, đốt lá.</a:t>
            </a:r>
            <a:endParaRPr lang="en-US" sz="30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A0211F4-884C-45C4-BB0B-8A78671F6006}"/>
              </a:ext>
            </a:extLst>
          </p:cNvPr>
          <p:cNvSpPr txBox="1"/>
          <p:nvPr/>
        </p:nvSpPr>
        <p:spPr>
          <a:xfrm>
            <a:off x="269166" y="2093162"/>
            <a:ext cx="11922833" cy="553998"/>
          </a:xfrm>
          <a:prstGeom prst="rect">
            <a:avLst/>
          </a:prstGeom>
          <a:noFill/>
        </p:spPr>
        <p:txBody>
          <a:bodyPr wrap="square">
            <a:spAutoFit/>
          </a:bodyPr>
          <a:lstStyle/>
          <a:p>
            <a:r>
              <a:rPr lang="en-US" sz="3000" b="1" dirty="0">
                <a:solidFill>
                  <a:schemeClr val="accent5">
                    <a:lumMod val="75000"/>
                  </a:schemeClr>
                </a:solidFill>
                <a:latin typeface="Times New Roman" panose="02020603050405020304" pitchFamily="18" charset="0"/>
                <a:cs typeface="Times New Roman" panose="02020603050405020304" pitchFamily="18" charset="0"/>
              </a:rPr>
              <a:t>5</a:t>
            </a:r>
            <a:r>
              <a:rPr lang="en-US" sz="30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Qua câu cuối bài đọc, chúng ta thấy được điều gì? Tìm ý đúng:</a:t>
            </a:r>
            <a:endParaRPr lang="en-US" sz="3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F657F97-A4B8-4EF6-BFF4-1CDD1537F075}"/>
              </a:ext>
            </a:extLst>
          </p:cNvPr>
          <p:cNvSpPr txBox="1"/>
          <p:nvPr/>
        </p:nvSpPr>
        <p:spPr>
          <a:xfrm>
            <a:off x="269166" y="2616382"/>
            <a:ext cx="11922833" cy="193899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A. Thời tiết lạnh gió ở miền rừng núi khi màn đêm buông xuống.</a:t>
            </a:r>
          </a:p>
          <a:p>
            <a:r>
              <a:rPr lang="vi-VN" sz="3000" dirty="0">
                <a:latin typeface="Times New Roman" panose="02020603050405020304" pitchFamily="18" charset="0"/>
                <a:cs typeface="Times New Roman" panose="02020603050405020304" pitchFamily="18" charset="0"/>
              </a:rPr>
              <a:t>B. Tình cảm gắn bó, thân thiết giữa mọi người trong gia đình, làng xóm.</a:t>
            </a:r>
          </a:p>
          <a:p>
            <a:r>
              <a:rPr lang="vi-VN" sz="3000" dirty="0">
                <a:latin typeface="Times New Roman" panose="02020603050405020304" pitchFamily="18" charset="0"/>
                <a:cs typeface="Times New Roman" panose="02020603050405020304" pitchFamily="18" charset="0"/>
              </a:rPr>
              <a:t>C. Cảnh lao động hăng say của mọi người trong gia đình, làng xóm.</a:t>
            </a:r>
          </a:p>
          <a:p>
            <a:r>
              <a:rPr lang="vi-VN" sz="3000" dirty="0">
                <a:latin typeface="Times New Roman" panose="02020603050405020304" pitchFamily="18" charset="0"/>
                <a:cs typeface="Times New Roman" panose="02020603050405020304" pitchFamily="18" charset="0"/>
              </a:rPr>
              <a:t>D. Cảnh vắng vẻ ở bản làng trong mùa đi làm nương.</a:t>
            </a:r>
          </a:p>
        </p:txBody>
      </p:sp>
      <p:cxnSp>
        <p:nvCxnSpPr>
          <p:cNvPr id="4" name="Straight Connector 3">
            <a:extLst>
              <a:ext uri="{FF2B5EF4-FFF2-40B4-BE49-F238E27FC236}">
                <a16:creationId xmlns:a16="http://schemas.microsoft.com/office/drawing/2014/main" xmlns="" id="{64C45718-133B-4086-86F0-57D57554502E}"/>
              </a:ext>
            </a:extLst>
          </p:cNvPr>
          <p:cNvCxnSpPr/>
          <p:nvPr/>
        </p:nvCxnSpPr>
        <p:spPr>
          <a:xfrm>
            <a:off x="3524865" y="1321218"/>
            <a:ext cx="855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5953B40-83C7-4292-A8F7-9E1C64CB46A9}"/>
              </a:ext>
            </a:extLst>
          </p:cNvPr>
          <p:cNvCxnSpPr/>
          <p:nvPr/>
        </p:nvCxnSpPr>
        <p:spPr>
          <a:xfrm>
            <a:off x="5240594" y="1348212"/>
            <a:ext cx="855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00B52AE-D78E-4B41-B555-EA8876BA1E2D}"/>
              </a:ext>
            </a:extLst>
          </p:cNvPr>
          <p:cNvCxnSpPr>
            <a:cxnSpLocks/>
          </p:cNvCxnSpPr>
          <p:nvPr/>
        </p:nvCxnSpPr>
        <p:spPr>
          <a:xfrm>
            <a:off x="6230582" y="1321218"/>
            <a:ext cx="1291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38058B6-78EA-4A49-97F1-BB8F64430D1F}"/>
              </a:ext>
            </a:extLst>
          </p:cNvPr>
          <p:cNvCxnSpPr>
            <a:cxnSpLocks/>
          </p:cNvCxnSpPr>
          <p:nvPr/>
        </p:nvCxnSpPr>
        <p:spPr>
          <a:xfrm>
            <a:off x="11194026" y="1321218"/>
            <a:ext cx="99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AF2D4978-B75D-4C64-B80B-B38005C58BF0}"/>
              </a:ext>
            </a:extLst>
          </p:cNvPr>
          <p:cNvSpPr/>
          <p:nvPr/>
        </p:nvSpPr>
        <p:spPr>
          <a:xfrm>
            <a:off x="159438" y="3146966"/>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6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xmlns="" id="{25C26655-8A92-45CE-9EA2-7C67722B85E2}"/>
              </a:ext>
            </a:extLst>
          </p:cNvPr>
          <p:cNvSpPr/>
          <p:nvPr/>
        </p:nvSpPr>
        <p:spPr>
          <a:xfrm>
            <a:off x="927136" y="1713155"/>
            <a:ext cx="4878277" cy="5144845"/>
          </a:xfrm>
          <a:prstGeom prst="rect">
            <a:avLst/>
          </a:prstGeom>
          <a:solidFill>
            <a:srgbClr val="2BB9A2"/>
          </a:solidFill>
        </p:spPr>
        <p:txBody>
          <a:bodyPr/>
          <a:lstStyle/>
          <a:p>
            <a:endParaRPr lang="en-US" sz="1200"/>
          </a:p>
        </p:txBody>
      </p:sp>
      <p:sp>
        <p:nvSpPr>
          <p:cNvPr id="3" name="TextBox 14">
            <a:extLst>
              <a:ext uri="{FF2B5EF4-FFF2-40B4-BE49-F238E27FC236}">
                <a16:creationId xmlns:a16="http://schemas.microsoft.com/office/drawing/2014/main" xmlns="" id="{7332305E-99BD-4A57-A462-EE01ABEB479B}"/>
              </a:ext>
            </a:extLst>
          </p:cNvPr>
          <p:cNvSpPr txBox="1"/>
          <p:nvPr/>
        </p:nvSpPr>
        <p:spPr>
          <a:xfrm>
            <a:off x="6386589" y="2481448"/>
            <a:ext cx="5479561" cy="1388842"/>
          </a:xfrm>
          <a:prstGeom prst="rect">
            <a:avLst/>
          </a:prstGeom>
        </p:spPr>
        <p:txBody>
          <a:bodyPr wrap="square" lIns="0" tIns="0" rIns="0" bIns="0" rtlCol="0" anchor="t">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Chúc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I </a:t>
            </a:r>
            <a:r>
              <a:rPr lang="en-US" sz="3200" b="1" dirty="0" err="1">
                <a:solidFill>
                  <a:srgbClr val="FF0000"/>
                </a:solidFill>
                <a:latin typeface="Times New Roman" panose="02020603050405020304" pitchFamily="18" charset="0"/>
                <a:cs typeface="Times New Roman" panose="02020603050405020304" pitchFamily="18" charset="0"/>
              </a:rPr>
              <a:t>đạt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6">
            <a:extLst>
              <a:ext uri="{FF2B5EF4-FFF2-40B4-BE49-F238E27FC236}">
                <a16:creationId xmlns:a16="http://schemas.microsoft.com/office/drawing/2014/main" xmlns="" id="{7DB93320-8F23-4C42-B14F-E9675F6043CF}"/>
              </a:ext>
            </a:extLst>
          </p:cNvPr>
          <p:cNvSpPr txBox="1"/>
          <p:nvPr/>
        </p:nvSpPr>
        <p:spPr>
          <a:xfrm>
            <a:off x="3227258" y="618297"/>
            <a:ext cx="6376897" cy="783741"/>
          </a:xfrm>
          <a:prstGeom prst="rect">
            <a:avLst/>
          </a:prstGeom>
        </p:spPr>
        <p:txBody>
          <a:bodyPr wrap="square" lIns="0" tIns="0" rIns="0" bIns="0" rtlCol="0" anchor="t">
            <a:spAutoFit/>
          </a:bodyPr>
          <a:lstStyle/>
          <a:p>
            <a:pPr algn="ctr">
              <a:lnSpc>
                <a:spcPts val="6641"/>
              </a:lnSpc>
            </a:pPr>
            <a:r>
              <a:rPr lang="vi-VN" sz="4400" b="1" dirty="0">
                <a:solidFill>
                  <a:srgbClr val="C00000"/>
                </a:solidFill>
              </a:rPr>
              <a:t>CỦNG CỐ - DẶN DÒ</a:t>
            </a:r>
            <a:endParaRPr lang="en-US" sz="4400" b="1" dirty="0">
              <a:solidFill>
                <a:srgbClr val="C00000"/>
              </a:solidFill>
            </a:endParaRPr>
          </a:p>
        </p:txBody>
      </p:sp>
      <p:pic>
        <p:nvPicPr>
          <p:cNvPr id="5" name="Picture 12">
            <a:extLst>
              <a:ext uri="{FF2B5EF4-FFF2-40B4-BE49-F238E27FC236}">
                <a16:creationId xmlns:a16="http://schemas.microsoft.com/office/drawing/2014/main" xmlns="" id="{A3D25F66-5286-4B9A-9E2D-55F00B4A51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82828" y="2481448"/>
            <a:ext cx="3566890" cy="4376552"/>
          </a:xfrm>
          <a:prstGeom prst="rect">
            <a:avLst/>
          </a:prstGeom>
        </p:spPr>
      </p:pic>
    </p:spTree>
    <p:extLst>
      <p:ext uri="{BB962C8B-B14F-4D97-AF65-F5344CB8AC3E}">
        <p14:creationId xmlns:p14="http://schemas.microsoft.com/office/powerpoint/2010/main" val="2072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xmlns="" id="{2D319DE7-1962-4F82-AC1D-6600E8BD7616}"/>
              </a:ext>
            </a:extLst>
          </p:cNvPr>
          <p:cNvSpPr txBox="1"/>
          <p:nvPr/>
        </p:nvSpPr>
        <p:spPr>
          <a:xfrm>
            <a:off x="1038861" y="2014063"/>
            <a:ext cx="10114278" cy="2021644"/>
          </a:xfrm>
          <a:prstGeom prst="rect">
            <a:avLst/>
          </a:prstGeom>
        </p:spPr>
        <p:txBody>
          <a:bodyPr wrap="square" lIns="0" tIns="0" rIns="0" bIns="0" rtlCol="0" anchor="t">
            <a:spAutoFit/>
          </a:bodyPr>
          <a:lstStyle/>
          <a:p>
            <a:pPr algn="ctr">
              <a:lnSpc>
                <a:spcPct val="150000"/>
              </a:lnSpc>
            </a:pPr>
            <a:r>
              <a:rPr lang="vi-VN" sz="4667" b="1" dirty="0">
                <a:solidFill>
                  <a:srgbClr val="C00000"/>
                </a:solidFill>
                <a:latin typeface="Arial" panose="020B0604020202020204" pitchFamily="34" charset="0"/>
                <a:cs typeface="Arial" panose="020B0604020202020204" pitchFamily="34" charset="0"/>
              </a:rPr>
              <a:t>BÀI HỌC KẾT THÚC</a:t>
            </a:r>
          </a:p>
          <a:p>
            <a:pPr algn="ctr">
              <a:lnSpc>
                <a:spcPct val="150000"/>
              </a:lnSpc>
            </a:pPr>
            <a:r>
              <a:rPr lang="vi-VN" sz="4667" b="1" dirty="0">
                <a:solidFill>
                  <a:srgbClr val="C00000"/>
                </a:solidFill>
                <a:latin typeface="Arial" panose="020B0604020202020204" pitchFamily="34" charset="0"/>
                <a:cs typeface="Arial" panose="020B0604020202020204" pitchFamily="34" charset="0"/>
              </a:rPr>
              <a:t>CẢM ƠN CÁC EM ĐÃ LẮNG NGHE</a:t>
            </a:r>
            <a:endParaRPr lang="en-US" sz="4667"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41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157</TotalTime>
  <Words>396</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A3.OpenSansBold-San</vt:lpstr>
      <vt:lpstr>A3.OpenSans-San</vt:lpstr>
      <vt:lpstr>Arial</vt:lpstr>
      <vt:lpstr>Calibri</vt:lpstr>
      <vt:lpstr>Calibri Light</vt:lpstr>
      <vt:lpstr>HP001 4 hàng</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account</cp:lastModifiedBy>
  <cp:revision>10</cp:revision>
  <dcterms:created xsi:type="dcterms:W3CDTF">2023-08-29T09:09:43Z</dcterms:created>
  <dcterms:modified xsi:type="dcterms:W3CDTF">2023-10-31T08:25:19Z</dcterms:modified>
</cp:coreProperties>
</file>