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7" r:id="rId3"/>
    <p:sldMasterId id="2147483699" r:id="rId4"/>
    <p:sldMasterId id="2147483711" r:id="rId5"/>
    <p:sldMasterId id="2147483759" r:id="rId6"/>
  </p:sldMasterIdLst>
  <p:notesMasterIdLst>
    <p:notesMasterId r:id="rId43"/>
  </p:notesMasterIdLst>
  <p:sldIdLst>
    <p:sldId id="348" r:id="rId7"/>
    <p:sldId id="259" r:id="rId8"/>
    <p:sldId id="282" r:id="rId9"/>
    <p:sldId id="300" r:id="rId10"/>
    <p:sldId id="291" r:id="rId11"/>
    <p:sldId id="325" r:id="rId12"/>
    <p:sldId id="324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61" r:id="rId22"/>
    <p:sldId id="283" r:id="rId23"/>
    <p:sldId id="287" r:id="rId24"/>
    <p:sldId id="286" r:id="rId25"/>
    <p:sldId id="266" r:id="rId26"/>
    <p:sldId id="284" r:id="rId27"/>
    <p:sldId id="285" r:id="rId28"/>
    <p:sldId id="341" r:id="rId29"/>
    <p:sldId id="342" r:id="rId30"/>
    <p:sldId id="263" r:id="rId31"/>
    <p:sldId id="343" r:id="rId32"/>
    <p:sldId id="344" r:id="rId33"/>
    <p:sldId id="345" r:id="rId34"/>
    <p:sldId id="347" r:id="rId35"/>
    <p:sldId id="301" r:id="rId36"/>
    <p:sldId id="302" r:id="rId37"/>
    <p:sldId id="303" r:id="rId38"/>
    <p:sldId id="304" r:id="rId39"/>
    <p:sldId id="305" r:id="rId40"/>
    <p:sldId id="306" r:id="rId41"/>
    <p:sldId id="349" r:id="rId42"/>
  </p:sldIdLst>
  <p:sldSz cx="18288000" cy="10287000"/>
  <p:notesSz cx="6858000" cy="9144000"/>
  <p:embeddedFontLst>
    <p:embeddedFont>
      <p:font typeface="ไอติม" panose="020B0604020202020204" charset="-34"/>
      <p:regular r:id="rId44"/>
    </p:embeddedFont>
    <p:embeddedFont>
      <p:font typeface="Muli Regular Bold" panose="020B0604020202020204" charset="0"/>
      <p:regular r:id="rId45"/>
    </p:embeddedFont>
    <p:embeddedFont>
      <p:font typeface="MV Boli" panose="02000500030200090000" pitchFamily="2" charset="0"/>
      <p:regular r:id="rId46"/>
    </p:embeddedFont>
    <p:embeddedFont>
      <p:font typeface="Muli Regular" panose="020B0604020202020204" charset="0"/>
      <p:regular r:id="rId47"/>
    </p:embeddedFont>
    <p:embeddedFont>
      <p:font typeface="Fira Sans Extra Condensed Medium" panose="020B0604020202020204" charset="0"/>
      <p:regular r:id="rId48"/>
      <p:bold r:id="rId49"/>
      <p:italic r:id="rId50"/>
      <p:boldItalic r:id="rId51"/>
    </p:embeddedFont>
    <p:embeddedFont>
      <p:font typeface="Open Sauce" panose="020B0604020202020204" charset="0"/>
      <p:regular r:id="rId52"/>
    </p:embeddedFont>
    <p:embeddedFont>
      <p:font typeface="Hind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Source Sans Pro Semibold" panose="020B0604020202020204" charset="0"/>
      <p:bold r:id="rId59"/>
      <p:boldItalic r:id="rId60"/>
    </p:embeddedFont>
    <p:embeddedFont>
      <p:font typeface="Snap ITC" panose="020B0604020202020204" charset="0"/>
      <p:regular r:id="rId61"/>
    </p:embeddedFont>
    <p:embeddedFont>
      <p:font typeface="Montserrat" panose="020B0604020202020204" charset="0"/>
      <p:regular r:id="rId62"/>
      <p:bold r:id="rId63"/>
      <p:italic r:id="rId64"/>
      <p:boldItalic r:id="rId65"/>
    </p:embeddedFont>
    <p:embeddedFont>
      <p:font typeface="Barlow" panose="020B0604020202020204" charset="0"/>
      <p:regular r:id="rId66"/>
      <p:bold r:id="rId67"/>
      <p:italic r:id="rId68"/>
      <p:boldItalic r:id="rId69"/>
    </p:embeddedFont>
    <p:embeddedFont>
      <p:font typeface="Paalalabas Wide" panose="020B0604020202020204" charset="0"/>
      <p:regular r:id="rId70"/>
    </p:embeddedFont>
    <p:embeddedFont>
      <p:font typeface="Segoe Script" panose="020B0504020000000003" pitchFamily="34" charset="0"/>
      <p:regular r:id="rId71"/>
      <p:bold r:id="rId72"/>
    </p:embeddedFont>
    <p:embeddedFont>
      <p:font typeface="宋体" panose="02010600030101010101" pitchFamily="2" charset="-122"/>
      <p:regular r:id="rId73"/>
    </p:embeddedFont>
    <p:embeddedFont>
      <p:font typeface=".VnTime" panose="020B7200000000000000" pitchFamily="34" charset="0"/>
      <p:regular r:id="rId74"/>
      <p:bold r:id="rId75"/>
      <p:italic r:id="rId76"/>
      <p:boldItalic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FF"/>
    <a:srgbClr val="C75F09"/>
    <a:srgbClr val="A18BF1"/>
    <a:srgbClr val="F79F5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697" autoAdjust="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74" Type="http://schemas.openxmlformats.org/officeDocument/2006/relationships/font" Target="fonts/font3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8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font" Target="fonts/font34.fntdata"/><Relationship Id="rId8" Type="http://schemas.openxmlformats.org/officeDocument/2006/relationships/slide" Target="slides/slide2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font" Target="fonts/font33.fntdata"/><Relationship Id="rId7" Type="http://schemas.openxmlformats.org/officeDocument/2006/relationships/slide" Target="slides/slide1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66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3D291-AD40-4BC5-8896-FEC009DEF9A0}" type="datetimeFigureOut">
              <a:rPr lang="vi-VN" smtClean="0"/>
              <a:t>08/06/2022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342DC-AA7B-46E2-959C-C520D14A37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00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277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ts val="300"/>
              </a:spcBef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C808-7D54-4462-8105-6030EE91C551}" type="slidenum">
              <a:rPr lang="vi-VN" smtClean="0">
                <a:solidFill>
                  <a:prstClr val="black"/>
                </a:solidFill>
              </a:rPr>
              <a:pPr/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16C8D-BD31-455B-B250-32185EBD0976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376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C808-7D54-4462-8105-6030EE91C551}" type="slidenum">
              <a:rPr lang="vi-VN" smtClean="0">
                <a:solidFill>
                  <a:prstClr val="black"/>
                </a:solidFill>
              </a:rPr>
              <a:pPr/>
              <a:t>29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0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spcAft>
                <a:spcPts val="0"/>
              </a:spcAft>
            </a:pPr>
            <a:r>
              <a:rPr lang="en-US" dirty="0" smtClean="0"/>
              <a:t>Vocabulary</a:t>
            </a:r>
            <a:r>
              <a:rPr lang="en-US" baseline="0" dirty="0" smtClean="0"/>
              <a:t> review.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C808-7D54-4462-8105-6030EE91C551}" type="slidenum">
              <a:rPr lang="vi-VN" smtClean="0">
                <a:solidFill>
                  <a:prstClr val="black"/>
                </a:solidFill>
              </a:rPr>
              <a:pPr/>
              <a:t>30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0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nose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01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Number 7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39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Hello/ Hi!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225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928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hand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0213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94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spcAft>
                <a:spcPts val="0"/>
              </a:spcAft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C808-7D54-4462-8105-6030EE91C551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eaLnBrk="0" hangingPunct="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big groups. Each group has a leader to check their group’s work. </a:t>
            </a:r>
          </a:p>
          <a:p>
            <a:pPr marL="171450" lvl="0" indent="-171450" eaLnBrk="0" hangingPunct="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the flashcards and writes numbers from 1-6 on the board.</a:t>
            </a:r>
          </a:p>
          <a:p>
            <a:pPr marL="171450" lvl="0" indent="-171450" eaLnBrk="0" hangingPunct="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a number, each member from 2 groups listen to, then say the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faster one to finish would be the winner.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61B2-CE5E-4700-8ADB-AC32FF59245F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2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85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flashcards to review vocabulary from Unit 1 - unit 5.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ask pupils to look at the given letter, rearrange them to find the correct word.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gives points or candies to fastest pupil with correct answer.</a:t>
            </a:r>
          </a:p>
          <a:p>
            <a:r>
              <a:rPr lang="vi-VN" dirty="0" smtClean="0"/>
              <a:t>Key</a:t>
            </a:r>
            <a:r>
              <a:rPr lang="vi-VN" dirty="0"/>
              <a:t>: 1. Ben     2. face      3. eight     4. swimming</a:t>
            </a:r>
          </a:p>
          <a:p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61B2-CE5E-4700-8ADB-AC32FF59245F}" type="slidenum">
              <a:rPr lang="vi-VN" smtClean="0">
                <a:solidFill>
                  <a:prstClr val="black"/>
                </a:solidFill>
              </a:rPr>
              <a:pPr/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2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61B2-CE5E-4700-8ADB-AC32FF59245F}" type="slidenum">
              <a:rPr lang="vi-VN" smtClean="0">
                <a:solidFill>
                  <a:prstClr val="black"/>
                </a:solidFill>
              </a:rPr>
              <a:pPr/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09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42DC-AA7B-46E2-959C-C520D14A37BD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389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C808-7D54-4462-8105-6030EE91C551}" type="slidenum">
              <a:rPr lang="vi-VN" smtClean="0">
                <a:solidFill>
                  <a:prstClr val="black"/>
                </a:solidFill>
              </a:rPr>
              <a:pPr/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0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16C8D-BD31-455B-B250-32185EBD0976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24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457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09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25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923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4472636" y="-3485732"/>
            <a:ext cx="9567896" cy="16895656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954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223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3657600" lvl="3" indent="-6223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4572000" lvl="4" indent="-6223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5486400" lvl="5" indent="-6223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6400800" lvl="6" indent="-6223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7315200" lvl="7" indent="-6223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8229600" lvl="8" indent="-6223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631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029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31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130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4934258" y="-3956993"/>
            <a:ext cx="8381232" cy="17034638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3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4762788" y="-2800775"/>
            <a:ext cx="8501096" cy="16671542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34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4899534" y="-2800775"/>
            <a:ext cx="8501096" cy="16671542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20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193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00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62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65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3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21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75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4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02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5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7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26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28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35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9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63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10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93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9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75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8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09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54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6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03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38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4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92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53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8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4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8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4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5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6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04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93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43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90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1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31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5749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8" r:id="rId4"/>
    <p:sldLayoutId id="2147483672" r:id="rId5"/>
    <p:sldLayoutId id="2147483673" r:id="rId6"/>
    <p:sldLayoutId id="2147483675" r:id="rId7"/>
    <p:sldLayoutId id="2147483676" r:id="rId8"/>
    <p:sldLayoutId id="2147483681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9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4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3.png"/><Relationship Id="rId5" Type="http://schemas.openxmlformats.org/officeDocument/2006/relationships/image" Target="../media/image62.sv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5.svg"/><Relationship Id="rId1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79.svg"/><Relationship Id="rId12" Type="http://schemas.openxmlformats.org/officeDocument/2006/relationships/image" Target="../media/image59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png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58.png"/><Relationship Id="rId19" Type="http://schemas.openxmlformats.org/officeDocument/2006/relationships/image" Target="../media/image91.svg"/><Relationship Id="rId4" Type="http://schemas.openxmlformats.org/officeDocument/2006/relationships/image" Target="../media/image55.png"/><Relationship Id="rId9" Type="http://schemas.openxmlformats.org/officeDocument/2006/relationships/image" Target="../media/image81.svg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svg"/><Relationship Id="rId3" Type="http://schemas.openxmlformats.org/officeDocument/2006/relationships/image" Target="../media/image26.jpeg"/><Relationship Id="rId7" Type="http://schemas.openxmlformats.org/officeDocument/2006/relationships/image" Target="../media/image31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svg"/><Relationship Id="rId3" Type="http://schemas.openxmlformats.org/officeDocument/2006/relationships/image" Target="../media/image26.jpeg"/><Relationship Id="rId7" Type="http://schemas.openxmlformats.org/officeDocument/2006/relationships/image" Target="../media/image31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" y="31333"/>
            <a:ext cx="18286488" cy="10277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160" y="481945"/>
            <a:ext cx="2300720" cy="1488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02135" y="-60579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6" name="AutoShape 2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7" name="AutoShape 3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0" name="TextBox 7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A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F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C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E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10519999" y="1599837"/>
            <a:ext cx="2759359" cy="1671697"/>
            <a:chOff x="64602" y="-3394952"/>
            <a:chExt cx="3679145" cy="2228930"/>
          </a:xfrm>
        </p:grpSpPr>
        <p:sp>
          <p:nvSpPr>
            <p:cNvPr id="58" name="AutoShape 16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366703" y="-3394952"/>
              <a:ext cx="3088230" cy="2092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2</a:t>
              </a:r>
            </a:p>
          </p:txBody>
        </p:sp>
      </p:grpSp>
      <p:pic>
        <p:nvPicPr>
          <p:cNvPr id="6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590800" y="9626162"/>
            <a:ext cx="13106400" cy="642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5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Hint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: </a:t>
            </a:r>
            <a:r>
              <a:rPr lang="en-US" sz="5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This is a part of your body</a:t>
            </a:r>
          </a:p>
        </p:txBody>
      </p:sp>
    </p:spTree>
    <p:extLst>
      <p:ext uri="{BB962C8B-B14F-4D97-AF65-F5344CB8AC3E}">
        <p14:creationId xmlns:p14="http://schemas.microsoft.com/office/powerpoint/2010/main" val="17104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24050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6" name="AutoShape 2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7" name="AutoShape 3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0" name="TextBox 7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F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A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C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E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10519999" y="1583629"/>
            <a:ext cx="2759359" cy="1687905"/>
            <a:chOff x="64602" y="-3416563"/>
            <a:chExt cx="3679145" cy="2250541"/>
          </a:xfrm>
        </p:grpSpPr>
        <p:sp>
          <p:nvSpPr>
            <p:cNvPr id="58" name="AutoShape 16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2</a:t>
              </a:r>
            </a:p>
          </p:txBody>
        </p:sp>
      </p:grpSp>
      <p:pic>
        <p:nvPicPr>
          <p:cNvPr id="6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15008" r="11580"/>
          <a:stretch/>
        </p:blipFill>
        <p:spPr>
          <a:xfrm>
            <a:off x="6705600" y="3467100"/>
            <a:ext cx="4596460" cy="38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780098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6" name="AutoShape 2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7" name="AutoShape 3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0" name="TextBox 7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T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H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G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I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10518289" y="1644153"/>
            <a:ext cx="3553942" cy="1675348"/>
            <a:chOff x="62321" y="-3335866"/>
            <a:chExt cx="5474804" cy="2233799"/>
          </a:xfrm>
        </p:grpSpPr>
        <p:sp>
          <p:nvSpPr>
            <p:cNvPr id="58" name="AutoShape 16"/>
            <p:cNvSpPr/>
            <p:nvPr/>
          </p:nvSpPr>
          <p:spPr>
            <a:xfrm rot="245089">
              <a:off x="62321" y="-3047072"/>
              <a:ext cx="5474804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364622" y="-3335866"/>
              <a:ext cx="4726158" cy="20921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3</a:t>
              </a:r>
            </a:p>
          </p:txBody>
        </p:sp>
      </p:grpSp>
      <p:sp>
        <p:nvSpPr>
          <p:cNvPr id="20" name="AutoShape 2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1" name="TextBox 7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E</a:t>
            </a:r>
          </a:p>
        </p:txBody>
      </p:sp>
      <p:pic>
        <p:nvPicPr>
          <p:cNvPr id="23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61576" y="9644324"/>
            <a:ext cx="11044815" cy="642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5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Hint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: </a:t>
            </a:r>
            <a:r>
              <a:rPr lang="en-US" sz="5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This is a number</a:t>
            </a:r>
          </a:p>
        </p:txBody>
      </p:sp>
    </p:spTree>
    <p:extLst>
      <p:ext uri="{BB962C8B-B14F-4D97-AF65-F5344CB8AC3E}">
        <p14:creationId xmlns:p14="http://schemas.microsoft.com/office/powerpoint/2010/main" val="16357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80098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6" name="AutoShape 2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7" name="AutoShape 3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0" name="TextBox 7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I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G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H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T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10519061" y="1631526"/>
            <a:ext cx="3488878" cy="1666331"/>
            <a:chOff x="63351" y="-3352700"/>
            <a:chExt cx="4663505" cy="2221775"/>
          </a:xfrm>
        </p:grpSpPr>
        <p:sp>
          <p:nvSpPr>
            <p:cNvPr id="58" name="AutoShape 16"/>
            <p:cNvSpPr/>
            <p:nvPr/>
          </p:nvSpPr>
          <p:spPr>
            <a:xfrm rot="245089">
              <a:off x="63351" y="-3075931"/>
              <a:ext cx="4663505" cy="1945006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365202" y="-3352700"/>
              <a:ext cx="4270864" cy="20921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3</a:t>
              </a:r>
            </a:p>
          </p:txBody>
        </p:sp>
      </p:grpSp>
      <p:sp>
        <p:nvSpPr>
          <p:cNvPr id="20" name="AutoShape 2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1" name="TextBox 7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18608" b="6185"/>
          <a:stretch/>
        </p:blipFill>
        <p:spPr>
          <a:xfrm>
            <a:off x="6873622" y="3419643"/>
            <a:ext cx="4430765" cy="3857457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1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780098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6" name="AutoShape 2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7" name="AutoShape 3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0" name="TextBox 7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I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S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M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9710922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G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9961315" y="1607891"/>
            <a:ext cx="4636964" cy="1718419"/>
            <a:chOff x="-680310" y="-3384213"/>
            <a:chExt cx="6182618" cy="2291226"/>
          </a:xfrm>
        </p:grpSpPr>
        <p:sp>
          <p:nvSpPr>
            <p:cNvPr id="58" name="AutoShape 16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-680310" y="-3384213"/>
              <a:ext cx="6182618" cy="22912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4</a:t>
              </a:r>
            </a:p>
          </p:txBody>
        </p:sp>
      </p:grpSp>
      <p:sp>
        <p:nvSpPr>
          <p:cNvPr id="20" name="AutoShape 2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1" name="TextBox 7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W</a:t>
            </a:r>
          </a:p>
        </p:txBody>
      </p:sp>
      <p:pic>
        <p:nvPicPr>
          <p:cNvPr id="23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sp>
        <p:nvSpPr>
          <p:cNvPr id="22" name="AutoShape 4"/>
          <p:cNvSpPr/>
          <p:nvPr/>
        </p:nvSpPr>
        <p:spPr>
          <a:xfrm>
            <a:off x="11530323" y="7656892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4" name="AutoShape 5"/>
          <p:cNvSpPr/>
          <p:nvPr/>
        </p:nvSpPr>
        <p:spPr>
          <a:xfrm>
            <a:off x="13639572" y="7656892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5" name="TextBox 9"/>
          <p:cNvSpPr txBox="1"/>
          <p:nvPr/>
        </p:nvSpPr>
        <p:spPr>
          <a:xfrm>
            <a:off x="11923532" y="7603836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N</a:t>
            </a:r>
          </a:p>
        </p:txBody>
      </p:sp>
      <p:sp>
        <p:nvSpPr>
          <p:cNvPr id="26" name="TextBox 10"/>
          <p:cNvSpPr txBox="1"/>
          <p:nvPr/>
        </p:nvSpPr>
        <p:spPr>
          <a:xfrm>
            <a:off x="14032780" y="7603836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M</a:t>
            </a:r>
          </a:p>
        </p:txBody>
      </p:sp>
      <p:sp>
        <p:nvSpPr>
          <p:cNvPr id="27" name="AutoShape 5"/>
          <p:cNvSpPr/>
          <p:nvPr/>
        </p:nvSpPr>
        <p:spPr>
          <a:xfrm>
            <a:off x="15751858" y="763495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8" name="TextBox 10"/>
          <p:cNvSpPr txBox="1"/>
          <p:nvPr/>
        </p:nvSpPr>
        <p:spPr>
          <a:xfrm>
            <a:off x="16145066" y="758190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72217" y="9644324"/>
            <a:ext cx="8394293" cy="642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5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Hint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: </a:t>
            </a:r>
            <a:r>
              <a:rPr lang="en-US" sz="5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This is a hobby</a:t>
            </a:r>
          </a:p>
        </p:txBody>
      </p:sp>
    </p:spTree>
    <p:extLst>
      <p:ext uri="{BB962C8B-B14F-4D97-AF65-F5344CB8AC3E}">
        <p14:creationId xmlns:p14="http://schemas.microsoft.com/office/powerpoint/2010/main" val="25322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21" grpId="0"/>
      <p:bldP spid="25" grpId="0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80098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6" name="AutoShape 2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7" name="AutoShape 3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0" name="TextBox 7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W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I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M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9710922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M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9961315" y="1682494"/>
            <a:ext cx="4636964" cy="1612721"/>
            <a:chOff x="-680310" y="-3284742"/>
            <a:chExt cx="6182618" cy="2150295"/>
          </a:xfrm>
        </p:grpSpPr>
        <p:sp>
          <p:nvSpPr>
            <p:cNvPr id="58" name="AutoShape 16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-680310" y="-3284742"/>
              <a:ext cx="6182618" cy="2092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4</a:t>
              </a:r>
            </a:p>
          </p:txBody>
        </p:sp>
      </p:grpSp>
      <p:sp>
        <p:nvSpPr>
          <p:cNvPr id="20" name="AutoShape 2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1" name="TextBox 7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S</a:t>
            </a:r>
          </a:p>
        </p:txBody>
      </p:sp>
      <p:pic>
        <p:nvPicPr>
          <p:cNvPr id="23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sp>
        <p:nvSpPr>
          <p:cNvPr id="22" name="AutoShape 4"/>
          <p:cNvSpPr/>
          <p:nvPr/>
        </p:nvSpPr>
        <p:spPr>
          <a:xfrm>
            <a:off x="11530323" y="7580692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4" name="AutoShape 5"/>
          <p:cNvSpPr/>
          <p:nvPr/>
        </p:nvSpPr>
        <p:spPr>
          <a:xfrm>
            <a:off x="13639572" y="7580692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5" name="TextBox 9"/>
          <p:cNvSpPr txBox="1"/>
          <p:nvPr/>
        </p:nvSpPr>
        <p:spPr>
          <a:xfrm>
            <a:off x="11923532" y="7527636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I</a:t>
            </a:r>
          </a:p>
        </p:txBody>
      </p:sp>
      <p:sp>
        <p:nvSpPr>
          <p:cNvPr id="26" name="TextBox 10"/>
          <p:cNvSpPr txBox="1"/>
          <p:nvPr/>
        </p:nvSpPr>
        <p:spPr>
          <a:xfrm>
            <a:off x="14032780" y="7527636"/>
            <a:ext cx="94486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N</a:t>
            </a:r>
          </a:p>
        </p:txBody>
      </p:sp>
      <p:sp>
        <p:nvSpPr>
          <p:cNvPr id="27" name="AutoShape 5"/>
          <p:cNvSpPr/>
          <p:nvPr/>
        </p:nvSpPr>
        <p:spPr>
          <a:xfrm>
            <a:off x="15751858" y="755875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28" name="TextBox 10"/>
          <p:cNvSpPr txBox="1"/>
          <p:nvPr/>
        </p:nvSpPr>
        <p:spPr>
          <a:xfrm>
            <a:off x="16145066" y="750570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8157" r="13055" b="9851"/>
          <a:stretch/>
        </p:blipFill>
        <p:spPr>
          <a:xfrm>
            <a:off x="6248400" y="3415324"/>
            <a:ext cx="6032659" cy="39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21" grpId="0"/>
      <p:bldP spid="25" grpId="0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8BF1">
            <a:alpha val="6078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0781" y="6456933"/>
            <a:ext cx="6268885" cy="5477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92978" y="-384270"/>
            <a:ext cx="6268885" cy="547743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407336" y="723040"/>
            <a:ext cx="7453167" cy="8508965"/>
          </a:xfrm>
          <a:prstGeom prst="rect">
            <a:avLst/>
          </a:prstGeom>
          <a:solidFill>
            <a:srgbClr val="776BDA"/>
          </a:solidFill>
        </p:spPr>
      </p:sp>
      <p:pic>
        <p:nvPicPr>
          <p:cNvPr id="12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2479">
            <a:off x="1902513" y="1122301"/>
            <a:ext cx="6312712" cy="1830686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2479">
            <a:off x="2020757" y="3158515"/>
            <a:ext cx="6312712" cy="1830686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2479">
            <a:off x="1345248" y="7281221"/>
            <a:ext cx="7372458" cy="1830686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874258" y="988277"/>
            <a:ext cx="6888554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9"/>
              </a:lnSpc>
            </a:pPr>
            <a:r>
              <a:rPr lang="en-US" sz="15999">
                <a:solidFill>
                  <a:srgbClr val="000000"/>
                </a:solidFill>
                <a:latin typeface="ไอติม"/>
              </a:rPr>
              <a:t>2. Find, circle</a:t>
            </a:r>
          </a:p>
          <a:p>
            <a:pPr algn="ctr">
              <a:lnSpc>
                <a:spcPts val="15999"/>
              </a:lnSpc>
            </a:pPr>
            <a:r>
              <a:rPr lang="en-US" sz="15999">
                <a:solidFill>
                  <a:srgbClr val="000000"/>
                </a:solidFill>
                <a:latin typeface="ไอติม"/>
              </a:rPr>
              <a:t>and match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86" y="5853350"/>
            <a:ext cx="4939140" cy="44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"/>
            <a:ext cx="9906000" cy="10052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57" y="7332232"/>
            <a:ext cx="2925250" cy="2688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08" y="4047749"/>
            <a:ext cx="3065983" cy="2695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428" y="419100"/>
            <a:ext cx="3265068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591" y="5143500"/>
            <a:ext cx="3553272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1034054"/>
            <a:ext cx="3610479" cy="28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6389"/>
            <a:ext cx="9906000" cy="1005232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9753600" y="571500"/>
            <a:ext cx="4619121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721" y="347839"/>
            <a:ext cx="3610479" cy="28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2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6389"/>
            <a:ext cx="9906000" cy="1005232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16200000">
            <a:off x="7581900" y="-533400"/>
            <a:ext cx="1143000" cy="746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035" y="1856365"/>
            <a:ext cx="2925250" cy="268806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1863639" y="3200399"/>
            <a:ext cx="2842961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7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2479">
            <a:off x="804285" y="254288"/>
            <a:ext cx="12547438" cy="3189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41" y1="27465" x2="2941" y2="27465"/>
                        <a14:foregroundMark x1="13837" y1="54930" x2="13837" y2="54930"/>
                        <a14:foregroundMark x1="27941" y1="69014" x2="27941" y2="69014"/>
                        <a14:foregroundMark x1="49398" y1="46127" x2="49398" y2="46127"/>
                        <a14:foregroundMark x1="59492" y1="59507" x2="59492" y2="59507"/>
                        <a14:foregroundMark x1="94586" y1="61972" x2="94586" y2="61972"/>
                        <a14:foregroundMark x1="58824" y1="27465" x2="58824" y2="2746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82" y="886848"/>
            <a:ext cx="10134600" cy="1923948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800000">
            <a:off x="5580891" y="782662"/>
            <a:ext cx="778438" cy="774546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800000">
            <a:off x="2816873" y="2148312"/>
            <a:ext cx="633008" cy="62984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800000">
            <a:off x="12307236" y="1292789"/>
            <a:ext cx="498499" cy="49600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800000">
            <a:off x="9228339" y="386067"/>
            <a:ext cx="633008" cy="629843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800000">
            <a:off x="6299567" y="2237270"/>
            <a:ext cx="454200" cy="451929"/>
          </a:xfrm>
          <a:prstGeom prst="rect">
            <a:avLst/>
          </a:prstGeom>
        </p:spPr>
      </p:pic>
      <p:sp>
        <p:nvSpPr>
          <p:cNvPr id="25" name="Freeform 16"/>
          <p:cNvSpPr/>
          <p:nvPr/>
        </p:nvSpPr>
        <p:spPr>
          <a:xfrm>
            <a:off x="9615314" y="2558639"/>
            <a:ext cx="7910686" cy="7614061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15200" y="7394694"/>
            <a:ext cx="2791076" cy="2892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6339" y="3027503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0" i="1" dirty="0">
                <a:solidFill>
                  <a:prstClr val="black"/>
                </a:solidFill>
                <a:latin typeface="ไอติม"/>
              </a:rPr>
              <a:t>Period 3</a:t>
            </a:r>
            <a:endParaRPr lang="vi-VN" sz="9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643" r="13396" b="-643"/>
          <a:stretch/>
        </p:blipFill>
        <p:spPr>
          <a:xfrm>
            <a:off x="9753600" y="2689199"/>
            <a:ext cx="7628227" cy="7384373"/>
          </a:xfrm>
          <a:prstGeom prst="ellipse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64498">
            <a:off x="14453403" y="6634861"/>
            <a:ext cx="4471994" cy="46425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0833" y="6879405"/>
            <a:ext cx="3525298" cy="3080230"/>
          </a:xfrm>
          <a:prstGeom prst="rect">
            <a:avLst/>
          </a:prstGeom>
        </p:spPr>
      </p:pic>
      <p:pic>
        <p:nvPicPr>
          <p:cNvPr id="30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383000" y="368404"/>
            <a:ext cx="1413618" cy="2078850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47079" y="1788796"/>
            <a:ext cx="842321" cy="12387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6389"/>
            <a:ext cx="9906000" cy="1005232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574" y="5222550"/>
            <a:ext cx="3065983" cy="2695951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 rot="16200000">
            <a:off x="7581900" y="-533400"/>
            <a:ext cx="1143000" cy="746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4020800" y="6397217"/>
            <a:ext cx="1066800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6389"/>
            <a:ext cx="9906000" cy="1005232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 rot="16200000">
            <a:off x="7581900" y="-533400"/>
            <a:ext cx="1143000" cy="746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5486400" y="4769477"/>
            <a:ext cx="1143000" cy="43364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8" y="5489888"/>
            <a:ext cx="3265068" cy="2895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505200" y="6937688"/>
            <a:ext cx="1981201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6389"/>
            <a:ext cx="9906000" cy="1005232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 rot="16200000">
            <a:off x="7581900" y="-533400"/>
            <a:ext cx="1143000" cy="746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31601"/>
            <a:ext cx="3727229" cy="287749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62779" y="6861488"/>
            <a:ext cx="4619121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2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6389"/>
            <a:ext cx="9906000" cy="1005232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16200000">
            <a:off x="7581900" y="-533400"/>
            <a:ext cx="1143000" cy="746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76297">
            <a:off x="-43068" y="-179530"/>
            <a:ext cx="2742324" cy="2948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79807">
            <a:off x="13444013" y="8603827"/>
            <a:ext cx="4742698" cy="1280530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2479">
            <a:off x="2166844" y="2131303"/>
            <a:ext cx="13813584" cy="6203646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3124200" y="3390900"/>
            <a:ext cx="12115800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16000" b="1">
                <a:solidFill>
                  <a:srgbClr val="000000"/>
                </a:solidFill>
                <a:latin typeface="Segoe Script" pitchFamily="34" charset="0"/>
              </a:rPr>
              <a:t>2</a:t>
            </a:r>
            <a:r>
              <a:rPr lang="en-US" sz="16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. Quiz time</a:t>
            </a:r>
          </a:p>
        </p:txBody>
      </p:sp>
    </p:spTree>
    <p:extLst>
      <p:ext uri="{BB962C8B-B14F-4D97-AF65-F5344CB8AC3E}">
        <p14:creationId xmlns:p14="http://schemas.microsoft.com/office/powerpoint/2010/main" val="28969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545508"/>
            <a:ext cx="14950388" cy="1162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605610"/>
            <a:ext cx="16230600" cy="4509692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2479">
            <a:off x="11382585" y="185628"/>
            <a:ext cx="6430686" cy="1864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982729" y="955752"/>
            <a:ext cx="5230398" cy="35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8"/>
              </a:lnSpc>
            </a:pPr>
            <a:r>
              <a:rPr lang="en-US" sz="6000" b="1">
                <a:solidFill>
                  <a:srgbClr val="FF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 Regular Bold"/>
              </a:rPr>
              <a:t>Have fun!!!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6866" y="1638301"/>
            <a:ext cx="801346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Source Sans Pro Semibold" pitchFamily="34" charset="-93"/>
              </a:rPr>
              <a:t>How to play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32417" y="4032791"/>
            <a:ext cx="15023170" cy="716782"/>
            <a:chOff x="0" y="0"/>
            <a:chExt cx="20030893" cy="955710"/>
          </a:xfrm>
        </p:grpSpPr>
        <p:sp>
          <p:nvSpPr>
            <p:cNvPr id="7" name="TextBox 7"/>
            <p:cNvSpPr txBox="1"/>
            <p:nvPr/>
          </p:nvSpPr>
          <p:spPr>
            <a:xfrm>
              <a:off x="931933" y="206920"/>
              <a:ext cx="1909896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</a:pPr>
              <a:r>
                <a:rPr lang="en-US" sz="2400">
                  <a:solidFill>
                    <a:srgbClr val="000000"/>
                  </a:solidFill>
                  <a:latin typeface="Muli Regular"/>
                </a:rPr>
                <a:t>Put pupils into two teams, Team 1 and Team 2.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90432" y="183637"/>
              <a:ext cx="514413" cy="581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6"/>
                </a:lnSpc>
              </a:pPr>
              <a:r>
                <a:rPr lang="en-US" sz="3400">
                  <a:solidFill>
                    <a:srgbClr val="000000"/>
                  </a:solidFill>
                  <a:latin typeface="ไอติม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2417" y="4993155"/>
            <a:ext cx="15023170" cy="716782"/>
            <a:chOff x="0" y="0"/>
            <a:chExt cx="20030893" cy="955710"/>
          </a:xfrm>
        </p:grpSpPr>
        <p:sp>
          <p:nvSpPr>
            <p:cNvPr id="11" name="TextBox 11"/>
            <p:cNvSpPr txBox="1"/>
            <p:nvPr/>
          </p:nvSpPr>
          <p:spPr>
            <a:xfrm>
              <a:off x="931933" y="206920"/>
              <a:ext cx="1909896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</a:pP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Have one representative of each team stand next to their boxes, Box 1 and Box 2.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90432" y="183637"/>
              <a:ext cx="514413" cy="581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6"/>
                </a:lnSpc>
              </a:pPr>
              <a:r>
                <a:rPr lang="en-US" sz="3400">
                  <a:solidFill>
                    <a:srgbClr val="000000"/>
                  </a:solidFill>
                  <a:latin typeface="ไอติม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32417" y="5953516"/>
            <a:ext cx="15023170" cy="716784"/>
            <a:chOff x="0" y="0"/>
            <a:chExt cx="20030893" cy="955710"/>
          </a:xfrm>
        </p:grpSpPr>
        <p:sp>
          <p:nvSpPr>
            <p:cNvPr id="15" name="TextBox 15"/>
            <p:cNvSpPr txBox="1"/>
            <p:nvPr/>
          </p:nvSpPr>
          <p:spPr>
            <a:xfrm>
              <a:off x="931933" y="206922"/>
              <a:ext cx="19098960" cy="547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</a:pP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Two quiz masters will read different dialogues for each pair of pupils.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90432" y="183637"/>
              <a:ext cx="514413" cy="581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6"/>
                </a:lnSpc>
              </a:pPr>
              <a:r>
                <a:rPr lang="en-US" sz="3400">
                  <a:solidFill>
                    <a:srgbClr val="000000"/>
                  </a:solidFill>
                  <a:latin typeface="ไอติม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2417" y="6896101"/>
            <a:ext cx="15023170" cy="820738"/>
            <a:chOff x="0" y="-100564"/>
            <a:chExt cx="20030903" cy="1094317"/>
          </a:xfrm>
        </p:grpSpPr>
        <p:sp>
          <p:nvSpPr>
            <p:cNvPr id="19" name="TextBox 19"/>
            <p:cNvSpPr txBox="1"/>
            <p:nvPr/>
          </p:nvSpPr>
          <p:spPr>
            <a:xfrm>
              <a:off x="931942" y="-100564"/>
              <a:ext cx="19098961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</a:pP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After listening to the dialogue, each representative has to find the right flash card and put it in</a:t>
              </a:r>
            </a:p>
            <a:p>
              <a:pPr>
                <a:lnSpc>
                  <a:spcPts val="3152"/>
                </a:lnSpc>
              </a:pP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their team’s box.</a:t>
              </a:r>
            </a:p>
          </p:txBody>
        </p: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-130215" y="130215"/>
              <a:ext cx="955710" cy="695279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90432" y="183639"/>
              <a:ext cx="514411" cy="581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6"/>
                </a:lnSpc>
              </a:pPr>
              <a:r>
                <a:rPr lang="en-US" sz="3400">
                  <a:solidFill>
                    <a:srgbClr val="000000"/>
                  </a:solidFill>
                  <a:latin typeface="ไอติม"/>
                </a:rPr>
                <a:t>4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73" y="412245"/>
            <a:ext cx="1546162" cy="1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4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76297">
            <a:off x="-43068" y="-179530"/>
            <a:ext cx="2742324" cy="2948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79807">
            <a:off x="13444013" y="8603827"/>
            <a:ext cx="4742698" cy="1280530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2479">
            <a:off x="2166844" y="2131303"/>
            <a:ext cx="13813584" cy="6203646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3461695" y="2301108"/>
            <a:ext cx="12115800" cy="625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1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3</a:t>
            </a:r>
            <a:r>
              <a:rPr lang="en-US" sz="13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. </a:t>
            </a:r>
            <a:r>
              <a:rPr lang="en-US" sz="1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Look and </a:t>
            </a:r>
            <a:r>
              <a:rPr lang="en-US" sz="16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match.</a:t>
            </a:r>
            <a:endParaRPr lang="en-US" sz="16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0"/>
            <a:ext cx="16915008" cy="965424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867400" y="3009900"/>
            <a:ext cx="7162800" cy="3276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22214" y="3009899"/>
            <a:ext cx="3533887" cy="32766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316979" y="3009900"/>
            <a:ext cx="14066813" cy="32766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763500" y="3009899"/>
            <a:ext cx="3486942" cy="32766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20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76297">
            <a:off x="-43068" y="-179530"/>
            <a:ext cx="2742324" cy="2948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79807">
            <a:off x="13444013" y="8603827"/>
            <a:ext cx="4742698" cy="1280530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2479">
            <a:off x="2351508" y="1709956"/>
            <a:ext cx="13813584" cy="7044044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057400" y="1719342"/>
            <a:ext cx="14763250" cy="625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1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5. Fun corner and </a:t>
            </a:r>
            <a:r>
              <a:rPr lang="en-US" sz="16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wrap-up</a:t>
            </a:r>
            <a:endParaRPr lang="en-US" sz="16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95929" y="71021"/>
            <a:ext cx="12180181" cy="217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09"/>
              </a:lnSpc>
            </a:pPr>
            <a:r>
              <a:rPr lang="en-US" sz="15100" b="1" dirty="0" smtClean="0">
                <a:solidFill>
                  <a:srgbClr val="FF0000"/>
                </a:solidFill>
                <a:latin typeface="Snap ITC"/>
              </a:rPr>
              <a:t>Contents</a:t>
            </a:r>
            <a:endParaRPr lang="en-US" sz="15100" b="1" dirty="0">
              <a:solidFill>
                <a:srgbClr val="FF0000"/>
              </a:solidFill>
              <a:latin typeface="Snap ITC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97591">
            <a:off x="13722365" y="280199"/>
            <a:ext cx="4893042" cy="132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55436" y="7677771"/>
            <a:ext cx="1825425" cy="18162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2379">
            <a:off x="633074" y="385934"/>
            <a:ext cx="1170070" cy="11642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0743" y="1607167"/>
            <a:ext cx="11756102" cy="2073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759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9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9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5886" y="3163198"/>
            <a:ext cx="12729767" cy="2073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759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Find, circle and </a:t>
            </a:r>
            <a:r>
              <a:rPr lang="en-US" sz="9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match.</a:t>
            </a:r>
            <a:endParaRPr lang="en-US" sz="9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8798" y="4754950"/>
            <a:ext cx="6303328" cy="2073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759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Quiz time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45886" y="6310981"/>
            <a:ext cx="9722533" cy="2073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759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9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</a:t>
            </a: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9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match.</a:t>
            </a:r>
            <a:endParaRPr lang="en-US" sz="9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5886" y="7902733"/>
            <a:ext cx="13281200" cy="2073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759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Fun corner and </a:t>
            </a:r>
            <a:r>
              <a:rPr lang="en-US" sz="9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9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2716055" y="0"/>
            <a:ext cx="12954000" cy="7089371"/>
          </a:xfrm>
          <a:prstGeom prst="rect">
            <a:avLst/>
          </a:prstGeom>
        </p:spPr>
      </p:pic>
      <p:sp>
        <p:nvSpPr>
          <p:cNvPr id="31" name="TextBox 4"/>
          <p:cNvSpPr txBox="1"/>
          <p:nvPr/>
        </p:nvSpPr>
        <p:spPr>
          <a:xfrm>
            <a:off x="3143622" y="1123599"/>
            <a:ext cx="12115800" cy="465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23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Game time!</a:t>
            </a:r>
          </a:p>
        </p:txBody>
      </p:sp>
      <p:pic>
        <p:nvPicPr>
          <p:cNvPr id="3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44262" y="707994"/>
            <a:ext cx="2451586" cy="1930067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362946">
            <a:off x="170755" y="1337207"/>
            <a:ext cx="4016031" cy="2431524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42536" y="4828950"/>
            <a:ext cx="2606355" cy="2260421"/>
          </a:xfrm>
          <a:prstGeom prst="rect">
            <a:avLst/>
          </a:prstGeom>
        </p:spPr>
      </p:pic>
      <p:pic>
        <p:nvPicPr>
          <p:cNvPr id="36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46453" y="7353300"/>
            <a:ext cx="1710138" cy="2605472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22670">
            <a:off x="12606242" y="5602298"/>
            <a:ext cx="2784882" cy="2974145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76501">
            <a:off x="15598582" y="3584450"/>
            <a:ext cx="1762540" cy="1785261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0979977">
            <a:off x="5265916" y="6939687"/>
            <a:ext cx="1630689" cy="19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0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20" name="explod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21569" y="8403169"/>
            <a:ext cx="1825425" cy="1816298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3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6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7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55" y="3769144"/>
            <a:ext cx="6705889" cy="4470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2326" y="1276432"/>
            <a:ext cx="11684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 indent="-1371600" algn="ctr">
              <a:buAutoNum type="arabicPeriod"/>
              <a:defRPr/>
            </a:pPr>
            <a:r>
              <a:rPr lang="en-US" sz="9600" b="1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We can use it to smell.</a:t>
            </a:r>
            <a:endParaRPr lang="en-US" sz="9600" b="1" dirty="0">
              <a:ln w="11430" cmpd="sng">
                <a:noFill/>
                <a:prstDash val="solid"/>
                <a:miter lim="800000"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Snap ITC" panose="04040A07060A02020202" pitchFamily="82" charset="0"/>
            </a:endParaRP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82938" y="8843560"/>
            <a:ext cx="1170070" cy="11642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C59443C-4F6D-41F3-A1F6-816AAA22B36E}"/>
              </a:ext>
            </a:extLst>
          </p:cNvPr>
          <p:cNvSpPr/>
          <p:nvPr/>
        </p:nvSpPr>
        <p:spPr>
          <a:xfrm>
            <a:off x="1997991" y="7351417"/>
            <a:ext cx="155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16593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21569" y="8403169"/>
            <a:ext cx="1825425" cy="1816298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3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6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7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310416"/>
            <a:ext cx="4766400" cy="39965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7973" y="1388638"/>
            <a:ext cx="1640174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 indent="-1371600" algn="ctr">
              <a:buAutoNum type="arabicPeriod" startAt="2"/>
              <a:defRPr/>
            </a:pPr>
            <a:r>
              <a:rPr lang="en-US" sz="9600" b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It’s between number six and eight</a:t>
            </a:r>
            <a:r>
              <a:rPr lang="en-US" sz="11500" b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.</a:t>
            </a: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82938" y="8843560"/>
            <a:ext cx="1170070" cy="11642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8E47A9-BD0E-43AF-B517-351E81290B9D}"/>
              </a:ext>
            </a:extLst>
          </p:cNvPr>
          <p:cNvSpPr/>
          <p:nvPr/>
        </p:nvSpPr>
        <p:spPr>
          <a:xfrm>
            <a:off x="1851414" y="7351417"/>
            <a:ext cx="184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28875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21569" y="8403169"/>
            <a:ext cx="1825425" cy="1816298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3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6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7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2387940" y="1283182"/>
            <a:ext cx="13173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3. We say it to greet people.</a:t>
            </a:r>
            <a:endParaRPr lang="en-US" sz="9600" b="1" dirty="0">
              <a:ln w="11430" cmpd="sng">
                <a:noFill/>
                <a:prstDash val="solid"/>
                <a:miter lim="800000"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Snap ITC" panose="04040A07060A02020202" pitchFamily="82" charset="0"/>
            </a:endParaRP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82938" y="8843560"/>
            <a:ext cx="1170070" cy="1164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11" y="3296723"/>
            <a:ext cx="7743825" cy="5810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2BD4A7-6BFA-42F0-B051-9BC5D42D6483}"/>
              </a:ext>
            </a:extLst>
          </p:cNvPr>
          <p:cNvSpPr/>
          <p:nvPr/>
        </p:nvSpPr>
        <p:spPr>
          <a:xfrm>
            <a:off x="1288662" y="7351417"/>
            <a:ext cx="2970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Hello/ Hi!</a:t>
            </a:r>
          </a:p>
        </p:txBody>
      </p:sp>
    </p:spTree>
    <p:extLst>
      <p:ext uri="{BB962C8B-B14F-4D97-AF65-F5344CB8AC3E}">
        <p14:creationId xmlns:p14="http://schemas.microsoft.com/office/powerpoint/2010/main" val="6141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21569" y="8403169"/>
            <a:ext cx="1825425" cy="1816298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609600" y="404647"/>
            <a:ext cx="16536861" cy="8979105"/>
            <a:chOff x="0" y="0"/>
            <a:chExt cx="8456930" cy="6350000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3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6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7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2323836" y="1426632"/>
            <a:ext cx="13449564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 i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4</a:t>
            </a:r>
            <a:r>
              <a:rPr lang="en-US" sz="8800" b="1" i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.</a:t>
            </a:r>
            <a:r>
              <a:rPr lang="en-US" sz="9600" b="1" i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 We can use this to listen to music</a:t>
            </a:r>
            <a:r>
              <a:rPr lang="en-US" sz="11500" b="1" i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.</a:t>
            </a: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82938" y="8843560"/>
            <a:ext cx="1170070" cy="1164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5" y="4894200"/>
            <a:ext cx="4063016" cy="35089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9FC166-BE89-4ED8-8523-244539672AF0}"/>
              </a:ext>
            </a:extLst>
          </p:cNvPr>
          <p:cNvSpPr/>
          <p:nvPr/>
        </p:nvSpPr>
        <p:spPr>
          <a:xfrm>
            <a:off x="949051" y="7351417"/>
            <a:ext cx="3649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an ear</a:t>
            </a:r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/ ears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14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21569" y="8403169"/>
            <a:ext cx="1825425" cy="1816298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3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6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7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51" y="4320741"/>
            <a:ext cx="6069850" cy="3954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8661" y="1276432"/>
            <a:ext cx="149329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 i="1" dirty="0">
                <a:ln w="1143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nap ITC" panose="04040A07060A02020202" pitchFamily="82" charset="0"/>
              </a:rPr>
              <a:t>5. We use it to touch things.</a:t>
            </a: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82938" y="8843560"/>
            <a:ext cx="1170070" cy="11642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BD1F6C-703F-48F0-9F49-9B30E22C0856}"/>
              </a:ext>
            </a:extLst>
          </p:cNvPr>
          <p:cNvSpPr/>
          <p:nvPr/>
        </p:nvSpPr>
        <p:spPr>
          <a:xfrm>
            <a:off x="1703840" y="7351417"/>
            <a:ext cx="2140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a hand</a:t>
            </a:r>
          </a:p>
        </p:txBody>
      </p:sp>
    </p:spTree>
    <p:extLst>
      <p:ext uri="{BB962C8B-B14F-4D97-AF65-F5344CB8AC3E}">
        <p14:creationId xmlns:p14="http://schemas.microsoft.com/office/powerpoint/2010/main" val="15267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96" y="787587"/>
            <a:ext cx="6801924" cy="6165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2252" y="7593522"/>
            <a:ext cx="8876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Website</a:t>
            </a:r>
            <a:r>
              <a:rPr lang="en-US" sz="3000" dirty="0" smtClean="0">
                <a:solidFill>
                  <a:srgbClr val="0070C0"/>
                </a:solidFill>
              </a:rPr>
              <a:t>:</a:t>
            </a:r>
            <a:r>
              <a:rPr lang="en-US" sz="3000" i="1" dirty="0" smtClean="0">
                <a:solidFill>
                  <a:srgbClr val="0070C0"/>
                </a:solidFill>
              </a:rPr>
              <a:t>sachmem.vn</a:t>
            </a:r>
            <a:endParaRPr lang="en-US" sz="3000" i="1" dirty="0">
              <a:solidFill>
                <a:srgbClr val="0070C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Fanpage</a:t>
            </a:r>
            <a:r>
              <a:rPr lang="en-US" sz="3000" dirty="0" smtClean="0">
                <a:solidFill>
                  <a:srgbClr val="0070C0"/>
                </a:solidFill>
              </a:rPr>
              <a:t>: </a:t>
            </a:r>
            <a:r>
              <a:rPr lang="en-US" sz="3000" i="1" dirty="0" smtClean="0">
                <a:solidFill>
                  <a:srgbClr val="0070C0"/>
                </a:solidFill>
              </a:rPr>
              <a:t>www.facebook.com/sachmem.vn</a:t>
            </a:r>
            <a:endParaRPr lang="en-GB" sz="3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76297">
            <a:off x="-43068" y="-179530"/>
            <a:ext cx="2742324" cy="2948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79807">
            <a:off x="13444013" y="8603827"/>
            <a:ext cx="4742698" cy="1280530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2479">
            <a:off x="2202792" y="2413854"/>
            <a:ext cx="13813584" cy="4005940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679896" y="3365211"/>
            <a:ext cx="14859376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10000" dirty="0">
              <a:solidFill>
                <a:srgbClr val="000000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002725" y="2938031"/>
            <a:ext cx="10282550" cy="2982299"/>
            <a:chOff x="109252" y="377769"/>
            <a:chExt cx="10214248" cy="3301131"/>
          </a:xfrm>
        </p:grpSpPr>
        <p:sp>
          <p:nvSpPr>
            <p:cNvPr id="4" name="AutoShape 4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" name="TextBox 5"/>
            <p:cNvSpPr txBox="1"/>
            <p:nvPr/>
          </p:nvSpPr>
          <p:spPr>
            <a:xfrm rot="257646">
              <a:off x="1277233" y="660995"/>
              <a:ext cx="7900210" cy="2984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6000" b="1">
                  <a:solidFill>
                    <a:prstClr val="black"/>
                  </a:solidFill>
                </a:rPr>
                <a:t>Who is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87405" y="5839821"/>
            <a:ext cx="11858304" cy="2982299"/>
            <a:chOff x="62889" y="273303"/>
            <a:chExt cx="13220291" cy="3301131"/>
          </a:xfrm>
        </p:grpSpPr>
        <p:sp>
          <p:nvSpPr>
            <p:cNvPr id="7" name="AutoShape 7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</p:spPr>
        </p:sp>
        <p:sp>
          <p:nvSpPr>
            <p:cNvPr id="8" name="TextBox 8"/>
            <p:cNvSpPr txBox="1"/>
            <p:nvPr/>
          </p:nvSpPr>
          <p:spPr>
            <a:xfrm rot="21457081">
              <a:off x="1334754" y="436614"/>
              <a:ext cx="11870677" cy="29843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6000" b="1" dirty="0" smtClean="0">
                  <a:solidFill>
                    <a:prstClr val="black"/>
                  </a:solidFill>
                </a:rPr>
                <a:t>FASTER?!!!</a:t>
              </a:r>
              <a:endParaRPr lang="en-US" sz="16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4185">
            <a:off x="11414207" y="8035984"/>
            <a:ext cx="5401898" cy="20625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02888" y="5650675"/>
            <a:ext cx="3724923" cy="38654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41002">
            <a:off x="12661664" y="2628000"/>
            <a:ext cx="4050944" cy="2069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5772">
            <a:off x="3107328" y="1727462"/>
            <a:ext cx="2235345" cy="3573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360720" y="6153476"/>
            <a:ext cx="1649275" cy="20384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4962F7-C6AA-414F-A39A-0FE5482F83F8}"/>
              </a:ext>
            </a:extLst>
          </p:cNvPr>
          <p:cNvSpPr/>
          <p:nvPr/>
        </p:nvSpPr>
        <p:spPr>
          <a:xfrm>
            <a:off x="43642" y="-306379"/>
            <a:ext cx="5445722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7599"/>
              </a:lnSpc>
              <a:spcBef>
                <a:spcPct val="0"/>
              </a:spcBef>
            </a:pPr>
            <a:r>
              <a:rPr lang="en-US" sz="9600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Warm-up</a:t>
            </a:r>
            <a:endParaRPr lang="en-US" sz="9600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3467"/>
            <a:ext cx="13915302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78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119396" y="1729281"/>
            <a:ext cx="10282550" cy="3247633"/>
            <a:chOff x="109252" y="355760"/>
            <a:chExt cx="10214248" cy="3594831"/>
          </a:xfrm>
        </p:grpSpPr>
        <p:sp>
          <p:nvSpPr>
            <p:cNvPr id="4" name="AutoShape 4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" name="TextBox 5"/>
            <p:cNvSpPr txBox="1"/>
            <p:nvPr/>
          </p:nvSpPr>
          <p:spPr>
            <a:xfrm rot="257646">
              <a:off x="1277233" y="355760"/>
              <a:ext cx="7900210" cy="3594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6000" b="1">
                  <a:solidFill>
                    <a:prstClr val="black"/>
                  </a:solidFill>
                </a:rPr>
                <a:t>WORD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04076" y="4650954"/>
            <a:ext cx="11858304" cy="2982299"/>
            <a:chOff x="62889" y="273303"/>
            <a:chExt cx="13220291" cy="3301131"/>
          </a:xfrm>
        </p:grpSpPr>
        <p:sp>
          <p:nvSpPr>
            <p:cNvPr id="7" name="AutoShape 7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</p:spPr>
        </p:sp>
        <p:sp>
          <p:nvSpPr>
            <p:cNvPr id="8" name="TextBox 8"/>
            <p:cNvSpPr txBox="1"/>
            <p:nvPr/>
          </p:nvSpPr>
          <p:spPr>
            <a:xfrm rot="21457081">
              <a:off x="1334754" y="436614"/>
              <a:ext cx="11870677" cy="29843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6000" b="1">
                  <a:solidFill>
                    <a:prstClr val="black"/>
                  </a:solidFill>
                </a:rPr>
                <a:t>GAME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4185">
            <a:off x="11530878" y="6847117"/>
            <a:ext cx="5401898" cy="20625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9559" y="4461808"/>
            <a:ext cx="3724923" cy="38654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41002">
            <a:off x="12778335" y="1439133"/>
            <a:ext cx="4050944" cy="2069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5772">
            <a:off x="3223999" y="538595"/>
            <a:ext cx="2235345" cy="3573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477391" y="4964609"/>
            <a:ext cx="1649275" cy="20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24050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7" name="AutoShape 3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1" name="TextBox 8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N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B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E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10519999" y="1583629"/>
            <a:ext cx="2759359" cy="1687905"/>
            <a:chOff x="64602" y="-3416563"/>
            <a:chExt cx="3679145" cy="2250541"/>
          </a:xfrm>
        </p:grpSpPr>
        <p:sp>
          <p:nvSpPr>
            <p:cNvPr id="58" name="AutoShape 16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1</a:t>
              </a:r>
            </a:p>
          </p:txBody>
        </p:sp>
      </p:grpSp>
      <p:pic>
        <p:nvPicPr>
          <p:cNvPr id="6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8292" y="9594631"/>
            <a:ext cx="8394293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5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Hint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: </a:t>
            </a:r>
            <a:r>
              <a:rPr lang="en-US" sz="5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This is a name</a:t>
            </a:r>
          </a:p>
        </p:txBody>
      </p:sp>
    </p:spTree>
    <p:extLst>
      <p:ext uri="{BB962C8B-B14F-4D97-AF65-F5344CB8AC3E}">
        <p14:creationId xmlns:p14="http://schemas.microsoft.com/office/powerpoint/2010/main" val="20296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40942" y="-6362700"/>
            <a:ext cx="21336000" cy="213360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15801" y="264002"/>
            <a:ext cx="1215934" cy="1239168"/>
          </a:xfrm>
          <a:prstGeom prst="rect">
            <a:avLst/>
          </a:prstGeom>
        </p:spPr>
      </p:pic>
      <p:sp>
        <p:nvSpPr>
          <p:cNvPr id="47" name="AutoShape 3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8" name="AutoShape 4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9" name="AutoShape 5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1" name="TextBox 8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B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E</a:t>
            </a:r>
          </a:p>
        </p:txBody>
      </p:sp>
      <p:sp>
        <p:nvSpPr>
          <p:cNvPr id="53" name="TextBox 10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Paalalabas Wide"/>
              </a:rPr>
              <a:t>N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5218247" y="114300"/>
            <a:ext cx="6657379" cy="1732360"/>
            <a:chOff x="-644345" y="-1276221"/>
            <a:chExt cx="6798961" cy="2309812"/>
          </a:xfrm>
        </p:grpSpPr>
        <p:sp>
          <p:nvSpPr>
            <p:cNvPr id="55" name="AutoShape 13"/>
            <p:cNvSpPr/>
            <p:nvPr/>
          </p:nvSpPr>
          <p:spPr>
            <a:xfrm rot="21401399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</p:spPr>
        </p:sp>
        <p:sp>
          <p:nvSpPr>
            <p:cNvPr id="56" name="TextBox 14"/>
            <p:cNvSpPr txBox="1"/>
            <p:nvPr/>
          </p:nvSpPr>
          <p:spPr>
            <a:xfrm rot="21401399">
              <a:off x="-227969" y="-1276221"/>
              <a:ext cx="6382585" cy="22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Question</a:t>
              </a:r>
            </a:p>
          </p:txBody>
        </p:sp>
      </p:grpSp>
      <p:grpSp>
        <p:nvGrpSpPr>
          <p:cNvPr id="57" name="Group 15"/>
          <p:cNvGrpSpPr/>
          <p:nvPr/>
        </p:nvGrpSpPr>
        <p:grpSpPr>
          <a:xfrm>
            <a:off x="10519999" y="1583629"/>
            <a:ext cx="2759359" cy="1687905"/>
            <a:chOff x="64602" y="-3416563"/>
            <a:chExt cx="3679145" cy="2250541"/>
          </a:xfrm>
        </p:grpSpPr>
        <p:sp>
          <p:nvSpPr>
            <p:cNvPr id="58" name="AutoShape 16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</p:spPr>
        </p:sp>
        <p:sp>
          <p:nvSpPr>
            <p:cNvPr id="59" name="TextBox 17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Paalalabas Wide"/>
                </a:rPr>
                <a:t>1</a:t>
              </a:r>
            </a:p>
          </p:txBody>
        </p:sp>
      </p:grpSp>
      <p:pic>
        <p:nvPicPr>
          <p:cNvPr id="6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62400" y="114300"/>
            <a:ext cx="2240514" cy="2667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35" y="2384443"/>
            <a:ext cx="4125772" cy="55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437</Words>
  <Application>Microsoft Office PowerPoint</Application>
  <PresentationFormat>Custom</PresentationFormat>
  <Paragraphs>134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ไอติม</vt:lpstr>
      <vt:lpstr>Muli Regular Bold</vt:lpstr>
      <vt:lpstr>MV Boli</vt:lpstr>
      <vt:lpstr>Muli Regular</vt:lpstr>
      <vt:lpstr>Fira Sans Extra Condensed Medium</vt:lpstr>
      <vt:lpstr>Open Sauce</vt:lpstr>
      <vt:lpstr>Arial</vt:lpstr>
      <vt:lpstr>Hind</vt:lpstr>
      <vt:lpstr>Calibri</vt:lpstr>
      <vt:lpstr>Source Sans Pro Semibold</vt:lpstr>
      <vt:lpstr>Snap ITC</vt:lpstr>
      <vt:lpstr>Montserrat</vt:lpstr>
      <vt:lpstr>Barlow</vt:lpstr>
      <vt:lpstr>Paalalabas Wide</vt:lpstr>
      <vt:lpstr>Segoe Script</vt:lpstr>
      <vt:lpstr>Times New Roman</vt:lpstr>
      <vt:lpstr>宋体</vt:lpstr>
      <vt:lpstr>.VnTime</vt:lpstr>
      <vt:lpstr>Office Theme</vt:lpstr>
      <vt:lpstr>1_Over The Rainbow by Slidesgo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Trừu tượng Hoạ tiết và Hình khối Chưa bao giờ tôi Phiên bản đêm của các cô nàng Bản thuyết trình vui</dc:title>
  <dc:creator>Phuong Thy</dc:creator>
  <cp:lastModifiedBy>Admin</cp:lastModifiedBy>
  <cp:revision>128</cp:revision>
  <dcterms:created xsi:type="dcterms:W3CDTF">2006-08-16T00:00:00Z</dcterms:created>
  <dcterms:modified xsi:type="dcterms:W3CDTF">2022-06-08T08:28:08Z</dcterms:modified>
  <dc:identifier>DAE2KOxfYAY</dc:identifier>
</cp:coreProperties>
</file>