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256" r:id="rId2"/>
    <p:sldId id="269" r:id="rId3"/>
    <p:sldId id="313" r:id="rId4"/>
    <p:sldId id="314" r:id="rId5"/>
    <p:sldId id="275" r:id="rId6"/>
    <p:sldId id="277" r:id="rId7"/>
    <p:sldId id="306" r:id="rId8"/>
    <p:sldId id="307" r:id="rId9"/>
    <p:sldId id="308" r:id="rId10"/>
    <p:sldId id="309" r:id="rId11"/>
    <p:sldId id="310" r:id="rId12"/>
    <p:sldId id="271" r:id="rId13"/>
    <p:sldId id="274" r:id="rId14"/>
    <p:sldId id="311" r:id="rId15"/>
    <p:sldId id="278" r:id="rId16"/>
    <p:sldId id="280" r:id="rId17"/>
    <p:sldId id="279" r:id="rId18"/>
    <p:sldId id="312" r:id="rId19"/>
    <p:sldId id="265" r:id="rId20"/>
    <p:sldId id="268"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Open Sans" panose="020B0606030504020204" pitchFamily="34" charset="0"/>
      <p:regular r:id="rId29"/>
      <p:bold r:id="rId30"/>
      <p:italic r:id="rId31"/>
      <p:boldItalic r:id="rId32"/>
    </p:embeddedFont>
    <p:embeddedFont>
      <p:font typeface="UTM Avo" panose="02040603050506020204" pitchFamily="18"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75" autoAdjust="0"/>
    <p:restoredTop sz="94695"/>
  </p:normalViewPr>
  <p:slideViewPr>
    <p:cSldViewPr snapToGrid="0">
      <p:cViewPr varScale="1">
        <p:scale>
          <a:sx n="102" d="100"/>
          <a:sy n="102" d="100"/>
        </p:scale>
        <p:origin x="4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37ABC-84E7-0F42-86F4-B85B9E084CD9}" type="datetimeFigureOut">
              <a:rPr lang="en-VN" smtClean="0"/>
              <a:t>12/15/2023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4D1F2-DAB9-8345-810A-CD9B27BF1EA5}" type="slidenum">
              <a:rPr lang="en-VN" smtClean="0"/>
              <a:t>‹#›</a:t>
            </a:fld>
            <a:endParaRPr lang="en-VN"/>
          </a:p>
        </p:txBody>
      </p:sp>
    </p:spTree>
    <p:extLst>
      <p:ext uri="{BB962C8B-B14F-4D97-AF65-F5344CB8AC3E}">
        <p14:creationId xmlns:p14="http://schemas.microsoft.com/office/powerpoint/2010/main" val="1318938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76369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09363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66921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0591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4374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17977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02655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56939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750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82346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12/15/2023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1321066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oc10.vn/doc-sach/lich-su-va-dia-li-4/1/332/33/"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hoc10.vn/doc-sach/lich-su-va-dia-li-4/1/332/33/"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lich-su-va-dia-li-4/1/332/33/"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28.jpg"/><Relationship Id="rId1" Type="http://schemas.openxmlformats.org/officeDocument/2006/relationships/slideLayout" Target="../slideLayouts/slideLayout1.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oc10.vn/doc-sach/lich-su-va-dia-li-4/1/332/33/"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44481A-63B9-51FF-EFC2-2B95D7E5A620}"/>
              </a:ext>
            </a:extLst>
          </p:cNvPr>
          <p:cNvSpPr txBox="1">
            <a:spLocks/>
          </p:cNvSpPr>
          <p:nvPr/>
        </p:nvSpPr>
        <p:spPr>
          <a:xfrm>
            <a:off x="8079699" y="17686"/>
            <a:ext cx="4005683" cy="716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20000"/>
              </a:lnSpc>
            </a:pPr>
            <a:r>
              <a:rPr lang="en-US" sz="3600" dirty="0" err="1">
                <a:solidFill>
                  <a:schemeClr val="bg1"/>
                </a:solidFill>
                <a:effectLst>
                  <a:outerShdw blurRad="38100" dist="38100" dir="2700000" algn="tl">
                    <a:srgbClr val="000000">
                      <a:alpha val="43137"/>
                    </a:srgbClr>
                  </a:outerShdw>
                </a:effectLst>
                <a:latin typeface="UTM Avo" panose="02040603050506020204" pitchFamily="18" charset="0"/>
              </a:rPr>
              <a:t>Lịch</a:t>
            </a: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 </a:t>
            </a:r>
            <a:r>
              <a:rPr lang="en-US" sz="3600" dirty="0" err="1">
                <a:solidFill>
                  <a:schemeClr val="bg1"/>
                </a:solidFill>
                <a:effectLst>
                  <a:outerShdw blurRad="38100" dist="38100" dir="2700000" algn="tl">
                    <a:srgbClr val="000000">
                      <a:alpha val="43137"/>
                    </a:srgbClr>
                  </a:outerShdw>
                </a:effectLst>
                <a:latin typeface="UTM Avo" panose="02040603050506020204" pitchFamily="18" charset="0"/>
              </a:rPr>
              <a:t>sử</a:t>
            </a: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 </a:t>
            </a:r>
            <a:r>
              <a:rPr lang="en-US" sz="3600" dirty="0" err="1">
                <a:solidFill>
                  <a:schemeClr val="bg1"/>
                </a:solidFill>
                <a:effectLst>
                  <a:outerShdw blurRad="38100" dist="38100" dir="2700000" algn="tl">
                    <a:srgbClr val="000000">
                      <a:alpha val="43137"/>
                    </a:srgbClr>
                  </a:outerShdw>
                </a:effectLst>
                <a:latin typeface="UTM Avo" panose="02040603050506020204" pitchFamily="18" charset="0"/>
              </a:rPr>
              <a:t>và</a:t>
            </a: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 </a:t>
            </a:r>
            <a:r>
              <a:rPr lang="en-US" sz="3600" dirty="0" err="1">
                <a:solidFill>
                  <a:schemeClr val="bg1"/>
                </a:solidFill>
                <a:effectLst>
                  <a:outerShdw blurRad="38100" dist="38100" dir="2700000" algn="tl">
                    <a:srgbClr val="000000">
                      <a:alpha val="43137"/>
                    </a:srgbClr>
                  </a:outerShdw>
                </a:effectLst>
                <a:latin typeface="UTM Avo" panose="02040603050506020204" pitchFamily="18" charset="0"/>
              </a:rPr>
              <a:t>Địa</a:t>
            </a: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 </a:t>
            </a:r>
            <a:r>
              <a:rPr lang="en-US" sz="3600" dirty="0" err="1">
                <a:solidFill>
                  <a:schemeClr val="bg1"/>
                </a:solidFill>
                <a:effectLst>
                  <a:outerShdw blurRad="38100" dist="38100" dir="2700000" algn="tl">
                    <a:srgbClr val="000000">
                      <a:alpha val="43137"/>
                    </a:srgbClr>
                  </a:outerShdw>
                </a:effectLst>
                <a:latin typeface="UTM Avo" panose="02040603050506020204" pitchFamily="18" charset="0"/>
              </a:rPr>
              <a:t>lí</a:t>
            </a: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 4</a:t>
            </a:r>
          </a:p>
        </p:txBody>
      </p:sp>
      <p:sp>
        <p:nvSpPr>
          <p:cNvPr id="5" name="Subtitle 2">
            <a:extLst>
              <a:ext uri="{FF2B5EF4-FFF2-40B4-BE49-F238E27FC236}">
                <a16:creationId xmlns:a16="http://schemas.microsoft.com/office/drawing/2014/main" id="{C78CFB68-C4E6-244A-DDF5-C4E06575094F}"/>
              </a:ext>
            </a:extLst>
          </p:cNvPr>
          <p:cNvSpPr txBox="1">
            <a:spLocks/>
          </p:cNvSpPr>
          <p:nvPr/>
        </p:nvSpPr>
        <p:spPr>
          <a:xfrm>
            <a:off x="1200638" y="2730329"/>
            <a:ext cx="9790723" cy="25837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vi-VN" sz="6000" b="1" dirty="0">
                <a:solidFill>
                  <a:srgbClr val="FF0000"/>
                </a:solidFill>
                <a:latin typeface="UTM Avo" panose="02040603050506020204" pitchFamily="18" charset="0"/>
              </a:rPr>
              <a:t>Bài </a:t>
            </a:r>
            <a:r>
              <a:rPr lang="en-US" sz="6000" b="1" dirty="0">
                <a:solidFill>
                  <a:srgbClr val="FF0000"/>
                </a:solidFill>
                <a:latin typeface="UTM Avo" panose="02040603050506020204" pitchFamily="18" charset="0"/>
              </a:rPr>
              <a:t>6: </a:t>
            </a:r>
            <a:r>
              <a:rPr lang="en-US" sz="6000" b="1" dirty="0" err="1">
                <a:solidFill>
                  <a:srgbClr val="FF0000"/>
                </a:solidFill>
                <a:latin typeface="UTM Avo" panose="02040603050506020204" pitchFamily="18" charset="0"/>
              </a:rPr>
              <a:t>Thiên</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nhiên</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vùng</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Đồng</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bằng</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Bắc</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bộ</a:t>
            </a:r>
            <a:endParaRPr lang="en-US" sz="6000" b="1" dirty="0">
              <a:solidFill>
                <a:srgbClr val="FF0000"/>
              </a:solidFill>
              <a:latin typeface="UTM Avo" panose="02040603050506020204" pitchFamily="18" charset="0"/>
            </a:endParaRPr>
          </a:p>
          <a:p>
            <a:pPr>
              <a:lnSpc>
                <a:spcPct val="100000"/>
              </a:lnSpc>
              <a:spcBef>
                <a:spcPts val="0"/>
              </a:spcBef>
            </a:pPr>
            <a:r>
              <a:rPr lang="en-US" sz="6000" b="1" dirty="0">
                <a:solidFill>
                  <a:srgbClr val="FF0000"/>
                </a:solidFill>
                <a:latin typeface="UTM Avo" panose="02040603050506020204" pitchFamily="18" charset="0"/>
              </a:rPr>
              <a:t>(</a:t>
            </a:r>
            <a:r>
              <a:rPr lang="en-US" sz="6000" b="1" dirty="0" err="1">
                <a:solidFill>
                  <a:srgbClr val="FF0000"/>
                </a:solidFill>
                <a:latin typeface="UTM Avo" panose="02040603050506020204" pitchFamily="18" charset="0"/>
              </a:rPr>
              <a:t>Phần</a:t>
            </a:r>
            <a:r>
              <a:rPr lang="en-US" sz="6000" b="1" dirty="0">
                <a:solidFill>
                  <a:srgbClr val="FF0000"/>
                </a:solidFill>
                <a:latin typeface="UTM Avo" panose="02040603050506020204" pitchFamily="18" charset="0"/>
              </a:rPr>
              <a:t> 3, 4)</a:t>
            </a:r>
          </a:p>
        </p:txBody>
      </p:sp>
      <p:sp>
        <p:nvSpPr>
          <p:cNvPr id="6" name="TextBox 5">
            <a:extLst>
              <a:ext uri="{FF2B5EF4-FFF2-40B4-BE49-F238E27FC236}">
                <a16:creationId xmlns:a16="http://schemas.microsoft.com/office/drawing/2014/main" id="{EAB73074-A56A-25DE-F365-C8EB7811E0E2}"/>
              </a:ext>
            </a:extLst>
          </p:cNvPr>
          <p:cNvSpPr txBox="1"/>
          <p:nvPr/>
        </p:nvSpPr>
        <p:spPr>
          <a:xfrm>
            <a:off x="-129309" y="1562243"/>
            <a:ext cx="12450618" cy="1021177"/>
          </a:xfrm>
          <a:prstGeom prst="rect">
            <a:avLst/>
          </a:prstGeom>
          <a:noFill/>
        </p:spPr>
        <p:txBody>
          <a:bodyPr wrap="square">
            <a:spAutoFit/>
          </a:bodyPr>
          <a:lstStyle/>
          <a:p>
            <a:pPr algn="ctr">
              <a:lnSpc>
                <a:spcPct val="125000"/>
              </a:lnSpc>
              <a:spcBef>
                <a:spcPts val="0"/>
              </a:spcBef>
            </a:pPr>
            <a:r>
              <a:rPr lang="en-US" sz="5400" b="1" dirty="0" err="1">
                <a:solidFill>
                  <a:srgbClr val="002060"/>
                </a:solidFill>
                <a:latin typeface="UTM Avo" panose="02040603050506020204" pitchFamily="18" charset="0"/>
              </a:rPr>
              <a:t>Vùng</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Đồng</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bằng</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Bắc</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bộ</a:t>
            </a:r>
            <a:endParaRPr lang="en-US" sz="54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44FB9B-7B3C-55F9-C875-5FB2511CE020}"/>
              </a:ext>
            </a:extLst>
          </p:cNvPr>
          <p:cNvSpPr txBox="1"/>
          <p:nvPr/>
        </p:nvSpPr>
        <p:spPr>
          <a:xfrm>
            <a:off x="2123617" y="1672988"/>
            <a:ext cx="7944803" cy="523220"/>
          </a:xfrm>
          <a:prstGeom prst="rect">
            <a:avLst/>
          </a:prstGeom>
          <a:noFill/>
        </p:spPr>
        <p:txBody>
          <a:bodyPr wrap="none" rtlCol="0">
            <a:spAutoFit/>
          </a:bodyPr>
          <a:lstStyle/>
          <a:p>
            <a:pPr algn="ctr"/>
            <a:r>
              <a:rPr lang="en-VN" sz="2800" b="1" dirty="0">
                <a:solidFill>
                  <a:schemeClr val="tx1">
                    <a:lumMod val="95000"/>
                    <a:lumOff val="5000"/>
                  </a:schemeClr>
                </a:solidFill>
                <a:latin typeface="UTM Avo" panose="02040603050506020204" pitchFamily="18"/>
              </a:rPr>
              <a:t>4. MỘT SỐ BIỆN PHÁP BẢO VỆ THIÊN NHIÊN</a:t>
            </a:r>
          </a:p>
        </p:txBody>
      </p:sp>
      <p:pic>
        <p:nvPicPr>
          <p:cNvPr id="3" name="Picture 2">
            <a:extLst>
              <a:ext uri="{FF2B5EF4-FFF2-40B4-BE49-F238E27FC236}">
                <a16:creationId xmlns:a16="http://schemas.microsoft.com/office/drawing/2014/main" id="{961AC972-899F-0BF1-3365-7E8C1956F4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14" r="9308"/>
          <a:stretch/>
        </p:blipFill>
        <p:spPr>
          <a:xfrm>
            <a:off x="7384019" y="2219775"/>
            <a:ext cx="3261483" cy="451589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nvGrpSpPr>
          <p:cNvPr id="4" name="Group 3">
            <a:extLst>
              <a:ext uri="{FF2B5EF4-FFF2-40B4-BE49-F238E27FC236}">
                <a16:creationId xmlns:a16="http://schemas.microsoft.com/office/drawing/2014/main" id="{C0B8822C-6F66-5D3F-3F69-C7285D21B4DB}"/>
              </a:ext>
            </a:extLst>
          </p:cNvPr>
          <p:cNvGrpSpPr/>
          <p:nvPr/>
        </p:nvGrpSpPr>
        <p:grpSpPr>
          <a:xfrm>
            <a:off x="1574800" y="2985561"/>
            <a:ext cx="4521200" cy="3750112"/>
            <a:chOff x="1143000" y="3009900"/>
            <a:chExt cx="6781800" cy="5146430"/>
          </a:xfrm>
        </p:grpSpPr>
        <p:sp>
          <p:nvSpPr>
            <p:cNvPr id="5" name="Rectangle: Rounded Corners 4">
              <a:extLst>
                <a:ext uri="{FF2B5EF4-FFF2-40B4-BE49-F238E27FC236}">
                  <a16:creationId xmlns:a16="http://schemas.microsoft.com/office/drawing/2014/main" id="{06C21055-3DA1-AE39-ACFF-48C72B08CE59}"/>
                </a:ext>
              </a:extLst>
            </p:cNvPr>
            <p:cNvSpPr/>
            <p:nvPr/>
          </p:nvSpPr>
          <p:spPr>
            <a:xfrm>
              <a:off x="1143000" y="3009900"/>
              <a:ext cx="6781800" cy="5146430"/>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400" dirty="0">
                <a:solidFill>
                  <a:schemeClr val="tx1"/>
                </a:solidFill>
                <a:latin typeface="UTM Avo" panose="02040603050506020204" pitchFamily="18"/>
              </a:endParaRPr>
            </a:p>
            <a:p>
              <a:pPr algn="just">
                <a:lnSpc>
                  <a:spcPct val="150000"/>
                </a:lnSpc>
              </a:pPr>
              <a:r>
                <a:rPr lang="vi-VN" sz="2400" dirty="0">
                  <a:solidFill>
                    <a:schemeClr val="tx1"/>
                  </a:solidFill>
                  <a:latin typeface="UTM Avo" panose="02040603050506020204" pitchFamily="18"/>
                </a:rPr>
                <a:t>Em hãy đưa ra một số biện pháp bảo vệ thiên nhiên ở vùng Đồng bằng Bắc Bộ.</a:t>
              </a:r>
              <a:endParaRPr lang="en-US" sz="2400" dirty="0">
                <a:solidFill>
                  <a:schemeClr val="tx1"/>
                </a:solidFill>
                <a:latin typeface="UTM Avo" panose="02040603050506020204" pitchFamily="18"/>
              </a:endParaRPr>
            </a:p>
          </p:txBody>
        </p:sp>
        <p:sp>
          <p:nvSpPr>
            <p:cNvPr id="6" name="Rectangle 5">
              <a:extLst>
                <a:ext uri="{FF2B5EF4-FFF2-40B4-BE49-F238E27FC236}">
                  <a16:creationId xmlns:a16="http://schemas.microsoft.com/office/drawing/2014/main" id="{118DDC66-DF32-6C75-0270-D4AA13380FD5}"/>
                </a:ext>
              </a:extLst>
            </p:cNvPr>
            <p:cNvSpPr/>
            <p:nvPr/>
          </p:nvSpPr>
          <p:spPr>
            <a:xfrm>
              <a:off x="1143000" y="3618449"/>
              <a:ext cx="6781800" cy="9144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2">
                      <a:lumMod val="75000"/>
                    </a:schemeClr>
                  </a:solidFill>
                  <a:latin typeface="UTM Avo" panose="02040603050506020204" pitchFamily="18"/>
                </a:rPr>
                <a:t>Nhiệm</a:t>
              </a:r>
              <a:r>
                <a:rPr lang="en-US" sz="2800" b="1" dirty="0">
                  <a:solidFill>
                    <a:schemeClr val="accent2">
                      <a:lumMod val="75000"/>
                    </a:schemeClr>
                  </a:solidFill>
                  <a:latin typeface="UTM Avo" panose="02040603050506020204" pitchFamily="18"/>
                </a:rPr>
                <a:t> </a:t>
              </a:r>
              <a:r>
                <a:rPr lang="en-US" sz="2800" b="1" dirty="0" err="1">
                  <a:solidFill>
                    <a:schemeClr val="accent2">
                      <a:lumMod val="75000"/>
                    </a:schemeClr>
                  </a:solidFill>
                  <a:latin typeface="UTM Avo" panose="02040603050506020204" pitchFamily="18"/>
                </a:rPr>
                <a:t>vụ</a:t>
              </a:r>
              <a:r>
                <a:rPr lang="en-US" sz="2800" b="1" dirty="0">
                  <a:solidFill>
                    <a:schemeClr val="accent2">
                      <a:lumMod val="75000"/>
                    </a:schemeClr>
                  </a:solidFill>
                  <a:latin typeface="UTM Avo" panose="02040603050506020204" pitchFamily="18"/>
                </a:rPr>
                <a:t> </a:t>
              </a:r>
            </a:p>
          </p:txBody>
        </p:sp>
      </p:grpSp>
      <p:grpSp>
        <p:nvGrpSpPr>
          <p:cNvPr id="7" name="Group 6">
            <a:extLst>
              <a:ext uri="{FF2B5EF4-FFF2-40B4-BE49-F238E27FC236}">
                <a16:creationId xmlns:a16="http://schemas.microsoft.com/office/drawing/2014/main" id="{909F6DF4-AB07-42AA-882D-8FD958A38187}"/>
              </a:ext>
            </a:extLst>
          </p:cNvPr>
          <p:cNvGrpSpPr/>
          <p:nvPr/>
        </p:nvGrpSpPr>
        <p:grpSpPr>
          <a:xfrm>
            <a:off x="720015" y="2331308"/>
            <a:ext cx="5135638" cy="836613"/>
            <a:chOff x="533400" y="332354"/>
            <a:chExt cx="7703457" cy="1254919"/>
          </a:xfrm>
        </p:grpSpPr>
        <p:sp>
          <p:nvSpPr>
            <p:cNvPr id="21" name="TextBox 20">
              <a:extLst>
                <a:ext uri="{FF2B5EF4-FFF2-40B4-BE49-F238E27FC236}">
                  <a16:creationId xmlns:a16="http://schemas.microsoft.com/office/drawing/2014/main" id="{A3A9ED3A-71C0-4F7E-C4B0-93448FA5B064}"/>
                </a:ext>
              </a:extLst>
            </p:cNvPr>
            <p:cNvSpPr txBox="1"/>
            <p:nvPr/>
          </p:nvSpPr>
          <p:spPr>
            <a:xfrm>
              <a:off x="1988457" y="792780"/>
              <a:ext cx="6248400" cy="784830"/>
            </a:xfrm>
            <a:prstGeom prst="rect">
              <a:avLst/>
            </a:prstGeom>
            <a:noFill/>
          </p:spPr>
          <p:txBody>
            <a:bodyPr wrap="square" rtlCol="0">
              <a:spAutoFit/>
            </a:bodyPr>
            <a:lstStyle/>
            <a:p>
              <a:r>
                <a:rPr lang="en-US" sz="2800" b="1" dirty="0" err="1">
                  <a:latin typeface="UTM Avo" panose="02040603050506020204" pitchFamily="18"/>
                </a:rPr>
                <a:t>Làm</a:t>
              </a:r>
              <a:r>
                <a:rPr lang="en-US" sz="2800" b="1" dirty="0">
                  <a:latin typeface="UTM Avo" panose="02040603050506020204" pitchFamily="18"/>
                </a:rPr>
                <a:t> </a:t>
              </a:r>
              <a:r>
                <a:rPr lang="en-US" sz="2800" b="1" dirty="0" err="1">
                  <a:latin typeface="UTM Avo" panose="02040603050506020204" pitchFamily="18"/>
                </a:rPr>
                <a:t>việc</a:t>
              </a:r>
              <a:r>
                <a:rPr lang="en-US" sz="2800" b="1" dirty="0">
                  <a:latin typeface="UTM Avo" panose="02040603050506020204" pitchFamily="18"/>
                </a:rPr>
                <a:t> </a:t>
              </a:r>
              <a:r>
                <a:rPr lang="en-US" sz="2800" b="1" dirty="0" err="1">
                  <a:latin typeface="UTM Avo" panose="02040603050506020204" pitchFamily="18"/>
                </a:rPr>
                <a:t>nhóm</a:t>
              </a:r>
              <a:r>
                <a:rPr lang="en-US" sz="2800" b="1" dirty="0">
                  <a:latin typeface="UTM Avo" panose="02040603050506020204" pitchFamily="18"/>
                </a:rPr>
                <a:t> </a:t>
              </a:r>
            </a:p>
          </p:txBody>
        </p:sp>
        <p:sp>
          <p:nvSpPr>
            <p:cNvPr id="22" name="Freeform 3">
              <a:extLst>
                <a:ext uri="{FF2B5EF4-FFF2-40B4-BE49-F238E27FC236}">
                  <a16:creationId xmlns:a16="http://schemas.microsoft.com/office/drawing/2014/main" id="{D138F762-AA57-A89D-E165-25786DF68D46}"/>
                </a:ext>
              </a:extLst>
            </p:cNvPr>
            <p:cNvSpPr/>
            <p:nvPr/>
          </p:nvSpPr>
          <p:spPr>
            <a:xfrm>
              <a:off x="533400" y="332354"/>
              <a:ext cx="1295400" cy="1254919"/>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800">
                <a:latin typeface="UTM Avo" panose="02040603050506020204" pitchFamily="18"/>
              </a:endParaRPr>
            </a:p>
          </p:txBody>
        </p:sp>
      </p:grpSp>
    </p:spTree>
    <p:extLst>
      <p:ext uri="{BB962C8B-B14F-4D97-AF65-F5344CB8AC3E}">
        <p14:creationId xmlns:p14="http://schemas.microsoft.com/office/powerpoint/2010/main" val="307371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9F28BDC-0829-BFAF-DA7C-292C367CD69D}"/>
              </a:ext>
            </a:extLst>
          </p:cNvPr>
          <p:cNvSpPr txBox="1"/>
          <p:nvPr/>
        </p:nvSpPr>
        <p:spPr>
          <a:xfrm>
            <a:off x="1025236" y="1656735"/>
            <a:ext cx="9910618" cy="4999830"/>
          </a:xfrm>
          <a:prstGeom prst="rect">
            <a:avLst/>
          </a:prstGeom>
          <a:noFill/>
        </p:spPr>
        <p:txBody>
          <a:bodyPr wrap="square" rtlCol="0">
            <a:spAutoFit/>
          </a:bodyPr>
          <a:lstStyle/>
          <a:p>
            <a:pPr algn="just">
              <a:lnSpc>
                <a:spcPct val="150000"/>
              </a:lnSpc>
            </a:pPr>
            <a:r>
              <a:rPr lang="en-US" sz="2400" b="1" dirty="0" err="1">
                <a:latin typeface="UTM Avo" panose="02040603050506020204" pitchFamily="18"/>
              </a:rPr>
              <a:t>Để</a:t>
            </a:r>
            <a:r>
              <a:rPr lang="en-US" sz="2400" b="1" dirty="0">
                <a:latin typeface="UTM Avo" panose="02040603050506020204" pitchFamily="18"/>
              </a:rPr>
              <a:t> </a:t>
            </a:r>
            <a:r>
              <a:rPr lang="en-US" sz="2400" b="1" dirty="0" err="1">
                <a:latin typeface="UTM Avo" panose="02040603050506020204" pitchFamily="18"/>
              </a:rPr>
              <a:t>bảo</a:t>
            </a:r>
            <a:r>
              <a:rPr lang="en-US" sz="2400" b="1" dirty="0">
                <a:latin typeface="UTM Avo" panose="02040603050506020204" pitchFamily="18"/>
              </a:rPr>
              <a:t> </a:t>
            </a:r>
            <a:r>
              <a:rPr lang="en-US" sz="2400" b="1" dirty="0" err="1">
                <a:latin typeface="UTM Avo" panose="02040603050506020204" pitchFamily="18"/>
              </a:rPr>
              <a:t>vệ</a:t>
            </a:r>
            <a:r>
              <a:rPr lang="en-US" sz="2400" b="1" dirty="0">
                <a:latin typeface="UTM Avo" panose="02040603050506020204" pitchFamily="18"/>
              </a:rPr>
              <a:t> </a:t>
            </a:r>
            <a:r>
              <a:rPr lang="en-US" sz="2400" b="1" dirty="0" err="1">
                <a:latin typeface="UTM Avo" panose="02040603050506020204" pitchFamily="18"/>
              </a:rPr>
              <a:t>thiên</a:t>
            </a:r>
            <a:r>
              <a:rPr lang="en-US" sz="2400" b="1" dirty="0">
                <a:latin typeface="UTM Avo" panose="02040603050506020204" pitchFamily="18"/>
              </a:rPr>
              <a:t> </a:t>
            </a:r>
            <a:r>
              <a:rPr lang="en-US" sz="2400" b="1" dirty="0" err="1">
                <a:latin typeface="UTM Avo" panose="02040603050506020204" pitchFamily="18"/>
              </a:rPr>
              <a:t>nhiên</a:t>
            </a:r>
            <a:r>
              <a:rPr lang="en-US" sz="2400" b="1" dirty="0">
                <a:latin typeface="UTM Avo" panose="02040603050506020204" pitchFamily="18"/>
              </a:rPr>
              <a:t> ở </a:t>
            </a:r>
            <a:r>
              <a:rPr lang="en-US" sz="2400" b="1" dirty="0" err="1">
                <a:latin typeface="UTM Avo" panose="02040603050506020204" pitchFamily="18"/>
              </a:rPr>
              <a:t>vùng</a:t>
            </a:r>
            <a:r>
              <a:rPr lang="en-US" sz="2400" b="1" dirty="0">
                <a:latin typeface="UTM Avo" panose="02040603050506020204" pitchFamily="18"/>
              </a:rPr>
              <a:t> </a:t>
            </a:r>
            <a:r>
              <a:rPr lang="en-US" sz="2400" b="1" dirty="0" err="1">
                <a:latin typeface="UTM Avo" panose="02040603050506020204" pitchFamily="18"/>
              </a:rPr>
              <a:t>Đồng</a:t>
            </a:r>
            <a:r>
              <a:rPr lang="en-US" sz="2400" b="1" dirty="0">
                <a:latin typeface="UTM Avo" panose="02040603050506020204" pitchFamily="18"/>
              </a:rPr>
              <a:t> </a:t>
            </a:r>
            <a:r>
              <a:rPr lang="en-US" sz="2400" b="1" dirty="0" err="1">
                <a:latin typeface="UTM Avo" panose="02040603050506020204" pitchFamily="18"/>
              </a:rPr>
              <a:t>bằng</a:t>
            </a:r>
            <a:r>
              <a:rPr lang="en-US" sz="2400" b="1" dirty="0">
                <a:latin typeface="UTM Avo" panose="02040603050506020204" pitchFamily="18"/>
              </a:rPr>
              <a:t> </a:t>
            </a:r>
            <a:r>
              <a:rPr lang="en-US" sz="2400" b="1" dirty="0" err="1">
                <a:latin typeface="UTM Avo" panose="02040603050506020204" pitchFamily="18"/>
              </a:rPr>
              <a:t>Bắc</a:t>
            </a:r>
            <a:r>
              <a:rPr lang="en-US" sz="2400" b="1" dirty="0">
                <a:latin typeface="UTM Avo" panose="02040603050506020204" pitchFamily="18"/>
              </a:rPr>
              <a:t> </a:t>
            </a:r>
            <a:r>
              <a:rPr lang="en-US" sz="2400" b="1" dirty="0" err="1">
                <a:latin typeface="UTM Avo" panose="02040603050506020204" pitchFamily="18"/>
              </a:rPr>
              <a:t>Bộ</a:t>
            </a:r>
            <a:r>
              <a:rPr lang="en-US" sz="2400" b="1" dirty="0">
                <a:latin typeface="UTM Avo" panose="02040603050506020204" pitchFamily="18"/>
              </a:rPr>
              <a:t>, </a:t>
            </a:r>
            <a:r>
              <a:rPr lang="en-US" sz="2400" b="1" dirty="0" err="1">
                <a:latin typeface="UTM Avo" panose="02040603050506020204" pitchFamily="18"/>
              </a:rPr>
              <a:t>áp</a:t>
            </a:r>
            <a:r>
              <a:rPr lang="en-US" sz="2400" b="1" dirty="0">
                <a:latin typeface="UTM Avo" panose="02040603050506020204" pitchFamily="18"/>
              </a:rPr>
              <a:t> </a:t>
            </a:r>
            <a:r>
              <a:rPr lang="en-US" sz="2400" b="1" dirty="0" err="1">
                <a:latin typeface="UTM Avo" panose="02040603050506020204" pitchFamily="18"/>
              </a:rPr>
              <a:t>dụng</a:t>
            </a:r>
            <a:r>
              <a:rPr lang="en-US" sz="2400" b="1" dirty="0">
                <a:latin typeface="UTM Avo" panose="02040603050506020204" pitchFamily="18"/>
              </a:rPr>
              <a:t> </a:t>
            </a:r>
            <a:r>
              <a:rPr lang="en-US" sz="2400" b="1" dirty="0" err="1">
                <a:latin typeface="UTM Avo" panose="02040603050506020204" pitchFamily="18"/>
              </a:rPr>
              <a:t>một</a:t>
            </a:r>
            <a:r>
              <a:rPr lang="en-US" sz="2400" b="1" dirty="0">
                <a:latin typeface="UTM Avo" panose="02040603050506020204" pitchFamily="18"/>
              </a:rPr>
              <a:t> </a:t>
            </a:r>
            <a:r>
              <a:rPr lang="en-US" sz="2400" b="1" dirty="0" err="1">
                <a:latin typeface="UTM Avo" panose="02040603050506020204" pitchFamily="18"/>
              </a:rPr>
              <a:t>số</a:t>
            </a:r>
            <a:r>
              <a:rPr lang="en-US" sz="2400" b="1" dirty="0">
                <a:latin typeface="UTM Avo" panose="02040603050506020204" pitchFamily="18"/>
              </a:rPr>
              <a:t> </a:t>
            </a:r>
            <a:r>
              <a:rPr lang="en-US" sz="2400" b="1" dirty="0" err="1">
                <a:latin typeface="UTM Avo" panose="02040603050506020204" pitchFamily="18"/>
              </a:rPr>
              <a:t>biện</a:t>
            </a:r>
            <a:r>
              <a:rPr lang="en-US" sz="2400" b="1" dirty="0">
                <a:latin typeface="UTM Avo" panose="02040603050506020204" pitchFamily="18"/>
              </a:rPr>
              <a:t> </a:t>
            </a:r>
            <a:r>
              <a:rPr lang="en-US" sz="2400" b="1" dirty="0" err="1">
                <a:latin typeface="UTM Avo" panose="02040603050506020204" pitchFamily="18"/>
              </a:rPr>
              <a:t>pháp</a:t>
            </a:r>
            <a:r>
              <a:rPr lang="en-US" sz="2400" b="1" dirty="0">
                <a:latin typeface="UTM Avo" panose="02040603050506020204" pitchFamily="18"/>
              </a:rPr>
              <a:t> </a:t>
            </a:r>
            <a:r>
              <a:rPr lang="en-US" sz="2400" b="1" dirty="0" err="1">
                <a:latin typeface="UTM Avo" panose="02040603050506020204" pitchFamily="18"/>
              </a:rPr>
              <a:t>dưới</a:t>
            </a:r>
            <a:r>
              <a:rPr lang="en-US" sz="2400" b="1" dirty="0">
                <a:latin typeface="UTM Avo" panose="02040603050506020204" pitchFamily="18"/>
              </a:rPr>
              <a:t> </a:t>
            </a:r>
            <a:r>
              <a:rPr lang="en-US" sz="2400" b="1" dirty="0" err="1">
                <a:latin typeface="UTM Avo" panose="02040603050506020204" pitchFamily="18"/>
              </a:rPr>
              <a:t>đây</a:t>
            </a:r>
            <a:r>
              <a:rPr lang="en-US" sz="2400" b="1" dirty="0">
                <a:latin typeface="UTM Avo" panose="02040603050506020204" pitchFamily="18"/>
              </a:rPr>
              <a:t>: </a:t>
            </a:r>
          </a:p>
          <a:p>
            <a:pPr marL="685834" lvl="1" indent="-381019" algn="just">
              <a:lnSpc>
                <a:spcPct val="150000"/>
              </a:lnSpc>
              <a:buFont typeface="Arial" panose="020B0604020202020204" pitchFamily="34" charset="0"/>
              <a:buChar char="•"/>
            </a:pPr>
            <a:r>
              <a:rPr lang="en-US" sz="2400" dirty="0" err="1">
                <a:latin typeface="UTM Avo" panose="02040603050506020204" pitchFamily="18"/>
              </a:rPr>
              <a:t>Chống</a:t>
            </a:r>
            <a:r>
              <a:rPr lang="en-US" sz="2400" dirty="0">
                <a:latin typeface="UTM Avo" panose="02040603050506020204" pitchFamily="18"/>
              </a:rPr>
              <a:t> </a:t>
            </a:r>
            <a:r>
              <a:rPr lang="en-US" sz="2400" dirty="0" err="1">
                <a:latin typeface="UTM Avo" panose="02040603050506020204" pitchFamily="18"/>
              </a:rPr>
              <a:t>bạc</a:t>
            </a:r>
            <a:r>
              <a:rPr lang="en-US" sz="2400" dirty="0">
                <a:latin typeface="UTM Avo" panose="02040603050506020204" pitchFamily="18"/>
              </a:rPr>
              <a:t> </a:t>
            </a:r>
            <a:r>
              <a:rPr lang="en-US" sz="2400" dirty="0" err="1">
                <a:latin typeface="UTM Avo" panose="02040603050506020204" pitchFamily="18"/>
              </a:rPr>
              <a:t>màu</a:t>
            </a:r>
            <a:r>
              <a:rPr lang="en-US" sz="2400" dirty="0">
                <a:latin typeface="UTM Avo" panose="02040603050506020204" pitchFamily="18"/>
              </a:rPr>
              <a:t> </a:t>
            </a:r>
            <a:r>
              <a:rPr lang="en-US" sz="2400" dirty="0" err="1">
                <a:latin typeface="UTM Avo" panose="02040603050506020204" pitchFamily="18"/>
              </a:rPr>
              <a:t>đất</a:t>
            </a:r>
            <a:r>
              <a:rPr lang="en-US" sz="2400" dirty="0">
                <a:latin typeface="UTM Avo" panose="02040603050506020204" pitchFamily="18"/>
              </a:rPr>
              <a:t>: </a:t>
            </a:r>
            <a:r>
              <a:rPr lang="en-US" sz="2400" dirty="0" err="1">
                <a:latin typeface="UTM Avo" panose="02040603050506020204" pitchFamily="18"/>
              </a:rPr>
              <a:t>tăng</a:t>
            </a:r>
            <a:r>
              <a:rPr lang="en-US" sz="2400" dirty="0">
                <a:latin typeface="UTM Avo" panose="02040603050506020204" pitchFamily="18"/>
              </a:rPr>
              <a:t> </a:t>
            </a:r>
            <a:r>
              <a:rPr lang="en-US" sz="2400" dirty="0" err="1">
                <a:latin typeface="UTM Avo" panose="02040603050506020204" pitchFamily="18"/>
              </a:rPr>
              <a:t>cường</a:t>
            </a:r>
            <a:r>
              <a:rPr lang="en-US" sz="2400" dirty="0">
                <a:latin typeface="UTM Avo" panose="02040603050506020204" pitchFamily="18"/>
              </a:rPr>
              <a:t> </a:t>
            </a:r>
            <a:r>
              <a:rPr lang="en-US" sz="2400" dirty="0" err="1">
                <a:latin typeface="UTM Avo" panose="02040603050506020204" pitchFamily="18"/>
              </a:rPr>
              <a:t>sử</a:t>
            </a:r>
            <a:r>
              <a:rPr lang="en-US" sz="2400" dirty="0">
                <a:latin typeface="UTM Avo" panose="02040603050506020204" pitchFamily="18"/>
              </a:rPr>
              <a:t> </a:t>
            </a:r>
            <a:r>
              <a:rPr lang="en-US" sz="2400" dirty="0" err="1">
                <a:latin typeface="UTM Avo" panose="02040603050506020204" pitchFamily="18"/>
              </a:rPr>
              <a:t>dụng</a:t>
            </a:r>
            <a:r>
              <a:rPr lang="en-US" sz="2400" dirty="0">
                <a:latin typeface="UTM Avo" panose="02040603050506020204" pitchFamily="18"/>
              </a:rPr>
              <a:t> </a:t>
            </a:r>
            <a:r>
              <a:rPr lang="en-US" sz="2400" dirty="0" err="1">
                <a:latin typeface="UTM Avo" panose="02040603050506020204" pitchFamily="18"/>
              </a:rPr>
              <a:t>phân</a:t>
            </a:r>
            <a:r>
              <a:rPr lang="en-US" sz="2400" dirty="0">
                <a:latin typeface="UTM Avo" panose="02040603050506020204" pitchFamily="18"/>
              </a:rPr>
              <a:t> </a:t>
            </a:r>
            <a:r>
              <a:rPr lang="en-US" sz="2400" dirty="0" err="1">
                <a:latin typeface="UTM Avo" panose="02040603050506020204" pitchFamily="18"/>
              </a:rPr>
              <a:t>hữu</a:t>
            </a:r>
            <a:r>
              <a:rPr lang="en-US" sz="2400" dirty="0">
                <a:latin typeface="UTM Avo" panose="02040603050506020204" pitchFamily="18"/>
              </a:rPr>
              <a:t> </a:t>
            </a:r>
            <a:r>
              <a:rPr lang="en-US" sz="2400" dirty="0" err="1">
                <a:latin typeface="UTM Avo" panose="02040603050506020204" pitchFamily="18"/>
              </a:rPr>
              <a:t>cơ</a:t>
            </a:r>
            <a:r>
              <a:rPr lang="en-US" sz="2400" dirty="0">
                <a:latin typeface="UTM Avo" panose="02040603050506020204" pitchFamily="18"/>
              </a:rPr>
              <a:t>, </a:t>
            </a:r>
            <a:r>
              <a:rPr lang="en-US" sz="2400" dirty="0" err="1">
                <a:latin typeface="UTM Avo" panose="02040603050506020204" pitchFamily="18"/>
              </a:rPr>
              <a:t>hạn</a:t>
            </a:r>
            <a:r>
              <a:rPr lang="en-US" sz="2400" dirty="0">
                <a:latin typeface="UTM Avo" panose="02040603050506020204" pitchFamily="18"/>
              </a:rPr>
              <a:t> </a:t>
            </a:r>
            <a:r>
              <a:rPr lang="en-US" sz="2400" dirty="0" err="1">
                <a:latin typeface="UTM Avo" panose="02040603050506020204" pitchFamily="18"/>
              </a:rPr>
              <a:t>chế</a:t>
            </a:r>
            <a:r>
              <a:rPr lang="en-US" sz="2400" dirty="0">
                <a:latin typeface="UTM Avo" panose="02040603050506020204" pitchFamily="18"/>
              </a:rPr>
              <a:t> </a:t>
            </a:r>
            <a:r>
              <a:rPr lang="en-US" sz="2400" dirty="0" err="1">
                <a:latin typeface="UTM Avo" panose="02040603050506020204" pitchFamily="18"/>
              </a:rPr>
              <a:t>sử</a:t>
            </a:r>
            <a:r>
              <a:rPr lang="en-US" sz="2400" dirty="0">
                <a:latin typeface="UTM Avo" panose="02040603050506020204" pitchFamily="18"/>
              </a:rPr>
              <a:t> </a:t>
            </a:r>
            <a:r>
              <a:rPr lang="en-US" sz="2400" dirty="0" err="1">
                <a:latin typeface="UTM Avo" panose="02040603050506020204" pitchFamily="18"/>
              </a:rPr>
              <a:t>dụng</a:t>
            </a:r>
            <a:r>
              <a:rPr lang="en-US" sz="2400" dirty="0">
                <a:latin typeface="UTM Avo" panose="02040603050506020204" pitchFamily="18"/>
              </a:rPr>
              <a:t> </a:t>
            </a:r>
            <a:r>
              <a:rPr lang="en-US" sz="2400" dirty="0" err="1">
                <a:latin typeface="UTM Avo" panose="02040603050506020204" pitchFamily="18"/>
              </a:rPr>
              <a:t>thuốc</a:t>
            </a:r>
            <a:r>
              <a:rPr lang="en-US" sz="2400" dirty="0">
                <a:latin typeface="UTM Avo" panose="02040603050506020204" pitchFamily="18"/>
              </a:rPr>
              <a:t> </a:t>
            </a:r>
            <a:r>
              <a:rPr lang="en-US" sz="2400" dirty="0" err="1">
                <a:latin typeface="UTM Avo" panose="02040603050506020204" pitchFamily="18"/>
              </a:rPr>
              <a:t>trừ</a:t>
            </a:r>
            <a:r>
              <a:rPr lang="en-US" sz="2400" dirty="0">
                <a:latin typeface="UTM Avo" panose="02040603050506020204" pitchFamily="18"/>
              </a:rPr>
              <a:t> </a:t>
            </a:r>
            <a:r>
              <a:rPr lang="en-US" sz="2400" dirty="0" err="1">
                <a:latin typeface="UTM Avo" panose="02040603050506020204" pitchFamily="18"/>
              </a:rPr>
              <a:t>sâu</a:t>
            </a:r>
            <a:r>
              <a:rPr lang="en-US" sz="2400" dirty="0">
                <a:latin typeface="UTM Avo" panose="02040603050506020204" pitchFamily="18"/>
              </a:rPr>
              <a:t>, </a:t>
            </a:r>
            <a:r>
              <a:rPr lang="en-US" sz="2400" dirty="0" err="1">
                <a:latin typeface="UTM Avo" panose="02040603050506020204" pitchFamily="18"/>
              </a:rPr>
              <a:t>phân</a:t>
            </a:r>
            <a:r>
              <a:rPr lang="en-US" sz="2400" dirty="0">
                <a:latin typeface="UTM Avo" panose="02040603050506020204" pitchFamily="18"/>
              </a:rPr>
              <a:t> </a:t>
            </a:r>
            <a:r>
              <a:rPr lang="en-US" sz="2400" dirty="0" err="1">
                <a:latin typeface="UTM Avo" panose="02040603050506020204" pitchFamily="18"/>
              </a:rPr>
              <a:t>hóa</a:t>
            </a:r>
            <a:r>
              <a:rPr lang="en-US" sz="2400" dirty="0">
                <a:latin typeface="UTM Avo" panose="02040603050506020204" pitchFamily="18"/>
              </a:rPr>
              <a:t> </a:t>
            </a:r>
            <a:r>
              <a:rPr lang="en-US" sz="2400" dirty="0" err="1">
                <a:latin typeface="UTM Avo" panose="02040603050506020204" pitchFamily="18"/>
              </a:rPr>
              <a:t>học</a:t>
            </a:r>
            <a:r>
              <a:rPr lang="en-US" sz="2400" dirty="0">
                <a:latin typeface="UTM Avo" panose="02040603050506020204" pitchFamily="18"/>
              </a:rPr>
              <a:t>;…</a:t>
            </a:r>
          </a:p>
          <a:p>
            <a:pPr marL="685834" lvl="1" indent="-381019" algn="just">
              <a:lnSpc>
                <a:spcPct val="150000"/>
              </a:lnSpc>
              <a:buFont typeface="Arial" panose="020B0604020202020204" pitchFamily="34" charset="0"/>
              <a:buChar char="•"/>
            </a:pPr>
            <a:r>
              <a:rPr lang="en-US" sz="2400" dirty="0" err="1">
                <a:latin typeface="UTM Avo" panose="02040603050506020204" pitchFamily="18"/>
              </a:rPr>
              <a:t>Thoát</a:t>
            </a:r>
            <a:r>
              <a:rPr lang="en-US" sz="2400" dirty="0">
                <a:latin typeface="UTM Avo" panose="02040603050506020204" pitchFamily="18"/>
              </a:rPr>
              <a:t> </a:t>
            </a:r>
            <a:r>
              <a:rPr lang="en-US" sz="2400" dirty="0" err="1">
                <a:latin typeface="UTM Avo" panose="02040603050506020204" pitchFamily="18"/>
              </a:rPr>
              <a:t>lũ</a:t>
            </a:r>
            <a:r>
              <a:rPr lang="en-US" sz="2400" dirty="0">
                <a:latin typeface="UTM Avo" panose="02040603050506020204" pitchFamily="18"/>
              </a:rPr>
              <a:t> </a:t>
            </a:r>
            <a:r>
              <a:rPr lang="en-US" sz="2400" dirty="0" err="1">
                <a:latin typeface="UTM Avo" panose="02040603050506020204" pitchFamily="18"/>
              </a:rPr>
              <a:t>vào</a:t>
            </a:r>
            <a:r>
              <a:rPr lang="en-US" sz="2400" dirty="0">
                <a:latin typeface="UTM Avo" panose="02040603050506020204" pitchFamily="18"/>
              </a:rPr>
              <a:t> </a:t>
            </a:r>
            <a:r>
              <a:rPr lang="en-US" sz="2400" dirty="0" err="1">
                <a:latin typeface="UTM Avo" panose="02040603050506020204" pitchFamily="18"/>
              </a:rPr>
              <a:t>mùa</a:t>
            </a:r>
            <a:r>
              <a:rPr lang="en-US" sz="2400" dirty="0">
                <a:latin typeface="UTM Avo" panose="02040603050506020204" pitchFamily="18"/>
              </a:rPr>
              <a:t> </a:t>
            </a:r>
            <a:r>
              <a:rPr lang="en-US" sz="2400" dirty="0" err="1">
                <a:latin typeface="UTM Avo" panose="02040603050506020204" pitchFamily="18"/>
              </a:rPr>
              <a:t>mưa</a:t>
            </a:r>
            <a:r>
              <a:rPr lang="en-US" sz="2400" dirty="0">
                <a:latin typeface="UTM Avo" panose="02040603050506020204" pitchFamily="18"/>
              </a:rPr>
              <a:t> </a:t>
            </a:r>
            <a:r>
              <a:rPr lang="en-US" sz="2400" dirty="0" err="1">
                <a:latin typeface="UTM Avo" panose="02040603050506020204" pitchFamily="18"/>
              </a:rPr>
              <a:t>và</a:t>
            </a:r>
            <a:r>
              <a:rPr lang="en-US" sz="2400" dirty="0">
                <a:latin typeface="UTM Avo" panose="02040603050506020204" pitchFamily="18"/>
              </a:rPr>
              <a:t> </a:t>
            </a:r>
            <a:r>
              <a:rPr lang="en-US" sz="2400" dirty="0" err="1">
                <a:latin typeface="UTM Avo" panose="02040603050506020204" pitchFamily="18"/>
              </a:rPr>
              <a:t>phát</a:t>
            </a:r>
            <a:r>
              <a:rPr lang="en-US" sz="2400" dirty="0">
                <a:latin typeface="UTM Avo" panose="02040603050506020204" pitchFamily="18"/>
              </a:rPr>
              <a:t> </a:t>
            </a:r>
            <a:r>
              <a:rPr lang="en-US" sz="2400" dirty="0" err="1">
                <a:latin typeface="UTM Avo" panose="02040603050506020204" pitchFamily="18"/>
              </a:rPr>
              <a:t>triển</a:t>
            </a:r>
            <a:r>
              <a:rPr lang="en-US" sz="2400" dirty="0">
                <a:latin typeface="UTM Avo" panose="02040603050506020204" pitchFamily="18"/>
              </a:rPr>
              <a:t> </a:t>
            </a:r>
            <a:r>
              <a:rPr lang="en-US" sz="2400" dirty="0" err="1">
                <a:latin typeface="UTM Avo" panose="02040603050506020204" pitchFamily="18"/>
              </a:rPr>
              <a:t>sản</a:t>
            </a:r>
            <a:r>
              <a:rPr lang="en-US" sz="2400" dirty="0">
                <a:latin typeface="UTM Avo" panose="02040603050506020204" pitchFamily="18"/>
              </a:rPr>
              <a:t> </a:t>
            </a:r>
            <a:r>
              <a:rPr lang="en-US" sz="2400" dirty="0" err="1">
                <a:latin typeface="UTM Avo" panose="02040603050506020204" pitchFamily="18"/>
              </a:rPr>
              <a:t>xuất</a:t>
            </a:r>
            <a:r>
              <a:rPr lang="en-US" sz="2400" dirty="0">
                <a:latin typeface="UTM Avo" panose="02040603050506020204" pitchFamily="18"/>
              </a:rPr>
              <a:t> </a:t>
            </a:r>
            <a:r>
              <a:rPr lang="en-US" sz="2400" dirty="0" err="1">
                <a:latin typeface="UTM Avo" panose="02040603050506020204" pitchFamily="18"/>
              </a:rPr>
              <a:t>cho</a:t>
            </a:r>
            <a:r>
              <a:rPr lang="en-US" sz="2400" dirty="0">
                <a:latin typeface="UTM Avo" panose="02040603050506020204" pitchFamily="18"/>
              </a:rPr>
              <a:t> </a:t>
            </a:r>
            <a:r>
              <a:rPr lang="en-US" sz="2400" dirty="0" err="1">
                <a:latin typeface="UTM Avo" panose="02040603050506020204" pitchFamily="18"/>
              </a:rPr>
              <a:t>phù</a:t>
            </a:r>
            <a:r>
              <a:rPr lang="en-US" sz="2400" dirty="0">
                <a:latin typeface="UTM Avo" panose="02040603050506020204" pitchFamily="18"/>
              </a:rPr>
              <a:t> </a:t>
            </a:r>
            <a:r>
              <a:rPr lang="en-US" sz="2400" dirty="0" err="1">
                <a:latin typeface="UTM Avo" panose="02040603050506020204" pitchFamily="18"/>
              </a:rPr>
              <a:t>hợp</a:t>
            </a:r>
            <a:r>
              <a:rPr lang="en-US" sz="2400" dirty="0">
                <a:latin typeface="UTM Avo" panose="02040603050506020204" pitchFamily="18"/>
              </a:rPr>
              <a:t> </a:t>
            </a:r>
            <a:r>
              <a:rPr lang="en-US" sz="2400" dirty="0" err="1">
                <a:latin typeface="UTM Avo" panose="02040603050506020204" pitchFamily="18"/>
              </a:rPr>
              <a:t>với</a:t>
            </a:r>
            <a:r>
              <a:rPr lang="en-US" sz="2400" dirty="0">
                <a:latin typeface="UTM Avo" panose="02040603050506020204" pitchFamily="18"/>
              </a:rPr>
              <a:t> </a:t>
            </a:r>
            <a:r>
              <a:rPr lang="en-US" sz="2400" dirty="0" err="1">
                <a:latin typeface="UTM Avo" panose="02040603050506020204" pitchFamily="18"/>
              </a:rPr>
              <a:t>vùng</a:t>
            </a:r>
            <a:r>
              <a:rPr lang="en-US" sz="2400" dirty="0">
                <a:latin typeface="UTM Avo" panose="02040603050506020204" pitchFamily="18"/>
              </a:rPr>
              <a:t> </a:t>
            </a:r>
            <a:r>
              <a:rPr lang="en-US" sz="2400" dirty="0" err="1">
                <a:latin typeface="UTM Avo" panose="02040603050506020204" pitchFamily="18"/>
              </a:rPr>
              <a:t>trũng</a:t>
            </a:r>
            <a:r>
              <a:rPr lang="en-US" sz="2400" dirty="0">
                <a:latin typeface="UTM Avo" panose="02040603050506020204" pitchFamily="18"/>
              </a:rPr>
              <a:t>. </a:t>
            </a:r>
          </a:p>
          <a:p>
            <a:pPr marL="685834" lvl="1" indent="-381019" algn="just">
              <a:lnSpc>
                <a:spcPct val="150000"/>
              </a:lnSpc>
              <a:buFont typeface="Arial" panose="020B0604020202020204" pitchFamily="34" charset="0"/>
              <a:buChar char="•"/>
            </a:pPr>
            <a:r>
              <a:rPr lang="en-US" sz="2400" dirty="0" err="1">
                <a:latin typeface="UTM Avo" panose="02040603050506020204" pitchFamily="18"/>
              </a:rPr>
              <a:t>Trồng</a:t>
            </a:r>
            <a:r>
              <a:rPr lang="en-US" sz="2400" dirty="0">
                <a:latin typeface="UTM Avo" panose="02040603050506020204" pitchFamily="18"/>
              </a:rPr>
              <a:t> </a:t>
            </a:r>
            <a:r>
              <a:rPr lang="en-US" sz="2400" dirty="0" err="1">
                <a:latin typeface="UTM Avo" panose="02040603050506020204" pitchFamily="18"/>
              </a:rPr>
              <a:t>và</a:t>
            </a:r>
            <a:r>
              <a:rPr lang="en-US" sz="2400" dirty="0">
                <a:latin typeface="UTM Avo" panose="02040603050506020204" pitchFamily="18"/>
              </a:rPr>
              <a:t> </a:t>
            </a:r>
            <a:r>
              <a:rPr lang="en-US" sz="2400" dirty="0" err="1">
                <a:latin typeface="UTM Avo" panose="02040603050506020204" pitchFamily="18"/>
              </a:rPr>
              <a:t>bảo</a:t>
            </a:r>
            <a:r>
              <a:rPr lang="en-US" sz="2400" dirty="0">
                <a:latin typeface="UTM Avo" panose="02040603050506020204" pitchFamily="18"/>
              </a:rPr>
              <a:t> </a:t>
            </a:r>
            <a:r>
              <a:rPr lang="en-US" sz="2400" dirty="0" err="1">
                <a:latin typeface="UTM Avo" panose="02040603050506020204" pitchFamily="18"/>
              </a:rPr>
              <a:t>vệ</a:t>
            </a:r>
            <a:r>
              <a:rPr lang="en-US" sz="2400" dirty="0">
                <a:latin typeface="UTM Avo" panose="02040603050506020204" pitchFamily="18"/>
              </a:rPr>
              <a:t> </a:t>
            </a:r>
            <a:r>
              <a:rPr lang="en-US" sz="2400" dirty="0" err="1">
                <a:latin typeface="UTM Avo" panose="02040603050506020204" pitchFamily="18"/>
              </a:rPr>
              <a:t>rừng</a:t>
            </a:r>
            <a:r>
              <a:rPr lang="en-US" sz="2400" dirty="0">
                <a:latin typeface="UTM Avo" panose="02040603050506020204" pitchFamily="18"/>
              </a:rPr>
              <a:t> </a:t>
            </a:r>
            <a:r>
              <a:rPr lang="en-US" sz="2400" dirty="0" err="1">
                <a:latin typeface="UTM Avo" panose="02040603050506020204" pitchFamily="18"/>
              </a:rPr>
              <a:t>ngập</a:t>
            </a:r>
            <a:r>
              <a:rPr lang="en-US" sz="2400" dirty="0">
                <a:latin typeface="UTM Avo" panose="02040603050506020204" pitchFamily="18"/>
              </a:rPr>
              <a:t> </a:t>
            </a:r>
            <a:r>
              <a:rPr lang="en-US" sz="2400" dirty="0" err="1">
                <a:latin typeface="UTM Avo" panose="02040603050506020204" pitchFamily="18"/>
              </a:rPr>
              <a:t>mặn</a:t>
            </a:r>
            <a:r>
              <a:rPr lang="en-US" sz="2400" dirty="0">
                <a:latin typeface="UTM Avo" panose="02040603050506020204" pitchFamily="18"/>
              </a:rPr>
              <a:t> </a:t>
            </a:r>
            <a:r>
              <a:rPr lang="en-US" sz="2400" dirty="0" err="1">
                <a:latin typeface="UTM Avo" panose="02040603050506020204" pitchFamily="18"/>
              </a:rPr>
              <a:t>để</a:t>
            </a:r>
            <a:r>
              <a:rPr lang="en-US" sz="2400" dirty="0">
                <a:latin typeface="UTM Avo" panose="02040603050506020204" pitchFamily="18"/>
              </a:rPr>
              <a:t> </a:t>
            </a:r>
            <a:r>
              <a:rPr lang="en-US" sz="2400" dirty="0" err="1">
                <a:latin typeface="UTM Avo" panose="02040603050506020204" pitchFamily="18"/>
              </a:rPr>
              <a:t>giữ</a:t>
            </a:r>
            <a:r>
              <a:rPr lang="en-US" sz="2400" dirty="0">
                <a:latin typeface="UTM Avo" panose="02040603050506020204" pitchFamily="18"/>
              </a:rPr>
              <a:t> </a:t>
            </a:r>
            <a:r>
              <a:rPr lang="en-US" sz="2400" dirty="0" err="1">
                <a:latin typeface="UTM Avo" panose="02040603050506020204" pitchFamily="18"/>
              </a:rPr>
              <a:t>đất</a:t>
            </a:r>
            <a:r>
              <a:rPr lang="en-US" sz="2400" dirty="0">
                <a:latin typeface="UTM Avo" panose="02040603050506020204" pitchFamily="18"/>
              </a:rPr>
              <a:t>, </a:t>
            </a:r>
            <a:r>
              <a:rPr lang="en-US" sz="2400" dirty="0" err="1">
                <a:latin typeface="UTM Avo" panose="02040603050506020204" pitchFamily="18"/>
              </a:rPr>
              <a:t>bảo</a:t>
            </a:r>
            <a:r>
              <a:rPr lang="en-US" sz="2400" dirty="0">
                <a:latin typeface="UTM Avo" panose="02040603050506020204" pitchFamily="18"/>
              </a:rPr>
              <a:t> </a:t>
            </a:r>
            <a:r>
              <a:rPr lang="en-US" sz="2400" dirty="0" err="1">
                <a:latin typeface="UTM Avo" panose="02040603050506020204" pitchFamily="18"/>
              </a:rPr>
              <a:t>vệ</a:t>
            </a:r>
            <a:r>
              <a:rPr lang="en-US" sz="2400" dirty="0">
                <a:latin typeface="UTM Avo" panose="02040603050506020204" pitchFamily="18"/>
              </a:rPr>
              <a:t> </a:t>
            </a:r>
            <a:r>
              <a:rPr lang="en-US" sz="2400" dirty="0" err="1">
                <a:latin typeface="UTM Avo" panose="02040603050506020204" pitchFamily="18"/>
              </a:rPr>
              <a:t>đa</a:t>
            </a:r>
            <a:r>
              <a:rPr lang="en-US" sz="2400" dirty="0">
                <a:latin typeface="UTM Avo" panose="02040603050506020204" pitchFamily="18"/>
              </a:rPr>
              <a:t> </a:t>
            </a:r>
            <a:r>
              <a:rPr lang="en-US" sz="2400" dirty="0" err="1">
                <a:latin typeface="UTM Avo" panose="02040603050506020204" pitchFamily="18"/>
              </a:rPr>
              <a:t>dạng</a:t>
            </a:r>
            <a:r>
              <a:rPr lang="en-US" sz="2400" dirty="0">
                <a:latin typeface="UTM Avo" panose="02040603050506020204" pitchFamily="18"/>
              </a:rPr>
              <a:t> </a:t>
            </a:r>
            <a:r>
              <a:rPr lang="en-US" sz="2400" dirty="0" err="1">
                <a:latin typeface="UTM Avo" panose="02040603050506020204" pitchFamily="18"/>
              </a:rPr>
              <a:t>sinh</a:t>
            </a:r>
            <a:r>
              <a:rPr lang="en-US" sz="2400" dirty="0">
                <a:latin typeface="UTM Avo" panose="02040603050506020204" pitchFamily="18"/>
              </a:rPr>
              <a:t> </a:t>
            </a:r>
            <a:r>
              <a:rPr lang="en-US" sz="2400" dirty="0" err="1">
                <a:latin typeface="UTM Avo" panose="02040603050506020204" pitchFamily="18"/>
              </a:rPr>
              <a:t>học</a:t>
            </a:r>
            <a:r>
              <a:rPr lang="en-US" sz="2400" dirty="0">
                <a:latin typeface="UTM Avo" panose="02040603050506020204" pitchFamily="18"/>
              </a:rPr>
              <a:t> ở </a:t>
            </a:r>
            <a:r>
              <a:rPr lang="en-US" sz="2400" dirty="0" err="1">
                <a:latin typeface="UTM Avo" panose="02040603050506020204" pitchFamily="18"/>
              </a:rPr>
              <a:t>khu</a:t>
            </a:r>
            <a:r>
              <a:rPr lang="en-US" sz="2400" dirty="0">
                <a:latin typeface="UTM Avo" panose="02040603050506020204" pitchFamily="18"/>
              </a:rPr>
              <a:t> </a:t>
            </a:r>
            <a:r>
              <a:rPr lang="en-US" sz="2400" dirty="0" err="1">
                <a:latin typeface="UTM Avo" panose="02040603050506020204" pitchFamily="18"/>
              </a:rPr>
              <a:t>vực</a:t>
            </a:r>
            <a:r>
              <a:rPr lang="en-US" sz="2400" dirty="0">
                <a:latin typeface="UTM Avo" panose="02040603050506020204" pitchFamily="18"/>
              </a:rPr>
              <a:t> </a:t>
            </a:r>
            <a:r>
              <a:rPr lang="en-US" sz="2400" dirty="0" err="1">
                <a:latin typeface="UTM Avo" panose="02040603050506020204" pitchFamily="18"/>
              </a:rPr>
              <a:t>ven</a:t>
            </a:r>
            <a:r>
              <a:rPr lang="en-US" sz="2400" dirty="0">
                <a:latin typeface="UTM Avo" panose="02040603050506020204" pitchFamily="18"/>
              </a:rPr>
              <a:t> </a:t>
            </a:r>
            <a:r>
              <a:rPr lang="en-US" sz="2400" dirty="0" err="1">
                <a:latin typeface="UTM Avo" panose="02040603050506020204" pitchFamily="18"/>
              </a:rPr>
              <a:t>biển</a:t>
            </a:r>
            <a:r>
              <a:rPr lang="en-US" sz="2400" dirty="0">
                <a:latin typeface="UTM Avo" panose="02040603050506020204" pitchFamily="18"/>
              </a:rPr>
              <a:t>. </a:t>
            </a:r>
          </a:p>
          <a:p>
            <a:pPr marL="685834" lvl="1" indent="-381019" algn="just">
              <a:lnSpc>
                <a:spcPct val="150000"/>
              </a:lnSpc>
              <a:buFont typeface="Arial" panose="020B0604020202020204" pitchFamily="34" charset="0"/>
              <a:buChar char="•"/>
            </a:pPr>
            <a:r>
              <a:rPr lang="en-US" sz="2400" dirty="0" err="1">
                <a:latin typeface="UTM Avo" panose="02040603050506020204" pitchFamily="18"/>
              </a:rPr>
              <a:t>Xử</a:t>
            </a:r>
            <a:r>
              <a:rPr lang="en-US" sz="2400" dirty="0">
                <a:latin typeface="UTM Avo" panose="02040603050506020204" pitchFamily="18"/>
              </a:rPr>
              <a:t> </a:t>
            </a:r>
            <a:r>
              <a:rPr lang="en-US" sz="2400" dirty="0" err="1">
                <a:latin typeface="UTM Avo" panose="02040603050506020204" pitchFamily="18"/>
              </a:rPr>
              <a:t>lí</a:t>
            </a:r>
            <a:r>
              <a:rPr lang="en-US" sz="2400" dirty="0">
                <a:latin typeface="UTM Avo" panose="02040603050506020204" pitchFamily="18"/>
              </a:rPr>
              <a:t> </a:t>
            </a:r>
            <a:r>
              <a:rPr lang="en-US" sz="2400" dirty="0" err="1">
                <a:latin typeface="UTM Avo" panose="02040603050506020204" pitchFamily="18"/>
              </a:rPr>
              <a:t>rác</a:t>
            </a:r>
            <a:r>
              <a:rPr lang="en-US" sz="2400" dirty="0">
                <a:latin typeface="UTM Avo" panose="02040603050506020204" pitchFamily="18"/>
              </a:rPr>
              <a:t> </a:t>
            </a:r>
            <a:r>
              <a:rPr lang="en-US" sz="2400" dirty="0" err="1">
                <a:latin typeface="UTM Avo" panose="02040603050506020204" pitchFamily="18"/>
              </a:rPr>
              <a:t>thải</a:t>
            </a:r>
            <a:r>
              <a:rPr lang="en-US" sz="2400" dirty="0">
                <a:latin typeface="UTM Avo" panose="02040603050506020204" pitchFamily="18"/>
              </a:rPr>
              <a:t>, </a:t>
            </a:r>
            <a:r>
              <a:rPr lang="en-US" sz="2400" dirty="0" err="1">
                <a:latin typeface="UTM Avo" panose="02040603050506020204" pitchFamily="18"/>
              </a:rPr>
              <a:t>nước</a:t>
            </a:r>
            <a:r>
              <a:rPr lang="en-US" sz="2400" dirty="0">
                <a:latin typeface="UTM Avo" panose="02040603050506020204" pitchFamily="18"/>
              </a:rPr>
              <a:t> </a:t>
            </a:r>
            <a:r>
              <a:rPr lang="en-US" sz="2400" dirty="0" err="1">
                <a:latin typeface="UTM Avo" panose="02040603050506020204" pitchFamily="18"/>
              </a:rPr>
              <a:t>thải</a:t>
            </a:r>
            <a:r>
              <a:rPr lang="en-US" sz="2400" dirty="0">
                <a:latin typeface="UTM Avo" panose="02040603050506020204" pitchFamily="18"/>
              </a:rPr>
              <a:t> </a:t>
            </a:r>
            <a:r>
              <a:rPr lang="en-US" sz="2400" dirty="0" err="1">
                <a:latin typeface="UTM Avo" panose="02040603050506020204" pitchFamily="18"/>
              </a:rPr>
              <a:t>từ</a:t>
            </a:r>
            <a:r>
              <a:rPr lang="en-US" sz="2400" dirty="0">
                <a:latin typeface="UTM Avo" panose="02040603050506020204" pitchFamily="18"/>
              </a:rPr>
              <a:t> </a:t>
            </a:r>
            <a:r>
              <a:rPr lang="en-US" sz="2400" dirty="0" err="1">
                <a:latin typeface="UTM Avo" panose="02040603050506020204" pitchFamily="18"/>
              </a:rPr>
              <a:t>sinh</a:t>
            </a:r>
            <a:r>
              <a:rPr lang="en-US" sz="2400" dirty="0">
                <a:latin typeface="UTM Avo" panose="02040603050506020204" pitchFamily="18"/>
              </a:rPr>
              <a:t> </a:t>
            </a:r>
            <a:r>
              <a:rPr lang="en-US" sz="2400" dirty="0" err="1">
                <a:latin typeface="UTM Avo" panose="02040603050506020204" pitchFamily="18"/>
              </a:rPr>
              <a:t>hoạt</a:t>
            </a:r>
            <a:r>
              <a:rPr lang="en-US" sz="2400" dirty="0">
                <a:latin typeface="UTM Avo" panose="02040603050506020204" pitchFamily="18"/>
              </a:rPr>
              <a:t>, </a:t>
            </a:r>
            <a:r>
              <a:rPr lang="en-US" sz="2400" dirty="0" err="1">
                <a:latin typeface="UTM Avo" panose="02040603050506020204" pitchFamily="18"/>
              </a:rPr>
              <a:t>sản</a:t>
            </a:r>
            <a:r>
              <a:rPr lang="en-US" sz="2400" dirty="0">
                <a:latin typeface="UTM Avo" panose="02040603050506020204" pitchFamily="18"/>
              </a:rPr>
              <a:t> </a:t>
            </a:r>
            <a:r>
              <a:rPr lang="en-US" sz="2400" dirty="0" err="1">
                <a:latin typeface="UTM Avo" panose="02040603050506020204" pitchFamily="18"/>
              </a:rPr>
              <a:t>xuất</a:t>
            </a:r>
            <a:r>
              <a:rPr lang="en-US" sz="2400" dirty="0">
                <a:latin typeface="UTM Avo" panose="02040603050506020204" pitchFamily="18"/>
              </a:rPr>
              <a:t>,…</a:t>
            </a:r>
          </a:p>
        </p:txBody>
      </p:sp>
    </p:spTree>
    <p:extLst>
      <p:ext uri="{BB962C8B-B14F-4D97-AF65-F5344CB8AC3E}">
        <p14:creationId xmlns:p14="http://schemas.microsoft.com/office/powerpoint/2010/main" val="129662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1F156869-ACD3-5D7C-D70C-4FEA68F658A2}"/>
              </a:ext>
            </a:extLst>
          </p:cNvPr>
          <p:cNvPicPr>
            <a:picLocks noChangeAspect="1"/>
          </p:cNvPicPr>
          <p:nvPr/>
        </p:nvPicPr>
        <p:blipFill>
          <a:blip r:embed="rId4"/>
          <a:stretch>
            <a:fillRect/>
          </a:stretch>
        </p:blipFill>
        <p:spPr>
          <a:xfrm>
            <a:off x="4623911" y="3025736"/>
            <a:ext cx="3559592" cy="1969345"/>
          </a:xfrm>
          <a:prstGeom prst="rect">
            <a:avLst/>
          </a:prstGeom>
        </p:spPr>
      </p:pic>
    </p:spTree>
    <p:extLst>
      <p:ext uri="{BB962C8B-B14F-4D97-AF65-F5344CB8AC3E}">
        <p14:creationId xmlns:p14="http://schemas.microsoft.com/office/powerpoint/2010/main" val="15415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D288AC-A4F4-D442-1C35-0FE50570649D}"/>
              </a:ext>
            </a:extLst>
          </p:cNvPr>
          <p:cNvSpPr txBox="1"/>
          <p:nvPr/>
        </p:nvSpPr>
        <p:spPr>
          <a:xfrm>
            <a:off x="1713056" y="1585893"/>
            <a:ext cx="8765887" cy="523220"/>
          </a:xfrm>
          <a:prstGeom prst="rect">
            <a:avLst/>
          </a:prstGeom>
          <a:noFill/>
        </p:spPr>
        <p:txBody>
          <a:bodyPr wrap="square" rtlCol="0">
            <a:spAutoFit/>
          </a:bodyPr>
          <a:lstStyle/>
          <a:p>
            <a:pPr algn="ctr"/>
            <a:r>
              <a:rPr lang="en-US" sz="2800" b="1" dirty="0" err="1">
                <a:solidFill>
                  <a:srgbClr val="002060"/>
                </a:solidFill>
                <a:latin typeface="UTM Avo" panose="02040603050506020204" pitchFamily="18"/>
              </a:rPr>
              <a:t>Hoàn</a:t>
            </a:r>
            <a:r>
              <a:rPr lang="en-US" sz="2800" b="1" dirty="0">
                <a:solidFill>
                  <a:srgbClr val="002060"/>
                </a:solidFill>
                <a:latin typeface="UTM Avo" panose="02040603050506020204" pitchFamily="18"/>
              </a:rPr>
              <a:t> </a:t>
            </a:r>
            <a:r>
              <a:rPr lang="en-US" sz="2800" b="1" dirty="0" err="1">
                <a:solidFill>
                  <a:srgbClr val="002060"/>
                </a:solidFill>
                <a:latin typeface="UTM Avo" panose="02040603050506020204" pitchFamily="18"/>
              </a:rPr>
              <a:t>thành</a:t>
            </a:r>
            <a:r>
              <a:rPr lang="en-US" sz="2800" b="1" dirty="0">
                <a:solidFill>
                  <a:srgbClr val="002060"/>
                </a:solidFill>
                <a:latin typeface="UTM Avo" panose="02040603050506020204" pitchFamily="18"/>
              </a:rPr>
              <a:t> </a:t>
            </a:r>
            <a:r>
              <a:rPr lang="en-US" sz="2800" b="1" dirty="0" err="1">
                <a:solidFill>
                  <a:srgbClr val="002060"/>
                </a:solidFill>
                <a:latin typeface="UTM Avo" panose="02040603050506020204" pitchFamily="18"/>
              </a:rPr>
              <a:t>các</a:t>
            </a:r>
            <a:r>
              <a:rPr lang="en-US" sz="2800" b="1" dirty="0">
                <a:solidFill>
                  <a:srgbClr val="002060"/>
                </a:solidFill>
                <a:latin typeface="UTM Avo" panose="02040603050506020204" pitchFamily="18"/>
              </a:rPr>
              <a:t> </a:t>
            </a:r>
            <a:r>
              <a:rPr lang="en-US" sz="2800" b="1" dirty="0" err="1">
                <a:solidFill>
                  <a:srgbClr val="002060"/>
                </a:solidFill>
                <a:latin typeface="UTM Avo" panose="02040603050506020204" pitchFamily="18"/>
              </a:rPr>
              <a:t>bài</a:t>
            </a:r>
            <a:r>
              <a:rPr lang="en-US" sz="2800" b="1" dirty="0">
                <a:solidFill>
                  <a:srgbClr val="002060"/>
                </a:solidFill>
                <a:latin typeface="UTM Avo" panose="02040603050506020204" pitchFamily="18"/>
              </a:rPr>
              <a:t> </a:t>
            </a:r>
            <a:r>
              <a:rPr lang="en-US" sz="2800" b="1" dirty="0" err="1">
                <a:solidFill>
                  <a:srgbClr val="002060"/>
                </a:solidFill>
                <a:latin typeface="UTM Avo" panose="02040603050506020204" pitchFamily="18"/>
              </a:rPr>
              <a:t>tập</a:t>
            </a:r>
            <a:r>
              <a:rPr lang="en-US" sz="2800" b="1" dirty="0">
                <a:solidFill>
                  <a:srgbClr val="002060"/>
                </a:solidFill>
                <a:latin typeface="UTM Avo" panose="02040603050506020204" pitchFamily="18"/>
              </a:rPr>
              <a:t> </a:t>
            </a:r>
            <a:r>
              <a:rPr lang="en-US" sz="2800" b="1" dirty="0" err="1">
                <a:solidFill>
                  <a:srgbClr val="002060"/>
                </a:solidFill>
                <a:latin typeface="UTM Avo" panose="02040603050506020204" pitchFamily="18"/>
              </a:rPr>
              <a:t>trong</a:t>
            </a:r>
            <a:r>
              <a:rPr lang="en-US" sz="2800" b="1" dirty="0">
                <a:solidFill>
                  <a:srgbClr val="002060"/>
                </a:solidFill>
                <a:latin typeface="UTM Avo" panose="02040603050506020204" pitchFamily="18"/>
              </a:rPr>
              <a:t> SGK tr.34</a:t>
            </a:r>
          </a:p>
        </p:txBody>
      </p:sp>
      <p:sp>
        <p:nvSpPr>
          <p:cNvPr id="4" name="TextBox 3">
            <a:extLst>
              <a:ext uri="{FF2B5EF4-FFF2-40B4-BE49-F238E27FC236}">
                <a16:creationId xmlns:a16="http://schemas.microsoft.com/office/drawing/2014/main" id="{DD5448CB-4744-D621-A7E0-1E12E587B0CA}"/>
              </a:ext>
            </a:extLst>
          </p:cNvPr>
          <p:cNvSpPr txBox="1"/>
          <p:nvPr/>
        </p:nvSpPr>
        <p:spPr>
          <a:xfrm>
            <a:off x="355599" y="2126470"/>
            <a:ext cx="11480800" cy="2229841"/>
          </a:xfrm>
          <a:prstGeom prst="rect">
            <a:avLst/>
          </a:prstGeom>
          <a:noFill/>
        </p:spPr>
        <p:txBody>
          <a:bodyPr wrap="square" rtlCol="0">
            <a:spAutoFit/>
          </a:bodyPr>
          <a:lstStyle/>
          <a:p>
            <a:pPr marL="495325" indent="-495325" algn="just">
              <a:lnSpc>
                <a:spcPct val="150000"/>
              </a:lnSpc>
              <a:buFont typeface="+mj-lt"/>
              <a:buAutoNum type="arabicPeriod"/>
            </a:pPr>
            <a:r>
              <a:rPr lang="en-US" sz="2400" dirty="0" err="1">
                <a:latin typeface="UTM Avo" panose="02040603050506020204" pitchFamily="18"/>
              </a:rPr>
              <a:t>Xác</a:t>
            </a:r>
            <a:r>
              <a:rPr lang="en-US" sz="2400" dirty="0">
                <a:latin typeface="UTM Avo" panose="02040603050506020204" pitchFamily="18"/>
              </a:rPr>
              <a:t> </a:t>
            </a:r>
            <a:r>
              <a:rPr lang="en-US" sz="2400" dirty="0" err="1">
                <a:latin typeface="UTM Avo" panose="02040603050506020204" pitchFamily="18"/>
              </a:rPr>
              <a:t>định</a:t>
            </a:r>
            <a:r>
              <a:rPr lang="en-US" sz="2400" dirty="0">
                <a:latin typeface="UTM Avo" panose="02040603050506020204" pitchFamily="18"/>
              </a:rPr>
              <a:t> </a:t>
            </a:r>
            <a:r>
              <a:rPr lang="en-US" sz="2400" dirty="0" err="1">
                <a:latin typeface="UTM Avo" panose="02040603050506020204" pitchFamily="18"/>
              </a:rPr>
              <a:t>vị</a:t>
            </a:r>
            <a:r>
              <a:rPr lang="en-US" sz="2400" dirty="0">
                <a:latin typeface="UTM Avo" panose="02040603050506020204" pitchFamily="18"/>
              </a:rPr>
              <a:t> </a:t>
            </a:r>
            <a:r>
              <a:rPr lang="en-US" sz="2400" dirty="0" err="1">
                <a:latin typeface="UTM Avo" panose="02040603050506020204" pitchFamily="18"/>
              </a:rPr>
              <a:t>trí</a:t>
            </a:r>
            <a:r>
              <a:rPr lang="en-US" sz="2400" dirty="0">
                <a:latin typeface="UTM Avo" panose="02040603050506020204" pitchFamily="18"/>
              </a:rPr>
              <a:t> </a:t>
            </a:r>
            <a:r>
              <a:rPr lang="en-US" sz="2400" dirty="0" err="1">
                <a:latin typeface="UTM Avo" panose="02040603050506020204" pitchFamily="18"/>
              </a:rPr>
              <a:t>của</a:t>
            </a:r>
            <a:r>
              <a:rPr lang="en-US" sz="2400" dirty="0">
                <a:latin typeface="UTM Avo" panose="02040603050506020204" pitchFamily="18"/>
              </a:rPr>
              <a:t> </a:t>
            </a:r>
            <a:r>
              <a:rPr lang="en-US" sz="2400" dirty="0" err="1">
                <a:latin typeface="UTM Avo" panose="02040603050506020204" pitchFamily="18"/>
              </a:rPr>
              <a:t>Đồng</a:t>
            </a:r>
            <a:r>
              <a:rPr lang="en-US" sz="2400" dirty="0">
                <a:latin typeface="UTM Avo" panose="02040603050506020204" pitchFamily="18"/>
              </a:rPr>
              <a:t> </a:t>
            </a:r>
            <a:r>
              <a:rPr lang="en-US" sz="2400" dirty="0" err="1">
                <a:latin typeface="UTM Avo" panose="02040603050506020204" pitchFamily="18"/>
              </a:rPr>
              <a:t>bằng</a:t>
            </a:r>
            <a:r>
              <a:rPr lang="en-US" sz="2400" dirty="0">
                <a:latin typeface="UTM Avo" panose="02040603050506020204" pitchFamily="18"/>
              </a:rPr>
              <a:t> </a:t>
            </a:r>
            <a:r>
              <a:rPr lang="en-US" sz="2400" dirty="0" err="1">
                <a:latin typeface="UTM Avo" panose="02040603050506020204" pitchFamily="18"/>
              </a:rPr>
              <a:t>Bắc</a:t>
            </a:r>
            <a:r>
              <a:rPr lang="en-US" sz="2400" dirty="0">
                <a:latin typeface="UTM Avo" panose="02040603050506020204" pitchFamily="18"/>
              </a:rPr>
              <a:t> </a:t>
            </a:r>
            <a:r>
              <a:rPr lang="en-US" sz="2400" dirty="0" err="1">
                <a:latin typeface="UTM Avo" panose="02040603050506020204" pitchFamily="18"/>
              </a:rPr>
              <a:t>Bộ</a:t>
            </a:r>
            <a:r>
              <a:rPr lang="en-US" sz="2400" dirty="0">
                <a:latin typeface="UTM Avo" panose="02040603050506020204" pitchFamily="18"/>
              </a:rPr>
              <a:t>, </a:t>
            </a:r>
            <a:r>
              <a:rPr lang="en-US" sz="2400" dirty="0" err="1">
                <a:latin typeface="UTM Avo" panose="02040603050506020204" pitchFamily="18"/>
              </a:rPr>
              <a:t>sông</a:t>
            </a:r>
            <a:r>
              <a:rPr lang="en-US" sz="2400" dirty="0">
                <a:latin typeface="UTM Avo" panose="02040603050506020204" pitchFamily="18"/>
              </a:rPr>
              <a:t> </a:t>
            </a:r>
            <a:r>
              <a:rPr lang="en-US" sz="2400" dirty="0" err="1">
                <a:latin typeface="UTM Avo" panose="02040603050506020204" pitchFamily="18"/>
              </a:rPr>
              <a:t>Hồng</a:t>
            </a:r>
            <a:r>
              <a:rPr lang="en-US" sz="2400" dirty="0">
                <a:latin typeface="UTM Avo" panose="02040603050506020204" pitchFamily="18"/>
              </a:rPr>
              <a:t> </a:t>
            </a:r>
            <a:r>
              <a:rPr lang="en-US" sz="2400" dirty="0" err="1">
                <a:latin typeface="UTM Avo" panose="02040603050506020204" pitchFamily="18"/>
              </a:rPr>
              <a:t>và</a:t>
            </a:r>
            <a:r>
              <a:rPr lang="en-US" sz="2400" dirty="0">
                <a:latin typeface="UTM Avo" panose="02040603050506020204" pitchFamily="18"/>
              </a:rPr>
              <a:t> </a:t>
            </a:r>
            <a:r>
              <a:rPr lang="en-US" sz="2400" dirty="0" err="1">
                <a:latin typeface="UTM Avo" panose="02040603050506020204" pitchFamily="18"/>
              </a:rPr>
              <a:t>sông</a:t>
            </a:r>
            <a:r>
              <a:rPr lang="en-US" sz="2400" dirty="0">
                <a:latin typeface="UTM Avo" panose="02040603050506020204" pitchFamily="18"/>
              </a:rPr>
              <a:t> </a:t>
            </a:r>
            <a:r>
              <a:rPr lang="en-US" sz="2400" dirty="0" err="1">
                <a:latin typeface="UTM Avo" panose="02040603050506020204" pitchFamily="18"/>
              </a:rPr>
              <a:t>Thái</a:t>
            </a:r>
            <a:r>
              <a:rPr lang="en-US" sz="2400" dirty="0">
                <a:latin typeface="UTM Avo" panose="02040603050506020204" pitchFamily="18"/>
              </a:rPr>
              <a:t> </a:t>
            </a:r>
            <a:r>
              <a:rPr lang="en-US" sz="2400" dirty="0" err="1">
                <a:latin typeface="UTM Avo" panose="02040603050506020204" pitchFamily="18"/>
              </a:rPr>
              <a:t>Bình</a:t>
            </a:r>
            <a:r>
              <a:rPr lang="en-US" sz="2400" dirty="0">
                <a:latin typeface="UTM Avo" panose="02040603050506020204" pitchFamily="18"/>
              </a:rPr>
              <a:t> </a:t>
            </a:r>
            <a:r>
              <a:rPr lang="en-US" sz="2400" dirty="0" err="1">
                <a:latin typeface="UTM Avo" panose="02040603050506020204" pitchFamily="18"/>
              </a:rPr>
              <a:t>trên</a:t>
            </a:r>
            <a:r>
              <a:rPr lang="en-US" sz="2400" dirty="0">
                <a:latin typeface="UTM Avo" panose="02040603050506020204" pitchFamily="18"/>
              </a:rPr>
              <a:t> </a:t>
            </a:r>
            <a:r>
              <a:rPr lang="en-US" sz="2400" dirty="0" err="1">
                <a:latin typeface="UTM Avo" panose="02040603050506020204" pitchFamily="18"/>
              </a:rPr>
              <a:t>bản</a:t>
            </a:r>
            <a:r>
              <a:rPr lang="en-US" sz="2400" dirty="0">
                <a:latin typeface="UTM Avo" panose="02040603050506020204" pitchFamily="18"/>
              </a:rPr>
              <a:t> </a:t>
            </a:r>
            <a:r>
              <a:rPr lang="en-US" sz="2400" dirty="0" err="1">
                <a:latin typeface="UTM Avo" panose="02040603050506020204" pitchFamily="18"/>
              </a:rPr>
              <a:t>đồ</a:t>
            </a:r>
            <a:r>
              <a:rPr lang="en-US" sz="2400" dirty="0">
                <a:latin typeface="UTM Avo" panose="02040603050506020204" pitchFamily="18"/>
              </a:rPr>
              <a:t> </a:t>
            </a:r>
            <a:r>
              <a:rPr lang="en-US" sz="2400" dirty="0" err="1">
                <a:latin typeface="UTM Avo" panose="02040603050506020204" pitchFamily="18"/>
              </a:rPr>
              <a:t>Địa</a:t>
            </a:r>
            <a:r>
              <a:rPr lang="en-US" sz="2400" dirty="0">
                <a:latin typeface="UTM Avo" panose="02040603050506020204" pitchFamily="18"/>
              </a:rPr>
              <a:t> </a:t>
            </a:r>
            <a:r>
              <a:rPr lang="en-US" sz="2400" dirty="0" err="1">
                <a:latin typeface="UTM Avo" panose="02040603050506020204" pitchFamily="18"/>
              </a:rPr>
              <a:t>lí</a:t>
            </a:r>
            <a:r>
              <a:rPr lang="en-US" sz="2400" dirty="0">
                <a:latin typeface="UTM Avo" panose="02040603050506020204" pitchFamily="18"/>
              </a:rPr>
              <a:t> </a:t>
            </a:r>
            <a:r>
              <a:rPr lang="en-US" sz="2400" dirty="0" err="1">
                <a:latin typeface="UTM Avo" panose="02040603050506020204" pitchFamily="18"/>
              </a:rPr>
              <a:t>tự</a:t>
            </a:r>
            <a:r>
              <a:rPr lang="en-US" sz="2400" dirty="0">
                <a:latin typeface="UTM Avo" panose="02040603050506020204" pitchFamily="18"/>
              </a:rPr>
              <a:t> </a:t>
            </a:r>
            <a:r>
              <a:rPr lang="en-US" sz="2400" dirty="0" err="1">
                <a:latin typeface="UTM Avo" panose="02040603050506020204" pitchFamily="18"/>
              </a:rPr>
              <a:t>nhiên</a:t>
            </a:r>
            <a:r>
              <a:rPr lang="en-US" sz="2400" dirty="0">
                <a:latin typeface="UTM Avo" panose="02040603050506020204" pitchFamily="18"/>
              </a:rPr>
              <a:t> </a:t>
            </a:r>
            <a:r>
              <a:rPr lang="en-US" sz="2400" dirty="0" err="1">
                <a:latin typeface="UTM Avo" panose="02040603050506020204" pitchFamily="18"/>
              </a:rPr>
              <a:t>Việt</a:t>
            </a:r>
            <a:r>
              <a:rPr lang="en-US" sz="2400" dirty="0">
                <a:latin typeface="UTM Avo" panose="02040603050506020204" pitchFamily="18"/>
              </a:rPr>
              <a:t> Nam.</a:t>
            </a:r>
          </a:p>
          <a:p>
            <a:pPr marL="495325" indent="-495325" algn="just">
              <a:lnSpc>
                <a:spcPct val="150000"/>
              </a:lnSpc>
              <a:buFont typeface="+mj-lt"/>
              <a:buAutoNum type="arabicPeriod"/>
            </a:pPr>
            <a:r>
              <a:rPr lang="en-US" sz="2400" dirty="0" err="1">
                <a:latin typeface="UTM Avo" panose="02040603050506020204" pitchFamily="18"/>
              </a:rPr>
              <a:t>Lựa</a:t>
            </a:r>
            <a:r>
              <a:rPr lang="en-US" sz="2400" dirty="0">
                <a:latin typeface="UTM Avo" panose="02040603050506020204" pitchFamily="18"/>
              </a:rPr>
              <a:t> </a:t>
            </a:r>
            <a:r>
              <a:rPr lang="en-US" sz="2400" dirty="0" err="1">
                <a:latin typeface="UTM Avo" panose="02040603050506020204" pitchFamily="18"/>
              </a:rPr>
              <a:t>chọn</a:t>
            </a:r>
            <a:r>
              <a:rPr lang="en-US" sz="2400" dirty="0">
                <a:latin typeface="UTM Avo" panose="02040603050506020204" pitchFamily="18"/>
              </a:rPr>
              <a:t> </a:t>
            </a:r>
            <a:r>
              <a:rPr lang="en-US" sz="2400" dirty="0" err="1">
                <a:latin typeface="UTM Avo" panose="02040603050506020204" pitchFamily="18"/>
              </a:rPr>
              <a:t>đặc</a:t>
            </a:r>
            <a:r>
              <a:rPr lang="en-US" sz="2400" dirty="0">
                <a:latin typeface="UTM Avo" panose="02040603050506020204" pitchFamily="18"/>
              </a:rPr>
              <a:t> </a:t>
            </a:r>
            <a:r>
              <a:rPr lang="en-US" sz="2400" dirty="0" err="1">
                <a:latin typeface="UTM Avo" panose="02040603050506020204" pitchFamily="18"/>
              </a:rPr>
              <a:t>điểm</a:t>
            </a:r>
            <a:r>
              <a:rPr lang="en-US" sz="2400" dirty="0">
                <a:latin typeface="UTM Avo" panose="02040603050506020204" pitchFamily="18"/>
              </a:rPr>
              <a:t> </a:t>
            </a:r>
            <a:r>
              <a:rPr lang="en-US" sz="2400" dirty="0" err="1">
                <a:latin typeface="UTM Avo" panose="02040603050506020204" pitchFamily="18"/>
              </a:rPr>
              <a:t>địa</a:t>
            </a:r>
            <a:r>
              <a:rPr lang="en-US" sz="2400" dirty="0">
                <a:latin typeface="UTM Avo" panose="02040603050506020204" pitchFamily="18"/>
              </a:rPr>
              <a:t> </a:t>
            </a:r>
            <a:r>
              <a:rPr lang="en-US" sz="2400" dirty="0" err="1">
                <a:latin typeface="UTM Avo" panose="02040603050506020204" pitchFamily="18"/>
              </a:rPr>
              <a:t>hình</a:t>
            </a:r>
            <a:r>
              <a:rPr lang="en-US" sz="2400" dirty="0">
                <a:latin typeface="UTM Avo" panose="02040603050506020204" pitchFamily="18"/>
              </a:rPr>
              <a:t> </a:t>
            </a:r>
            <a:r>
              <a:rPr lang="en-US" sz="2400" dirty="0" err="1">
                <a:latin typeface="UTM Avo" panose="02040603050506020204" pitchFamily="18"/>
              </a:rPr>
              <a:t>hoặc</a:t>
            </a:r>
            <a:r>
              <a:rPr lang="en-US" sz="2400" dirty="0">
                <a:latin typeface="UTM Avo" panose="02040603050506020204" pitchFamily="18"/>
              </a:rPr>
              <a:t> </a:t>
            </a:r>
            <a:r>
              <a:rPr lang="en-US" sz="2400" dirty="0" err="1">
                <a:latin typeface="UTM Avo" panose="02040603050506020204" pitchFamily="18"/>
              </a:rPr>
              <a:t>sông</a:t>
            </a:r>
            <a:r>
              <a:rPr lang="en-US" sz="2400" dirty="0">
                <a:latin typeface="UTM Avo" panose="02040603050506020204" pitchFamily="18"/>
              </a:rPr>
              <a:t> </a:t>
            </a:r>
            <a:r>
              <a:rPr lang="en-US" sz="2400" dirty="0" err="1">
                <a:latin typeface="UTM Avo" panose="02040603050506020204" pitchFamily="18"/>
              </a:rPr>
              <a:t>ngòi</a:t>
            </a:r>
            <a:r>
              <a:rPr lang="en-US" sz="2400" dirty="0">
                <a:latin typeface="UTM Avo" panose="02040603050506020204" pitchFamily="18"/>
              </a:rPr>
              <a:t> </a:t>
            </a:r>
            <a:r>
              <a:rPr lang="en-US" sz="2400" dirty="0" err="1">
                <a:latin typeface="UTM Avo" panose="02040603050506020204" pitchFamily="18"/>
              </a:rPr>
              <a:t>ở</a:t>
            </a:r>
            <a:r>
              <a:rPr lang="en-US" sz="2400" dirty="0">
                <a:latin typeface="UTM Avo" panose="02040603050506020204" pitchFamily="18"/>
              </a:rPr>
              <a:t> </a:t>
            </a:r>
            <a:r>
              <a:rPr lang="en-US" sz="2400" dirty="0" err="1">
                <a:latin typeface="UTM Avo" panose="02040603050506020204" pitchFamily="18"/>
              </a:rPr>
              <a:t>vùng</a:t>
            </a:r>
            <a:r>
              <a:rPr lang="en-US" sz="2400" dirty="0">
                <a:latin typeface="UTM Avo" panose="02040603050506020204" pitchFamily="18"/>
              </a:rPr>
              <a:t> </a:t>
            </a:r>
            <a:r>
              <a:rPr lang="en-US" sz="2400" dirty="0" err="1">
                <a:latin typeface="UTM Avo" panose="02040603050506020204" pitchFamily="18"/>
              </a:rPr>
              <a:t>Đồng</a:t>
            </a:r>
            <a:r>
              <a:rPr lang="en-US" sz="2400" dirty="0">
                <a:latin typeface="UTM Avo" panose="02040603050506020204" pitchFamily="18"/>
              </a:rPr>
              <a:t> </a:t>
            </a:r>
            <a:r>
              <a:rPr lang="en-US" sz="2400" dirty="0" err="1">
                <a:latin typeface="UTM Avo" panose="02040603050506020204" pitchFamily="18"/>
              </a:rPr>
              <a:t>bằng</a:t>
            </a:r>
            <a:r>
              <a:rPr lang="en-US" sz="2400" dirty="0">
                <a:latin typeface="UTM Avo" panose="02040603050506020204" pitchFamily="18"/>
              </a:rPr>
              <a:t> </a:t>
            </a:r>
            <a:r>
              <a:rPr lang="en-US" sz="2400" dirty="0" err="1">
                <a:latin typeface="UTM Avo" panose="02040603050506020204" pitchFamily="18"/>
              </a:rPr>
              <a:t>Bắc</a:t>
            </a:r>
            <a:r>
              <a:rPr lang="en-US" sz="2400" dirty="0">
                <a:latin typeface="UTM Avo" panose="02040603050506020204" pitchFamily="18"/>
              </a:rPr>
              <a:t> </a:t>
            </a:r>
            <a:r>
              <a:rPr lang="en-US" sz="2400" dirty="0" err="1">
                <a:latin typeface="UTM Avo" panose="02040603050506020204" pitchFamily="18"/>
              </a:rPr>
              <a:t>Bộ</a:t>
            </a:r>
            <a:r>
              <a:rPr lang="en-US" sz="2400" dirty="0">
                <a:latin typeface="UTM Avo" panose="02040603050506020204" pitchFamily="18"/>
              </a:rPr>
              <a:t> </a:t>
            </a:r>
            <a:r>
              <a:rPr lang="en-US" sz="2400" dirty="0" err="1">
                <a:latin typeface="UTM Avo" panose="02040603050506020204" pitchFamily="18"/>
              </a:rPr>
              <a:t>để</a:t>
            </a:r>
            <a:r>
              <a:rPr lang="en-US" sz="2400" dirty="0">
                <a:latin typeface="UTM Avo" panose="02040603050506020204" pitchFamily="18"/>
              </a:rPr>
              <a:t> </a:t>
            </a:r>
            <a:r>
              <a:rPr lang="en-US" sz="2400" dirty="0" err="1">
                <a:latin typeface="UTM Avo" panose="02040603050506020204" pitchFamily="18"/>
              </a:rPr>
              <a:t>hoàn</a:t>
            </a:r>
            <a:r>
              <a:rPr lang="en-US" sz="2400" dirty="0">
                <a:latin typeface="UTM Avo" panose="02040603050506020204" pitchFamily="18"/>
              </a:rPr>
              <a:t> </a:t>
            </a:r>
            <a:r>
              <a:rPr lang="en-US" sz="2400" dirty="0" err="1">
                <a:latin typeface="UTM Avo" panose="02040603050506020204" pitchFamily="18"/>
              </a:rPr>
              <a:t>thành</a:t>
            </a:r>
            <a:r>
              <a:rPr lang="en-US" sz="2400" dirty="0">
                <a:latin typeface="UTM Avo" panose="02040603050506020204" pitchFamily="18"/>
              </a:rPr>
              <a:t> </a:t>
            </a:r>
            <a:r>
              <a:rPr lang="en-US" sz="2400" dirty="0" err="1">
                <a:latin typeface="UTM Avo" panose="02040603050506020204" pitchFamily="18"/>
              </a:rPr>
              <a:t>sơ</a:t>
            </a:r>
            <a:r>
              <a:rPr lang="en-US" sz="2400" dirty="0">
                <a:latin typeface="UTM Avo" panose="02040603050506020204" pitchFamily="18"/>
              </a:rPr>
              <a:t> </a:t>
            </a:r>
            <a:r>
              <a:rPr lang="en-US" sz="2400" dirty="0" err="1">
                <a:latin typeface="UTM Avo" panose="02040603050506020204" pitchFamily="18"/>
              </a:rPr>
              <a:t>đồ</a:t>
            </a:r>
            <a:r>
              <a:rPr lang="en-US" sz="2400" dirty="0">
                <a:latin typeface="UTM Avo" panose="02040603050506020204" pitchFamily="18"/>
              </a:rPr>
              <a:t> </a:t>
            </a:r>
            <a:r>
              <a:rPr lang="en-US" sz="2400" dirty="0" err="1">
                <a:latin typeface="UTM Avo" panose="02040603050506020204" pitchFamily="18"/>
              </a:rPr>
              <a:t>theo</a:t>
            </a:r>
            <a:r>
              <a:rPr lang="en-US" sz="2400" dirty="0">
                <a:latin typeface="UTM Avo" panose="02040603050506020204" pitchFamily="18"/>
              </a:rPr>
              <a:t> </a:t>
            </a:r>
            <a:r>
              <a:rPr lang="en-US" sz="2400" dirty="0" err="1">
                <a:latin typeface="UTM Avo" panose="02040603050506020204" pitchFamily="18"/>
              </a:rPr>
              <a:t>gợi</a:t>
            </a:r>
            <a:r>
              <a:rPr lang="en-US" sz="2400" dirty="0">
                <a:latin typeface="UTM Avo" panose="02040603050506020204" pitchFamily="18"/>
              </a:rPr>
              <a:t> </a:t>
            </a:r>
            <a:r>
              <a:rPr lang="en-US" sz="2400" dirty="0" err="1">
                <a:latin typeface="UTM Avo" panose="02040603050506020204" pitchFamily="18"/>
              </a:rPr>
              <a:t>ý</a:t>
            </a:r>
            <a:r>
              <a:rPr lang="en-US" sz="2400" dirty="0">
                <a:latin typeface="UTM Avo" panose="02040603050506020204" pitchFamily="18"/>
              </a:rPr>
              <a:t> </a:t>
            </a:r>
            <a:r>
              <a:rPr lang="en-US" sz="2400" dirty="0" err="1">
                <a:latin typeface="UTM Avo" panose="02040603050506020204" pitchFamily="18"/>
              </a:rPr>
              <a:t>sau</a:t>
            </a:r>
            <a:r>
              <a:rPr lang="en-US" sz="2400" dirty="0">
                <a:latin typeface="UTM Avo" panose="02040603050506020204" pitchFamily="18"/>
              </a:rPr>
              <a:t> </a:t>
            </a:r>
            <a:r>
              <a:rPr lang="en-US" sz="2400" dirty="0" err="1">
                <a:latin typeface="UTM Avo" panose="02040603050506020204" pitchFamily="18"/>
              </a:rPr>
              <a:t>đây</a:t>
            </a:r>
            <a:r>
              <a:rPr lang="en-US" sz="2400" dirty="0">
                <a:latin typeface="UTM Avo" panose="02040603050506020204" pitchFamily="18"/>
              </a:rPr>
              <a:t>: </a:t>
            </a:r>
          </a:p>
        </p:txBody>
      </p:sp>
      <p:grpSp>
        <p:nvGrpSpPr>
          <p:cNvPr id="5" name="Group 4">
            <a:extLst>
              <a:ext uri="{FF2B5EF4-FFF2-40B4-BE49-F238E27FC236}">
                <a16:creationId xmlns:a16="http://schemas.microsoft.com/office/drawing/2014/main" id="{94B94F7D-1EA0-2317-0441-14D0FDC52496}"/>
              </a:ext>
            </a:extLst>
          </p:cNvPr>
          <p:cNvGrpSpPr/>
          <p:nvPr/>
        </p:nvGrpSpPr>
        <p:grpSpPr>
          <a:xfrm>
            <a:off x="1498051" y="4699000"/>
            <a:ext cx="9195898" cy="1912517"/>
            <a:chOff x="2426968" y="7218229"/>
            <a:chExt cx="13793847" cy="2868776"/>
          </a:xfrm>
        </p:grpSpPr>
        <p:sp>
          <p:nvSpPr>
            <p:cNvPr id="6" name="Rectangle: Rounded Corners 20">
              <a:extLst>
                <a:ext uri="{FF2B5EF4-FFF2-40B4-BE49-F238E27FC236}">
                  <a16:creationId xmlns:a16="http://schemas.microsoft.com/office/drawing/2014/main" id="{82C840BE-4BC5-BC0E-C0AE-F0831FA78427}"/>
                </a:ext>
              </a:extLst>
            </p:cNvPr>
            <p:cNvSpPr/>
            <p:nvPr/>
          </p:nvSpPr>
          <p:spPr>
            <a:xfrm>
              <a:off x="2426968" y="7476798"/>
              <a:ext cx="2743200" cy="2192655"/>
            </a:xfrm>
            <a:prstGeom prst="roundRect">
              <a:avLst/>
            </a:prstGeom>
            <a:solidFill>
              <a:srgbClr val="2392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333" b="1" dirty="0" err="1">
                  <a:latin typeface="UTM Avo" panose="02040603050506020204" pitchFamily="18"/>
                </a:rPr>
                <a:t>Đặc</a:t>
              </a:r>
              <a:r>
                <a:rPr lang="en-US" sz="2333" b="1" dirty="0">
                  <a:latin typeface="UTM Avo" panose="02040603050506020204" pitchFamily="18"/>
                </a:rPr>
                <a:t> </a:t>
              </a:r>
              <a:r>
                <a:rPr lang="en-US" sz="2333" b="1" dirty="0" err="1">
                  <a:latin typeface="UTM Avo" panose="02040603050506020204" pitchFamily="18"/>
                </a:rPr>
                <a:t>điểm</a:t>
              </a:r>
              <a:br>
                <a:rPr lang="en-US" sz="2333" b="1" dirty="0">
                  <a:latin typeface="UTM Avo" panose="02040603050506020204" pitchFamily="18"/>
                </a:rPr>
              </a:br>
              <a:r>
                <a:rPr lang="en-US" sz="2333" b="1" dirty="0">
                  <a:latin typeface="UTM Avo" panose="02040603050506020204" pitchFamily="18"/>
                </a:rPr>
                <a:t>? </a:t>
              </a:r>
            </a:p>
          </p:txBody>
        </p:sp>
        <p:sp>
          <p:nvSpPr>
            <p:cNvPr id="7" name="Rectangle: Rounded Corners 22">
              <a:extLst>
                <a:ext uri="{FF2B5EF4-FFF2-40B4-BE49-F238E27FC236}">
                  <a16:creationId xmlns:a16="http://schemas.microsoft.com/office/drawing/2014/main" id="{5E784DC9-A888-A303-F168-A20101A6A9C5}"/>
                </a:ext>
              </a:extLst>
            </p:cNvPr>
            <p:cNvSpPr/>
            <p:nvPr/>
          </p:nvSpPr>
          <p:spPr>
            <a:xfrm>
              <a:off x="6934200" y="7218229"/>
              <a:ext cx="3276600" cy="1290235"/>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latin typeface="UTM Avo" panose="02040603050506020204" pitchFamily="18"/>
                </a:rPr>
                <a:t>Thuận</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lợi</a:t>
              </a:r>
              <a:r>
                <a:rPr lang="en-US" sz="2000" dirty="0">
                  <a:solidFill>
                    <a:schemeClr val="tx1"/>
                  </a:solidFill>
                  <a:latin typeface="UTM Avo" panose="02040603050506020204" pitchFamily="18"/>
                </a:rPr>
                <a:t>?</a:t>
              </a:r>
            </a:p>
          </p:txBody>
        </p:sp>
        <p:sp>
          <p:nvSpPr>
            <p:cNvPr id="8" name="Rectangle: Rounded Corners 26">
              <a:extLst>
                <a:ext uri="{FF2B5EF4-FFF2-40B4-BE49-F238E27FC236}">
                  <a16:creationId xmlns:a16="http://schemas.microsoft.com/office/drawing/2014/main" id="{52D74B10-1756-FF5E-4409-F73A6F14797D}"/>
                </a:ext>
              </a:extLst>
            </p:cNvPr>
            <p:cNvSpPr/>
            <p:nvPr/>
          </p:nvSpPr>
          <p:spPr>
            <a:xfrm>
              <a:off x="6941127" y="8796770"/>
              <a:ext cx="3276600" cy="1290235"/>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latin typeface="UTM Avo" panose="02040603050506020204" pitchFamily="18"/>
                </a:rPr>
                <a:t>Khó</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khăn</a:t>
              </a:r>
              <a:r>
                <a:rPr lang="en-US" sz="2000" dirty="0">
                  <a:solidFill>
                    <a:schemeClr val="tx1"/>
                  </a:solidFill>
                  <a:latin typeface="UTM Avo" panose="02040603050506020204" pitchFamily="18"/>
                </a:rPr>
                <a:t>?</a:t>
              </a:r>
            </a:p>
          </p:txBody>
        </p:sp>
        <p:cxnSp>
          <p:nvCxnSpPr>
            <p:cNvPr id="9" name="Connector: Elbow 28">
              <a:extLst>
                <a:ext uri="{FF2B5EF4-FFF2-40B4-BE49-F238E27FC236}">
                  <a16:creationId xmlns:a16="http://schemas.microsoft.com/office/drawing/2014/main" id="{D7256E17-78BC-0F62-E3FA-0C63E0E943EC}"/>
                </a:ext>
              </a:extLst>
            </p:cNvPr>
            <p:cNvCxnSpPr>
              <a:cxnSpLocks/>
            </p:cNvCxnSpPr>
            <p:nvPr/>
          </p:nvCxnSpPr>
          <p:spPr>
            <a:xfrm flipV="1">
              <a:off x="5170168" y="7906600"/>
              <a:ext cx="1764032" cy="457200"/>
            </a:xfrm>
            <a:prstGeom prst="bentConnector3">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Connector: Elbow 30">
              <a:extLst>
                <a:ext uri="{FF2B5EF4-FFF2-40B4-BE49-F238E27FC236}">
                  <a16:creationId xmlns:a16="http://schemas.microsoft.com/office/drawing/2014/main" id="{F4F1B98E-1894-B832-28CE-71105A308236}"/>
                </a:ext>
              </a:extLst>
            </p:cNvPr>
            <p:cNvCxnSpPr>
              <a:cxnSpLocks/>
            </p:cNvCxnSpPr>
            <p:nvPr/>
          </p:nvCxnSpPr>
          <p:spPr>
            <a:xfrm>
              <a:off x="5170168" y="8792098"/>
              <a:ext cx="1770959" cy="533302"/>
            </a:xfrm>
            <a:prstGeom prst="bentConnector3">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Rectangle: Rounded Corners 34">
              <a:extLst>
                <a:ext uri="{FF2B5EF4-FFF2-40B4-BE49-F238E27FC236}">
                  <a16:creationId xmlns:a16="http://schemas.microsoft.com/office/drawing/2014/main" id="{F98CF61D-5842-9B75-3B1B-3D1F1374137B}"/>
                </a:ext>
              </a:extLst>
            </p:cNvPr>
            <p:cNvSpPr/>
            <p:nvPr/>
          </p:nvSpPr>
          <p:spPr>
            <a:xfrm>
              <a:off x="11856031" y="8796769"/>
              <a:ext cx="4364784" cy="1290236"/>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latin typeface="UTM Avo" panose="02040603050506020204" pitchFamily="18"/>
                </a:rPr>
                <a:t>Đề</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xuất</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biện</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pháp</a:t>
              </a:r>
              <a:r>
                <a:rPr lang="en-US" sz="2000" dirty="0">
                  <a:solidFill>
                    <a:schemeClr val="tx1"/>
                  </a:solidFill>
                  <a:latin typeface="UTM Avo" panose="02040603050506020204" pitchFamily="18"/>
                </a:rPr>
                <a:t>?</a:t>
              </a:r>
            </a:p>
          </p:txBody>
        </p:sp>
        <p:cxnSp>
          <p:nvCxnSpPr>
            <p:cNvPr id="12" name="Straight Connector 11">
              <a:extLst>
                <a:ext uri="{FF2B5EF4-FFF2-40B4-BE49-F238E27FC236}">
                  <a16:creationId xmlns:a16="http://schemas.microsoft.com/office/drawing/2014/main" id="{A5D8C090-6471-D831-4411-99DF663A261B}"/>
                </a:ext>
              </a:extLst>
            </p:cNvPr>
            <p:cNvCxnSpPr>
              <a:cxnSpLocks/>
            </p:cNvCxnSpPr>
            <p:nvPr/>
          </p:nvCxnSpPr>
          <p:spPr>
            <a:xfrm>
              <a:off x="10210800" y="9441886"/>
              <a:ext cx="1638300" cy="0"/>
            </a:xfrm>
            <a:prstGeom prst="line">
              <a:avLst/>
            </a:prstGeom>
            <a:ln w="38100">
              <a:solidFill>
                <a:schemeClr val="accent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891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2">
            <a:extLst>
              <a:ext uri="{FF2B5EF4-FFF2-40B4-BE49-F238E27FC236}">
                <a16:creationId xmlns:a16="http://schemas.microsoft.com/office/drawing/2014/main" id="{5CAB8B0E-DFAC-B28A-89E3-BEE24F2DE04E}"/>
              </a:ext>
            </a:extLst>
          </p:cNvPr>
          <p:cNvSpPr/>
          <p:nvPr/>
        </p:nvSpPr>
        <p:spPr>
          <a:xfrm>
            <a:off x="207527" y="3693288"/>
            <a:ext cx="1828800" cy="1461770"/>
          </a:xfrm>
          <a:prstGeom prst="roundRect">
            <a:avLst/>
          </a:prstGeom>
          <a:solidFill>
            <a:srgbClr val="2392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333" b="1">
                <a:latin typeface="UTM Avo" panose="02040603050506020204" pitchFamily="18"/>
              </a:rPr>
              <a:t>Đặc điểm</a:t>
            </a:r>
          </a:p>
          <a:p>
            <a:pPr algn="ctr">
              <a:lnSpc>
                <a:spcPct val="150000"/>
              </a:lnSpc>
            </a:pPr>
            <a:r>
              <a:rPr lang="en-US" sz="2333">
                <a:latin typeface="UTM Avo" panose="02040603050506020204" pitchFamily="18"/>
              </a:rPr>
              <a:t>Sông ngòi</a:t>
            </a:r>
          </a:p>
        </p:txBody>
      </p:sp>
      <p:sp>
        <p:nvSpPr>
          <p:cNvPr id="13" name="Rectangle: Rounded Corners 3">
            <a:extLst>
              <a:ext uri="{FF2B5EF4-FFF2-40B4-BE49-F238E27FC236}">
                <a16:creationId xmlns:a16="http://schemas.microsoft.com/office/drawing/2014/main" id="{43339E05-B875-D4B4-5F5F-9DC760A8716C}"/>
              </a:ext>
            </a:extLst>
          </p:cNvPr>
          <p:cNvSpPr/>
          <p:nvPr/>
        </p:nvSpPr>
        <p:spPr>
          <a:xfrm>
            <a:off x="3205823" y="2082588"/>
            <a:ext cx="4309507" cy="2428042"/>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a:solidFill>
                  <a:schemeClr val="tx1"/>
                </a:solidFill>
                <a:latin typeface="UTM Avo" panose="02040603050506020204" pitchFamily="18"/>
              </a:rPr>
              <a:t>Thuận</a:t>
            </a:r>
            <a:r>
              <a:rPr lang="en-US" sz="2000" b="1" dirty="0">
                <a:solidFill>
                  <a:schemeClr val="tx1"/>
                </a:solidFill>
                <a:latin typeface="UTM Avo" panose="02040603050506020204" pitchFamily="18"/>
              </a:rPr>
              <a:t> </a:t>
            </a:r>
            <a:r>
              <a:rPr lang="en-US" sz="2000" b="1" dirty="0" err="1">
                <a:solidFill>
                  <a:schemeClr val="tx1"/>
                </a:solidFill>
                <a:latin typeface="UTM Avo" panose="02040603050506020204" pitchFamily="18"/>
              </a:rPr>
              <a:t>lợi</a:t>
            </a:r>
            <a:endParaRPr lang="en-US" sz="2000" b="1" dirty="0">
              <a:solidFill>
                <a:schemeClr val="tx1"/>
              </a:solidFill>
              <a:latin typeface="UTM Avo" panose="02040603050506020204" pitchFamily="18"/>
            </a:endParaRPr>
          </a:p>
          <a:p>
            <a:pPr marL="228611" indent="-228611" algn="just">
              <a:lnSpc>
                <a:spcPct val="150000"/>
              </a:lnSpc>
              <a:buFont typeface="Symbol" panose="05050102010706020507" pitchFamily="18" charset="2"/>
              <a:buChar char=""/>
            </a:pPr>
            <a:r>
              <a:rPr lang="en-US" sz="2000" dirty="0" err="1">
                <a:solidFill>
                  <a:srgbClr val="000000"/>
                </a:solidFill>
                <a:latin typeface="UTM Avo" panose="02040603050506020204" pitchFamily="18"/>
                <a:ea typeface="Times New Roman" panose="02020603050405020304" pitchFamily="18" charset="0"/>
              </a:rPr>
              <a:t>Cung</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cấp</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nước</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nước</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cho</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đời</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sống</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và</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sản</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xuất</a:t>
            </a:r>
            <a:r>
              <a:rPr lang="en-US" sz="2000" dirty="0">
                <a:solidFill>
                  <a:srgbClr val="000000"/>
                </a:solidFill>
                <a:latin typeface="UTM Avo" panose="02040603050506020204" pitchFamily="18"/>
                <a:ea typeface="Times New Roman" panose="02020603050405020304" pitchFamily="18" charset="0"/>
              </a:rPr>
              <a:t>.</a:t>
            </a:r>
            <a:endParaRPr lang="en-US" sz="2000" dirty="0">
              <a:latin typeface="UTM Avo" panose="02040603050506020204" pitchFamily="18"/>
              <a:ea typeface="Times New Roman" panose="02020603050405020304" pitchFamily="18" charset="0"/>
            </a:endParaRPr>
          </a:p>
          <a:p>
            <a:pPr marL="228611" indent="-228611" algn="just">
              <a:lnSpc>
                <a:spcPct val="150000"/>
              </a:lnSpc>
              <a:buFont typeface="Symbol" panose="05050102010706020507" pitchFamily="18" charset="2"/>
              <a:buChar char=""/>
            </a:pPr>
            <a:r>
              <a:rPr lang="en-US" sz="2000" dirty="0" err="1">
                <a:solidFill>
                  <a:srgbClr val="000000"/>
                </a:solidFill>
                <a:latin typeface="UTM Avo" panose="02040603050506020204" pitchFamily="18"/>
                <a:ea typeface="Times New Roman" panose="02020603050405020304" pitchFamily="18" charset="0"/>
              </a:rPr>
              <a:t>Là</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điều</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kiện</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để</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phát</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triển</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giao</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thông</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đường</a:t>
            </a:r>
            <a:r>
              <a:rPr lang="en-US" sz="2000" dirty="0">
                <a:solidFill>
                  <a:srgbClr val="000000"/>
                </a:solidFill>
                <a:latin typeface="UTM Avo" panose="02040603050506020204" pitchFamily="18"/>
                <a:ea typeface="Times New Roman" panose="02020603050405020304" pitchFamily="18" charset="0"/>
              </a:rPr>
              <a:t> </a:t>
            </a:r>
            <a:r>
              <a:rPr lang="en-US" sz="2000" dirty="0" err="1">
                <a:solidFill>
                  <a:srgbClr val="000000"/>
                </a:solidFill>
                <a:latin typeface="UTM Avo" panose="02040603050506020204" pitchFamily="18"/>
                <a:ea typeface="Times New Roman" panose="02020603050405020304" pitchFamily="18" charset="0"/>
              </a:rPr>
              <a:t>thủy</a:t>
            </a:r>
            <a:r>
              <a:rPr lang="en-US" sz="2000" dirty="0">
                <a:solidFill>
                  <a:srgbClr val="000000"/>
                </a:solidFill>
                <a:latin typeface="UTM Avo" panose="02040603050506020204" pitchFamily="18"/>
                <a:ea typeface="Times New Roman" panose="02020603050405020304" pitchFamily="18" charset="0"/>
              </a:rPr>
              <a:t>.</a:t>
            </a:r>
            <a:endParaRPr lang="en-US" sz="2000" dirty="0">
              <a:latin typeface="UTM Avo" panose="02040603050506020204" pitchFamily="18"/>
              <a:ea typeface="Times New Roman" panose="02020603050405020304" pitchFamily="18" charset="0"/>
            </a:endParaRPr>
          </a:p>
        </p:txBody>
      </p:sp>
      <p:sp>
        <p:nvSpPr>
          <p:cNvPr id="14" name="Rectangle: Rounded Corners 4">
            <a:extLst>
              <a:ext uri="{FF2B5EF4-FFF2-40B4-BE49-F238E27FC236}">
                <a16:creationId xmlns:a16="http://schemas.microsoft.com/office/drawing/2014/main" id="{9482F7E0-A9BE-07BE-559A-C06CDC3B0D7C}"/>
              </a:ext>
            </a:extLst>
          </p:cNvPr>
          <p:cNvSpPr/>
          <p:nvPr/>
        </p:nvSpPr>
        <p:spPr>
          <a:xfrm>
            <a:off x="3205823" y="4784930"/>
            <a:ext cx="4309507" cy="146177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chemeClr val="tx1"/>
                </a:solidFill>
                <a:latin typeface="UTM Avo" panose="02040603050506020204" pitchFamily="18"/>
              </a:rPr>
              <a:t>Khó khăn</a:t>
            </a:r>
          </a:p>
          <a:p>
            <a:pPr marL="304815" indent="-304815" algn="just">
              <a:lnSpc>
                <a:spcPct val="150000"/>
              </a:lnSpc>
              <a:buFont typeface="Arial" panose="020B0604020202020204" pitchFamily="34" charset="0"/>
              <a:buChar char="•"/>
            </a:pPr>
            <a:r>
              <a:rPr lang="vi-VN" sz="2000">
                <a:solidFill>
                  <a:schemeClr val="tx1"/>
                </a:solidFill>
                <a:latin typeface="UTM Avo" panose="02040603050506020204" pitchFamily="18"/>
              </a:rPr>
              <a:t>Mùa lũ thừa nước, mùa cạn thiếu nước</a:t>
            </a:r>
            <a:endParaRPr lang="en-US" sz="2000">
              <a:solidFill>
                <a:schemeClr val="tx1"/>
              </a:solidFill>
              <a:latin typeface="UTM Avo" panose="02040603050506020204" pitchFamily="18"/>
            </a:endParaRPr>
          </a:p>
        </p:txBody>
      </p:sp>
      <p:cxnSp>
        <p:nvCxnSpPr>
          <p:cNvPr id="15" name="Connector: Elbow 5">
            <a:extLst>
              <a:ext uri="{FF2B5EF4-FFF2-40B4-BE49-F238E27FC236}">
                <a16:creationId xmlns:a16="http://schemas.microsoft.com/office/drawing/2014/main" id="{B2CE4C11-1B70-818F-C88D-AE547FB2D14C}"/>
              </a:ext>
            </a:extLst>
          </p:cNvPr>
          <p:cNvCxnSpPr>
            <a:cxnSpLocks/>
          </p:cNvCxnSpPr>
          <p:nvPr/>
        </p:nvCxnSpPr>
        <p:spPr>
          <a:xfrm flipV="1">
            <a:off x="1995682" y="3230818"/>
            <a:ext cx="1210140" cy="1048479"/>
          </a:xfrm>
          <a:prstGeom prst="bentConnector3">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nector: Elbow 6">
            <a:extLst>
              <a:ext uri="{FF2B5EF4-FFF2-40B4-BE49-F238E27FC236}">
                <a16:creationId xmlns:a16="http://schemas.microsoft.com/office/drawing/2014/main" id="{428310B9-E7DC-3884-EBA9-477A4D4ECF52}"/>
              </a:ext>
            </a:extLst>
          </p:cNvPr>
          <p:cNvCxnSpPr>
            <a:cxnSpLocks/>
          </p:cNvCxnSpPr>
          <p:nvPr/>
        </p:nvCxnSpPr>
        <p:spPr>
          <a:xfrm>
            <a:off x="2002438" y="4539410"/>
            <a:ext cx="1260250" cy="974865"/>
          </a:xfrm>
          <a:prstGeom prst="bentConnector3">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Rectangle: Rounded Corners 7">
            <a:extLst>
              <a:ext uri="{FF2B5EF4-FFF2-40B4-BE49-F238E27FC236}">
                <a16:creationId xmlns:a16="http://schemas.microsoft.com/office/drawing/2014/main" id="{576DC637-E306-E947-FA04-8A87E1E45BE1}"/>
              </a:ext>
            </a:extLst>
          </p:cNvPr>
          <p:cNvSpPr/>
          <p:nvPr/>
        </p:nvSpPr>
        <p:spPr>
          <a:xfrm>
            <a:off x="8718715" y="3630409"/>
            <a:ext cx="3265758" cy="2616291"/>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a:solidFill>
                  <a:schemeClr val="tx1"/>
                </a:solidFill>
                <a:latin typeface="UTM Avo" panose="02040603050506020204" pitchFamily="18"/>
              </a:rPr>
              <a:t>Đề</a:t>
            </a:r>
            <a:r>
              <a:rPr lang="en-US" sz="2000" b="1" dirty="0">
                <a:solidFill>
                  <a:schemeClr val="tx1"/>
                </a:solidFill>
                <a:latin typeface="UTM Avo" panose="02040603050506020204" pitchFamily="18"/>
              </a:rPr>
              <a:t> </a:t>
            </a:r>
            <a:r>
              <a:rPr lang="en-US" sz="2000" b="1" dirty="0" err="1">
                <a:solidFill>
                  <a:schemeClr val="tx1"/>
                </a:solidFill>
                <a:latin typeface="UTM Avo" panose="02040603050506020204" pitchFamily="18"/>
              </a:rPr>
              <a:t>xuất</a:t>
            </a:r>
            <a:r>
              <a:rPr lang="en-US" sz="2000" b="1" dirty="0">
                <a:solidFill>
                  <a:schemeClr val="tx1"/>
                </a:solidFill>
                <a:latin typeface="UTM Avo" panose="02040603050506020204" pitchFamily="18"/>
              </a:rPr>
              <a:t> </a:t>
            </a:r>
            <a:r>
              <a:rPr lang="en-US" sz="2000" b="1" dirty="0" err="1">
                <a:solidFill>
                  <a:schemeClr val="tx1"/>
                </a:solidFill>
                <a:latin typeface="UTM Avo" panose="02040603050506020204" pitchFamily="18"/>
              </a:rPr>
              <a:t>biện</a:t>
            </a:r>
            <a:r>
              <a:rPr lang="en-US" sz="2000" b="1" dirty="0">
                <a:solidFill>
                  <a:schemeClr val="tx1"/>
                </a:solidFill>
                <a:latin typeface="UTM Avo" panose="02040603050506020204" pitchFamily="18"/>
              </a:rPr>
              <a:t> </a:t>
            </a:r>
            <a:r>
              <a:rPr lang="en-US" sz="2000" b="1" dirty="0" err="1">
                <a:solidFill>
                  <a:schemeClr val="tx1"/>
                </a:solidFill>
                <a:latin typeface="UTM Avo" panose="02040603050506020204" pitchFamily="18"/>
              </a:rPr>
              <a:t>pháp</a:t>
            </a:r>
            <a:endParaRPr lang="en-US" sz="2000" b="1" dirty="0">
              <a:solidFill>
                <a:schemeClr val="tx1"/>
              </a:solidFill>
              <a:latin typeface="UTM Avo" panose="02040603050506020204" pitchFamily="18"/>
            </a:endParaRPr>
          </a:p>
          <a:p>
            <a:pPr marL="304815" indent="-304815" algn="just">
              <a:lnSpc>
                <a:spcPct val="150000"/>
              </a:lnSpc>
              <a:buFont typeface="Arial" panose="020B0604020202020204" pitchFamily="34" charset="0"/>
              <a:buChar char="•"/>
            </a:pPr>
            <a:r>
              <a:rPr lang="en-US" sz="2000" dirty="0" err="1">
                <a:solidFill>
                  <a:schemeClr val="tx1"/>
                </a:solidFill>
                <a:latin typeface="UTM Avo" panose="02040603050506020204" pitchFamily="18"/>
              </a:rPr>
              <a:t>Xây</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dựng</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các</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công</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trình</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thủy</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lợi</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bảo</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vệ</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sông</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khỏi</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sự</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ô</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nhiễm</a:t>
            </a:r>
            <a:r>
              <a:rPr lang="en-US" sz="2000" dirty="0">
                <a:solidFill>
                  <a:schemeClr val="tx1"/>
                </a:solidFill>
                <a:latin typeface="UTM Avo" panose="02040603050506020204" pitchFamily="18"/>
              </a:rPr>
              <a:t>,…</a:t>
            </a:r>
          </a:p>
        </p:txBody>
      </p:sp>
      <p:cxnSp>
        <p:nvCxnSpPr>
          <p:cNvPr id="18" name="Straight Connector 17">
            <a:extLst>
              <a:ext uri="{FF2B5EF4-FFF2-40B4-BE49-F238E27FC236}">
                <a16:creationId xmlns:a16="http://schemas.microsoft.com/office/drawing/2014/main" id="{9F3BA6A2-06C2-DB81-EAC9-CF7C11835658}"/>
              </a:ext>
            </a:extLst>
          </p:cNvPr>
          <p:cNvCxnSpPr>
            <a:cxnSpLocks/>
          </p:cNvCxnSpPr>
          <p:nvPr/>
        </p:nvCxnSpPr>
        <p:spPr>
          <a:xfrm>
            <a:off x="7515330" y="5514275"/>
            <a:ext cx="1203385" cy="0"/>
          </a:xfrm>
          <a:prstGeom prst="line">
            <a:avLst/>
          </a:prstGeom>
          <a:ln w="38100">
            <a:solidFill>
              <a:schemeClr val="accent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759C5F1-D215-A3E0-6EAD-65F8FD303381}"/>
              </a:ext>
            </a:extLst>
          </p:cNvPr>
          <p:cNvSpPr/>
          <p:nvPr/>
        </p:nvSpPr>
        <p:spPr>
          <a:xfrm>
            <a:off x="4285672" y="1214656"/>
            <a:ext cx="3620655" cy="5936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UTM Avo" panose="02040603050506020204" pitchFamily="18"/>
              </a:rPr>
              <a:t>GỢI Ý TRẢ LỜI</a:t>
            </a:r>
          </a:p>
        </p:txBody>
      </p:sp>
    </p:spTree>
    <p:extLst>
      <p:ext uri="{BB962C8B-B14F-4D97-AF65-F5344CB8AC3E}">
        <p14:creationId xmlns:p14="http://schemas.microsoft.com/office/powerpoint/2010/main" val="231368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ED5983E4-819D-FCE9-4F2A-DC1CF0F472A9}"/>
              </a:ext>
            </a:extLst>
          </p:cNvPr>
          <p:cNvPicPr>
            <a:picLocks noChangeAspect="1"/>
          </p:cNvPicPr>
          <p:nvPr/>
        </p:nvPicPr>
        <p:blipFill>
          <a:blip r:embed="rId4"/>
          <a:stretch>
            <a:fillRect/>
          </a:stretch>
        </p:blipFill>
        <p:spPr>
          <a:xfrm>
            <a:off x="4623911" y="3025736"/>
            <a:ext cx="3559592" cy="1969345"/>
          </a:xfrm>
          <a:prstGeom prst="rect">
            <a:avLst/>
          </a:prstGeom>
        </p:spPr>
      </p:pic>
    </p:spTree>
    <p:extLst>
      <p:ext uri="{BB962C8B-B14F-4D97-AF65-F5344CB8AC3E}">
        <p14:creationId xmlns:p14="http://schemas.microsoft.com/office/powerpoint/2010/main" val="1130233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1394F-FA49-AFCF-F64C-384FB11B9178}"/>
              </a:ext>
            </a:extLst>
          </p:cNvPr>
          <p:cNvGrpSpPr/>
          <p:nvPr/>
        </p:nvGrpSpPr>
        <p:grpSpPr>
          <a:xfrm>
            <a:off x="203200" y="2500684"/>
            <a:ext cx="11785600" cy="2443019"/>
            <a:chOff x="304800" y="2362200"/>
            <a:chExt cx="17678400" cy="3664529"/>
          </a:xfrm>
          <a:solidFill>
            <a:schemeClr val="accent2">
              <a:lumMod val="20000"/>
              <a:lumOff val="80000"/>
            </a:schemeClr>
          </a:solidFill>
        </p:grpSpPr>
        <p:sp>
          <p:nvSpPr>
            <p:cNvPr id="3" name="Rectangle: Rounded Corners 7">
              <a:extLst>
                <a:ext uri="{FF2B5EF4-FFF2-40B4-BE49-F238E27FC236}">
                  <a16:creationId xmlns:a16="http://schemas.microsoft.com/office/drawing/2014/main" id="{A6F9B16C-6E10-A0CB-DAD5-9CB466B2580F}"/>
                </a:ext>
              </a:extLst>
            </p:cNvPr>
            <p:cNvSpPr/>
            <p:nvPr/>
          </p:nvSpPr>
          <p:spPr>
            <a:xfrm>
              <a:off x="304800" y="2362200"/>
              <a:ext cx="17678400" cy="366452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a:endParaRPr>
            </a:p>
          </p:txBody>
        </p:sp>
        <p:sp>
          <p:nvSpPr>
            <p:cNvPr id="4" name="TextBox 3">
              <a:extLst>
                <a:ext uri="{FF2B5EF4-FFF2-40B4-BE49-F238E27FC236}">
                  <a16:creationId xmlns:a16="http://schemas.microsoft.com/office/drawing/2014/main" id="{DBB97F1A-A9B9-C901-F70F-FC5E153529CC}"/>
                </a:ext>
              </a:extLst>
            </p:cNvPr>
            <p:cNvSpPr txBox="1"/>
            <p:nvPr/>
          </p:nvSpPr>
          <p:spPr>
            <a:xfrm>
              <a:off x="3236768" y="3353079"/>
              <a:ext cx="11814464" cy="1682769"/>
            </a:xfrm>
            <a:prstGeom prst="rect">
              <a:avLst/>
            </a:prstGeom>
            <a:grpFill/>
          </p:spPr>
          <p:txBody>
            <a:bodyPr wrap="square" rtlCol="0">
              <a:spAutoFit/>
            </a:bodyPr>
            <a:lstStyle/>
            <a:p>
              <a:pPr algn="ctr">
                <a:lnSpc>
                  <a:spcPct val="150000"/>
                </a:lnSpc>
              </a:pPr>
              <a:r>
                <a:rPr lang="en-US" sz="2400" dirty="0" err="1">
                  <a:latin typeface="UTM Avo" panose="02040603050506020204" pitchFamily="18"/>
                </a:rPr>
                <a:t>Địa</a:t>
              </a:r>
              <a:r>
                <a:rPr lang="en-US" sz="2400" dirty="0">
                  <a:latin typeface="UTM Avo" panose="02040603050506020204" pitchFamily="18"/>
                </a:rPr>
                <a:t> phương </a:t>
              </a:r>
              <a:r>
                <a:rPr lang="en-US" sz="2400" dirty="0" err="1">
                  <a:latin typeface="UTM Avo" panose="02040603050506020204" pitchFamily="18"/>
                </a:rPr>
                <a:t>em</a:t>
              </a:r>
              <a:r>
                <a:rPr lang="en-US" sz="2400" dirty="0">
                  <a:latin typeface="UTM Avo" panose="02040603050506020204" pitchFamily="18"/>
                </a:rPr>
                <a:t> </a:t>
              </a:r>
              <a:r>
                <a:rPr lang="en-US" sz="2400" dirty="0" err="1">
                  <a:latin typeface="UTM Avo" panose="02040603050506020204" pitchFamily="18"/>
                </a:rPr>
                <a:t>đã</a:t>
              </a:r>
              <a:r>
                <a:rPr lang="en-US" sz="2400" dirty="0">
                  <a:latin typeface="UTM Avo" panose="02040603050506020204" pitchFamily="18"/>
                </a:rPr>
                <a:t> </a:t>
              </a:r>
              <a:r>
                <a:rPr lang="en-US" sz="2400" dirty="0" err="1">
                  <a:latin typeface="UTM Avo" panose="02040603050506020204" pitchFamily="18"/>
                </a:rPr>
                <a:t>làm</a:t>
              </a:r>
              <a:r>
                <a:rPr lang="en-US" sz="2400" dirty="0">
                  <a:latin typeface="UTM Avo" panose="02040603050506020204" pitchFamily="18"/>
                </a:rPr>
                <a:t> </a:t>
              </a:r>
              <a:r>
                <a:rPr lang="en-US" sz="2400" dirty="0" err="1">
                  <a:latin typeface="UTM Avo" panose="02040603050506020204" pitchFamily="18"/>
                </a:rPr>
                <a:t>gì</a:t>
              </a:r>
              <a:r>
                <a:rPr lang="en-US" sz="2400" dirty="0">
                  <a:latin typeface="UTM Avo" panose="02040603050506020204" pitchFamily="18"/>
                </a:rPr>
                <a:t> </a:t>
              </a:r>
              <a:r>
                <a:rPr lang="en-US" sz="2400" dirty="0" err="1">
                  <a:latin typeface="UTM Avo" panose="02040603050506020204" pitchFamily="18"/>
                </a:rPr>
                <a:t>để</a:t>
              </a:r>
              <a:r>
                <a:rPr lang="en-US" sz="2400" dirty="0">
                  <a:latin typeface="UTM Avo" panose="02040603050506020204" pitchFamily="18"/>
                </a:rPr>
                <a:t> </a:t>
              </a:r>
              <a:r>
                <a:rPr lang="en-US" sz="2400" dirty="0" err="1">
                  <a:latin typeface="UTM Avo" panose="02040603050506020204" pitchFamily="18"/>
                </a:rPr>
                <a:t>khắc</a:t>
              </a:r>
              <a:r>
                <a:rPr lang="en-US" sz="2400" dirty="0">
                  <a:latin typeface="UTM Avo" panose="02040603050506020204" pitchFamily="18"/>
                </a:rPr>
                <a:t> </a:t>
              </a:r>
              <a:r>
                <a:rPr lang="en-US" sz="2400" dirty="0" err="1">
                  <a:latin typeface="UTM Avo" panose="02040603050506020204" pitchFamily="18"/>
                </a:rPr>
                <a:t>phục</a:t>
              </a:r>
              <a:r>
                <a:rPr lang="en-US" sz="2400" dirty="0">
                  <a:latin typeface="UTM Avo" panose="02040603050506020204" pitchFamily="18"/>
                </a:rPr>
                <a:t> </a:t>
              </a:r>
              <a:r>
                <a:rPr lang="en-US" sz="2400" dirty="0" err="1">
                  <a:latin typeface="UTM Avo" panose="02040603050506020204" pitchFamily="18"/>
                </a:rPr>
                <a:t>tình</a:t>
              </a:r>
              <a:r>
                <a:rPr lang="en-US" sz="2400" dirty="0">
                  <a:latin typeface="UTM Avo" panose="02040603050506020204" pitchFamily="18"/>
                </a:rPr>
                <a:t> </a:t>
              </a:r>
              <a:r>
                <a:rPr lang="en-US" sz="2400" dirty="0" err="1">
                  <a:latin typeface="UTM Avo" panose="02040603050506020204" pitchFamily="18"/>
                </a:rPr>
                <a:t>trạng</a:t>
              </a:r>
              <a:r>
                <a:rPr lang="en-US" sz="2400" dirty="0">
                  <a:latin typeface="UTM Avo" panose="02040603050506020204" pitchFamily="18"/>
                </a:rPr>
                <a:t> ô </a:t>
              </a:r>
              <a:r>
                <a:rPr lang="en-US" sz="2400" dirty="0" err="1">
                  <a:latin typeface="UTM Avo" panose="02040603050506020204" pitchFamily="18"/>
                </a:rPr>
                <a:t>nhiễm</a:t>
              </a:r>
              <a:r>
                <a:rPr lang="en-US" sz="2400" dirty="0">
                  <a:latin typeface="UTM Avo" panose="02040603050506020204" pitchFamily="18"/>
                </a:rPr>
                <a:t> </a:t>
              </a:r>
              <a:r>
                <a:rPr lang="en-US" sz="2400" dirty="0" err="1">
                  <a:latin typeface="UTM Avo" panose="02040603050506020204" pitchFamily="18"/>
                </a:rPr>
                <a:t>nguồn</a:t>
              </a:r>
              <a:r>
                <a:rPr lang="en-US" sz="2400" dirty="0">
                  <a:latin typeface="UTM Avo" panose="02040603050506020204" pitchFamily="18"/>
                </a:rPr>
                <a:t> </a:t>
              </a:r>
              <a:r>
                <a:rPr lang="en-US" sz="2400" dirty="0" err="1">
                  <a:latin typeface="UTM Avo" panose="02040603050506020204" pitchFamily="18"/>
                </a:rPr>
                <a:t>nước</a:t>
              </a:r>
              <a:r>
                <a:rPr lang="en-US" sz="2400" dirty="0">
                  <a:latin typeface="UTM Avo" panose="02040603050506020204" pitchFamily="18"/>
                </a:rPr>
                <a:t> </a:t>
              </a:r>
              <a:r>
                <a:rPr lang="en-US" sz="2400" dirty="0" err="1">
                  <a:latin typeface="UTM Avo" panose="02040603050506020204" pitchFamily="18"/>
                </a:rPr>
                <a:t>và</a:t>
              </a:r>
              <a:r>
                <a:rPr lang="en-US" sz="2400" dirty="0">
                  <a:latin typeface="UTM Avo" panose="02040603050506020204" pitchFamily="18"/>
                </a:rPr>
                <a:t> </a:t>
              </a:r>
              <a:r>
                <a:rPr lang="en-US" sz="2400" dirty="0" err="1">
                  <a:latin typeface="UTM Avo" panose="02040603050506020204" pitchFamily="18"/>
                </a:rPr>
                <a:t>đất</a:t>
              </a:r>
              <a:r>
                <a:rPr lang="en-US" sz="2400" dirty="0">
                  <a:latin typeface="UTM Avo" panose="02040603050506020204" pitchFamily="18"/>
                </a:rPr>
                <a:t>? </a:t>
              </a:r>
            </a:p>
          </p:txBody>
        </p:sp>
      </p:grpSp>
      <p:sp>
        <p:nvSpPr>
          <p:cNvPr id="5" name="Freeform 5">
            <a:extLst>
              <a:ext uri="{FF2B5EF4-FFF2-40B4-BE49-F238E27FC236}">
                <a16:creationId xmlns:a16="http://schemas.microsoft.com/office/drawing/2014/main" id="{0BD4AC1B-B330-801E-B01F-A99919B2038B}"/>
              </a:ext>
            </a:extLst>
          </p:cNvPr>
          <p:cNvSpPr/>
          <p:nvPr/>
        </p:nvSpPr>
        <p:spPr>
          <a:xfrm>
            <a:off x="10116393" y="1606210"/>
            <a:ext cx="1389807" cy="1224767"/>
          </a:xfrm>
          <a:custGeom>
            <a:avLst/>
            <a:gdLst/>
            <a:ahLst/>
            <a:cxnLst/>
            <a:rect l="l" t="t" r="r" b="b"/>
            <a:pathLst>
              <a:path w="4120055" h="3630798">
                <a:moveTo>
                  <a:pt x="0" y="0"/>
                </a:moveTo>
                <a:lnTo>
                  <a:pt x="4120055" y="0"/>
                </a:lnTo>
                <a:lnTo>
                  <a:pt x="4120055" y="3630798"/>
                </a:lnTo>
                <a:lnTo>
                  <a:pt x="0" y="3630798"/>
                </a:lnTo>
                <a:lnTo>
                  <a:pt x="0" y="0"/>
                </a:lnTo>
                <a:close/>
              </a:path>
            </a:pathLst>
          </a:custGeom>
          <a:blipFill>
            <a:blip r:embed="rId3"/>
            <a:stretch>
              <a:fillRect/>
            </a:stretch>
          </a:blipFill>
        </p:spPr>
        <p:txBody>
          <a:bodyPr/>
          <a:lstStyle/>
          <a:p>
            <a:endParaRPr lang="en-US" sz="2400">
              <a:latin typeface="UTM Avo" panose="02040603050506020204" pitchFamily="18"/>
            </a:endParaRPr>
          </a:p>
        </p:txBody>
      </p:sp>
    </p:spTree>
    <p:extLst>
      <p:ext uri="{BB962C8B-B14F-4D97-AF65-F5344CB8AC3E}">
        <p14:creationId xmlns:p14="http://schemas.microsoft.com/office/powerpoint/2010/main" val="345300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1A4A2-8523-A19F-DE4C-588891195C53}"/>
              </a:ext>
            </a:extLst>
          </p:cNvPr>
          <p:cNvSpPr/>
          <p:nvPr/>
        </p:nvSpPr>
        <p:spPr>
          <a:xfrm>
            <a:off x="812800" y="1680410"/>
            <a:ext cx="10566400" cy="63196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UTM Avo" panose="02040603050506020204" pitchFamily="18"/>
              </a:rPr>
              <a:t>HƯỚNG DẪN THỰC HIỆN </a:t>
            </a:r>
          </a:p>
        </p:txBody>
      </p:sp>
      <p:sp>
        <p:nvSpPr>
          <p:cNvPr id="3" name="TextBox 2">
            <a:extLst>
              <a:ext uri="{FF2B5EF4-FFF2-40B4-BE49-F238E27FC236}">
                <a16:creationId xmlns:a16="http://schemas.microsoft.com/office/drawing/2014/main" id="{229D742E-B80E-6068-D804-81CFC3FF5BD2}"/>
              </a:ext>
            </a:extLst>
          </p:cNvPr>
          <p:cNvSpPr txBox="1"/>
          <p:nvPr/>
        </p:nvSpPr>
        <p:spPr>
          <a:xfrm>
            <a:off x="533400" y="2326568"/>
            <a:ext cx="11125200" cy="567848"/>
          </a:xfrm>
          <a:prstGeom prst="rect">
            <a:avLst/>
          </a:prstGeom>
          <a:noFill/>
        </p:spPr>
        <p:txBody>
          <a:bodyPr wrap="square" rtlCol="0">
            <a:spAutoFit/>
          </a:bodyPr>
          <a:lstStyle/>
          <a:p>
            <a:pPr algn="ctr">
              <a:lnSpc>
                <a:spcPct val="150000"/>
              </a:lnSpc>
            </a:pPr>
            <a:r>
              <a:rPr lang="en-US" sz="2400" dirty="0" err="1">
                <a:latin typeface="UTM Avo" panose="02040603050506020204" pitchFamily="18"/>
              </a:rPr>
              <a:t>Biện</a:t>
            </a:r>
            <a:r>
              <a:rPr lang="en-US" sz="2400" dirty="0">
                <a:latin typeface="UTM Avo" panose="02040603050506020204" pitchFamily="18"/>
              </a:rPr>
              <a:t> </a:t>
            </a:r>
            <a:r>
              <a:rPr lang="en-US" sz="2400" dirty="0" err="1">
                <a:latin typeface="UTM Avo" panose="02040603050506020204" pitchFamily="18"/>
              </a:rPr>
              <a:t>pháp</a:t>
            </a:r>
            <a:r>
              <a:rPr lang="en-US" sz="2400" dirty="0">
                <a:latin typeface="UTM Avo" panose="02040603050506020204" pitchFamily="18"/>
              </a:rPr>
              <a:t> </a:t>
            </a:r>
            <a:r>
              <a:rPr lang="en-US" sz="2400" dirty="0" err="1">
                <a:latin typeface="UTM Avo" panose="02040603050506020204" pitchFamily="18"/>
              </a:rPr>
              <a:t>để</a:t>
            </a:r>
            <a:r>
              <a:rPr lang="vi-VN" sz="2400" dirty="0">
                <a:latin typeface="UTM Avo" panose="02040603050506020204" pitchFamily="18"/>
              </a:rPr>
              <a:t> khắc phục tình trạng ô nhiễm đất và nước</a:t>
            </a:r>
            <a:r>
              <a:rPr lang="en-US" sz="2400" dirty="0">
                <a:latin typeface="UTM Avo" panose="02040603050506020204" pitchFamily="18"/>
              </a:rPr>
              <a:t>:</a:t>
            </a:r>
          </a:p>
        </p:txBody>
      </p:sp>
      <p:grpSp>
        <p:nvGrpSpPr>
          <p:cNvPr id="4" name="Group 3">
            <a:extLst>
              <a:ext uri="{FF2B5EF4-FFF2-40B4-BE49-F238E27FC236}">
                <a16:creationId xmlns:a16="http://schemas.microsoft.com/office/drawing/2014/main" id="{1A46F663-6320-B0A8-54D6-957BCFD1ABA6}"/>
              </a:ext>
            </a:extLst>
          </p:cNvPr>
          <p:cNvGrpSpPr/>
          <p:nvPr/>
        </p:nvGrpSpPr>
        <p:grpSpPr>
          <a:xfrm>
            <a:off x="533400" y="3008869"/>
            <a:ext cx="2941100" cy="3721576"/>
            <a:chOff x="513497" y="3391398"/>
            <a:chExt cx="5143500" cy="6508425"/>
          </a:xfrm>
        </p:grpSpPr>
        <p:pic>
          <p:nvPicPr>
            <p:cNvPr id="5" name="Picture 4">
              <a:extLst>
                <a:ext uri="{FF2B5EF4-FFF2-40B4-BE49-F238E27FC236}">
                  <a16:creationId xmlns:a16="http://schemas.microsoft.com/office/drawing/2014/main" id="{37FD7854-F9A9-9C46-7CAB-77DDC29780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453" r="6959"/>
            <a:stretch/>
          </p:blipFill>
          <p:spPr>
            <a:xfrm>
              <a:off x="513497" y="3391398"/>
              <a:ext cx="5143500" cy="4924425"/>
            </a:xfrm>
            <a:prstGeom prst="ellipse">
              <a:avLst/>
            </a:prstGeom>
          </p:spPr>
        </p:pic>
        <p:sp>
          <p:nvSpPr>
            <p:cNvPr id="6" name="TextBox 5">
              <a:extLst>
                <a:ext uri="{FF2B5EF4-FFF2-40B4-BE49-F238E27FC236}">
                  <a16:creationId xmlns:a16="http://schemas.microsoft.com/office/drawing/2014/main" id="{E6A02D09-A377-0010-1009-55EF870DC936}"/>
                </a:ext>
              </a:extLst>
            </p:cNvPr>
            <p:cNvSpPr txBox="1"/>
            <p:nvPr/>
          </p:nvSpPr>
          <p:spPr>
            <a:xfrm>
              <a:off x="761148" y="8237861"/>
              <a:ext cx="4648200" cy="1661962"/>
            </a:xfrm>
            <a:prstGeom prst="rect">
              <a:avLst/>
            </a:prstGeom>
            <a:noFill/>
          </p:spPr>
          <p:txBody>
            <a:bodyPr wrap="square" rtlCol="0">
              <a:spAutoFit/>
            </a:bodyPr>
            <a:lstStyle/>
            <a:p>
              <a:pPr algn="ctr">
                <a:lnSpc>
                  <a:spcPct val="150000"/>
                </a:lnSpc>
              </a:pPr>
              <a:r>
                <a:rPr lang="en-US" sz="2000" dirty="0" err="1">
                  <a:latin typeface="UTM Avo" panose="02040603050506020204" pitchFamily="18"/>
                </a:rPr>
                <a:t>Không</a:t>
              </a:r>
              <a:r>
                <a:rPr lang="en-US" sz="2000" dirty="0">
                  <a:latin typeface="UTM Avo" panose="02040603050506020204" pitchFamily="18"/>
                </a:rPr>
                <a:t> </a:t>
              </a:r>
              <a:r>
                <a:rPr lang="en-US" sz="2000" dirty="0" err="1">
                  <a:latin typeface="UTM Avo" panose="02040603050506020204" pitchFamily="18"/>
                </a:rPr>
                <a:t>xả</a:t>
              </a:r>
              <a:r>
                <a:rPr lang="en-US" sz="2000" dirty="0">
                  <a:latin typeface="UTM Avo" panose="02040603050506020204" pitchFamily="18"/>
                </a:rPr>
                <a:t> </a:t>
              </a:r>
              <a:r>
                <a:rPr lang="en-US" sz="2000" dirty="0" err="1">
                  <a:latin typeface="UTM Avo" panose="02040603050506020204" pitchFamily="18"/>
                </a:rPr>
                <a:t>thải</a:t>
              </a:r>
              <a:r>
                <a:rPr lang="en-US" sz="2000" dirty="0">
                  <a:latin typeface="UTM Avo" panose="02040603050506020204" pitchFamily="18"/>
                </a:rPr>
                <a:t> </a:t>
              </a:r>
              <a:r>
                <a:rPr lang="en-US" sz="2000" dirty="0" err="1">
                  <a:latin typeface="UTM Avo" panose="02040603050506020204" pitchFamily="18"/>
                </a:rPr>
                <a:t>rác</a:t>
              </a:r>
              <a:r>
                <a:rPr lang="en-US" sz="2000" dirty="0">
                  <a:latin typeface="UTM Avo" panose="02040603050506020204" pitchFamily="18"/>
                </a:rPr>
                <a:t> </a:t>
              </a:r>
              <a:r>
                <a:rPr lang="en-US" sz="2000" dirty="0" err="1">
                  <a:latin typeface="UTM Avo" panose="02040603050506020204" pitchFamily="18"/>
                </a:rPr>
                <a:t>ra</a:t>
              </a:r>
              <a:r>
                <a:rPr lang="en-US" sz="2000" dirty="0">
                  <a:latin typeface="UTM Avo" panose="02040603050506020204" pitchFamily="18"/>
                </a:rPr>
                <a:t> </a:t>
              </a:r>
              <a:r>
                <a:rPr lang="en-US" sz="2000" dirty="0" err="1">
                  <a:latin typeface="UTM Avo" panose="02040603050506020204" pitchFamily="18"/>
                </a:rPr>
                <a:t>môi</a:t>
              </a:r>
              <a:r>
                <a:rPr lang="en-US" sz="2000" dirty="0">
                  <a:latin typeface="UTM Avo" panose="02040603050506020204" pitchFamily="18"/>
                </a:rPr>
                <a:t> </a:t>
              </a:r>
              <a:r>
                <a:rPr lang="en-US" sz="2000" dirty="0" err="1">
                  <a:latin typeface="UTM Avo" panose="02040603050506020204" pitchFamily="18"/>
                </a:rPr>
                <a:t>trường</a:t>
              </a:r>
              <a:r>
                <a:rPr lang="en-US" sz="2000" dirty="0">
                  <a:latin typeface="UTM Avo" panose="02040603050506020204" pitchFamily="18"/>
                </a:rPr>
                <a:t> </a:t>
              </a:r>
            </a:p>
          </p:txBody>
        </p:sp>
      </p:grpSp>
      <p:grpSp>
        <p:nvGrpSpPr>
          <p:cNvPr id="7" name="Group 6">
            <a:extLst>
              <a:ext uri="{FF2B5EF4-FFF2-40B4-BE49-F238E27FC236}">
                <a16:creationId xmlns:a16="http://schemas.microsoft.com/office/drawing/2014/main" id="{3D417564-8323-186F-9685-8AD20050EF74}"/>
              </a:ext>
            </a:extLst>
          </p:cNvPr>
          <p:cNvGrpSpPr/>
          <p:nvPr/>
        </p:nvGrpSpPr>
        <p:grpSpPr>
          <a:xfrm>
            <a:off x="4444562" y="3052473"/>
            <a:ext cx="3171451" cy="3260278"/>
            <a:chOff x="6324600" y="3172323"/>
            <a:chExt cx="5966191" cy="6133294"/>
          </a:xfrm>
        </p:grpSpPr>
        <p:pic>
          <p:nvPicPr>
            <p:cNvPr id="8" name="Picture 7">
              <a:extLst>
                <a:ext uri="{FF2B5EF4-FFF2-40B4-BE49-F238E27FC236}">
                  <a16:creationId xmlns:a16="http://schemas.microsoft.com/office/drawing/2014/main" id="{399393D9-EE28-D8BA-1B98-00E8BA1D13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3172323"/>
              <a:ext cx="5143500" cy="5143500"/>
            </a:xfrm>
            <a:prstGeom prst="ellipse">
              <a:avLst/>
            </a:prstGeom>
          </p:spPr>
        </p:pic>
        <p:sp>
          <p:nvSpPr>
            <p:cNvPr id="9" name="TextBox 8">
              <a:extLst>
                <a:ext uri="{FF2B5EF4-FFF2-40B4-BE49-F238E27FC236}">
                  <a16:creationId xmlns:a16="http://schemas.microsoft.com/office/drawing/2014/main" id="{E4131477-3DC2-401A-FF8A-6A74908F0AC2}"/>
                </a:ext>
              </a:extLst>
            </p:cNvPr>
            <p:cNvSpPr txBox="1"/>
            <p:nvPr/>
          </p:nvSpPr>
          <p:spPr>
            <a:xfrm>
              <a:off x="6529997" y="8386341"/>
              <a:ext cx="5760794" cy="919276"/>
            </a:xfrm>
            <a:prstGeom prst="rect">
              <a:avLst/>
            </a:prstGeom>
            <a:noFill/>
          </p:spPr>
          <p:txBody>
            <a:bodyPr wrap="square" rtlCol="0">
              <a:spAutoFit/>
            </a:bodyPr>
            <a:lstStyle/>
            <a:p>
              <a:pPr algn="ctr">
                <a:lnSpc>
                  <a:spcPct val="150000"/>
                </a:lnSpc>
              </a:pPr>
              <a:r>
                <a:rPr lang="en-US" sz="2000" dirty="0" err="1">
                  <a:latin typeface="UTM Avo" panose="02040603050506020204" pitchFamily="18"/>
                </a:rPr>
                <a:t>Sử</a:t>
              </a:r>
              <a:r>
                <a:rPr lang="en-US" sz="2000" dirty="0">
                  <a:latin typeface="UTM Avo" panose="02040603050506020204" pitchFamily="18"/>
                </a:rPr>
                <a:t> </a:t>
              </a:r>
              <a:r>
                <a:rPr lang="en-US" sz="2000" dirty="0" err="1">
                  <a:latin typeface="UTM Avo" panose="02040603050506020204" pitchFamily="18"/>
                </a:rPr>
                <a:t>dụng</a:t>
              </a:r>
              <a:r>
                <a:rPr lang="en-US" sz="2000" dirty="0">
                  <a:latin typeface="UTM Avo" panose="02040603050506020204" pitchFamily="18"/>
                </a:rPr>
                <a:t> </a:t>
              </a:r>
              <a:r>
                <a:rPr lang="en-US" sz="2000" dirty="0" err="1">
                  <a:latin typeface="UTM Avo" panose="02040603050506020204" pitchFamily="18"/>
                </a:rPr>
                <a:t>tiêt</a:t>
              </a:r>
              <a:r>
                <a:rPr lang="en-US" sz="2000" dirty="0">
                  <a:latin typeface="UTM Avo" panose="02040603050506020204" pitchFamily="18"/>
                </a:rPr>
                <a:t> </a:t>
              </a:r>
              <a:r>
                <a:rPr lang="en-US" sz="2000" dirty="0" err="1">
                  <a:latin typeface="UTM Avo" panose="02040603050506020204" pitchFamily="18"/>
                </a:rPr>
                <a:t>kiệm</a:t>
              </a:r>
              <a:r>
                <a:rPr lang="en-US" sz="2000" dirty="0">
                  <a:latin typeface="UTM Avo" panose="02040603050506020204" pitchFamily="18"/>
                </a:rPr>
                <a:t> </a:t>
              </a:r>
              <a:r>
                <a:rPr lang="en-US" sz="2000" dirty="0" err="1">
                  <a:latin typeface="UTM Avo" panose="02040603050506020204" pitchFamily="18"/>
                </a:rPr>
                <a:t>nước</a:t>
              </a:r>
              <a:endParaRPr lang="en-US" sz="2000" dirty="0">
                <a:latin typeface="UTM Avo" panose="02040603050506020204" pitchFamily="18"/>
              </a:endParaRPr>
            </a:p>
          </p:txBody>
        </p:sp>
      </p:grpSp>
      <p:grpSp>
        <p:nvGrpSpPr>
          <p:cNvPr id="10" name="Group 9">
            <a:extLst>
              <a:ext uri="{FF2B5EF4-FFF2-40B4-BE49-F238E27FC236}">
                <a16:creationId xmlns:a16="http://schemas.microsoft.com/office/drawing/2014/main" id="{700F1725-1F6F-25F7-9AD9-95F27A7D7C91}"/>
              </a:ext>
            </a:extLst>
          </p:cNvPr>
          <p:cNvGrpSpPr/>
          <p:nvPr/>
        </p:nvGrpSpPr>
        <p:grpSpPr>
          <a:xfrm>
            <a:off x="8553651" y="2982522"/>
            <a:ext cx="3046975" cy="3762761"/>
            <a:chOff x="12420600" y="3391398"/>
            <a:chExt cx="5275997" cy="6515417"/>
          </a:xfrm>
        </p:grpSpPr>
        <p:pic>
          <p:nvPicPr>
            <p:cNvPr id="11" name="Picture 10">
              <a:extLst>
                <a:ext uri="{FF2B5EF4-FFF2-40B4-BE49-F238E27FC236}">
                  <a16:creationId xmlns:a16="http://schemas.microsoft.com/office/drawing/2014/main" id="{F081D21C-C2C9-8568-7768-62141429F7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511"/>
            <a:stretch/>
          </p:blipFill>
          <p:spPr>
            <a:xfrm>
              <a:off x="12420600" y="3391398"/>
              <a:ext cx="5275997" cy="4924425"/>
            </a:xfrm>
            <a:prstGeom prst="ellipse">
              <a:avLst/>
            </a:prstGeom>
          </p:spPr>
        </p:pic>
        <p:sp>
          <p:nvSpPr>
            <p:cNvPr id="12" name="TextBox 11">
              <a:extLst>
                <a:ext uri="{FF2B5EF4-FFF2-40B4-BE49-F238E27FC236}">
                  <a16:creationId xmlns:a16="http://schemas.microsoft.com/office/drawing/2014/main" id="{AD09A8B6-96EC-B93F-7F6F-A84C467397CA}"/>
                </a:ext>
              </a:extLst>
            </p:cNvPr>
            <p:cNvSpPr txBox="1"/>
            <p:nvPr/>
          </p:nvSpPr>
          <p:spPr>
            <a:xfrm>
              <a:off x="12420600" y="8252516"/>
              <a:ext cx="5143500" cy="1654299"/>
            </a:xfrm>
            <a:prstGeom prst="rect">
              <a:avLst/>
            </a:prstGeom>
            <a:noFill/>
          </p:spPr>
          <p:txBody>
            <a:bodyPr wrap="square" rtlCol="0">
              <a:spAutoFit/>
            </a:bodyPr>
            <a:lstStyle/>
            <a:p>
              <a:pPr algn="ctr">
                <a:lnSpc>
                  <a:spcPct val="150000"/>
                </a:lnSpc>
              </a:pPr>
              <a:r>
                <a:rPr lang="en-US" sz="2000" dirty="0" err="1">
                  <a:latin typeface="UTM Avo" panose="02040603050506020204" pitchFamily="18"/>
                </a:rPr>
                <a:t>Xử</a:t>
              </a:r>
              <a:r>
                <a:rPr lang="en-US" sz="2000" dirty="0">
                  <a:latin typeface="UTM Avo" panose="02040603050506020204" pitchFamily="18"/>
                </a:rPr>
                <a:t> </a:t>
              </a:r>
              <a:r>
                <a:rPr lang="en-US" sz="2000" dirty="0" err="1">
                  <a:latin typeface="UTM Avo" panose="02040603050506020204" pitchFamily="18"/>
                </a:rPr>
                <a:t>lí</a:t>
              </a:r>
              <a:r>
                <a:rPr lang="en-US" sz="2000" dirty="0">
                  <a:latin typeface="UTM Avo" panose="02040603050506020204" pitchFamily="18"/>
                </a:rPr>
                <a:t> </a:t>
              </a:r>
              <a:r>
                <a:rPr lang="en-US" sz="2000" dirty="0" err="1">
                  <a:latin typeface="UTM Avo" panose="02040603050506020204" pitchFamily="18"/>
                </a:rPr>
                <a:t>nước</a:t>
              </a:r>
              <a:r>
                <a:rPr lang="en-US" sz="2000" dirty="0">
                  <a:latin typeface="UTM Avo" panose="02040603050506020204" pitchFamily="18"/>
                </a:rPr>
                <a:t> </a:t>
              </a:r>
              <a:r>
                <a:rPr lang="en-US" sz="2000" dirty="0" err="1">
                  <a:latin typeface="UTM Avo" panose="02040603050506020204" pitchFamily="18"/>
                </a:rPr>
                <a:t>thải</a:t>
              </a:r>
              <a:r>
                <a:rPr lang="en-US" sz="2000" dirty="0">
                  <a:latin typeface="UTM Avo" panose="02040603050506020204" pitchFamily="18"/>
                </a:rPr>
                <a:t> </a:t>
              </a:r>
              <a:r>
                <a:rPr lang="en-US" sz="2000" dirty="0" err="1">
                  <a:latin typeface="UTM Avo" panose="02040603050506020204" pitchFamily="18"/>
                </a:rPr>
                <a:t>trước</a:t>
              </a:r>
              <a:r>
                <a:rPr lang="en-US" sz="2000" dirty="0">
                  <a:latin typeface="UTM Avo" panose="02040603050506020204" pitchFamily="18"/>
                </a:rPr>
                <a:t> </a:t>
              </a:r>
              <a:r>
                <a:rPr lang="en-US" sz="2000" dirty="0" err="1">
                  <a:latin typeface="UTM Avo" panose="02040603050506020204" pitchFamily="18"/>
                </a:rPr>
                <a:t>khi</a:t>
              </a:r>
              <a:r>
                <a:rPr lang="en-US" sz="2000" dirty="0">
                  <a:latin typeface="UTM Avo" panose="02040603050506020204" pitchFamily="18"/>
                </a:rPr>
                <a:t> </a:t>
              </a:r>
              <a:r>
                <a:rPr lang="en-US" sz="2000" dirty="0" err="1">
                  <a:latin typeface="UTM Avo" panose="02040603050506020204" pitchFamily="18"/>
                </a:rPr>
                <a:t>đưa</a:t>
              </a:r>
              <a:r>
                <a:rPr lang="en-US" sz="2000" dirty="0">
                  <a:latin typeface="UTM Avo" panose="02040603050506020204" pitchFamily="18"/>
                </a:rPr>
                <a:t> </a:t>
              </a:r>
              <a:r>
                <a:rPr lang="en-US" sz="2000" dirty="0" err="1">
                  <a:latin typeface="UTM Avo" panose="02040603050506020204" pitchFamily="18"/>
                </a:rPr>
                <a:t>ra</a:t>
              </a:r>
              <a:r>
                <a:rPr lang="en-US" sz="2000" dirty="0">
                  <a:latin typeface="UTM Avo" panose="02040603050506020204" pitchFamily="18"/>
                </a:rPr>
                <a:t> </a:t>
              </a:r>
              <a:r>
                <a:rPr lang="en-US" sz="2000" dirty="0" err="1">
                  <a:latin typeface="UTM Avo" panose="02040603050506020204" pitchFamily="18"/>
                </a:rPr>
                <a:t>môi</a:t>
              </a:r>
              <a:r>
                <a:rPr lang="en-US" sz="2000" dirty="0">
                  <a:latin typeface="UTM Avo" panose="02040603050506020204" pitchFamily="18"/>
                </a:rPr>
                <a:t> </a:t>
              </a:r>
              <a:r>
                <a:rPr lang="en-US" sz="2000" dirty="0" err="1">
                  <a:latin typeface="UTM Avo" panose="02040603050506020204" pitchFamily="18"/>
                </a:rPr>
                <a:t>trường</a:t>
              </a:r>
              <a:r>
                <a:rPr lang="en-US" sz="2000" dirty="0">
                  <a:latin typeface="UTM Avo" panose="02040603050506020204" pitchFamily="18"/>
                </a:rPr>
                <a:t> </a:t>
              </a:r>
            </a:p>
          </p:txBody>
        </p:sp>
      </p:grpSp>
    </p:spTree>
    <p:extLst>
      <p:ext uri="{BB962C8B-B14F-4D97-AF65-F5344CB8AC3E}">
        <p14:creationId xmlns:p14="http://schemas.microsoft.com/office/powerpoint/2010/main" val="132515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DF868D5-57BB-2E43-7E29-BE823A180A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7411">
            <a:off x="-3034714" y="4741153"/>
            <a:ext cx="15462303" cy="12118581"/>
          </a:xfrm>
          <a:prstGeom prst="rect">
            <a:avLst/>
          </a:prstGeom>
        </p:spPr>
      </p:pic>
      <p:sp>
        <p:nvSpPr>
          <p:cNvPr id="14" name="TextBox 9">
            <a:extLst>
              <a:ext uri="{FF2B5EF4-FFF2-40B4-BE49-F238E27FC236}">
                <a16:creationId xmlns:a16="http://schemas.microsoft.com/office/drawing/2014/main" id="{94E783EC-6318-81BC-E64B-EF0C309A3692}"/>
              </a:ext>
            </a:extLst>
          </p:cNvPr>
          <p:cNvSpPr txBox="1"/>
          <p:nvPr/>
        </p:nvSpPr>
        <p:spPr>
          <a:xfrm>
            <a:off x="2826938" y="1227674"/>
            <a:ext cx="6538123" cy="553998"/>
          </a:xfrm>
          <a:prstGeom prst="rect">
            <a:avLst/>
          </a:prstGeom>
        </p:spPr>
        <p:txBody>
          <a:bodyPr wrap="square" lIns="0" tIns="0" rIns="0" bIns="0" rtlCol="0" anchor="t">
            <a:spAutoFit/>
          </a:bodyPr>
          <a:lstStyle/>
          <a:p>
            <a:pPr algn="ctr"/>
            <a:r>
              <a:rPr lang="en-US" sz="3600" b="1">
                <a:latin typeface="UTM Avo" panose="02040603050506020204" pitchFamily="18"/>
                <a:cs typeface="Arial" panose="020B0604020202020204" pitchFamily="34" charset="0"/>
              </a:rPr>
              <a:t>HƯỚNG DẪN VỀ NHÀ</a:t>
            </a:r>
          </a:p>
        </p:txBody>
      </p:sp>
      <p:sp>
        <p:nvSpPr>
          <p:cNvPr id="18" name="Rectangle: Rounded Corners 12">
            <a:extLst>
              <a:ext uri="{FF2B5EF4-FFF2-40B4-BE49-F238E27FC236}">
                <a16:creationId xmlns:a16="http://schemas.microsoft.com/office/drawing/2014/main" id="{7DCA902A-E73A-F310-A49A-A8DB8950EDD6}"/>
              </a:ext>
            </a:extLst>
          </p:cNvPr>
          <p:cNvSpPr/>
          <p:nvPr/>
        </p:nvSpPr>
        <p:spPr>
          <a:xfrm>
            <a:off x="1681698" y="2294152"/>
            <a:ext cx="4229746" cy="3720254"/>
          </a:xfrm>
          <a:prstGeom prst="roundRect">
            <a:avLst>
              <a:gd name="adj" fmla="val 8216"/>
            </a:avLst>
          </a:prstGeom>
          <a:solidFill>
            <a:schemeClr val="bg1"/>
          </a:solidFill>
          <a:ln w="57150">
            <a:solidFill>
              <a:srgbClr val="54545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chemeClr val="tx1"/>
                </a:solidFill>
                <a:latin typeface="UTM Avo" panose="02040603050506020204" pitchFamily="18"/>
                <a:cs typeface="Arial" panose="020B0604020202020204" pitchFamily="34" charset="0"/>
              </a:rPr>
              <a:t>Có</a:t>
            </a:r>
            <a:r>
              <a:rPr lang="en-US" sz="2400" dirty="0">
                <a:solidFill>
                  <a:schemeClr val="tx1"/>
                </a:solidFill>
                <a:latin typeface="UTM Avo" panose="02040603050506020204" pitchFamily="18"/>
                <a:cs typeface="Arial" panose="020B0604020202020204" pitchFamily="34" charset="0"/>
              </a:rPr>
              <a:t> ý </a:t>
            </a:r>
            <a:r>
              <a:rPr lang="en-US" sz="2400" dirty="0" err="1">
                <a:solidFill>
                  <a:schemeClr val="tx1"/>
                </a:solidFill>
                <a:latin typeface="UTM Avo" panose="02040603050506020204" pitchFamily="18"/>
                <a:cs typeface="Arial" panose="020B0604020202020204" pitchFamily="34" charset="0"/>
              </a:rPr>
              <a:t>thức</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tìm</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hiểu</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về</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văn</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hóa</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vùng</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Đồng</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bằng</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Bắc</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Bộ</a:t>
            </a:r>
            <a:r>
              <a:rPr lang="en-US" sz="2400" dirty="0">
                <a:solidFill>
                  <a:schemeClr val="tx1"/>
                </a:solidFill>
                <a:latin typeface="UTM Avo" panose="02040603050506020204" pitchFamily="18"/>
                <a:cs typeface="Arial" panose="020B0604020202020204" pitchFamily="34" charset="0"/>
              </a:rPr>
              <a:t>.</a:t>
            </a:r>
            <a:endParaRPr lang="en-US" sz="2400" b="1" i="1" dirty="0">
              <a:solidFill>
                <a:schemeClr val="tx1"/>
              </a:solidFill>
              <a:latin typeface="UTM Avo" panose="02040603050506020204" pitchFamily="18"/>
              <a:cs typeface="Arial" panose="020B0604020202020204" pitchFamily="34" charset="0"/>
            </a:endParaRPr>
          </a:p>
        </p:txBody>
      </p:sp>
      <p:sp>
        <p:nvSpPr>
          <p:cNvPr id="19" name="Rectangle: Rounded Corners 13">
            <a:extLst>
              <a:ext uri="{FF2B5EF4-FFF2-40B4-BE49-F238E27FC236}">
                <a16:creationId xmlns:a16="http://schemas.microsoft.com/office/drawing/2014/main" id="{8975D71A-2296-FBC2-4801-6D5D499AE972}"/>
              </a:ext>
            </a:extLst>
          </p:cNvPr>
          <p:cNvSpPr/>
          <p:nvPr/>
        </p:nvSpPr>
        <p:spPr>
          <a:xfrm>
            <a:off x="6771334" y="2289386"/>
            <a:ext cx="4229746" cy="3720254"/>
          </a:xfrm>
          <a:prstGeom prst="roundRect">
            <a:avLst>
              <a:gd name="adj" fmla="val 8216"/>
            </a:avLst>
          </a:prstGeom>
          <a:solidFill>
            <a:schemeClr val="bg1"/>
          </a:solidFill>
          <a:ln w="57150">
            <a:solidFill>
              <a:srgbClr val="FACD0B"/>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tx1"/>
                </a:solidFill>
                <a:latin typeface="UTM Avo" panose="02040603050506020204" pitchFamily="18"/>
                <a:cs typeface="Arial" panose="020B0604020202020204" pitchFamily="34" charset="0"/>
              </a:rPr>
              <a:t>Đọc trước </a:t>
            </a:r>
            <a:r>
              <a:rPr lang="vi-VN" sz="2400" b="1" dirty="0">
                <a:solidFill>
                  <a:schemeClr val="tx1"/>
                </a:solidFill>
                <a:latin typeface="UTM Avo" panose="02040603050506020204" pitchFamily="18"/>
                <a:cs typeface="Arial" panose="020B0604020202020204" pitchFamily="34" charset="0"/>
              </a:rPr>
              <a:t>Bài 7 – Dân cư, hoạt động sản xuất và một số nét văn hóa ở vùng Đồng bằng Bắc Bộ</a:t>
            </a:r>
            <a:endParaRPr lang="en-US" sz="2400" b="1" dirty="0">
              <a:solidFill>
                <a:schemeClr val="tx1"/>
              </a:solidFill>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11273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down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ECB16EC5-239E-6A0A-97E2-29B891B5D28E}"/>
              </a:ext>
            </a:extLst>
          </p:cNvPr>
          <p:cNvPicPr>
            <a:picLocks noChangeAspect="1"/>
          </p:cNvPicPr>
          <p:nvPr/>
        </p:nvPicPr>
        <p:blipFill>
          <a:blip r:embed="rId4"/>
          <a:stretch>
            <a:fillRect/>
          </a:stretch>
        </p:blipFill>
        <p:spPr>
          <a:xfrm>
            <a:off x="4623911" y="3025736"/>
            <a:ext cx="3559592" cy="1969345"/>
          </a:xfrm>
          <a:prstGeom prst="rect">
            <a:avLst/>
          </a:prstGeom>
        </p:spPr>
      </p:pic>
    </p:spTree>
    <p:extLst>
      <p:ext uri="{BB962C8B-B14F-4D97-AF65-F5344CB8AC3E}">
        <p14:creationId xmlns:p14="http://schemas.microsoft.com/office/powerpoint/2010/main" val="4140762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5F45E8C-51C5-54AE-1CF8-689C4BC05E8A}"/>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B129F91-E2E3-630A-355D-3DF9F5EACAF1}"/>
              </a:ext>
            </a:extLst>
          </p:cNvPr>
          <p:cNvSpPr txBox="1"/>
          <p:nvPr/>
        </p:nvSpPr>
        <p:spPr>
          <a:xfrm>
            <a:off x="462105" y="912740"/>
            <a:ext cx="11367083" cy="950325"/>
          </a:xfrm>
          <a:prstGeom prst="rect">
            <a:avLst/>
          </a:prstGeom>
          <a:noFill/>
        </p:spPr>
        <p:txBody>
          <a:bodyPr wrap="square" rtlCol="0">
            <a:spAutoFit/>
          </a:bodyPr>
          <a:lstStyle/>
          <a:p>
            <a:pPr algn="ctr">
              <a:lnSpc>
                <a:spcPct val="150000"/>
              </a:lnSpc>
            </a:pPr>
            <a:r>
              <a:rPr lang="en-US" sz="2000" b="1">
                <a:solidFill>
                  <a:schemeClr val="accent2">
                    <a:lumMod val="50000"/>
                  </a:schemeClr>
                </a:solidFill>
                <a:latin typeface="UTM Avo" panose="02040603050506020204" pitchFamily="18" charset="0"/>
              </a:rPr>
              <a:t>Like fanpage Hoc10 - Học 1 biết 10 để nhận thêm nhiều tài liệu giảng dạy</a:t>
            </a:r>
          </a:p>
          <a:p>
            <a:pPr algn="ctr">
              <a:lnSpc>
                <a:spcPct val="150000"/>
              </a:lnSpc>
            </a:pPr>
            <a:r>
              <a:rPr lang="en-US" sz="2000">
                <a:solidFill>
                  <a:schemeClr val="accent2">
                    <a:lumMod val="50000"/>
                  </a:schemeClr>
                </a:solidFill>
                <a:latin typeface="UTM Avo" panose="02040603050506020204" pitchFamily="18" charset="0"/>
              </a:rPr>
              <a:t>theo đường link:  </a:t>
            </a:r>
          </a:p>
        </p:txBody>
      </p:sp>
      <p:sp>
        <p:nvSpPr>
          <p:cNvPr id="4" name="Rectangle: Rounded Corners 3">
            <a:extLst>
              <a:ext uri="{FF2B5EF4-FFF2-40B4-BE49-F238E27FC236}">
                <a16:creationId xmlns:a16="http://schemas.microsoft.com/office/drawing/2014/main" id="{30587467-346B-A975-4795-B438FC8FB5DE}"/>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3"/>
            <a:extLst>
              <a:ext uri="{FF2B5EF4-FFF2-40B4-BE49-F238E27FC236}">
                <a16:creationId xmlns:a16="http://schemas.microsoft.com/office/drawing/2014/main" id="{8FB714E6-E5EF-7C25-CEBE-058D23F1D53A}"/>
              </a:ext>
            </a:extLst>
          </p:cNvPr>
          <p:cNvSpPr txBox="1"/>
          <p:nvPr/>
        </p:nvSpPr>
        <p:spPr>
          <a:xfrm>
            <a:off x="2644617" y="2000034"/>
            <a:ext cx="7122253" cy="461665"/>
          </a:xfrm>
          <a:prstGeom prst="rect">
            <a:avLst/>
          </a:prstGeom>
          <a:noFill/>
        </p:spPr>
        <p:txBody>
          <a:bodyPr wrap="square" rtlCol="0">
            <a:spAutoFit/>
          </a:bodyPr>
          <a:lstStyle/>
          <a:p>
            <a:pPr algn="ctr"/>
            <a:r>
              <a:rPr lang="en-US" sz="2400" b="1" u="sng">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Hoc10 – Học 1 biết 10</a:t>
            </a:r>
            <a:endParaRPr lang="en-US" sz="2400" b="1" u="sng">
              <a:solidFill>
                <a:srgbClr val="843C0C"/>
              </a:solidFill>
              <a:latin typeface="UTM Avo" panose="02040603050506020204" pitchFamily="18" charset="0"/>
            </a:endParaRPr>
          </a:p>
        </p:txBody>
      </p:sp>
      <p:sp>
        <p:nvSpPr>
          <p:cNvPr id="9" name="TextBox 8">
            <a:extLst>
              <a:ext uri="{FF2B5EF4-FFF2-40B4-BE49-F238E27FC236}">
                <a16:creationId xmlns:a16="http://schemas.microsoft.com/office/drawing/2014/main" id="{3D59D4D2-27AF-FE28-90D2-8ED140C986D6}"/>
              </a:ext>
            </a:extLst>
          </p:cNvPr>
          <p:cNvSpPr txBox="1"/>
          <p:nvPr/>
        </p:nvSpPr>
        <p:spPr>
          <a:xfrm>
            <a:off x="4011326" y="2381351"/>
            <a:ext cx="4321723" cy="488660"/>
          </a:xfrm>
          <a:prstGeom prst="rect">
            <a:avLst/>
          </a:prstGeom>
          <a:noFill/>
        </p:spPr>
        <p:txBody>
          <a:bodyPr wrap="square" rtlCol="0">
            <a:spAutoFit/>
          </a:bodyPr>
          <a:lstStyle/>
          <a:p>
            <a:pPr algn="ctr">
              <a:lnSpc>
                <a:spcPct val="150000"/>
              </a:lnSpc>
            </a:pPr>
            <a:r>
              <a:rPr lang="en-US" sz="2000">
                <a:solidFill>
                  <a:schemeClr val="accent2">
                    <a:lumMod val="50000"/>
                  </a:schemeClr>
                </a:solidFill>
                <a:latin typeface="UTM Avo" panose="02040603050506020204" pitchFamily="18" charset="0"/>
              </a:rPr>
              <a:t>Hoặc truy cập qua QR code</a:t>
            </a:r>
          </a:p>
        </p:txBody>
      </p:sp>
      <p:pic>
        <p:nvPicPr>
          <p:cNvPr id="12" name="Picture 2" descr="Ngón Trỏ, ngón tay, Máy tính Biểu tượng Tay - tay png tải về - Miễn phí  trong suốt Tay png Tải về.">
            <a:extLst>
              <a:ext uri="{FF2B5EF4-FFF2-40B4-BE49-F238E27FC236}">
                <a16:creationId xmlns:a16="http://schemas.microsoft.com/office/drawing/2014/main" id="{88324D86-6420-36B0-2794-5BA9C1D188D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466D7F4-C171-D469-940A-21A31A60772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7"/>
                                        </p:tgtEl>
                                        <p:attrNameLst>
                                          <p:attrName>style.color</p:attrName>
                                        </p:attrNameLst>
                                      </p:cBhvr>
                                      <p:by>
                                        <p:hsl h="7200000" s="0" l="0"/>
                                      </p:by>
                                    </p:animClr>
                                    <p:animClr clrSpc="hsl" dir="cw">
                                      <p:cBhvr>
                                        <p:cTn id="7" dur="1000" fill="hold"/>
                                        <p:tgtEl>
                                          <p:spTgt spid="7"/>
                                        </p:tgtEl>
                                        <p:attrNameLst>
                                          <p:attrName>fillcolor</p:attrName>
                                        </p:attrNameLst>
                                      </p:cBhvr>
                                      <p:by>
                                        <p:hsl h="7200000" s="0" l="0"/>
                                      </p:by>
                                    </p:animClr>
                                    <p:animClr clrSpc="hsl" dir="cw">
                                      <p:cBhvr>
                                        <p:cTn id="8" dur="1000" fill="hold"/>
                                        <p:tgtEl>
                                          <p:spTgt spid="7"/>
                                        </p:tgtEl>
                                        <p:attrNameLst>
                                          <p:attrName>stroke.color</p:attrName>
                                        </p:attrNameLst>
                                      </p:cBhvr>
                                      <p:by>
                                        <p:hsl h="7200000" s="0" l="0"/>
                                      </p:by>
                                    </p:animClr>
                                    <p:set>
                                      <p:cBhvr>
                                        <p:cTn id="9" dur="1000" fill="hold"/>
                                        <p:tgtEl>
                                          <p:spTgt spid="7"/>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4"/>
                                        </p:tgtEl>
                                        <p:attrNameLst>
                                          <p:attrName>fillcolor</p:attrName>
                                        </p:attrNameLst>
                                      </p:cBhvr>
                                      <p:to>
                                        <a:srgbClr val="C5E0B3"/>
                                      </p:to>
                                    </p:animClr>
                                    <p:set>
                                      <p:cBhvr>
                                        <p:cTn id="12" dur="1000" fill="hold"/>
                                        <p:tgtEl>
                                          <p:spTgt spid="4"/>
                                        </p:tgtEl>
                                        <p:attrNameLst>
                                          <p:attrName>fill.type</p:attrName>
                                        </p:attrNameLst>
                                      </p:cBhvr>
                                      <p:to>
                                        <p:strVal val="solid"/>
                                      </p:to>
                                    </p:set>
                                    <p:set>
                                      <p:cBhvr>
                                        <p:cTn id="13" dur="1000" fill="hold"/>
                                        <p:tgtEl>
                                          <p:spTgt spid="4"/>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2"/>
                                        </p:tgtEl>
                                        <p:attrNameLst>
                                          <p:attrName>style.color</p:attrName>
                                        </p:attrNameLst>
                                      </p:cBhvr>
                                      <p:by>
                                        <p:hsl h="7200000" s="0" l="0"/>
                                      </p:by>
                                    </p:animClr>
                                    <p:animClr clrSpc="hsl" dir="cw">
                                      <p:cBhvr>
                                        <p:cTn id="16" dur="1000" fill="hold"/>
                                        <p:tgtEl>
                                          <p:spTgt spid="2"/>
                                        </p:tgtEl>
                                        <p:attrNameLst>
                                          <p:attrName>fillcolor</p:attrName>
                                        </p:attrNameLst>
                                      </p:cBhvr>
                                      <p:by>
                                        <p:hsl h="7200000" s="0" l="0"/>
                                      </p:by>
                                    </p:animClr>
                                    <p:animClr clrSpc="hsl" dir="cw">
                                      <p:cBhvr>
                                        <p:cTn id="17" dur="1000" fill="hold"/>
                                        <p:tgtEl>
                                          <p:spTgt spid="2"/>
                                        </p:tgtEl>
                                        <p:attrNameLst>
                                          <p:attrName>stroke.color</p:attrName>
                                        </p:attrNameLst>
                                      </p:cBhvr>
                                      <p:by>
                                        <p:hsl h="7200000" s="0" l="0"/>
                                      </p:by>
                                    </p:animClr>
                                    <p:set>
                                      <p:cBhvr>
                                        <p:cTn id="18" dur="1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E1B126-80FF-9C55-6761-21334905CA56}"/>
              </a:ext>
            </a:extLst>
          </p:cNvPr>
          <p:cNvSpPr txBox="1"/>
          <p:nvPr/>
        </p:nvSpPr>
        <p:spPr>
          <a:xfrm>
            <a:off x="979053" y="2821817"/>
            <a:ext cx="5708073" cy="2783839"/>
          </a:xfrm>
          <a:prstGeom prst="rect">
            <a:avLst/>
          </a:prstGeom>
          <a:noFill/>
        </p:spPr>
        <p:txBody>
          <a:bodyPr wrap="square">
            <a:spAutoFit/>
          </a:bodyPr>
          <a:lstStyle/>
          <a:p>
            <a:pPr algn="just">
              <a:lnSpc>
                <a:spcPct val="150000"/>
              </a:lnSpc>
            </a:pPr>
            <a:r>
              <a:rPr lang="en-US" sz="2400" dirty="0" err="1">
                <a:latin typeface="UTM Avo" panose="02040603050506020204" pitchFamily="18"/>
              </a:rPr>
              <a:t>Thiên</a:t>
            </a:r>
            <a:r>
              <a:rPr lang="en-US" b="0" i="0" dirty="0">
                <a:solidFill>
                  <a:srgbClr val="000000"/>
                </a:solidFill>
                <a:effectLst/>
                <a:latin typeface="Open Sans" panose="020B0606030504020204" pitchFamily="34" charset="0"/>
              </a:rPr>
              <a:t> </a:t>
            </a:r>
            <a:r>
              <a:rPr lang="en-US" sz="2400" dirty="0" err="1">
                <a:latin typeface="UTM Avo" panose="02040603050506020204" pitchFamily="18"/>
              </a:rPr>
              <a:t>nhiên</a:t>
            </a:r>
            <a:r>
              <a:rPr lang="en-US" sz="2400" dirty="0">
                <a:latin typeface="UTM Avo" panose="02040603050506020204" pitchFamily="18"/>
              </a:rPr>
              <a:t> </a:t>
            </a:r>
            <a:r>
              <a:rPr lang="en-US" sz="2400" dirty="0" err="1">
                <a:latin typeface="UTM Avo" panose="02040603050506020204" pitchFamily="18"/>
              </a:rPr>
              <a:t>của</a:t>
            </a:r>
            <a:r>
              <a:rPr lang="en-US" sz="2400" dirty="0">
                <a:latin typeface="UTM Avo" panose="02040603050506020204" pitchFamily="18"/>
              </a:rPr>
              <a:t> </a:t>
            </a:r>
            <a:r>
              <a:rPr lang="en-US" sz="2400" dirty="0" err="1">
                <a:latin typeface="UTM Avo" panose="02040603050506020204" pitchFamily="18"/>
              </a:rPr>
              <a:t>vùng</a:t>
            </a:r>
            <a:r>
              <a:rPr lang="en-US" sz="2400" dirty="0">
                <a:latin typeface="UTM Avo" panose="02040603050506020204" pitchFamily="18"/>
              </a:rPr>
              <a:t> </a:t>
            </a:r>
            <a:r>
              <a:rPr lang="en-US" sz="2400" dirty="0" err="1">
                <a:latin typeface="UTM Avo" panose="02040603050506020204" pitchFamily="18"/>
              </a:rPr>
              <a:t>Đồng</a:t>
            </a:r>
            <a:r>
              <a:rPr lang="en-US" sz="2400" dirty="0">
                <a:latin typeface="UTM Avo" panose="02040603050506020204" pitchFamily="18"/>
              </a:rPr>
              <a:t> </a:t>
            </a:r>
            <a:r>
              <a:rPr lang="en-US" sz="2400" dirty="0" err="1">
                <a:latin typeface="UTM Avo" panose="02040603050506020204" pitchFamily="18"/>
              </a:rPr>
              <a:t>bằng</a:t>
            </a:r>
            <a:r>
              <a:rPr lang="en-US" sz="2400" dirty="0">
                <a:latin typeface="UTM Avo" panose="02040603050506020204" pitchFamily="18"/>
              </a:rPr>
              <a:t> </a:t>
            </a:r>
            <a:r>
              <a:rPr lang="en-US" sz="2400" dirty="0" err="1">
                <a:latin typeface="UTM Avo" panose="02040603050506020204" pitchFamily="18"/>
              </a:rPr>
              <a:t>Bắc</a:t>
            </a:r>
            <a:r>
              <a:rPr lang="en-US" sz="2400" dirty="0">
                <a:latin typeface="UTM Avo" panose="02040603050506020204" pitchFamily="18"/>
              </a:rPr>
              <a:t> </a:t>
            </a:r>
            <a:r>
              <a:rPr lang="en-US" sz="2400" dirty="0" err="1">
                <a:latin typeface="UTM Avo" panose="02040603050506020204" pitchFamily="18"/>
              </a:rPr>
              <a:t>Bộ</a:t>
            </a:r>
            <a:r>
              <a:rPr lang="en-US" sz="2400" dirty="0">
                <a:latin typeface="UTM Avo" panose="02040603050506020204" pitchFamily="18"/>
              </a:rPr>
              <a:t> </a:t>
            </a:r>
            <a:r>
              <a:rPr lang="en-US" sz="2400" dirty="0" err="1">
                <a:latin typeface="UTM Avo" panose="02040603050506020204" pitchFamily="18"/>
              </a:rPr>
              <a:t>đang</a:t>
            </a:r>
            <a:r>
              <a:rPr lang="en-US" sz="2400" dirty="0">
                <a:latin typeface="UTM Avo" panose="02040603050506020204" pitchFamily="18"/>
              </a:rPr>
              <a:t> </a:t>
            </a:r>
            <a:r>
              <a:rPr lang="en-US" sz="2400" dirty="0" err="1">
                <a:latin typeface="UTM Avo" panose="02040603050506020204" pitchFamily="18"/>
              </a:rPr>
              <a:t>có</a:t>
            </a:r>
            <a:r>
              <a:rPr lang="en-US" sz="2400" dirty="0">
                <a:latin typeface="UTM Avo" panose="02040603050506020204" pitchFamily="18"/>
              </a:rPr>
              <a:t> </a:t>
            </a:r>
            <a:r>
              <a:rPr lang="en-US" sz="2400" dirty="0" err="1">
                <a:latin typeface="UTM Avo" panose="02040603050506020204" pitchFamily="18"/>
              </a:rPr>
              <a:t>những</a:t>
            </a:r>
            <a:r>
              <a:rPr lang="en-US" sz="2400" dirty="0">
                <a:latin typeface="UTM Avo" panose="02040603050506020204" pitchFamily="18"/>
              </a:rPr>
              <a:t> </a:t>
            </a:r>
            <a:r>
              <a:rPr lang="en-US" sz="2400" dirty="0" err="1">
                <a:latin typeface="UTM Avo" panose="02040603050506020204" pitchFamily="18"/>
              </a:rPr>
              <a:t>vấn</a:t>
            </a:r>
            <a:r>
              <a:rPr lang="en-US" sz="2400" dirty="0">
                <a:latin typeface="UTM Avo" panose="02040603050506020204" pitchFamily="18"/>
              </a:rPr>
              <a:t> </a:t>
            </a:r>
            <a:r>
              <a:rPr lang="en-US" sz="2400" dirty="0" err="1">
                <a:latin typeface="UTM Avo" panose="02040603050506020204" pitchFamily="18"/>
              </a:rPr>
              <a:t>đề</a:t>
            </a:r>
            <a:r>
              <a:rPr lang="en-US" sz="2400" dirty="0">
                <a:latin typeface="UTM Avo" panose="02040603050506020204" pitchFamily="18"/>
              </a:rPr>
              <a:t> </a:t>
            </a:r>
            <a:r>
              <a:rPr lang="en-US" sz="2400" dirty="0" err="1">
                <a:latin typeface="UTM Avo" panose="02040603050506020204" pitchFamily="18"/>
              </a:rPr>
              <a:t>nào</a:t>
            </a:r>
            <a:r>
              <a:rPr lang="en-US" sz="2400" dirty="0">
                <a:latin typeface="UTM Avo" panose="02040603050506020204" pitchFamily="18"/>
              </a:rPr>
              <a:t> </a:t>
            </a:r>
            <a:r>
              <a:rPr lang="en-US" sz="2400" dirty="0" err="1">
                <a:latin typeface="UTM Avo" panose="02040603050506020204" pitchFamily="18"/>
              </a:rPr>
              <a:t>cần</a:t>
            </a:r>
            <a:r>
              <a:rPr lang="en-US" sz="2400" dirty="0">
                <a:latin typeface="UTM Avo" panose="02040603050506020204" pitchFamily="18"/>
              </a:rPr>
              <a:t> </a:t>
            </a:r>
            <a:r>
              <a:rPr lang="en-US" sz="2400" dirty="0" err="1">
                <a:latin typeface="UTM Avo" panose="02040603050506020204" pitchFamily="18"/>
              </a:rPr>
              <a:t>đặc</a:t>
            </a:r>
            <a:r>
              <a:rPr lang="en-US" sz="2400" dirty="0">
                <a:latin typeface="UTM Avo" panose="02040603050506020204" pitchFamily="18"/>
              </a:rPr>
              <a:t> </a:t>
            </a:r>
            <a:r>
              <a:rPr lang="en-US" sz="2400" dirty="0" err="1">
                <a:latin typeface="UTM Avo" panose="02040603050506020204" pitchFamily="18"/>
              </a:rPr>
              <a:t>biệt</a:t>
            </a:r>
            <a:r>
              <a:rPr lang="en-US" sz="2400" dirty="0">
                <a:latin typeface="UTM Avo" panose="02040603050506020204" pitchFamily="18"/>
              </a:rPr>
              <a:t> </a:t>
            </a:r>
            <a:r>
              <a:rPr lang="en-US" sz="2400" dirty="0" err="1">
                <a:latin typeface="UTM Avo" panose="02040603050506020204" pitchFamily="18"/>
              </a:rPr>
              <a:t>quan</a:t>
            </a:r>
            <a:r>
              <a:rPr lang="en-US" sz="2400" dirty="0">
                <a:latin typeface="UTM Avo" panose="02040603050506020204" pitchFamily="18"/>
              </a:rPr>
              <a:t> </a:t>
            </a:r>
            <a:r>
              <a:rPr lang="en-US" sz="2400" dirty="0" err="1">
                <a:latin typeface="UTM Avo" panose="02040603050506020204" pitchFamily="18"/>
              </a:rPr>
              <a:t>tâm</a:t>
            </a:r>
            <a:r>
              <a:rPr lang="en-US" sz="2400" dirty="0">
                <a:latin typeface="UTM Avo" panose="02040603050506020204" pitchFamily="18"/>
              </a:rPr>
              <a:t>? Em </a:t>
            </a:r>
            <a:r>
              <a:rPr lang="en-US" sz="2400" dirty="0" err="1">
                <a:latin typeface="UTM Avo" panose="02040603050506020204" pitchFamily="18"/>
              </a:rPr>
              <a:t>hãy</a:t>
            </a:r>
            <a:r>
              <a:rPr lang="en-US" sz="2400" dirty="0">
                <a:latin typeface="UTM Avo" panose="02040603050506020204" pitchFamily="18"/>
              </a:rPr>
              <a:t> </a:t>
            </a:r>
            <a:r>
              <a:rPr lang="en-US" sz="2400" dirty="0" err="1">
                <a:latin typeface="UTM Avo" panose="02040603050506020204" pitchFamily="18"/>
              </a:rPr>
              <a:t>đề</a:t>
            </a:r>
            <a:r>
              <a:rPr lang="en-US" sz="2400" dirty="0">
                <a:latin typeface="UTM Avo" panose="02040603050506020204" pitchFamily="18"/>
              </a:rPr>
              <a:t> </a:t>
            </a:r>
            <a:r>
              <a:rPr lang="en-US" sz="2400" dirty="0" err="1">
                <a:latin typeface="UTM Avo" panose="02040603050506020204" pitchFamily="18"/>
              </a:rPr>
              <a:t>xuất</a:t>
            </a:r>
            <a:r>
              <a:rPr lang="en-US" sz="2400" dirty="0">
                <a:latin typeface="UTM Avo" panose="02040603050506020204" pitchFamily="18"/>
              </a:rPr>
              <a:t> </a:t>
            </a:r>
            <a:r>
              <a:rPr lang="en-US" sz="2400" dirty="0" err="1">
                <a:latin typeface="UTM Avo" panose="02040603050506020204" pitchFamily="18"/>
              </a:rPr>
              <a:t>một</a:t>
            </a:r>
            <a:r>
              <a:rPr lang="en-US" sz="2400" dirty="0">
                <a:latin typeface="UTM Avo" panose="02040603050506020204" pitchFamily="18"/>
              </a:rPr>
              <a:t> </a:t>
            </a:r>
            <a:r>
              <a:rPr lang="en-US" sz="2400" dirty="0" err="1">
                <a:latin typeface="UTM Avo" panose="02040603050506020204" pitchFamily="18"/>
              </a:rPr>
              <a:t>số</a:t>
            </a:r>
            <a:r>
              <a:rPr lang="en-US" sz="2400" dirty="0">
                <a:latin typeface="UTM Avo" panose="02040603050506020204" pitchFamily="18"/>
              </a:rPr>
              <a:t> </a:t>
            </a:r>
            <a:r>
              <a:rPr lang="en-US" sz="2400" dirty="0" err="1">
                <a:latin typeface="UTM Avo" panose="02040603050506020204" pitchFamily="18"/>
              </a:rPr>
              <a:t>biện</a:t>
            </a:r>
            <a:r>
              <a:rPr lang="en-US" sz="2400" dirty="0">
                <a:latin typeface="UTM Avo" panose="02040603050506020204" pitchFamily="18"/>
              </a:rPr>
              <a:t> </a:t>
            </a:r>
            <a:r>
              <a:rPr lang="en-US" sz="2400" dirty="0" err="1">
                <a:latin typeface="UTM Avo" panose="02040603050506020204" pitchFamily="18"/>
              </a:rPr>
              <a:t>pháp</a:t>
            </a:r>
            <a:r>
              <a:rPr lang="en-US" sz="2400" dirty="0">
                <a:latin typeface="UTM Avo" panose="02040603050506020204" pitchFamily="18"/>
              </a:rPr>
              <a:t> </a:t>
            </a:r>
            <a:r>
              <a:rPr lang="en-US" sz="2400" dirty="0" err="1">
                <a:latin typeface="UTM Avo" panose="02040603050506020204" pitchFamily="18"/>
              </a:rPr>
              <a:t>để</a:t>
            </a:r>
            <a:r>
              <a:rPr lang="en-US" sz="2400" dirty="0">
                <a:latin typeface="UTM Avo" panose="02040603050506020204" pitchFamily="18"/>
              </a:rPr>
              <a:t> </a:t>
            </a:r>
            <a:r>
              <a:rPr lang="en-US" sz="2400" dirty="0" err="1">
                <a:latin typeface="UTM Avo" panose="02040603050506020204" pitchFamily="18"/>
              </a:rPr>
              <a:t>giải</a:t>
            </a:r>
            <a:r>
              <a:rPr lang="en-US" sz="2400" dirty="0">
                <a:latin typeface="UTM Avo" panose="02040603050506020204" pitchFamily="18"/>
              </a:rPr>
              <a:t> </a:t>
            </a:r>
            <a:r>
              <a:rPr lang="en-US" sz="2400" dirty="0" err="1">
                <a:latin typeface="UTM Avo" panose="02040603050506020204" pitchFamily="18"/>
              </a:rPr>
              <a:t>quyết</a:t>
            </a:r>
            <a:r>
              <a:rPr lang="en-US" sz="2400" dirty="0">
                <a:latin typeface="UTM Avo" panose="02040603050506020204" pitchFamily="18"/>
              </a:rPr>
              <a:t> </a:t>
            </a:r>
            <a:r>
              <a:rPr lang="en-US" sz="2400" dirty="0" err="1">
                <a:latin typeface="UTM Avo" panose="02040603050506020204" pitchFamily="18"/>
              </a:rPr>
              <a:t>những</a:t>
            </a:r>
            <a:r>
              <a:rPr lang="en-US" sz="2400" dirty="0">
                <a:latin typeface="UTM Avo" panose="02040603050506020204" pitchFamily="18"/>
              </a:rPr>
              <a:t> </a:t>
            </a:r>
            <a:r>
              <a:rPr lang="en-US" sz="2400" dirty="0" err="1">
                <a:latin typeface="UTM Avo" panose="02040603050506020204" pitchFamily="18"/>
              </a:rPr>
              <a:t>vấn</a:t>
            </a:r>
            <a:r>
              <a:rPr lang="en-US" sz="2400" dirty="0">
                <a:latin typeface="UTM Avo" panose="02040603050506020204" pitchFamily="18"/>
              </a:rPr>
              <a:t> </a:t>
            </a:r>
            <a:r>
              <a:rPr lang="en-US" sz="2400" dirty="0" err="1">
                <a:latin typeface="UTM Avo" panose="02040603050506020204" pitchFamily="18"/>
              </a:rPr>
              <a:t>đề</a:t>
            </a:r>
            <a:r>
              <a:rPr lang="en-US" sz="2400" dirty="0">
                <a:latin typeface="UTM Avo" panose="02040603050506020204" pitchFamily="18"/>
              </a:rPr>
              <a:t> </a:t>
            </a:r>
            <a:r>
              <a:rPr lang="en-US" sz="2400" dirty="0" err="1">
                <a:latin typeface="UTM Avo" panose="02040603050506020204" pitchFamily="18"/>
              </a:rPr>
              <a:t>đó</a:t>
            </a:r>
            <a:r>
              <a:rPr lang="en-US" sz="2400" dirty="0">
                <a:latin typeface="UTM Avo" panose="02040603050506020204" pitchFamily="18"/>
              </a:rPr>
              <a:t>.</a:t>
            </a:r>
          </a:p>
        </p:txBody>
      </p:sp>
      <p:pic>
        <p:nvPicPr>
          <p:cNvPr id="1026" name="Picture 2" descr="Free vector hand drawn asian farmer illustration">
            <a:extLst>
              <a:ext uri="{FF2B5EF4-FFF2-40B4-BE49-F238E27FC236}">
                <a16:creationId xmlns:a16="http://schemas.microsoft.com/office/drawing/2014/main" id="{9E9678EF-FECC-5024-369A-6BA909063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5001" y="2211820"/>
            <a:ext cx="3837998" cy="383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22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E1B126-80FF-9C55-6761-21334905CA56}"/>
              </a:ext>
            </a:extLst>
          </p:cNvPr>
          <p:cNvSpPr txBox="1"/>
          <p:nvPr/>
        </p:nvSpPr>
        <p:spPr>
          <a:xfrm>
            <a:off x="822035" y="2350367"/>
            <a:ext cx="10547930" cy="4276555"/>
          </a:xfrm>
          <a:prstGeom prst="rect">
            <a:avLst/>
          </a:prstGeom>
          <a:noFill/>
        </p:spPr>
        <p:txBody>
          <a:bodyPr wrap="square">
            <a:spAutoFit/>
          </a:bodyPr>
          <a:lstStyle>
            <a:defPPr>
              <a:defRPr lang="en-US"/>
            </a:defPPr>
            <a:lvl1pPr algn="just">
              <a:lnSpc>
                <a:spcPct val="150000"/>
              </a:lnSpc>
              <a:defRPr sz="2400">
                <a:latin typeface="UTM Avo" panose="02040603050506020204" pitchFamily="18"/>
              </a:defRPr>
            </a:lvl1pPr>
          </a:lstStyle>
          <a:p>
            <a:pPr>
              <a:spcBef>
                <a:spcPts val="600"/>
              </a:spcBef>
            </a:pPr>
            <a:r>
              <a:rPr lang="vi-VN" dirty="0"/>
              <a:t>Thiên nhiên của vùng đang có một số vấn đề cần đặc biệt quan tâm là đất bạc màu, nguồn nước ô nhiễm, sinh vật tự nhiên bị suy giảm,…</a:t>
            </a:r>
          </a:p>
          <a:p>
            <a:pPr>
              <a:spcBef>
                <a:spcPts val="600"/>
              </a:spcBef>
            </a:pPr>
            <a:r>
              <a:rPr lang="vi-VN" dirty="0"/>
              <a:t>Em đề xuất một số biện pháp:</a:t>
            </a:r>
          </a:p>
          <a:p>
            <a:pPr>
              <a:spcBef>
                <a:spcPts val="600"/>
              </a:spcBef>
            </a:pPr>
            <a:r>
              <a:rPr lang="vi-VN" dirty="0"/>
              <a:t>+ Không săn bắ</a:t>
            </a:r>
            <a:r>
              <a:rPr lang="en-US" dirty="0"/>
              <a:t>t</a:t>
            </a:r>
            <a:r>
              <a:rPr lang="vi-VN" dirty="0"/>
              <a:t> động vật tự nhiên trái phép</a:t>
            </a:r>
            <a:r>
              <a:rPr lang="en-US" dirty="0"/>
              <a:t>;</a:t>
            </a:r>
            <a:endParaRPr lang="vi-VN" dirty="0"/>
          </a:p>
          <a:p>
            <a:pPr>
              <a:spcBef>
                <a:spcPts val="600"/>
              </a:spcBef>
            </a:pPr>
            <a:r>
              <a:rPr lang="vi-VN" dirty="0"/>
              <a:t>+ Tiết kiệm nước</a:t>
            </a:r>
            <a:r>
              <a:rPr lang="en-US" dirty="0"/>
              <a:t>;</a:t>
            </a:r>
            <a:endParaRPr lang="vi-VN" dirty="0"/>
          </a:p>
          <a:p>
            <a:pPr>
              <a:spcBef>
                <a:spcPts val="600"/>
              </a:spcBef>
            </a:pPr>
            <a:r>
              <a:rPr lang="vi-VN" dirty="0"/>
              <a:t>+ Không xả rác bừa bãi làm ảnh hưởng đến nguồn nước</a:t>
            </a:r>
            <a:r>
              <a:rPr lang="en-US" dirty="0"/>
              <a:t>.</a:t>
            </a:r>
            <a:endParaRPr lang="vi-VN" dirty="0"/>
          </a:p>
          <a:p>
            <a:pPr>
              <a:spcBef>
                <a:spcPts val="600"/>
              </a:spcBef>
            </a:pPr>
            <a:endParaRPr lang="en-US" dirty="0"/>
          </a:p>
        </p:txBody>
      </p:sp>
      <p:sp>
        <p:nvSpPr>
          <p:cNvPr id="2" name="TextBox 1">
            <a:extLst>
              <a:ext uri="{FF2B5EF4-FFF2-40B4-BE49-F238E27FC236}">
                <a16:creationId xmlns:a16="http://schemas.microsoft.com/office/drawing/2014/main" id="{55FADFBC-8973-684B-2930-E50CC44494AE}"/>
              </a:ext>
            </a:extLst>
          </p:cNvPr>
          <p:cNvSpPr txBox="1"/>
          <p:nvPr/>
        </p:nvSpPr>
        <p:spPr>
          <a:xfrm>
            <a:off x="4933683" y="1672988"/>
            <a:ext cx="2324675" cy="523220"/>
          </a:xfrm>
          <a:prstGeom prst="rect">
            <a:avLst/>
          </a:prstGeom>
          <a:noFill/>
        </p:spPr>
        <p:txBody>
          <a:bodyPr wrap="none" rtlCol="0">
            <a:spAutoFit/>
          </a:bodyPr>
          <a:lstStyle/>
          <a:p>
            <a:pPr algn="ctr"/>
            <a:r>
              <a:rPr lang="en-US" sz="2800" b="1" dirty="0" err="1">
                <a:solidFill>
                  <a:schemeClr val="tx1">
                    <a:lumMod val="95000"/>
                    <a:lumOff val="5000"/>
                  </a:schemeClr>
                </a:solidFill>
                <a:latin typeface="UTM Avo" panose="02040603050506020204" pitchFamily="18"/>
              </a:rPr>
              <a:t>Gợi</a:t>
            </a:r>
            <a:r>
              <a:rPr lang="en-US" sz="2800" b="1" dirty="0">
                <a:solidFill>
                  <a:schemeClr val="tx1">
                    <a:lumMod val="95000"/>
                    <a:lumOff val="5000"/>
                  </a:schemeClr>
                </a:solidFill>
                <a:latin typeface="UTM Avo" panose="02040603050506020204" pitchFamily="18"/>
              </a:rPr>
              <a:t> ý </a:t>
            </a:r>
            <a:r>
              <a:rPr lang="en-US" sz="2800" b="1" dirty="0" err="1">
                <a:solidFill>
                  <a:schemeClr val="tx1">
                    <a:lumMod val="95000"/>
                    <a:lumOff val="5000"/>
                  </a:schemeClr>
                </a:solidFill>
                <a:latin typeface="UTM Avo" panose="02040603050506020204" pitchFamily="18"/>
              </a:rPr>
              <a:t>trả</a:t>
            </a:r>
            <a:r>
              <a:rPr lang="en-US" sz="2800" b="1" dirty="0">
                <a:solidFill>
                  <a:schemeClr val="tx1">
                    <a:lumMod val="95000"/>
                    <a:lumOff val="5000"/>
                  </a:schemeClr>
                </a:solidFill>
                <a:latin typeface="UTM Avo" panose="02040603050506020204" pitchFamily="18"/>
              </a:rPr>
              <a:t> </a:t>
            </a:r>
            <a:r>
              <a:rPr lang="en-US" sz="2800" b="1" dirty="0" err="1">
                <a:solidFill>
                  <a:schemeClr val="tx1">
                    <a:lumMod val="95000"/>
                    <a:lumOff val="5000"/>
                  </a:schemeClr>
                </a:solidFill>
                <a:latin typeface="UTM Avo" panose="02040603050506020204" pitchFamily="18"/>
              </a:rPr>
              <a:t>lời</a:t>
            </a:r>
            <a:endParaRPr lang="en-VN" sz="2800" b="1" dirty="0">
              <a:solidFill>
                <a:schemeClr val="tx1">
                  <a:lumMod val="95000"/>
                  <a:lumOff val="5000"/>
                </a:schemeClr>
              </a:solidFill>
              <a:latin typeface="UTM Avo" panose="02040603050506020204" pitchFamily="18"/>
            </a:endParaRPr>
          </a:p>
        </p:txBody>
      </p:sp>
    </p:spTree>
    <p:extLst>
      <p:ext uri="{BB962C8B-B14F-4D97-AF65-F5344CB8AC3E}">
        <p14:creationId xmlns:p14="http://schemas.microsoft.com/office/powerpoint/2010/main" val="3458540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F2785F11-90F4-C7E7-DCB0-7CAFE28CEBC3}"/>
              </a:ext>
            </a:extLst>
          </p:cNvPr>
          <p:cNvPicPr>
            <a:picLocks noChangeAspect="1"/>
          </p:cNvPicPr>
          <p:nvPr/>
        </p:nvPicPr>
        <p:blipFill>
          <a:blip r:embed="rId4"/>
          <a:stretch>
            <a:fillRect/>
          </a:stretch>
        </p:blipFill>
        <p:spPr>
          <a:xfrm>
            <a:off x="4623911" y="3025736"/>
            <a:ext cx="3559592" cy="1969345"/>
          </a:xfrm>
          <a:prstGeom prst="rect">
            <a:avLst/>
          </a:prstGeom>
        </p:spPr>
      </p:pic>
    </p:spTree>
    <p:extLst>
      <p:ext uri="{BB962C8B-B14F-4D97-AF65-F5344CB8AC3E}">
        <p14:creationId xmlns:p14="http://schemas.microsoft.com/office/powerpoint/2010/main" val="302394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8CE174-3BD7-5FE2-212D-AC986ECE2E1A}"/>
              </a:ext>
            </a:extLst>
          </p:cNvPr>
          <p:cNvSpPr txBox="1"/>
          <p:nvPr/>
        </p:nvSpPr>
        <p:spPr>
          <a:xfrm>
            <a:off x="838002" y="1706238"/>
            <a:ext cx="10516019" cy="523220"/>
          </a:xfrm>
          <a:prstGeom prst="rect">
            <a:avLst/>
          </a:prstGeom>
          <a:noFill/>
        </p:spPr>
        <p:txBody>
          <a:bodyPr wrap="none" rtlCol="0">
            <a:spAutoFit/>
          </a:bodyPr>
          <a:lstStyle/>
          <a:p>
            <a:pPr algn="ctr"/>
            <a:r>
              <a:rPr lang="en-VN" sz="2800" b="1" dirty="0">
                <a:solidFill>
                  <a:schemeClr val="tx1">
                    <a:lumMod val="95000"/>
                    <a:lumOff val="5000"/>
                  </a:schemeClr>
                </a:solidFill>
                <a:latin typeface="UTM Avo" panose="02040603050506020204" pitchFamily="18"/>
              </a:rPr>
              <a:t>3. THUẬN LỢI VÀ KHÓ KHĂN CỦA ĐỊA HÌNH, SÔNG NGÒI</a:t>
            </a:r>
          </a:p>
        </p:txBody>
      </p:sp>
      <p:sp>
        <p:nvSpPr>
          <p:cNvPr id="3" name="Freeform 2">
            <a:extLst>
              <a:ext uri="{FF2B5EF4-FFF2-40B4-BE49-F238E27FC236}">
                <a16:creationId xmlns:a16="http://schemas.microsoft.com/office/drawing/2014/main" id="{DD9D9EEA-6F19-6805-CA8B-27E40E12498E}"/>
              </a:ext>
            </a:extLst>
          </p:cNvPr>
          <p:cNvSpPr/>
          <p:nvPr/>
        </p:nvSpPr>
        <p:spPr>
          <a:xfrm>
            <a:off x="213066" y="5607504"/>
            <a:ext cx="1254011" cy="1180338"/>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2400">
              <a:latin typeface="UTM Avo" panose="02040603050506020204" pitchFamily="18"/>
            </a:endParaRPr>
          </a:p>
        </p:txBody>
      </p:sp>
      <p:grpSp>
        <p:nvGrpSpPr>
          <p:cNvPr id="4" name="Group 3">
            <a:extLst>
              <a:ext uri="{FF2B5EF4-FFF2-40B4-BE49-F238E27FC236}">
                <a16:creationId xmlns:a16="http://schemas.microsoft.com/office/drawing/2014/main" id="{42AFBA0A-6E75-FF9A-5D71-6B192F532872}"/>
              </a:ext>
            </a:extLst>
          </p:cNvPr>
          <p:cNvGrpSpPr/>
          <p:nvPr/>
        </p:nvGrpSpPr>
        <p:grpSpPr>
          <a:xfrm>
            <a:off x="457200" y="2805674"/>
            <a:ext cx="11277600" cy="2133600"/>
            <a:chOff x="762000" y="2705100"/>
            <a:chExt cx="16916400" cy="3200400"/>
          </a:xfrm>
        </p:grpSpPr>
        <p:sp>
          <p:nvSpPr>
            <p:cNvPr id="5" name="Rectangle: Rounded Corners 14">
              <a:extLst>
                <a:ext uri="{FF2B5EF4-FFF2-40B4-BE49-F238E27FC236}">
                  <a16:creationId xmlns:a16="http://schemas.microsoft.com/office/drawing/2014/main" id="{F5AB8C8A-806E-6189-0B66-339EC93BB042}"/>
                </a:ext>
              </a:extLst>
            </p:cNvPr>
            <p:cNvSpPr/>
            <p:nvPr/>
          </p:nvSpPr>
          <p:spPr>
            <a:xfrm>
              <a:off x="762000" y="2705100"/>
              <a:ext cx="16916400" cy="3200400"/>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a:endParaRPr>
            </a:p>
          </p:txBody>
        </p:sp>
        <p:sp>
          <p:nvSpPr>
            <p:cNvPr id="6" name="TextBox 5">
              <a:extLst>
                <a:ext uri="{FF2B5EF4-FFF2-40B4-BE49-F238E27FC236}">
                  <a16:creationId xmlns:a16="http://schemas.microsoft.com/office/drawing/2014/main" id="{9F1C10CB-3DC2-FFF6-9C6C-A3A84C2EECFC}"/>
                </a:ext>
              </a:extLst>
            </p:cNvPr>
            <p:cNvSpPr txBox="1"/>
            <p:nvPr/>
          </p:nvSpPr>
          <p:spPr>
            <a:xfrm>
              <a:off x="1104900" y="3144503"/>
              <a:ext cx="16078200" cy="2513765"/>
            </a:xfrm>
            <a:prstGeom prst="rect">
              <a:avLst/>
            </a:prstGeom>
            <a:noFill/>
          </p:spPr>
          <p:txBody>
            <a:bodyPr wrap="square">
              <a:spAutoFit/>
            </a:bodyPr>
            <a:lstStyle/>
            <a:p>
              <a:pPr algn="just">
                <a:lnSpc>
                  <a:spcPct val="150000"/>
                </a:lnSpc>
              </a:pPr>
              <a:r>
                <a:rPr lang="en-US" sz="2400" dirty="0" err="1">
                  <a:latin typeface="UTM Avo" panose="02040603050506020204" pitchFamily="18"/>
                </a:rPr>
                <a:t>Dựa</a:t>
              </a:r>
              <a:r>
                <a:rPr lang="en-US" sz="2400" dirty="0">
                  <a:latin typeface="UTM Avo" panose="02040603050506020204" pitchFamily="18"/>
                </a:rPr>
                <a:t> </a:t>
              </a:r>
              <a:r>
                <a:rPr lang="en-US" sz="2400" dirty="0" err="1">
                  <a:latin typeface="UTM Avo" panose="02040603050506020204" pitchFamily="18"/>
                </a:rPr>
                <a:t>vào</a:t>
              </a:r>
              <a:r>
                <a:rPr lang="en-US" sz="2400" dirty="0">
                  <a:latin typeface="UTM Avo" panose="02040603050506020204" pitchFamily="18"/>
                </a:rPr>
                <a:t> </a:t>
              </a:r>
              <a:r>
                <a:rPr lang="en-US" sz="2400" dirty="0" err="1">
                  <a:latin typeface="UTM Avo" panose="02040603050506020204" pitchFamily="18"/>
                </a:rPr>
                <a:t>thông</a:t>
              </a:r>
              <a:r>
                <a:rPr lang="en-US" sz="2400" dirty="0">
                  <a:latin typeface="UTM Avo" panose="02040603050506020204" pitchFamily="18"/>
                </a:rPr>
                <a:t> tin </a:t>
              </a:r>
              <a:r>
                <a:rPr lang="en-US" sz="2400" dirty="0" err="1">
                  <a:latin typeface="UTM Avo" panose="02040603050506020204" pitchFamily="18"/>
                </a:rPr>
                <a:t>trong</a:t>
              </a:r>
              <a:r>
                <a:rPr lang="en-US" sz="2400" dirty="0">
                  <a:latin typeface="UTM Avo" panose="02040603050506020204" pitchFamily="18"/>
                </a:rPr>
                <a:t> </a:t>
              </a:r>
              <a:r>
                <a:rPr lang="en-US" sz="2400" dirty="0" err="1">
                  <a:latin typeface="UTM Avo" panose="02040603050506020204" pitchFamily="18"/>
                </a:rPr>
                <a:t>bảng</a:t>
              </a:r>
              <a:r>
                <a:rPr lang="en-US" sz="2400" dirty="0">
                  <a:latin typeface="UTM Avo" panose="02040603050506020204" pitchFamily="18"/>
                </a:rPr>
                <a:t> </a:t>
              </a:r>
              <a:r>
                <a:rPr lang="en-US" sz="2400" dirty="0" err="1">
                  <a:latin typeface="UTM Avo" panose="02040603050506020204" pitchFamily="18"/>
                </a:rPr>
                <a:t>hệ</a:t>
              </a:r>
              <a:r>
                <a:rPr lang="en-US" sz="2400" dirty="0">
                  <a:latin typeface="UTM Avo" panose="02040603050506020204" pitchFamily="18"/>
                </a:rPr>
                <a:t> </a:t>
              </a:r>
              <a:r>
                <a:rPr lang="en-US" sz="2400" dirty="0" err="1">
                  <a:latin typeface="UTM Avo" panose="02040603050506020204" pitchFamily="18"/>
                </a:rPr>
                <a:t>thống</a:t>
              </a:r>
              <a:r>
                <a:rPr lang="en-US" sz="2400" dirty="0">
                  <a:latin typeface="UTM Avo" panose="02040603050506020204" pitchFamily="18"/>
                </a:rPr>
                <a:t> (SHS tr.33) </a:t>
              </a:r>
              <a:r>
                <a:rPr lang="en-US" sz="2400" dirty="0" err="1">
                  <a:latin typeface="UTM Avo" panose="02040603050506020204" pitchFamily="18"/>
                </a:rPr>
                <a:t>hãy</a:t>
              </a:r>
              <a:r>
                <a:rPr lang="en-US" sz="2400" dirty="0">
                  <a:latin typeface="UTM Avo" panose="02040603050506020204" pitchFamily="18"/>
                </a:rPr>
                <a:t> </a:t>
              </a:r>
              <a:r>
                <a:rPr lang="en-US" sz="2400" dirty="0" err="1">
                  <a:latin typeface="UTM Avo" panose="02040603050506020204" pitchFamily="18"/>
                </a:rPr>
                <a:t>trình</a:t>
              </a:r>
              <a:r>
                <a:rPr lang="en-US" sz="2400" dirty="0">
                  <a:latin typeface="UTM Avo" panose="02040603050506020204" pitchFamily="18"/>
                </a:rPr>
                <a:t> </a:t>
              </a:r>
              <a:r>
                <a:rPr lang="en-US" sz="2400" dirty="0" err="1">
                  <a:latin typeface="UTM Avo" panose="02040603050506020204" pitchFamily="18"/>
                </a:rPr>
                <a:t>bày</a:t>
              </a:r>
              <a:r>
                <a:rPr lang="en-US" sz="2400" dirty="0">
                  <a:latin typeface="UTM Avo" panose="02040603050506020204" pitchFamily="18"/>
                </a:rPr>
                <a:t> </a:t>
              </a:r>
              <a:r>
                <a:rPr lang="en-US" sz="2400" dirty="0" err="1">
                  <a:latin typeface="UTM Avo" panose="02040603050506020204" pitchFamily="18"/>
                </a:rPr>
                <a:t>một</a:t>
              </a:r>
              <a:r>
                <a:rPr lang="en-US" sz="2400" dirty="0">
                  <a:latin typeface="UTM Avo" panose="02040603050506020204" pitchFamily="18"/>
                </a:rPr>
                <a:t> </a:t>
              </a:r>
              <a:r>
                <a:rPr lang="en-US" sz="2400" dirty="0" err="1">
                  <a:latin typeface="UTM Avo" panose="02040603050506020204" pitchFamily="18"/>
                </a:rPr>
                <a:t>số</a:t>
              </a:r>
              <a:r>
                <a:rPr lang="en-US" sz="2400" dirty="0">
                  <a:latin typeface="UTM Avo" panose="02040603050506020204" pitchFamily="18"/>
                </a:rPr>
                <a:t> </a:t>
              </a:r>
              <a:r>
                <a:rPr lang="en-US" sz="2400" dirty="0" err="1">
                  <a:latin typeface="UTM Avo" panose="02040603050506020204" pitchFamily="18"/>
                </a:rPr>
                <a:t>thuận</a:t>
              </a:r>
              <a:r>
                <a:rPr lang="en-US" sz="2400" dirty="0">
                  <a:latin typeface="UTM Avo" panose="02040603050506020204" pitchFamily="18"/>
                </a:rPr>
                <a:t> </a:t>
              </a:r>
              <a:r>
                <a:rPr lang="en-US" sz="2400" dirty="0" err="1">
                  <a:latin typeface="UTM Avo" panose="02040603050506020204" pitchFamily="18"/>
                </a:rPr>
                <a:t>lợi</a:t>
              </a:r>
              <a:r>
                <a:rPr lang="en-US" sz="2400" dirty="0">
                  <a:latin typeface="UTM Avo" panose="02040603050506020204" pitchFamily="18"/>
                </a:rPr>
                <a:t>, </a:t>
              </a:r>
              <a:r>
                <a:rPr lang="en-US" sz="2400" dirty="0" err="1">
                  <a:latin typeface="UTM Avo" panose="02040603050506020204" pitchFamily="18"/>
                </a:rPr>
                <a:t>khó</a:t>
              </a:r>
              <a:r>
                <a:rPr lang="en-US" sz="2400" dirty="0">
                  <a:latin typeface="UTM Avo" panose="02040603050506020204" pitchFamily="18"/>
                </a:rPr>
                <a:t> </a:t>
              </a:r>
              <a:r>
                <a:rPr lang="en-US" sz="2400" dirty="0" err="1">
                  <a:latin typeface="UTM Avo" panose="02040603050506020204" pitchFamily="18"/>
                </a:rPr>
                <a:t>khăn</a:t>
              </a:r>
              <a:r>
                <a:rPr lang="en-US" sz="2400" dirty="0">
                  <a:latin typeface="UTM Avo" panose="02040603050506020204" pitchFamily="18"/>
                </a:rPr>
                <a:t> </a:t>
              </a:r>
              <a:r>
                <a:rPr lang="en-US" sz="2400" dirty="0" err="1">
                  <a:latin typeface="UTM Avo" panose="02040603050506020204" pitchFamily="18"/>
                </a:rPr>
                <a:t>của</a:t>
              </a:r>
              <a:r>
                <a:rPr lang="en-US" sz="2400" dirty="0">
                  <a:latin typeface="UTM Avo" panose="02040603050506020204" pitchFamily="18"/>
                </a:rPr>
                <a:t> </a:t>
              </a:r>
              <a:r>
                <a:rPr lang="en-US" sz="2400" dirty="0" err="1">
                  <a:latin typeface="UTM Avo" panose="02040603050506020204" pitchFamily="18"/>
                </a:rPr>
                <a:t>địa</a:t>
              </a:r>
              <a:r>
                <a:rPr lang="en-US" sz="2400" dirty="0">
                  <a:latin typeface="UTM Avo" panose="02040603050506020204" pitchFamily="18"/>
                </a:rPr>
                <a:t> </a:t>
              </a:r>
              <a:r>
                <a:rPr lang="en-US" sz="2400" dirty="0" err="1">
                  <a:latin typeface="UTM Avo" panose="02040603050506020204" pitchFamily="18"/>
                </a:rPr>
                <a:t>hình</a:t>
              </a:r>
              <a:r>
                <a:rPr lang="en-US" sz="2400" dirty="0">
                  <a:latin typeface="UTM Avo" panose="02040603050506020204" pitchFamily="18"/>
                </a:rPr>
                <a:t>, </a:t>
              </a:r>
              <a:r>
                <a:rPr lang="en-US" sz="2400" dirty="0" err="1">
                  <a:latin typeface="UTM Avo" panose="02040603050506020204" pitchFamily="18"/>
                </a:rPr>
                <a:t>sông</a:t>
              </a:r>
              <a:r>
                <a:rPr lang="en-US" sz="2400" dirty="0">
                  <a:latin typeface="UTM Avo" panose="02040603050506020204" pitchFamily="18"/>
                </a:rPr>
                <a:t> </a:t>
              </a:r>
              <a:r>
                <a:rPr lang="en-US" sz="2400" dirty="0" err="1">
                  <a:latin typeface="UTM Avo" panose="02040603050506020204" pitchFamily="18"/>
                </a:rPr>
                <a:t>ngòi</a:t>
              </a:r>
              <a:r>
                <a:rPr lang="en-US" sz="2400" dirty="0">
                  <a:latin typeface="UTM Avo" panose="02040603050506020204" pitchFamily="18"/>
                </a:rPr>
                <a:t> </a:t>
              </a:r>
              <a:r>
                <a:rPr lang="en-US" sz="2400" dirty="0" err="1">
                  <a:latin typeface="UTM Avo" panose="02040603050506020204" pitchFamily="18"/>
                </a:rPr>
                <a:t>đối</a:t>
              </a:r>
              <a:r>
                <a:rPr lang="en-US" sz="2400" dirty="0">
                  <a:latin typeface="UTM Avo" panose="02040603050506020204" pitchFamily="18"/>
                </a:rPr>
                <a:t> </a:t>
              </a:r>
              <a:r>
                <a:rPr lang="en-US" sz="2400" dirty="0" err="1">
                  <a:latin typeface="UTM Avo" panose="02040603050506020204" pitchFamily="18"/>
                </a:rPr>
                <a:t>với</a:t>
              </a:r>
              <a:r>
                <a:rPr lang="en-US" sz="2400" dirty="0">
                  <a:latin typeface="UTM Avo" panose="02040603050506020204" pitchFamily="18"/>
                </a:rPr>
                <a:t> </a:t>
              </a:r>
              <a:r>
                <a:rPr lang="en-US" sz="2400" dirty="0" err="1">
                  <a:latin typeface="UTM Avo" panose="02040603050506020204" pitchFamily="18"/>
                </a:rPr>
                <a:t>đời</a:t>
              </a:r>
              <a:r>
                <a:rPr lang="en-US" sz="2400" dirty="0">
                  <a:latin typeface="UTM Avo" panose="02040603050506020204" pitchFamily="18"/>
                </a:rPr>
                <a:t> </a:t>
              </a:r>
              <a:r>
                <a:rPr lang="en-US" sz="2400" dirty="0" err="1">
                  <a:latin typeface="UTM Avo" panose="02040603050506020204" pitchFamily="18"/>
                </a:rPr>
                <a:t>sống</a:t>
              </a:r>
              <a:r>
                <a:rPr lang="en-US" sz="2400" dirty="0">
                  <a:latin typeface="UTM Avo" panose="02040603050506020204" pitchFamily="18"/>
                </a:rPr>
                <a:t> </a:t>
              </a:r>
              <a:r>
                <a:rPr lang="en-US" sz="2400" dirty="0" err="1">
                  <a:latin typeface="UTM Avo" panose="02040603050506020204" pitchFamily="18"/>
                </a:rPr>
                <a:t>và</a:t>
              </a:r>
              <a:r>
                <a:rPr lang="en-US" sz="2400" dirty="0">
                  <a:latin typeface="UTM Avo" panose="02040603050506020204" pitchFamily="18"/>
                </a:rPr>
                <a:t> </a:t>
              </a:r>
              <a:r>
                <a:rPr lang="en-US" sz="2400" dirty="0" err="1">
                  <a:latin typeface="UTM Avo" panose="02040603050506020204" pitchFamily="18"/>
                </a:rPr>
                <a:t>sản</a:t>
              </a:r>
              <a:r>
                <a:rPr lang="en-US" sz="2400" dirty="0">
                  <a:latin typeface="UTM Avo" panose="02040603050506020204" pitchFamily="18"/>
                </a:rPr>
                <a:t> </a:t>
              </a:r>
              <a:r>
                <a:rPr lang="en-US" sz="2400" dirty="0" err="1">
                  <a:latin typeface="UTM Avo" panose="02040603050506020204" pitchFamily="18"/>
                </a:rPr>
                <a:t>xuất</a:t>
              </a:r>
              <a:r>
                <a:rPr lang="en-US" sz="2400" dirty="0">
                  <a:latin typeface="UTM Avo" panose="02040603050506020204" pitchFamily="18"/>
                </a:rPr>
                <a:t> ở </a:t>
              </a:r>
              <a:r>
                <a:rPr lang="en-US" sz="2400" dirty="0" err="1">
                  <a:latin typeface="UTM Avo" panose="02040603050506020204" pitchFamily="18"/>
                </a:rPr>
                <a:t>vùng</a:t>
              </a:r>
              <a:r>
                <a:rPr lang="en-US" sz="2400" dirty="0">
                  <a:latin typeface="UTM Avo" panose="02040603050506020204" pitchFamily="18"/>
                </a:rPr>
                <a:t> </a:t>
              </a:r>
              <a:r>
                <a:rPr lang="en-US" sz="2400" dirty="0" err="1">
                  <a:latin typeface="UTM Avo" panose="02040603050506020204" pitchFamily="18"/>
                </a:rPr>
                <a:t>Đồng</a:t>
              </a:r>
              <a:r>
                <a:rPr lang="en-US" sz="2400" dirty="0">
                  <a:latin typeface="UTM Avo" panose="02040603050506020204" pitchFamily="18"/>
                </a:rPr>
                <a:t> </a:t>
              </a:r>
              <a:r>
                <a:rPr lang="en-US" sz="2400" dirty="0" err="1">
                  <a:latin typeface="UTM Avo" panose="02040603050506020204" pitchFamily="18"/>
                </a:rPr>
                <a:t>bằng</a:t>
              </a:r>
              <a:r>
                <a:rPr lang="en-US" sz="2400" dirty="0">
                  <a:latin typeface="UTM Avo" panose="02040603050506020204" pitchFamily="18"/>
                </a:rPr>
                <a:t> </a:t>
              </a:r>
              <a:r>
                <a:rPr lang="en-US" sz="2400" dirty="0" err="1">
                  <a:latin typeface="UTM Avo" panose="02040603050506020204" pitchFamily="18"/>
                </a:rPr>
                <a:t>Bắc</a:t>
              </a:r>
              <a:r>
                <a:rPr lang="en-US" sz="2400" dirty="0">
                  <a:latin typeface="UTM Avo" panose="02040603050506020204" pitchFamily="18"/>
                </a:rPr>
                <a:t> </a:t>
              </a:r>
              <a:r>
                <a:rPr lang="en-US" sz="2400" dirty="0" err="1">
                  <a:latin typeface="UTM Avo" panose="02040603050506020204" pitchFamily="18"/>
                </a:rPr>
                <a:t>Bộ</a:t>
              </a:r>
              <a:r>
                <a:rPr lang="en-US" sz="2400" dirty="0">
                  <a:latin typeface="UTM Avo" panose="02040603050506020204" pitchFamily="18"/>
                </a:rPr>
                <a:t>.</a:t>
              </a:r>
            </a:p>
          </p:txBody>
        </p:sp>
      </p:grpSp>
      <p:grpSp>
        <p:nvGrpSpPr>
          <p:cNvPr id="8" name="Group 7">
            <a:extLst>
              <a:ext uri="{FF2B5EF4-FFF2-40B4-BE49-F238E27FC236}">
                <a16:creationId xmlns:a16="http://schemas.microsoft.com/office/drawing/2014/main" id="{1B0B2F96-74A9-B3BF-C6D3-1DF01001A2FF}"/>
              </a:ext>
            </a:extLst>
          </p:cNvPr>
          <p:cNvGrpSpPr/>
          <p:nvPr/>
        </p:nvGrpSpPr>
        <p:grpSpPr>
          <a:xfrm>
            <a:off x="685800" y="2414647"/>
            <a:ext cx="4563416" cy="782053"/>
            <a:chOff x="1384476" y="1029973"/>
            <a:chExt cx="6845124" cy="1173080"/>
          </a:xfrm>
        </p:grpSpPr>
        <p:sp>
          <p:nvSpPr>
            <p:cNvPr id="9" name="TextBox 8">
              <a:extLst>
                <a:ext uri="{FF2B5EF4-FFF2-40B4-BE49-F238E27FC236}">
                  <a16:creationId xmlns:a16="http://schemas.microsoft.com/office/drawing/2014/main" id="{74891813-6B14-C1E7-657E-5DFC54945D80}"/>
                </a:ext>
              </a:extLst>
            </p:cNvPr>
            <p:cNvSpPr txBox="1"/>
            <p:nvPr/>
          </p:nvSpPr>
          <p:spPr>
            <a:xfrm>
              <a:off x="2743200" y="1408301"/>
              <a:ext cx="5486400" cy="692498"/>
            </a:xfrm>
            <a:prstGeom prst="rect">
              <a:avLst/>
            </a:prstGeom>
            <a:noFill/>
          </p:spPr>
          <p:txBody>
            <a:bodyPr wrap="square" rtlCol="0">
              <a:spAutoFit/>
            </a:bodyPr>
            <a:lstStyle/>
            <a:p>
              <a:r>
                <a:rPr lang="en-US" sz="2400" dirty="0" err="1">
                  <a:latin typeface="UTM Avo" panose="02040603050506020204" pitchFamily="18"/>
                </a:rPr>
                <a:t>Thảo</a:t>
              </a:r>
              <a:r>
                <a:rPr lang="en-US" sz="2400" dirty="0">
                  <a:latin typeface="UTM Avo" panose="02040603050506020204" pitchFamily="18"/>
                </a:rPr>
                <a:t> </a:t>
              </a:r>
              <a:r>
                <a:rPr lang="en-US" sz="2400" dirty="0" err="1">
                  <a:latin typeface="UTM Avo" panose="02040603050506020204" pitchFamily="18"/>
                </a:rPr>
                <a:t>luận</a:t>
              </a:r>
              <a:r>
                <a:rPr lang="en-US" sz="2400" dirty="0">
                  <a:latin typeface="UTM Avo" panose="02040603050506020204" pitchFamily="18"/>
                </a:rPr>
                <a:t> </a:t>
              </a:r>
              <a:r>
                <a:rPr lang="en-US" sz="2400" dirty="0" err="1">
                  <a:latin typeface="UTM Avo" panose="02040603050506020204" pitchFamily="18"/>
                </a:rPr>
                <a:t>nhóm</a:t>
              </a:r>
              <a:r>
                <a:rPr lang="en-US" sz="2400" dirty="0">
                  <a:latin typeface="UTM Avo" panose="02040603050506020204" pitchFamily="18"/>
                </a:rPr>
                <a:t> </a:t>
              </a:r>
            </a:p>
          </p:txBody>
        </p:sp>
        <p:sp>
          <p:nvSpPr>
            <p:cNvPr id="10" name="Freeform 3">
              <a:extLst>
                <a:ext uri="{FF2B5EF4-FFF2-40B4-BE49-F238E27FC236}">
                  <a16:creationId xmlns:a16="http://schemas.microsoft.com/office/drawing/2014/main" id="{8175F4C5-D15B-B0BE-700C-DF4C9C2C28F2}"/>
                </a:ext>
              </a:extLst>
            </p:cNvPr>
            <p:cNvSpPr/>
            <p:nvPr/>
          </p:nvSpPr>
          <p:spPr>
            <a:xfrm>
              <a:off x="1384476" y="1029973"/>
              <a:ext cx="1210920" cy="1173080"/>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2400">
                <a:latin typeface="UTM Avo" panose="02040603050506020204" pitchFamily="18"/>
              </a:endParaRPr>
            </a:p>
          </p:txBody>
        </p:sp>
      </p:grpSp>
    </p:spTree>
    <p:extLst>
      <p:ext uri="{BB962C8B-B14F-4D97-AF65-F5344CB8AC3E}">
        <p14:creationId xmlns:p14="http://schemas.microsoft.com/office/powerpoint/2010/main" val="245675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2426A2BF-0E0E-5E94-901F-F71D15873D14}"/>
              </a:ext>
            </a:extLst>
          </p:cNvPr>
          <p:cNvGraphicFramePr>
            <a:graphicFrameLocks noGrp="1"/>
          </p:cNvGraphicFramePr>
          <p:nvPr>
            <p:extLst>
              <p:ext uri="{D42A27DB-BD31-4B8C-83A1-F6EECF244321}">
                <p14:modId xmlns:p14="http://schemas.microsoft.com/office/powerpoint/2010/main" val="1228879574"/>
              </p:ext>
            </p:extLst>
          </p:nvPr>
        </p:nvGraphicFramePr>
        <p:xfrm>
          <a:off x="824345" y="1672270"/>
          <a:ext cx="10543309" cy="5185730"/>
        </p:xfrm>
        <a:graphic>
          <a:graphicData uri="http://schemas.openxmlformats.org/drawingml/2006/table">
            <a:tbl>
              <a:tblPr firstRow="1" firstCol="1" bandRow="1"/>
              <a:tblGrid>
                <a:gridCol w="1454485">
                  <a:extLst>
                    <a:ext uri="{9D8B030D-6E8A-4147-A177-3AD203B41FA5}">
                      <a16:colId xmlns:a16="http://schemas.microsoft.com/office/drawing/2014/main" val="321118675"/>
                    </a:ext>
                  </a:extLst>
                </a:gridCol>
                <a:gridCol w="4960171">
                  <a:extLst>
                    <a:ext uri="{9D8B030D-6E8A-4147-A177-3AD203B41FA5}">
                      <a16:colId xmlns:a16="http://schemas.microsoft.com/office/drawing/2014/main" val="1911811873"/>
                    </a:ext>
                  </a:extLst>
                </a:gridCol>
                <a:gridCol w="4128653">
                  <a:extLst>
                    <a:ext uri="{9D8B030D-6E8A-4147-A177-3AD203B41FA5}">
                      <a16:colId xmlns:a16="http://schemas.microsoft.com/office/drawing/2014/main" val="4036944626"/>
                    </a:ext>
                  </a:extLst>
                </a:gridCol>
              </a:tblGrid>
              <a:tr h="4370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nSpc>
                          <a:spcPct val="150000"/>
                        </a:lnSpc>
                        <a:spcBef>
                          <a:spcPts val="0"/>
                        </a:spcBef>
                        <a:spcAft>
                          <a:spcPts val="1000"/>
                        </a:spcAft>
                        <a:buFont typeface="Arial" panose="020B0604020202020204" pitchFamily="34" charset="0"/>
                        <a:buNone/>
                      </a:pPr>
                      <a:r>
                        <a:rPr lang="en-US" sz="2000">
                          <a:effectLst/>
                          <a:latin typeface="UTM Avo" panose="02040603050506020204" pitchFamily="18"/>
                          <a:ea typeface="Calibri" panose="020F0502020204030204" pitchFamily="34" charset="0"/>
                          <a:cs typeface="Times New Roman" panose="02020603050405020304" pitchFamily="18" charset="0"/>
                        </a:rPr>
                        <a:t> </a:t>
                      </a:r>
                    </a:p>
                  </a:txBody>
                  <a:tcPr marL="32871" marR="3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a:lnSpc>
                          <a:spcPct val="150000"/>
                        </a:lnSpc>
                        <a:spcBef>
                          <a:spcPts val="0"/>
                        </a:spcBef>
                        <a:spcAft>
                          <a:spcPts val="1000"/>
                        </a:spcAft>
                        <a:buFont typeface="Arial" panose="020B0604020202020204" pitchFamily="34" charset="0"/>
                        <a:buNone/>
                      </a:pPr>
                      <a:r>
                        <a:rPr lang="en-US" sz="2000" b="1" dirty="0" err="1">
                          <a:effectLst/>
                          <a:latin typeface="UTM Avo" panose="02040603050506020204" pitchFamily="18"/>
                          <a:ea typeface="Calibri" panose="020F0502020204030204" pitchFamily="34" charset="0"/>
                          <a:cs typeface="Times New Roman" panose="02020603050405020304" pitchFamily="18" charset="0"/>
                        </a:rPr>
                        <a:t>Thuận</a:t>
                      </a:r>
                      <a:r>
                        <a:rPr lang="en-US" sz="2000" b="1" dirty="0">
                          <a:effectLst/>
                          <a:latin typeface="UTM Avo" panose="02040603050506020204" pitchFamily="18"/>
                          <a:ea typeface="Calibri" panose="020F0502020204030204" pitchFamily="34" charset="0"/>
                          <a:cs typeface="Times New Roman" panose="02020603050405020304" pitchFamily="18" charset="0"/>
                        </a:rPr>
                        <a:t> </a:t>
                      </a:r>
                      <a:r>
                        <a:rPr lang="en-US" sz="2000" b="1" dirty="0" err="1">
                          <a:effectLst/>
                          <a:latin typeface="UTM Avo" panose="02040603050506020204" pitchFamily="18"/>
                          <a:ea typeface="Calibri" panose="020F0502020204030204" pitchFamily="34" charset="0"/>
                          <a:cs typeface="Times New Roman" panose="02020603050405020304" pitchFamily="18" charset="0"/>
                        </a:rPr>
                        <a:t>lợi</a:t>
                      </a:r>
                      <a:endParaRPr lang="en-US" sz="2000" dirty="0">
                        <a:effectLst/>
                        <a:latin typeface="UTM Avo" panose="02040603050506020204" pitchFamily="18"/>
                        <a:ea typeface="Calibri" panose="020F0502020204030204" pitchFamily="34" charset="0"/>
                        <a:cs typeface="Times New Roman" panose="02020603050405020304" pitchFamily="18" charset="0"/>
                      </a:endParaRPr>
                    </a:p>
                  </a:txBody>
                  <a:tcPr marL="32871" marR="3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a:lnSpc>
                          <a:spcPct val="150000"/>
                        </a:lnSpc>
                        <a:spcBef>
                          <a:spcPts val="0"/>
                        </a:spcBef>
                        <a:spcAft>
                          <a:spcPts val="1000"/>
                        </a:spcAft>
                        <a:buFont typeface="Arial" panose="020B0604020202020204" pitchFamily="34" charset="0"/>
                        <a:buNone/>
                      </a:pPr>
                      <a:r>
                        <a:rPr lang="en-US" sz="2000" b="1">
                          <a:effectLst/>
                          <a:latin typeface="UTM Avo" panose="02040603050506020204" pitchFamily="18"/>
                          <a:ea typeface="Calibri" panose="020F0502020204030204" pitchFamily="34" charset="0"/>
                          <a:cs typeface="Times New Roman" panose="02020603050405020304" pitchFamily="18" charset="0"/>
                        </a:rPr>
                        <a:t>Khó khăn</a:t>
                      </a:r>
                      <a:endParaRPr lang="en-US" sz="2000">
                        <a:effectLst/>
                        <a:latin typeface="UTM Avo" panose="02040603050506020204" pitchFamily="18"/>
                        <a:ea typeface="Calibri" panose="020F0502020204030204" pitchFamily="34" charset="0"/>
                        <a:cs typeface="Times New Roman" panose="02020603050405020304" pitchFamily="18" charset="0"/>
                      </a:endParaRPr>
                    </a:p>
                  </a:txBody>
                  <a:tcPr marL="32871" marR="3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a16="http://schemas.microsoft.com/office/drawing/2014/main" val="2707859172"/>
                  </a:ext>
                </a:extLst>
              </a:tr>
              <a:tr h="20694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a:lnSpc>
                          <a:spcPct val="150000"/>
                        </a:lnSpc>
                        <a:spcBef>
                          <a:spcPts val="0"/>
                        </a:spcBef>
                        <a:spcAft>
                          <a:spcPts val="1000"/>
                        </a:spcAft>
                        <a:buFont typeface="Arial" panose="020B0604020202020204" pitchFamily="34" charset="0"/>
                        <a:buNone/>
                      </a:pPr>
                      <a:r>
                        <a:rPr lang="en-US" sz="2000" b="1">
                          <a:effectLst/>
                          <a:latin typeface="UTM Avo" panose="02040603050506020204" pitchFamily="18"/>
                          <a:ea typeface="Calibri" panose="020F0502020204030204" pitchFamily="34" charset="0"/>
                          <a:cs typeface="Times New Roman" panose="02020603050405020304" pitchFamily="18" charset="0"/>
                        </a:rPr>
                        <a:t>Địa hình</a:t>
                      </a:r>
                    </a:p>
                  </a:txBody>
                  <a:tcPr marL="32871" marR="3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just">
                        <a:lnSpc>
                          <a:spcPct val="150000"/>
                        </a:lnSpc>
                        <a:spcBef>
                          <a:spcPts val="0"/>
                        </a:spcBef>
                        <a:spcAft>
                          <a:spcPts val="1000"/>
                        </a:spcAft>
                        <a:buFont typeface="Arial" panose="020B0604020202020204" pitchFamily="34" charset="0"/>
                        <a:buNone/>
                      </a:pPr>
                      <a:r>
                        <a:rPr lang="vi-VN" sz="2000" dirty="0">
                          <a:effectLst/>
                          <a:latin typeface="UTM Avo" panose="02040603050506020204" pitchFamily="18"/>
                          <a:ea typeface="Calibri" panose="020F0502020204030204" pitchFamily="34" charset="0"/>
                          <a:cs typeface="Times New Roman" panose="02020603050405020304" pitchFamily="18" charset="0"/>
                        </a:rPr>
                        <a:t>- Địa hình đồng bằng thuận lợi cho cư trú, sản xuất lúa, nuôi trồng thủy sản,...</a:t>
                      </a:r>
                      <a:endParaRPr lang="en-US" sz="2000" dirty="0">
                        <a:effectLst/>
                        <a:latin typeface="UTM Avo" panose="02040603050506020204" pitchFamily="18"/>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1000"/>
                        </a:spcAft>
                        <a:buFont typeface="Arial" panose="020B0604020202020204" pitchFamily="34" charset="0"/>
                        <a:buNone/>
                      </a:pP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Một</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số</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khu</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vực</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núi</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có</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cảnh</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quan</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đẹp</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tạo</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điều</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kiện</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để</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phát</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triển</a:t>
                      </a:r>
                      <a:r>
                        <a:rPr lang="en-US" sz="2000" dirty="0">
                          <a:effectLst/>
                          <a:latin typeface="UTM Avo" panose="02040603050506020204" pitchFamily="18"/>
                          <a:ea typeface="Calibri" panose="020F0502020204030204" pitchFamily="34" charset="0"/>
                          <a:cs typeface="Times New Roman" panose="02020603050405020304" pitchFamily="18" charset="0"/>
                        </a:rPr>
                        <a:t> du </a:t>
                      </a:r>
                      <a:r>
                        <a:rPr lang="en-US" sz="2000" dirty="0" err="1">
                          <a:effectLst/>
                          <a:latin typeface="UTM Avo" panose="02040603050506020204" pitchFamily="18"/>
                          <a:ea typeface="Calibri" panose="020F0502020204030204" pitchFamily="34" charset="0"/>
                          <a:cs typeface="Times New Roman" panose="02020603050405020304" pitchFamily="18" charset="0"/>
                        </a:rPr>
                        <a:t>lịch</a:t>
                      </a:r>
                      <a:r>
                        <a:rPr lang="en-US" sz="2000" dirty="0">
                          <a:effectLst/>
                          <a:latin typeface="UTM Avo" panose="02040603050506020204" pitchFamily="18"/>
                          <a:ea typeface="Calibri" panose="020F0502020204030204" pitchFamily="34" charset="0"/>
                          <a:cs typeface="Times New Roman" panose="02020603050405020304" pitchFamily="18" charset="0"/>
                        </a:rPr>
                        <a:t>.</a:t>
                      </a:r>
                    </a:p>
                  </a:txBody>
                  <a:tcPr marL="32871" marR="3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just">
                        <a:lnSpc>
                          <a:spcPct val="150000"/>
                        </a:lnSpc>
                        <a:spcBef>
                          <a:spcPts val="0"/>
                        </a:spcBef>
                        <a:spcAft>
                          <a:spcPts val="1000"/>
                        </a:spcAft>
                        <a:buFont typeface="Arial" panose="020B0604020202020204" pitchFamily="34" charset="0"/>
                        <a:buNone/>
                      </a:pP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Địa</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hình</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có</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nhiều</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ô</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trũng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thường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bị</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ngập</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úng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vào</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mùa</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mưa</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gây</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khó</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khăn</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cho</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sản</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xuất</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và</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đời</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sống</a:t>
                      </a:r>
                      <a:r>
                        <a:rPr lang="en-US" sz="2000" dirty="0">
                          <a:effectLst/>
                          <a:latin typeface="UTM Avo" panose="02040603050506020204" pitchFamily="18"/>
                          <a:ea typeface="Calibri" panose="020F0502020204030204" pitchFamily="34" charset="0"/>
                          <a:cs typeface="Times New Roman" panose="02020603050405020304" pitchFamily="18" charset="0"/>
                        </a:rPr>
                        <a:t>.</a:t>
                      </a:r>
                    </a:p>
                  </a:txBody>
                  <a:tcPr marL="32871" marR="3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70679765"/>
                  </a:ext>
                </a:extLst>
              </a:tr>
              <a:tr h="14678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a:lnSpc>
                          <a:spcPct val="150000"/>
                        </a:lnSpc>
                        <a:spcBef>
                          <a:spcPts val="0"/>
                        </a:spcBef>
                        <a:spcAft>
                          <a:spcPts val="1000"/>
                        </a:spcAft>
                        <a:buFont typeface="Arial" panose="020B0604020202020204" pitchFamily="34" charset="0"/>
                        <a:buNone/>
                      </a:pPr>
                      <a:r>
                        <a:rPr lang="en-US" sz="2000" b="1">
                          <a:effectLst/>
                          <a:latin typeface="UTM Avo" panose="02040603050506020204" pitchFamily="18"/>
                          <a:ea typeface="Calibri" panose="020F0502020204030204" pitchFamily="34" charset="0"/>
                          <a:cs typeface="Times New Roman" panose="02020603050405020304" pitchFamily="18" charset="0"/>
                        </a:rPr>
                        <a:t>Sông ngòi</a:t>
                      </a:r>
                    </a:p>
                  </a:txBody>
                  <a:tcPr marL="32871" marR="3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just">
                        <a:lnSpc>
                          <a:spcPct val="150000"/>
                        </a:lnSpc>
                        <a:spcBef>
                          <a:spcPts val="0"/>
                        </a:spcBef>
                        <a:spcAft>
                          <a:spcPts val="1000"/>
                        </a:spcAft>
                        <a:buFont typeface="Arial" panose="020B0604020202020204" pitchFamily="34" charset="0"/>
                        <a:buNone/>
                      </a:pP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Các</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sông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lớn</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có</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vai</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trò</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quan</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trọng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trong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cung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cấp</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nước</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cho</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sản</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xuất</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nông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nghiệp</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phát</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triển</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giao</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thông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vận</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tải</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và</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nuôi</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trồng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thủy</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sản</a:t>
                      </a:r>
                      <a:r>
                        <a:rPr lang="en-US" sz="2000" dirty="0">
                          <a:effectLst/>
                          <a:latin typeface="UTM Avo" panose="02040603050506020204" pitchFamily="18"/>
                          <a:ea typeface="Calibri" panose="020F0502020204030204" pitchFamily="34" charset="0"/>
                          <a:cs typeface="Times New Roman" panose="02020603050405020304" pitchFamily="18" charset="0"/>
                        </a:rPr>
                        <a:t>.</a:t>
                      </a:r>
                    </a:p>
                  </a:txBody>
                  <a:tcPr marL="32871" marR="3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just">
                        <a:lnSpc>
                          <a:spcPct val="150000"/>
                        </a:lnSpc>
                        <a:spcBef>
                          <a:spcPts val="0"/>
                        </a:spcBef>
                        <a:spcAft>
                          <a:spcPts val="1000"/>
                        </a:spcAft>
                        <a:buFont typeface="Arial" panose="020B0604020202020204" pitchFamily="34" charset="0"/>
                        <a:buNone/>
                      </a:pP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Mùa</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khô</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mực</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nước</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sông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hạ</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thấp</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nên</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giao</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thông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đường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thủy</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sản</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xuất</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nông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nghiệp</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gặp</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khó</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khăn</a:t>
                      </a:r>
                      <a:r>
                        <a:rPr lang="en-US" sz="2000" dirty="0">
                          <a:effectLst/>
                          <a:latin typeface="UTM Avo" panose="02040603050506020204" pitchFamily="18"/>
                          <a:ea typeface="Calibri" panose="020F0502020204030204" pitchFamily="34" charset="0"/>
                          <a:cs typeface="Times New Roman" panose="02020603050405020304" pitchFamily="18" charset="0"/>
                        </a:rPr>
                        <a:t>.</a:t>
                      </a:r>
                    </a:p>
                  </a:txBody>
                  <a:tcPr marL="32871" marR="3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19931509"/>
                  </a:ext>
                </a:extLst>
              </a:tr>
              <a:tr h="9151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a:lnSpc>
                          <a:spcPct val="150000"/>
                        </a:lnSpc>
                        <a:spcBef>
                          <a:spcPts val="0"/>
                        </a:spcBef>
                        <a:spcAft>
                          <a:spcPts val="1000"/>
                        </a:spcAft>
                        <a:buFont typeface="Arial" panose="020B0604020202020204" pitchFamily="34" charset="0"/>
                        <a:buNone/>
                      </a:pPr>
                      <a:r>
                        <a:rPr lang="en-US" sz="2000" b="1">
                          <a:effectLst/>
                          <a:latin typeface="UTM Avo" panose="02040603050506020204" pitchFamily="18"/>
                          <a:ea typeface="Calibri" panose="020F0502020204030204" pitchFamily="34" charset="0"/>
                          <a:cs typeface="Times New Roman" panose="02020603050405020304" pitchFamily="18" charset="0"/>
                        </a:rPr>
                        <a:t>Khí hậu</a:t>
                      </a:r>
                    </a:p>
                  </a:txBody>
                  <a:tcPr marL="32871" marR="328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just">
                        <a:lnSpc>
                          <a:spcPct val="150000"/>
                        </a:lnSpc>
                        <a:spcBef>
                          <a:spcPts val="0"/>
                        </a:spcBef>
                        <a:spcAft>
                          <a:spcPts val="1000"/>
                        </a:spcAft>
                        <a:buFont typeface="Arial" panose="020B0604020202020204" pitchFamily="34" charset="0"/>
                        <a:buNone/>
                      </a:pP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Thuận</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lợi</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cho</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trồng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trọt</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đặc</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biệt</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trồng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rau</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vụ</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đông</a:t>
                      </a:r>
                      <a:r>
                        <a:rPr lang="en-US" sz="2000" dirty="0">
                          <a:effectLst/>
                          <a:latin typeface="UTM Avo" panose="02040603050506020204" pitchFamily="18"/>
                          <a:ea typeface="Calibri" panose="020F0502020204030204" pitchFamily="34" charset="0"/>
                          <a:cs typeface="Times New Roman" panose="02020603050405020304" pitchFamily="18" charset="0"/>
                        </a:rPr>
                        <a:t>.</a:t>
                      </a:r>
                    </a:p>
                  </a:txBody>
                  <a:tcPr marL="32871" marR="3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just">
                        <a:lnSpc>
                          <a:spcPct val="150000"/>
                        </a:lnSpc>
                        <a:spcBef>
                          <a:spcPts val="0"/>
                        </a:spcBef>
                        <a:spcAft>
                          <a:spcPts val="1000"/>
                        </a:spcAft>
                        <a:buFont typeface="Arial" panose="020B0604020202020204" pitchFamily="34" charset="0"/>
                        <a:buNone/>
                      </a:pP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Khí</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hậu</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nóng</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ẩm</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làm</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cho</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sâu</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bệnh</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phát</a:t>
                      </a:r>
                      <a:r>
                        <a:rPr lang="en-US" sz="2000" dirty="0">
                          <a:effectLst/>
                          <a:latin typeface="UTM Avo" panose="02040603050506020204" pitchFamily="18"/>
                          <a:ea typeface="Calibri" panose="020F0502020204030204" pitchFamily="34" charset="0"/>
                          <a:cs typeface="Times New Roman" panose="02020603050405020304" pitchFamily="18" charset="0"/>
                        </a:rPr>
                        <a:t> </a:t>
                      </a:r>
                      <a:r>
                        <a:rPr lang="en-US" sz="2000" dirty="0" err="1">
                          <a:effectLst/>
                          <a:latin typeface="UTM Avo" panose="02040603050506020204" pitchFamily="18"/>
                          <a:ea typeface="Calibri" panose="020F0502020204030204" pitchFamily="34" charset="0"/>
                          <a:cs typeface="Times New Roman" panose="02020603050405020304" pitchFamily="18" charset="0"/>
                        </a:rPr>
                        <a:t>triển</a:t>
                      </a:r>
                      <a:r>
                        <a:rPr lang="en-US" sz="2000" dirty="0">
                          <a:effectLst/>
                          <a:latin typeface="UTM Avo" panose="02040603050506020204" pitchFamily="18"/>
                          <a:ea typeface="Calibri" panose="020F0502020204030204" pitchFamily="34" charset="0"/>
                          <a:cs typeface="Times New Roman" panose="02020603050405020304" pitchFamily="18" charset="0"/>
                        </a:rPr>
                        <a:t>.</a:t>
                      </a:r>
                    </a:p>
                  </a:txBody>
                  <a:tcPr marL="32871" marR="328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0911533"/>
                  </a:ext>
                </a:extLst>
              </a:tr>
            </a:tbl>
          </a:graphicData>
        </a:graphic>
      </p:graphicFrame>
    </p:spTree>
    <p:extLst>
      <p:ext uri="{BB962C8B-B14F-4D97-AF65-F5344CB8AC3E}">
        <p14:creationId xmlns:p14="http://schemas.microsoft.com/office/powerpoint/2010/main" val="60243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3D653E5-7D55-FCEE-0601-8EF61F3E21AA}"/>
              </a:ext>
            </a:extLst>
          </p:cNvPr>
          <p:cNvGrpSpPr/>
          <p:nvPr/>
        </p:nvGrpSpPr>
        <p:grpSpPr>
          <a:xfrm>
            <a:off x="6192173" y="1584102"/>
            <a:ext cx="5534606" cy="5273898"/>
            <a:chOff x="6850039" y="114300"/>
            <a:chExt cx="11275325" cy="10744200"/>
          </a:xfrm>
        </p:grpSpPr>
        <p:pic>
          <p:nvPicPr>
            <p:cNvPr id="3" name="Picture 2">
              <a:extLst>
                <a:ext uri="{FF2B5EF4-FFF2-40B4-BE49-F238E27FC236}">
                  <a16:creationId xmlns:a16="http://schemas.microsoft.com/office/drawing/2014/main" id="{FF5C5047-481C-4BB5-2BB1-5C4D4025C5AC}"/>
                </a:ext>
              </a:extLst>
            </p:cNvPr>
            <p:cNvPicPr>
              <a:picLocks noChangeAspect="1"/>
            </p:cNvPicPr>
            <p:nvPr/>
          </p:nvPicPr>
          <p:blipFill rotWithShape="1">
            <a:blip r:embed="rId3">
              <a:extLst>
                <a:ext uri="{28A0092B-C50C-407E-A947-70E740481C1C}">
                  <a14:useLocalDpi xmlns:a14="http://schemas.microsoft.com/office/drawing/2010/main" val="0"/>
                </a:ext>
              </a:extLst>
            </a:blip>
            <a:srcRect l="35241" t="273" r="29069" b="-273"/>
            <a:stretch/>
          </p:blipFill>
          <p:spPr>
            <a:xfrm>
              <a:off x="12725400" y="257175"/>
              <a:ext cx="5247564" cy="9772650"/>
            </a:xfrm>
            <a:prstGeom prst="roundRect">
              <a:avLst>
                <a:gd name="adj" fmla="val 13546"/>
              </a:avLst>
            </a:prstGeom>
          </p:spPr>
        </p:pic>
        <p:pic>
          <p:nvPicPr>
            <p:cNvPr id="4" name="Picture 3">
              <a:extLst>
                <a:ext uri="{FF2B5EF4-FFF2-40B4-BE49-F238E27FC236}">
                  <a16:creationId xmlns:a16="http://schemas.microsoft.com/office/drawing/2014/main" id="{3625571E-3054-09E8-F427-992801E938D3}"/>
                </a:ext>
              </a:extLst>
            </p:cNvPr>
            <p:cNvPicPr>
              <a:picLocks noChangeAspect="1"/>
            </p:cNvPicPr>
            <p:nvPr/>
          </p:nvPicPr>
          <p:blipFill rotWithShape="1">
            <a:blip r:embed="rId3">
              <a:extLst>
                <a:ext uri="{28A0092B-C50C-407E-A947-70E740481C1C}">
                  <a14:useLocalDpi xmlns:a14="http://schemas.microsoft.com/office/drawing/2010/main" val="0"/>
                </a:ext>
              </a:extLst>
            </a:blip>
            <a:srcRect t="32573" r="64310"/>
            <a:stretch/>
          </p:blipFill>
          <p:spPr>
            <a:xfrm>
              <a:off x="7002439" y="3467100"/>
              <a:ext cx="5247564" cy="6589452"/>
            </a:xfrm>
            <a:prstGeom prst="roundRect">
              <a:avLst>
                <a:gd name="adj" fmla="val 13546"/>
              </a:avLst>
            </a:prstGeom>
          </p:spPr>
        </p:pic>
        <p:sp>
          <p:nvSpPr>
            <p:cNvPr id="5" name="Rectangle: Rounded Corners 4">
              <a:extLst>
                <a:ext uri="{FF2B5EF4-FFF2-40B4-BE49-F238E27FC236}">
                  <a16:creationId xmlns:a16="http://schemas.microsoft.com/office/drawing/2014/main" id="{8ADD72D0-CDC3-D0DC-1236-CE56FFF1745C}"/>
                </a:ext>
              </a:extLst>
            </p:cNvPr>
            <p:cNvSpPr/>
            <p:nvPr/>
          </p:nvSpPr>
          <p:spPr>
            <a:xfrm>
              <a:off x="6850039" y="3314700"/>
              <a:ext cx="5552364" cy="7543800"/>
            </a:xfrm>
            <a:prstGeom prst="roundRect">
              <a:avLst/>
            </a:prstGeom>
            <a:no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a:endParaRPr>
            </a:p>
          </p:txBody>
        </p:sp>
        <p:sp>
          <p:nvSpPr>
            <p:cNvPr id="6" name="Rectangle: Rounded Corners 6">
              <a:extLst>
                <a:ext uri="{FF2B5EF4-FFF2-40B4-BE49-F238E27FC236}">
                  <a16:creationId xmlns:a16="http://schemas.microsoft.com/office/drawing/2014/main" id="{6820D7CB-DBEF-3095-6F5A-EF10791294AD}"/>
                </a:ext>
              </a:extLst>
            </p:cNvPr>
            <p:cNvSpPr/>
            <p:nvPr/>
          </p:nvSpPr>
          <p:spPr>
            <a:xfrm>
              <a:off x="12573000" y="114300"/>
              <a:ext cx="5552364" cy="10744200"/>
            </a:xfrm>
            <a:prstGeom prst="roundRect">
              <a:avLst/>
            </a:prstGeom>
            <a:no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a:endParaRPr>
            </a:p>
          </p:txBody>
        </p:sp>
      </p:grpSp>
      <p:sp>
        <p:nvSpPr>
          <p:cNvPr id="7" name="TextBox 6">
            <a:extLst>
              <a:ext uri="{FF2B5EF4-FFF2-40B4-BE49-F238E27FC236}">
                <a16:creationId xmlns:a16="http://schemas.microsoft.com/office/drawing/2014/main" id="{0FE20699-CDDF-ABDE-9903-25AACF627EB5}"/>
              </a:ext>
            </a:extLst>
          </p:cNvPr>
          <p:cNvSpPr txBox="1"/>
          <p:nvPr/>
        </p:nvSpPr>
        <p:spPr>
          <a:xfrm>
            <a:off x="217466" y="2068121"/>
            <a:ext cx="5775158" cy="4305860"/>
          </a:xfrm>
          <a:prstGeom prst="roundRect">
            <a:avLst/>
          </a:prstGeom>
          <a:solidFill>
            <a:schemeClr val="bg1"/>
          </a:solidFill>
        </p:spPr>
        <p:txBody>
          <a:bodyPr wrap="square">
            <a:spAutoFit/>
          </a:bodyPr>
          <a:lstStyle/>
          <a:p>
            <a:pPr algn="just">
              <a:lnSpc>
                <a:spcPct val="150000"/>
              </a:lnSpc>
            </a:pPr>
            <a:r>
              <a:rPr lang="vi-VN" sz="2400" dirty="0">
                <a:latin typeface="UTM Avo" panose="02040603050506020204" pitchFamily="18"/>
              </a:rPr>
              <a:t>Mùa lũ nước sông lên cao gây ngập lụt, mùa cạn nước sông xuống rất thấp gây thiếu nước cho sản xuất, sinh hoạt nên người dân nơi đây đã xây dựng nhiều công trình thủy lợi để khắc phục tình trạng này.</a:t>
            </a:r>
            <a:endParaRPr lang="en-US" sz="2400" dirty="0">
              <a:latin typeface="UTM Avo" panose="02040603050506020204" pitchFamily="18"/>
            </a:endParaRPr>
          </a:p>
        </p:txBody>
      </p:sp>
    </p:spTree>
    <p:extLst>
      <p:ext uri="{BB962C8B-B14F-4D97-AF65-F5344CB8AC3E}">
        <p14:creationId xmlns:p14="http://schemas.microsoft.com/office/powerpoint/2010/main" val="202743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BA8B9C-F69F-DB09-C300-A284AC628558}"/>
              </a:ext>
            </a:extLst>
          </p:cNvPr>
          <p:cNvGrpSpPr/>
          <p:nvPr/>
        </p:nvGrpSpPr>
        <p:grpSpPr>
          <a:xfrm>
            <a:off x="6557497" y="1705465"/>
            <a:ext cx="3987950" cy="2582079"/>
            <a:chOff x="8305800" y="114300"/>
            <a:chExt cx="9753600" cy="6315165"/>
          </a:xfrm>
        </p:grpSpPr>
        <p:pic>
          <p:nvPicPr>
            <p:cNvPr id="9" name="Picture 8">
              <a:extLst>
                <a:ext uri="{FF2B5EF4-FFF2-40B4-BE49-F238E27FC236}">
                  <a16:creationId xmlns:a16="http://schemas.microsoft.com/office/drawing/2014/main" id="{C06EA525-71C3-5137-52AE-492DE3C928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14300"/>
              <a:ext cx="9753600" cy="5481523"/>
            </a:xfrm>
            <a:prstGeom prst="roundRect">
              <a:avLst/>
            </a:prstGeom>
          </p:spPr>
        </p:pic>
        <p:sp>
          <p:nvSpPr>
            <p:cNvPr id="10" name="TextBox 9">
              <a:extLst>
                <a:ext uri="{FF2B5EF4-FFF2-40B4-BE49-F238E27FC236}">
                  <a16:creationId xmlns:a16="http://schemas.microsoft.com/office/drawing/2014/main" id="{17025367-CAAE-19AF-1419-1402E64A1E57}"/>
                </a:ext>
              </a:extLst>
            </p:cNvPr>
            <p:cNvSpPr txBox="1"/>
            <p:nvPr/>
          </p:nvSpPr>
          <p:spPr>
            <a:xfrm>
              <a:off x="8793707" y="5829300"/>
              <a:ext cx="8915400" cy="600165"/>
            </a:xfrm>
            <a:prstGeom prst="rect">
              <a:avLst/>
            </a:prstGeom>
            <a:noFill/>
          </p:spPr>
          <p:txBody>
            <a:bodyPr wrap="square" rtlCol="0">
              <a:spAutoFit/>
            </a:bodyPr>
            <a:lstStyle/>
            <a:p>
              <a:pPr algn="ctr"/>
              <a:r>
                <a:rPr lang="en-US" sz="2000">
                  <a:solidFill>
                    <a:srgbClr val="002060"/>
                  </a:solidFill>
                  <a:latin typeface="UTM Avo" panose="02040603050506020204" pitchFamily="18"/>
                </a:rPr>
                <a:t>Hạn hán, thiếu hụt lượng nước tại sông Hồng </a:t>
              </a:r>
            </a:p>
          </p:txBody>
        </p:sp>
      </p:grpSp>
      <p:grpSp>
        <p:nvGrpSpPr>
          <p:cNvPr id="11" name="Group 10">
            <a:extLst>
              <a:ext uri="{FF2B5EF4-FFF2-40B4-BE49-F238E27FC236}">
                <a16:creationId xmlns:a16="http://schemas.microsoft.com/office/drawing/2014/main" id="{801770E9-445A-3487-3B7F-20CBCD066D5A}"/>
              </a:ext>
            </a:extLst>
          </p:cNvPr>
          <p:cNvGrpSpPr/>
          <p:nvPr/>
        </p:nvGrpSpPr>
        <p:grpSpPr>
          <a:xfrm>
            <a:off x="1427747" y="4095253"/>
            <a:ext cx="4668253" cy="2690558"/>
            <a:chOff x="38100" y="4681865"/>
            <a:chExt cx="8915400" cy="5138410"/>
          </a:xfrm>
        </p:grpSpPr>
        <p:pic>
          <p:nvPicPr>
            <p:cNvPr id="12" name="Picture 11">
              <a:extLst>
                <a:ext uri="{FF2B5EF4-FFF2-40B4-BE49-F238E27FC236}">
                  <a16:creationId xmlns:a16="http://schemas.microsoft.com/office/drawing/2014/main" id="{58928F69-6E4F-8043-0BEB-D3C64CCC75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5448300"/>
              <a:ext cx="7772400" cy="4371975"/>
            </a:xfrm>
            <a:prstGeom prst="roundRect">
              <a:avLst/>
            </a:prstGeom>
          </p:spPr>
        </p:pic>
        <p:sp>
          <p:nvSpPr>
            <p:cNvPr id="13" name="TextBox 12">
              <a:extLst>
                <a:ext uri="{FF2B5EF4-FFF2-40B4-BE49-F238E27FC236}">
                  <a16:creationId xmlns:a16="http://schemas.microsoft.com/office/drawing/2014/main" id="{003F3F55-387E-B1BE-2EC0-83A12D9BD34D}"/>
                </a:ext>
              </a:extLst>
            </p:cNvPr>
            <p:cNvSpPr txBox="1"/>
            <p:nvPr/>
          </p:nvSpPr>
          <p:spPr>
            <a:xfrm>
              <a:off x="38100" y="4681865"/>
              <a:ext cx="8915400" cy="600165"/>
            </a:xfrm>
            <a:prstGeom prst="rect">
              <a:avLst/>
            </a:prstGeom>
            <a:noFill/>
          </p:spPr>
          <p:txBody>
            <a:bodyPr wrap="square" rtlCol="0">
              <a:spAutoFit/>
            </a:bodyPr>
            <a:lstStyle/>
            <a:p>
              <a:pPr algn="ctr"/>
              <a:r>
                <a:rPr lang="en-US" sz="2000">
                  <a:solidFill>
                    <a:srgbClr val="002060"/>
                  </a:solidFill>
                  <a:latin typeface="UTM Avo" panose="02040603050506020204" pitchFamily="18"/>
                </a:rPr>
                <a:t>Mưa lũ, ngập lụt tại Hà Nội</a:t>
              </a:r>
            </a:p>
          </p:txBody>
        </p:sp>
      </p:grpSp>
      <p:pic>
        <p:nvPicPr>
          <p:cNvPr id="14" name="Picture 13">
            <a:extLst>
              <a:ext uri="{FF2B5EF4-FFF2-40B4-BE49-F238E27FC236}">
                <a16:creationId xmlns:a16="http://schemas.microsoft.com/office/drawing/2014/main" id="{CA1A9227-9711-6EC1-5401-58269A9689A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125"/>
          <a:stretch/>
        </p:blipFill>
        <p:spPr>
          <a:xfrm>
            <a:off x="766760" y="2564240"/>
            <a:ext cx="755623" cy="1871486"/>
          </a:xfrm>
          <a:prstGeom prst="roundRect">
            <a:avLst>
              <a:gd name="adj" fmla="val 50000"/>
            </a:avLst>
          </a:prstGeom>
        </p:spPr>
      </p:pic>
      <p:pic>
        <p:nvPicPr>
          <p:cNvPr id="15" name="Picture 14">
            <a:extLst>
              <a:ext uri="{FF2B5EF4-FFF2-40B4-BE49-F238E27FC236}">
                <a16:creationId xmlns:a16="http://schemas.microsoft.com/office/drawing/2014/main" id="{4A9DF2F6-AC22-A1E6-FD22-A2CCBDBA806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89" t="2739" r="57636" b="1405"/>
          <a:stretch/>
        </p:blipFill>
        <p:spPr>
          <a:xfrm>
            <a:off x="1843467" y="1617011"/>
            <a:ext cx="802564" cy="1905381"/>
          </a:xfrm>
          <a:prstGeom prst="roundRect">
            <a:avLst>
              <a:gd name="adj" fmla="val 50000"/>
            </a:avLst>
          </a:prstGeom>
        </p:spPr>
      </p:pic>
      <p:pic>
        <p:nvPicPr>
          <p:cNvPr id="16" name="Picture 15">
            <a:extLst>
              <a:ext uri="{FF2B5EF4-FFF2-40B4-BE49-F238E27FC236}">
                <a16:creationId xmlns:a16="http://schemas.microsoft.com/office/drawing/2014/main" id="{74AD2810-7A12-D73A-09FE-51AFD250DF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649" t="-280" r="33476" b="280"/>
          <a:stretch/>
        </p:blipFill>
        <p:spPr>
          <a:xfrm>
            <a:off x="3094222" y="2125094"/>
            <a:ext cx="755623" cy="1871486"/>
          </a:xfrm>
          <a:prstGeom prst="roundRect">
            <a:avLst>
              <a:gd name="adj" fmla="val 50000"/>
            </a:avLst>
          </a:prstGeom>
        </p:spPr>
      </p:pic>
      <p:pic>
        <p:nvPicPr>
          <p:cNvPr id="17" name="Picture 16">
            <a:extLst>
              <a:ext uri="{FF2B5EF4-FFF2-40B4-BE49-F238E27FC236}">
                <a16:creationId xmlns:a16="http://schemas.microsoft.com/office/drawing/2014/main" id="{AB99A497-6B68-3BE0-35FE-92411D7A44A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972" r="17153"/>
          <a:stretch/>
        </p:blipFill>
        <p:spPr>
          <a:xfrm>
            <a:off x="4357488" y="1557514"/>
            <a:ext cx="755623" cy="1871486"/>
          </a:xfrm>
          <a:prstGeom prst="roundRect">
            <a:avLst>
              <a:gd name="adj" fmla="val 50000"/>
            </a:avLst>
          </a:prstGeom>
        </p:spPr>
      </p:pic>
      <p:pic>
        <p:nvPicPr>
          <p:cNvPr id="18" name="Picture 17">
            <a:extLst>
              <a:ext uri="{FF2B5EF4-FFF2-40B4-BE49-F238E27FC236}">
                <a16:creationId xmlns:a16="http://schemas.microsoft.com/office/drawing/2014/main" id="{822E418F-38F5-6CC2-30BE-73D977B27A5F}"/>
              </a:ext>
            </a:extLst>
          </p:cNvPr>
          <p:cNvPicPr>
            <a:picLocks noChangeAspect="1"/>
          </p:cNvPicPr>
          <p:nvPr/>
        </p:nvPicPr>
        <p:blipFill rotWithShape="1">
          <a:blip r:embed="rId7"/>
          <a:srcRect r="73131"/>
          <a:stretch/>
        </p:blipFill>
        <p:spPr>
          <a:xfrm>
            <a:off x="8198557" y="5167285"/>
            <a:ext cx="724061" cy="1615541"/>
          </a:xfrm>
          <a:prstGeom prst="roundRect">
            <a:avLst>
              <a:gd name="adj" fmla="val 50000"/>
            </a:avLst>
          </a:prstGeom>
        </p:spPr>
      </p:pic>
      <p:pic>
        <p:nvPicPr>
          <p:cNvPr id="19" name="Picture 18">
            <a:extLst>
              <a:ext uri="{FF2B5EF4-FFF2-40B4-BE49-F238E27FC236}">
                <a16:creationId xmlns:a16="http://schemas.microsoft.com/office/drawing/2014/main" id="{AA2347A2-2848-66BB-AF72-7F45AEB7FE5F}"/>
              </a:ext>
            </a:extLst>
          </p:cNvPr>
          <p:cNvPicPr>
            <a:picLocks noChangeAspect="1"/>
          </p:cNvPicPr>
          <p:nvPr/>
        </p:nvPicPr>
        <p:blipFill rotWithShape="1">
          <a:blip r:embed="rId7"/>
          <a:srcRect l="14939" t="-316" r="58192" b="316"/>
          <a:stretch/>
        </p:blipFill>
        <p:spPr>
          <a:xfrm>
            <a:off x="9306277" y="4868731"/>
            <a:ext cx="724061" cy="1615541"/>
          </a:xfrm>
          <a:prstGeom prst="roundRect">
            <a:avLst>
              <a:gd name="adj" fmla="val 50000"/>
            </a:avLst>
          </a:prstGeom>
        </p:spPr>
      </p:pic>
      <p:pic>
        <p:nvPicPr>
          <p:cNvPr id="20" name="Picture 19">
            <a:extLst>
              <a:ext uri="{FF2B5EF4-FFF2-40B4-BE49-F238E27FC236}">
                <a16:creationId xmlns:a16="http://schemas.microsoft.com/office/drawing/2014/main" id="{33369621-4EC8-26C3-2D12-C176E377DA7E}"/>
              </a:ext>
            </a:extLst>
          </p:cNvPr>
          <p:cNvPicPr>
            <a:picLocks noChangeAspect="1"/>
          </p:cNvPicPr>
          <p:nvPr/>
        </p:nvPicPr>
        <p:blipFill rotWithShape="1">
          <a:blip r:embed="rId7"/>
          <a:srcRect l="30526" r="42605"/>
          <a:stretch/>
        </p:blipFill>
        <p:spPr>
          <a:xfrm>
            <a:off x="10411338" y="4496571"/>
            <a:ext cx="724061" cy="1615541"/>
          </a:xfrm>
          <a:prstGeom prst="roundRect">
            <a:avLst>
              <a:gd name="adj" fmla="val 50000"/>
            </a:avLst>
          </a:prstGeom>
        </p:spPr>
      </p:pic>
    </p:spTree>
    <p:extLst>
      <p:ext uri="{BB962C8B-B14F-4D97-AF65-F5344CB8AC3E}">
        <p14:creationId xmlns:p14="http://schemas.microsoft.com/office/powerpoint/2010/main" val="39711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vertical)">
                                      <p:cBhvr>
                                        <p:cTn id="7" dur="500"/>
                                        <p:tgtEl>
                                          <p:spTgt spid="14"/>
                                        </p:tgtEl>
                                      </p:cBhvr>
                                    </p:animEffect>
                                  </p:childTnLst>
                                </p:cTn>
                              </p:par>
                              <p:par>
                                <p:cTn id="8" presetID="14" presetClass="entr" presetSubtype="5"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vertical)">
                                      <p:cBhvr>
                                        <p:cTn id="10" dur="500"/>
                                        <p:tgtEl>
                                          <p:spTgt spid="15"/>
                                        </p:tgtEl>
                                      </p:cBhvr>
                                    </p:animEffect>
                                  </p:childTnLst>
                                </p:cTn>
                              </p:par>
                              <p:par>
                                <p:cTn id="11" presetID="14" presetClass="entr" presetSubtype="5"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vertical)">
                                      <p:cBhvr>
                                        <p:cTn id="13" dur="500"/>
                                        <p:tgtEl>
                                          <p:spTgt spid="16"/>
                                        </p:tgtEl>
                                      </p:cBhvr>
                                    </p:animEffect>
                                  </p:childTnLst>
                                </p:cTn>
                              </p:par>
                              <p:par>
                                <p:cTn id="14" presetID="14" presetClass="entr" presetSubtype="5"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vertical)">
                                      <p:cBhvr>
                                        <p:cTn id="16" dur="500"/>
                                        <p:tgtEl>
                                          <p:spTgt spid="17"/>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14" presetClass="entr" presetSubtype="1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par>
                                <p:cTn id="27" presetID="14" presetClass="entr" presetSubtype="1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Template_Dao duc 4</Template>
  <TotalTime>154</TotalTime>
  <Words>821</Words>
  <Application>Microsoft Office PowerPoint</Application>
  <PresentationFormat>Widescreen</PresentationFormat>
  <Paragraphs>70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Symbol</vt:lpstr>
      <vt:lpstr>Arial</vt:lpstr>
      <vt:lpstr>Calibri</vt:lpstr>
      <vt:lpstr>Open Sans</vt:lpstr>
      <vt:lpstr>UTM Avo</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Nguyễn</dc:creator>
  <cp:lastModifiedBy>Huy Nguyễn</cp:lastModifiedBy>
  <cp:revision>17</cp:revision>
  <dcterms:created xsi:type="dcterms:W3CDTF">2023-10-17T08:44:51Z</dcterms:created>
  <dcterms:modified xsi:type="dcterms:W3CDTF">2023-12-15T01:53:37Z</dcterms:modified>
</cp:coreProperties>
</file>