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69" r:id="rId4"/>
    <p:sldId id="272" r:id="rId5"/>
    <p:sldId id="281" r:id="rId6"/>
    <p:sldId id="275" r:id="rId7"/>
    <p:sldId id="277" r:id="rId8"/>
    <p:sldId id="282" r:id="rId9"/>
    <p:sldId id="283" r:id="rId10"/>
    <p:sldId id="284" r:id="rId11"/>
    <p:sldId id="285" r:id="rId12"/>
    <p:sldId id="296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71" r:id="rId21"/>
    <p:sldId id="263" r:id="rId22"/>
    <p:sldId id="293" r:id="rId23"/>
    <p:sldId id="257" r:id="rId24"/>
    <p:sldId id="260" r:id="rId25"/>
    <p:sldId id="294" r:id="rId26"/>
    <p:sldId id="259" r:id="rId27"/>
    <p:sldId id="258" r:id="rId28"/>
    <p:sldId id="278" r:id="rId29"/>
    <p:sldId id="280" r:id="rId30"/>
    <p:sldId id="279" r:id="rId31"/>
    <p:sldId id="295" r:id="rId32"/>
    <p:sldId id="265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5659"/>
  </p:normalViewPr>
  <p:slideViewPr>
    <p:cSldViewPr snapToGrid="0">
      <p:cViewPr varScale="1">
        <p:scale>
          <a:sx n="103" d="100"/>
          <a:sy n="103" d="100"/>
        </p:scale>
        <p:origin x="2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D431B-4E41-4E48-BDF2-9E0CA7FF405C}" type="datetimeFigureOut">
              <a:rPr lang="en-VN" smtClean="0"/>
              <a:t>12/15/2023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C4878-9787-D54D-9847-0F836B950F3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418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C4878-9787-D54D-9847-0F836B950F33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9806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4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5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6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5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07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6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05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3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29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7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6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38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30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3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46.jpe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slide" Target="slide22.xml"/><Relationship Id="rId17" Type="http://schemas.openxmlformats.org/officeDocument/2006/relationships/slide" Target="slide26.xml"/><Relationship Id="rId2" Type="http://schemas.openxmlformats.org/officeDocument/2006/relationships/notesSlide" Target="../notesSlides/notesSlide2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slide" Target="slide27.xml"/><Relationship Id="rId15" Type="http://schemas.openxmlformats.org/officeDocument/2006/relationships/slide" Target="slide24.xml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slide" Target="slide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slide" Target="slide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slide" Target="slide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4.wav"/><Relationship Id="rId9" Type="http://schemas.openxmlformats.org/officeDocument/2006/relationships/image" Target="../media/image59.png"/><Relationship Id="rId1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png"/><Relationship Id="rId1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30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30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27519C-441A-AC0B-92F9-F26BEC01BDC9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3609FAA-20DD-9C36-BD19-C58F970088E7}"/>
              </a:ext>
            </a:extLst>
          </p:cNvPr>
          <p:cNvSpPr txBox="1">
            <a:spLocks/>
          </p:cNvSpPr>
          <p:nvPr/>
        </p:nvSpPr>
        <p:spPr>
          <a:xfrm>
            <a:off x="1200638" y="2584801"/>
            <a:ext cx="9790723" cy="2583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Thiên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Bắc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bộ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1, 2)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74878-32FE-EB81-4589-9420BAA303CA}"/>
              </a:ext>
            </a:extLst>
          </p:cNvPr>
          <p:cNvSpPr txBox="1"/>
          <p:nvPr/>
        </p:nvSpPr>
        <p:spPr>
          <a:xfrm>
            <a:off x="-129309" y="1562243"/>
            <a:ext cx="12450618" cy="102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Bắc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bộ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6D6CF9-74EB-442B-C353-5F1F5F91BF3E}"/>
              </a:ext>
            </a:extLst>
          </p:cNvPr>
          <p:cNvGrpSpPr/>
          <p:nvPr/>
        </p:nvGrpSpPr>
        <p:grpSpPr>
          <a:xfrm>
            <a:off x="772076" y="2335821"/>
            <a:ext cx="4714324" cy="816452"/>
            <a:chOff x="762000" y="1181100"/>
            <a:chExt cx="7071486" cy="1224678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CC6808B9-5EBD-564B-71B2-B109B0A52CF0}"/>
                </a:ext>
              </a:extLst>
            </p:cNvPr>
            <p:cNvSpPr/>
            <p:nvPr/>
          </p:nvSpPr>
          <p:spPr>
            <a:xfrm>
              <a:off x="762000" y="1181100"/>
              <a:ext cx="1264184" cy="1224678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B7BB6C-00E3-DA4F-175C-F764CB0C90F2}"/>
                </a:ext>
              </a:extLst>
            </p:cNvPr>
            <p:cNvSpPr txBox="1"/>
            <p:nvPr/>
          </p:nvSpPr>
          <p:spPr>
            <a:xfrm>
              <a:off x="2347086" y="1393758"/>
              <a:ext cx="5486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/>
                </a:rPr>
                <a:t>Thảo</a:t>
              </a:r>
              <a:r>
                <a:rPr lang="en-US" sz="2800" b="1" dirty="0">
                  <a:latin typeface="UTM Avo" panose="02040603050506020204" pitchFamily="18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</a:rPr>
                <a:t>luận</a:t>
              </a:r>
              <a:r>
                <a:rPr lang="en-US" sz="2800" b="1" dirty="0">
                  <a:latin typeface="UTM Avo" panose="02040603050506020204" pitchFamily="18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</a:rPr>
                <a:t>nhóm</a:t>
              </a:r>
              <a:r>
                <a:rPr lang="en-US" sz="2800" b="1" dirty="0">
                  <a:latin typeface="UTM Avo" panose="02040603050506020204" pitchFamily="18"/>
                </a:rPr>
                <a:t>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885569-1D0C-0740-68C3-A551FCE0BE0F}"/>
              </a:ext>
            </a:extLst>
          </p:cNvPr>
          <p:cNvSpPr txBox="1"/>
          <p:nvPr/>
        </p:nvSpPr>
        <p:spPr>
          <a:xfrm>
            <a:off x="3667676" y="1124977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</a:rPr>
              <a:t>Sông</a:t>
            </a:r>
            <a:r>
              <a:rPr lang="en-US" sz="2800" b="1" dirty="0">
                <a:latin typeface="UTM Avo" panose="02040603050506020204" pitchFamily="18"/>
              </a:rPr>
              <a:t> </a:t>
            </a:r>
            <a:r>
              <a:rPr lang="en-US" sz="2800" b="1" dirty="0" err="1">
                <a:latin typeface="UTM Avo" panose="02040603050506020204" pitchFamily="18"/>
              </a:rPr>
              <a:t>ngòi</a:t>
            </a:r>
            <a:r>
              <a:rPr lang="en-US" sz="2800" b="1" dirty="0">
                <a:latin typeface="UTM Avo" panose="02040603050506020204" pitchFamily="18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F5E3A-D5A8-2B97-51CF-9C10C51C9A10}"/>
              </a:ext>
            </a:extLst>
          </p:cNvPr>
          <p:cNvSpPr txBox="1"/>
          <p:nvPr/>
        </p:nvSpPr>
        <p:spPr>
          <a:xfrm>
            <a:off x="1237954" y="3520440"/>
            <a:ext cx="9716092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Đọc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thông</a:t>
            </a:r>
            <a:r>
              <a:rPr lang="en-US" sz="2400" dirty="0">
                <a:latin typeface="UTM Avo" panose="02040603050506020204" pitchFamily="18"/>
              </a:rPr>
              <a:t> tin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quan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sát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các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hình</a:t>
            </a:r>
            <a:r>
              <a:rPr lang="en-US" sz="2400" dirty="0">
                <a:latin typeface="UTM Avo" panose="02040603050506020204" pitchFamily="18"/>
              </a:rPr>
              <a:t> 1, 2, 3, 4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SGK </a:t>
            </a:r>
            <a:r>
              <a:rPr lang="en-US" sz="2400" dirty="0" err="1">
                <a:latin typeface="UTM Avo" panose="02040603050506020204" pitchFamily="18"/>
              </a:rPr>
              <a:t>em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hãy</a:t>
            </a:r>
            <a:r>
              <a:rPr lang="en-US" sz="2400" dirty="0">
                <a:latin typeface="UTM Avo" panose="02040603050506020204" pitchFamily="18"/>
              </a:rPr>
              <a:t>: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Chỉ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Thái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Bình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Nêu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đặc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điểm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ngòi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của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vùng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79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E37E3C-5011-6D50-C0F2-47AB63B2F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r="49941"/>
          <a:stretch/>
        </p:blipFill>
        <p:spPr>
          <a:xfrm>
            <a:off x="5598076" y="4241353"/>
            <a:ext cx="2946400" cy="2418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277C9-D10C-D1CA-8E84-40617C520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9" t="-575" r="933" b="575"/>
          <a:stretch/>
        </p:blipFill>
        <p:spPr>
          <a:xfrm>
            <a:off x="8936737" y="4241353"/>
            <a:ext cx="2946402" cy="2418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3744C-D8EF-FD0A-E651-B9941DD1BA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r="2763"/>
          <a:stretch/>
        </p:blipFill>
        <p:spPr>
          <a:xfrm>
            <a:off x="706057" y="1916074"/>
            <a:ext cx="4282979" cy="4650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C24BC-26C2-355B-5C46-A888225E5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05" y="1417344"/>
            <a:ext cx="3745742" cy="25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1E84D-9A50-D1EC-DCC3-00060DB80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52" r="3659" b="19757"/>
          <a:stretch/>
        </p:blipFill>
        <p:spPr>
          <a:xfrm>
            <a:off x="763191" y="1701801"/>
            <a:ext cx="5688806" cy="5062433"/>
          </a:xfrm>
          <a:prstGeom prst="rect">
            <a:avLst/>
          </a:prstGeom>
        </p:spPr>
      </p:pic>
      <p:sp>
        <p:nvSpPr>
          <p:cNvPr id="4" name="Arrow: Down 2">
            <a:extLst>
              <a:ext uri="{FF2B5EF4-FFF2-40B4-BE49-F238E27FC236}">
                <a16:creationId xmlns:a16="http://schemas.microsoft.com/office/drawing/2014/main" id="{C77F9FE6-2280-9527-2EBC-6D4654E8040D}"/>
              </a:ext>
            </a:extLst>
          </p:cNvPr>
          <p:cNvSpPr/>
          <p:nvPr/>
        </p:nvSpPr>
        <p:spPr>
          <a:xfrm rot="17575582">
            <a:off x="2276970" y="3394020"/>
            <a:ext cx="265472" cy="6795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5" name="Arrow: Down 3">
            <a:extLst>
              <a:ext uri="{FF2B5EF4-FFF2-40B4-BE49-F238E27FC236}">
                <a16:creationId xmlns:a16="http://schemas.microsoft.com/office/drawing/2014/main" id="{280E354C-6158-3BC2-EF2C-C7FA5EBB595B}"/>
              </a:ext>
            </a:extLst>
          </p:cNvPr>
          <p:cNvSpPr/>
          <p:nvPr/>
        </p:nvSpPr>
        <p:spPr>
          <a:xfrm rot="19038387">
            <a:off x="3313905" y="2943318"/>
            <a:ext cx="256721" cy="67277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A0DC693D-2878-199A-3020-6B3453BAE482}"/>
              </a:ext>
            </a:extLst>
          </p:cNvPr>
          <p:cNvSpPr/>
          <p:nvPr/>
        </p:nvSpPr>
        <p:spPr>
          <a:xfrm>
            <a:off x="7536859" y="1701800"/>
            <a:ext cx="3891949" cy="23281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Sông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nhánh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Lô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Thao. </a:t>
            </a: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A9BE719C-87CB-77AD-55BE-7E5DBE9DB3D1}"/>
              </a:ext>
            </a:extLst>
          </p:cNvPr>
          <p:cNvSpPr/>
          <p:nvPr/>
        </p:nvSpPr>
        <p:spPr>
          <a:xfrm>
            <a:off x="7536860" y="4233017"/>
            <a:ext cx="3891949" cy="23281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UTM Avo" panose="02040603050506020204" pitchFamily="18"/>
              </a:rPr>
              <a:t>Sông Thái Bình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</a:rPr>
              <a:t>được hình thành từ 3 nhánh sông: Cầu, Thương và Lục Nam. </a:t>
            </a:r>
          </a:p>
        </p:txBody>
      </p:sp>
    </p:spTree>
    <p:extLst>
      <p:ext uri="{BB962C8B-B14F-4D97-AF65-F5344CB8AC3E}">
        <p14:creationId xmlns:p14="http://schemas.microsoft.com/office/powerpoint/2010/main" val="17775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2BDDB-F246-DB78-83F5-8096F7260BDC}"/>
              </a:ext>
            </a:extLst>
          </p:cNvPr>
          <p:cNvSpPr txBox="1"/>
          <p:nvPr/>
        </p:nvSpPr>
        <p:spPr>
          <a:xfrm>
            <a:off x="126022" y="1655578"/>
            <a:ext cx="11939956" cy="214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latin typeface="UTM Avo" panose="02040603050506020204" pitchFamily="18"/>
              </a:rPr>
              <a:t>Vùng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Đồng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bằng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Bắc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Bộ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có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nhiều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sông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ngòi</a:t>
            </a:r>
            <a:r>
              <a:rPr lang="en-US" sz="2300" dirty="0">
                <a:latin typeface="UTM Avo" panose="02040603050506020204" pitchFamily="18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UTM Avo" panose="02040603050506020204" pitchFamily="18"/>
              </a:rPr>
              <a:t>Hai con </a:t>
            </a:r>
            <a:r>
              <a:rPr lang="en-US" sz="2300" dirty="0" err="1">
                <a:latin typeface="UTM Avo" panose="02040603050506020204" pitchFamily="18"/>
              </a:rPr>
              <a:t>sông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lớn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bồi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đắp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nên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đồng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bằng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Bắc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bộ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là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sông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Hồng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và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sông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Thương</a:t>
            </a:r>
            <a:r>
              <a:rPr lang="en-US" sz="2300" dirty="0">
                <a:latin typeface="UTM Avo" panose="02040603050506020204" pitchFamily="18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latin typeface="UTM Avo" panose="02040603050506020204" pitchFamily="18"/>
              </a:rPr>
              <a:t>Mực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nước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ở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các</a:t>
            </a:r>
            <a:r>
              <a:rPr lang="en-US" sz="2300" dirty="0">
                <a:latin typeface="UTM Avo" panose="02040603050506020204" pitchFamily="18"/>
              </a:rPr>
              <a:t> con </a:t>
            </a:r>
            <a:r>
              <a:rPr lang="en-US" sz="2300" dirty="0" err="1">
                <a:latin typeface="UTM Avo" panose="02040603050506020204" pitchFamily="18"/>
              </a:rPr>
              <a:t>sông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thay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đổi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theo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mùa</a:t>
            </a:r>
            <a:r>
              <a:rPr lang="en-US" sz="2300" dirty="0">
                <a:latin typeface="UTM Avo" panose="02040603050506020204" pitchFamily="18"/>
              </a:rPr>
              <a:t>: </a:t>
            </a:r>
            <a:r>
              <a:rPr lang="en-US" sz="2300" dirty="0" err="1">
                <a:latin typeface="UTM Avo" panose="02040603050506020204" pitchFamily="18"/>
              </a:rPr>
              <a:t>mùa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cạn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nước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sông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xuống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thấp</a:t>
            </a:r>
            <a:r>
              <a:rPr lang="en-US" sz="2300" dirty="0">
                <a:latin typeface="UTM Avo" panose="02040603050506020204" pitchFamily="18"/>
              </a:rPr>
              <a:t>; </a:t>
            </a:r>
            <a:r>
              <a:rPr lang="en-US" sz="2300" dirty="0" err="1">
                <a:latin typeface="UTM Avo" panose="02040603050506020204" pitchFamily="18"/>
              </a:rPr>
              <a:t>mùa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lũ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nước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dâng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cao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nên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thường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gây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ra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ngập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lụt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ở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những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vùng</a:t>
            </a:r>
            <a:r>
              <a:rPr lang="en-US" sz="2300" dirty="0">
                <a:latin typeface="UTM Avo" panose="02040603050506020204" pitchFamily="18"/>
              </a:rPr>
              <a:t> </a:t>
            </a:r>
            <a:r>
              <a:rPr lang="en-US" sz="2300" dirty="0" err="1">
                <a:latin typeface="UTM Avo" panose="02040603050506020204" pitchFamily="18"/>
              </a:rPr>
              <a:t>trũng</a:t>
            </a:r>
            <a:r>
              <a:rPr lang="en-US" sz="2300" dirty="0">
                <a:latin typeface="UTM Avo" panose="02040603050506020204" pitchFamily="18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837C5-13E0-4FB8-601F-F58CDF6E1649}"/>
              </a:ext>
            </a:extLst>
          </p:cNvPr>
          <p:cNvGrpSpPr/>
          <p:nvPr/>
        </p:nvGrpSpPr>
        <p:grpSpPr>
          <a:xfrm>
            <a:off x="21891" y="3882173"/>
            <a:ext cx="11383193" cy="2850626"/>
            <a:chOff x="21891" y="3882173"/>
            <a:chExt cx="11383193" cy="2850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12D8D6-1520-A0D6-3173-6F144E378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495" y="3882173"/>
              <a:ext cx="7088589" cy="285062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E1ECB8-6D63-0409-A3F6-A1B937121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1" y="3882173"/>
              <a:ext cx="4294604" cy="2850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9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663FF8-3B66-7C12-FB3F-FA2B192F86FD}"/>
              </a:ext>
            </a:extLst>
          </p:cNvPr>
          <p:cNvGrpSpPr/>
          <p:nvPr/>
        </p:nvGrpSpPr>
        <p:grpSpPr>
          <a:xfrm>
            <a:off x="405606" y="1732194"/>
            <a:ext cx="11380788" cy="5002715"/>
            <a:chOff x="607218" y="723900"/>
            <a:chExt cx="17071182" cy="7504072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22EF8DE8-9C3D-9F04-5EBB-2F72B3928759}"/>
                </a:ext>
              </a:extLst>
            </p:cNvPr>
            <p:cNvSpPr/>
            <p:nvPr/>
          </p:nvSpPr>
          <p:spPr>
            <a:xfrm>
              <a:off x="609600" y="1108739"/>
              <a:ext cx="17068800" cy="7119233"/>
            </a:xfrm>
            <a:prstGeom prst="roundRect">
              <a:avLst>
                <a:gd name="adj" fmla="val 8021"/>
              </a:avLst>
            </a:prstGeom>
            <a:solidFill>
              <a:srgbClr val="FDE1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D6106F-BDBC-4865-C46B-410F6E192EEB}"/>
                </a:ext>
              </a:extLst>
            </p:cNvPr>
            <p:cNvSpPr txBox="1"/>
            <p:nvPr/>
          </p:nvSpPr>
          <p:spPr>
            <a:xfrm>
              <a:off x="875108" y="1421048"/>
              <a:ext cx="16535400" cy="211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</a:rPr>
                <a:t>Người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dân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ở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vùng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Đồng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bằng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Bắc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Bộ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đã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xây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dựng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các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công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trình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thủy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lợi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để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khắc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phục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tình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trạng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thiếu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nước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vào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mùa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cạn</a:t>
              </a:r>
              <a:r>
                <a:rPr lang="en-US" sz="2000" dirty="0">
                  <a:latin typeface="UTM Avo" panose="02040603050506020204" pitchFamily="18"/>
                </a:rPr>
                <a:t>, </a:t>
              </a:r>
              <a:r>
                <a:rPr lang="en-US" sz="2000" dirty="0" err="1">
                  <a:latin typeface="UTM Avo" panose="02040603050506020204" pitchFamily="18"/>
                </a:rPr>
                <a:t>nước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thừa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vào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mùa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lũ</a:t>
              </a:r>
              <a:r>
                <a:rPr lang="en-US" sz="2000" dirty="0">
                  <a:latin typeface="UTM Avo" panose="02040603050506020204" pitchFamily="18"/>
                </a:rPr>
                <a:t>. </a:t>
              </a:r>
              <a:r>
                <a:rPr lang="en-US" sz="2000" dirty="0" err="1">
                  <a:latin typeface="UTM Avo" panose="02040603050506020204" pitchFamily="18"/>
                </a:rPr>
                <a:t>Hệ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thống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thủy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lợi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Bắc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Hưng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Hải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được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xây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dựng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từ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năm</a:t>
              </a:r>
              <a:r>
                <a:rPr lang="en-US" sz="2000" dirty="0">
                  <a:latin typeface="UTM Avo" panose="02040603050506020204" pitchFamily="18"/>
                </a:rPr>
                <a:t> 1958, </a:t>
              </a:r>
              <a:r>
                <a:rPr lang="en-US" sz="2000" dirty="0" err="1">
                  <a:latin typeface="UTM Avo" panose="02040603050506020204" pitchFamily="18"/>
                </a:rPr>
                <a:t>là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một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công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trình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thủy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lợi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tiêu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biểu</a:t>
              </a:r>
              <a:r>
                <a:rPr lang="en-US" sz="2000" dirty="0">
                  <a:latin typeface="UTM Avo" panose="02040603050506020204" pitchFamily="18"/>
                </a:rPr>
                <a:t>.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9D46612-0501-988C-4195-76BF33C10F84}"/>
                </a:ext>
              </a:extLst>
            </p:cNvPr>
            <p:cNvGrpSpPr/>
            <p:nvPr/>
          </p:nvGrpSpPr>
          <p:grpSpPr>
            <a:xfrm>
              <a:off x="607218" y="3636614"/>
              <a:ext cx="17068800" cy="4458149"/>
              <a:chOff x="607218" y="3682966"/>
              <a:chExt cx="17068800" cy="44581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F542209-7E4A-8B38-21A9-8BDCC9A98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8071" y="3682966"/>
                <a:ext cx="9769476" cy="388568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13BF75-F9F1-D077-662B-FDDFB588C551}"/>
                  </a:ext>
                </a:extLst>
              </p:cNvPr>
              <p:cNvSpPr txBox="1"/>
              <p:nvPr/>
            </p:nvSpPr>
            <p:spPr>
              <a:xfrm>
                <a:off x="607218" y="7540950"/>
                <a:ext cx="17068800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dirty="0" err="1">
                    <a:latin typeface="UTM Avo" panose="02040603050506020204" pitchFamily="18"/>
                  </a:rPr>
                  <a:t>Hình</a:t>
                </a:r>
                <a:r>
                  <a:rPr lang="en-US" sz="2000" b="1" i="1" dirty="0">
                    <a:latin typeface="UTM Avo" panose="02040603050506020204" pitchFamily="18"/>
                  </a:rPr>
                  <a:t> 5. </a:t>
                </a:r>
                <a:r>
                  <a:rPr lang="en-US" sz="2000" i="1" dirty="0" err="1">
                    <a:latin typeface="UTM Avo" panose="02040603050506020204" pitchFamily="18"/>
                  </a:rPr>
                  <a:t>Cống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Xuân</a:t>
                </a:r>
                <a:r>
                  <a:rPr lang="en-US" sz="2000" i="1" dirty="0">
                    <a:latin typeface="UTM Avo" panose="02040603050506020204" pitchFamily="18"/>
                  </a:rPr>
                  <a:t> Quan (</a:t>
                </a:r>
                <a:r>
                  <a:rPr lang="en-US" sz="2000" i="1" dirty="0" err="1">
                    <a:latin typeface="UTM Avo" panose="02040603050506020204" pitchFamily="18"/>
                  </a:rPr>
                  <a:t>tỉnh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Hưng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Yên</a:t>
                </a:r>
                <a:r>
                  <a:rPr lang="en-US" sz="2000" i="1" dirty="0">
                    <a:latin typeface="UTM Avo" panose="02040603050506020204" pitchFamily="18"/>
                  </a:rPr>
                  <a:t>) – </a:t>
                </a:r>
                <a:r>
                  <a:rPr lang="en-US" sz="2000" i="1" dirty="0" err="1">
                    <a:latin typeface="UTM Avo" panose="02040603050506020204" pitchFamily="18"/>
                  </a:rPr>
                  <a:t>một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phần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của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hệ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thống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thủy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lợi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Bắc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Hưng</a:t>
                </a:r>
                <a:r>
                  <a:rPr lang="en-US" sz="2000" i="1" dirty="0">
                    <a:latin typeface="UTM Avo" panose="02040603050506020204" pitchFamily="18"/>
                  </a:rPr>
                  <a:t> </a:t>
                </a:r>
                <a:r>
                  <a:rPr lang="en-US" sz="2000" i="1" dirty="0" err="1">
                    <a:latin typeface="UTM Avo" panose="02040603050506020204" pitchFamily="18"/>
                  </a:rPr>
                  <a:t>Hải</a:t>
                </a:r>
                <a:r>
                  <a:rPr lang="en-US" sz="2000" i="1" dirty="0">
                    <a:latin typeface="UTM Avo" panose="02040603050506020204" pitchFamily="18"/>
                  </a:rPr>
                  <a:t>. </a:t>
                </a:r>
              </a:p>
            </p:txBody>
          </p:sp>
        </p:grpSp>
        <p:sp>
          <p:nvSpPr>
            <p:cNvPr id="8" name="Rectangle: Rounded Corners 11">
              <a:extLst>
                <a:ext uri="{FF2B5EF4-FFF2-40B4-BE49-F238E27FC236}">
                  <a16:creationId xmlns:a16="http://schemas.microsoft.com/office/drawing/2014/main" id="{C2FAB0CF-2143-1086-C5B2-C2ABF91C78DC}"/>
                </a:ext>
              </a:extLst>
            </p:cNvPr>
            <p:cNvSpPr/>
            <p:nvPr/>
          </p:nvSpPr>
          <p:spPr>
            <a:xfrm>
              <a:off x="5447108" y="723900"/>
              <a:ext cx="7391400" cy="769677"/>
            </a:xfrm>
            <a:prstGeom prst="roundRect">
              <a:avLst/>
            </a:prstGeom>
            <a:solidFill>
              <a:srgbClr val="E7563B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</a:rPr>
                <a:t>EM CÓ BIẾT?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1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EAF8C-E402-3F1E-A67D-F914ABF209CD}"/>
              </a:ext>
            </a:extLst>
          </p:cNvPr>
          <p:cNvSpPr txBox="1"/>
          <p:nvPr/>
        </p:nvSpPr>
        <p:spPr>
          <a:xfrm>
            <a:off x="1329931" y="17572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</a:rPr>
              <a:t>Đất</a:t>
            </a:r>
            <a:r>
              <a:rPr lang="en-US" sz="2800" b="1" dirty="0">
                <a:latin typeface="UTM Avo" panose="02040603050506020204" pitchFamily="18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99DC0-3CF0-FAD1-2A79-4EB2749B4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33045" y="1301308"/>
            <a:ext cx="4070052" cy="5455150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CF95CB7-69C7-6C70-2266-F5ADFDD09618}"/>
              </a:ext>
            </a:extLst>
          </p:cNvPr>
          <p:cNvGrpSpPr/>
          <p:nvPr/>
        </p:nvGrpSpPr>
        <p:grpSpPr>
          <a:xfrm>
            <a:off x="588903" y="2424819"/>
            <a:ext cx="4093828" cy="707133"/>
            <a:chOff x="533402" y="1918475"/>
            <a:chExt cx="6140742" cy="10607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7C52B5-081E-9F69-9B06-CDE603A76E04}"/>
                </a:ext>
              </a:extLst>
            </p:cNvPr>
            <p:cNvSpPr txBox="1"/>
            <p:nvPr/>
          </p:nvSpPr>
          <p:spPr>
            <a:xfrm>
              <a:off x="1644944" y="2104132"/>
              <a:ext cx="50292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UTM Avo" panose="02040603050506020204" pitchFamily="18"/>
                </a:rPr>
                <a:t>Thảo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luận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nhóm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C8D0BE4-C2C2-4787-7FB1-E7616C9899BB}"/>
                </a:ext>
              </a:extLst>
            </p:cNvPr>
            <p:cNvSpPr/>
            <p:nvPr/>
          </p:nvSpPr>
          <p:spPr>
            <a:xfrm>
              <a:off x="533402" y="1918475"/>
              <a:ext cx="1094916" cy="1060701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66EC20C-7D30-B335-A034-A29784963607}"/>
              </a:ext>
            </a:extLst>
          </p:cNvPr>
          <p:cNvSpPr txBox="1"/>
          <p:nvPr/>
        </p:nvSpPr>
        <p:spPr>
          <a:xfrm>
            <a:off x="588903" y="3347154"/>
            <a:ext cx="5925127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Đọc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thông</a:t>
            </a:r>
            <a:r>
              <a:rPr lang="en-US" sz="2400" dirty="0">
                <a:latin typeface="UTM Avo" panose="02040603050506020204" pitchFamily="18"/>
              </a:rPr>
              <a:t> tin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SGK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biết</a:t>
            </a:r>
            <a:r>
              <a:rPr lang="en-US" sz="2400" dirty="0">
                <a:latin typeface="UTM Avo" panose="02040603050506020204" pitchFamily="18"/>
              </a:rPr>
              <a:t>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621865-20AE-C4CF-CD4F-5FF6D2360635}"/>
              </a:ext>
            </a:extLst>
          </p:cNvPr>
          <p:cNvGrpSpPr/>
          <p:nvPr/>
        </p:nvGrpSpPr>
        <p:grpSpPr>
          <a:xfrm>
            <a:off x="665102" y="4345406"/>
            <a:ext cx="5772727" cy="1985055"/>
            <a:chOff x="609600" y="3791468"/>
            <a:chExt cx="8659091" cy="297758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5BA8F34-780D-03C3-5D4A-6706E42E791F}"/>
                </a:ext>
              </a:extLst>
            </p:cNvPr>
            <p:cNvSpPr/>
            <p:nvPr/>
          </p:nvSpPr>
          <p:spPr>
            <a:xfrm>
              <a:off x="609600" y="4541969"/>
              <a:ext cx="8659091" cy="22270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nêu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đặc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đất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ở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vùng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Đồng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Bắc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Bộ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.</a:t>
              </a: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5752BAE-F8E0-4311-C0B0-44F500267DA4}"/>
                </a:ext>
              </a:extLst>
            </p:cNvPr>
            <p:cNvSpPr/>
            <p:nvPr/>
          </p:nvSpPr>
          <p:spPr>
            <a:xfrm>
              <a:off x="3581400" y="3791468"/>
              <a:ext cx="2480772" cy="1308607"/>
            </a:xfrm>
            <a:custGeom>
              <a:avLst/>
              <a:gdLst/>
              <a:ahLst/>
              <a:cxnLst/>
              <a:rect l="l" t="t" r="r" b="b"/>
              <a:pathLst>
                <a:path w="3406061" h="1796697">
                  <a:moveTo>
                    <a:pt x="0" y="0"/>
                  </a:moveTo>
                  <a:lnTo>
                    <a:pt x="3406061" y="0"/>
                  </a:lnTo>
                  <a:lnTo>
                    <a:pt x="3406061" y="1796697"/>
                  </a:lnTo>
                  <a:lnTo>
                    <a:pt x="0" y="1796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2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62CDF-1990-37BD-C629-7FB132C30262}"/>
              </a:ext>
            </a:extLst>
          </p:cNvPr>
          <p:cNvGrpSpPr/>
          <p:nvPr/>
        </p:nvGrpSpPr>
        <p:grpSpPr>
          <a:xfrm>
            <a:off x="7506423" y="3723859"/>
            <a:ext cx="5080000" cy="2972426"/>
            <a:chOff x="10281884" y="410352"/>
            <a:chExt cx="7620000" cy="44586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89A2B0-E345-BCA5-2C6E-A361C2809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06201" y="410352"/>
              <a:ext cx="5171364" cy="38785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EB3AE7-9168-E39C-49FD-3F444AC433C3}"/>
                </a:ext>
              </a:extLst>
            </p:cNvPr>
            <p:cNvSpPr txBox="1"/>
            <p:nvPr/>
          </p:nvSpPr>
          <p:spPr>
            <a:xfrm>
              <a:off x="10281884" y="4268826"/>
              <a:ext cx="7620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UTM Avo" panose="02040603050506020204" pitchFamily="18"/>
                </a:rPr>
                <a:t>Đất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phù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sa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sông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Hồng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9E6228-6DFA-2CB4-6110-7D99496463BB}"/>
              </a:ext>
            </a:extLst>
          </p:cNvPr>
          <p:cNvGrpSpPr/>
          <p:nvPr/>
        </p:nvGrpSpPr>
        <p:grpSpPr>
          <a:xfrm>
            <a:off x="3848810" y="3882151"/>
            <a:ext cx="5080000" cy="2814134"/>
            <a:chOff x="10579940" y="4914902"/>
            <a:chExt cx="7620000" cy="42212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64D06B-2084-CAFA-5172-136303F92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5913" y="4914902"/>
              <a:ext cx="4828053" cy="36210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9A16D1-C54C-85CE-3471-384E4BDF8736}"/>
                </a:ext>
              </a:extLst>
            </p:cNvPr>
            <p:cNvSpPr txBox="1"/>
            <p:nvPr/>
          </p:nvSpPr>
          <p:spPr>
            <a:xfrm>
              <a:off x="10579940" y="8535938"/>
              <a:ext cx="7620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UTM Avo" panose="02040603050506020204" pitchFamily="18"/>
                </a:rPr>
                <a:t>Đất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nhiễm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mặn</a:t>
              </a:r>
              <a:endParaRPr lang="en-US" sz="2000" dirty="0">
                <a:latin typeface="UTM Avo" panose="02040603050506020204" pitchFamily="1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BB6ABB-3FB5-EDFE-9CCE-D95C30882D06}"/>
              </a:ext>
            </a:extLst>
          </p:cNvPr>
          <p:cNvGrpSpPr/>
          <p:nvPr/>
        </p:nvGrpSpPr>
        <p:grpSpPr>
          <a:xfrm>
            <a:off x="-189531" y="3882151"/>
            <a:ext cx="5080000" cy="2806231"/>
            <a:chOff x="4582265" y="5443112"/>
            <a:chExt cx="7620000" cy="42093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6BF3E1-DFE5-0488-3B13-8CF401673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9056" y="5443112"/>
              <a:ext cx="5486420" cy="36210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49AA3A-F36D-269D-1AF6-654BB03FE395}"/>
                </a:ext>
              </a:extLst>
            </p:cNvPr>
            <p:cNvSpPr txBox="1"/>
            <p:nvPr/>
          </p:nvSpPr>
          <p:spPr>
            <a:xfrm>
              <a:off x="4582265" y="9052293"/>
              <a:ext cx="7620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UTM Avo" panose="02040603050506020204" pitchFamily="18"/>
                </a:rPr>
                <a:t>Đất</a:t>
              </a:r>
              <a:r>
                <a:rPr lang="en-US" sz="2000" dirty="0">
                  <a:latin typeface="UTM Avo" panose="02040603050506020204" pitchFamily="18"/>
                </a:rPr>
                <a:t> </a:t>
              </a:r>
              <a:r>
                <a:rPr lang="en-US" sz="2000" dirty="0" err="1">
                  <a:latin typeface="UTM Avo" panose="02040603050506020204" pitchFamily="18"/>
                </a:rPr>
                <a:t>phèn</a:t>
              </a:r>
              <a:endParaRPr lang="en-US" sz="2000" dirty="0">
                <a:latin typeface="UTM Avo" panose="02040603050506020204" pitchFamily="1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D5EC7E-C413-A81D-6B98-3C14F6B436A5}"/>
              </a:ext>
            </a:extLst>
          </p:cNvPr>
          <p:cNvGrpSpPr/>
          <p:nvPr/>
        </p:nvGrpSpPr>
        <p:grpSpPr>
          <a:xfrm>
            <a:off x="521663" y="1962977"/>
            <a:ext cx="11151454" cy="1410927"/>
            <a:chOff x="2133599" y="419102"/>
            <a:chExt cx="11173256" cy="28752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B8DE62-907F-6C8E-AEAC-5486E1643C5A}"/>
                </a:ext>
              </a:extLst>
            </p:cNvPr>
            <p:cNvSpPr/>
            <p:nvPr/>
          </p:nvSpPr>
          <p:spPr>
            <a:xfrm>
              <a:off x="2133599" y="419102"/>
              <a:ext cx="11173256" cy="2875202"/>
            </a:xfrm>
            <a:prstGeom prst="rect">
              <a:avLst/>
            </a:prstGeom>
            <a:solidFill>
              <a:srgbClr val="FDE1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38F4EA-CDAB-3498-689E-1C09124EA865}"/>
                </a:ext>
              </a:extLst>
            </p:cNvPr>
            <p:cNvSpPr txBox="1"/>
            <p:nvPr/>
          </p:nvSpPr>
          <p:spPr>
            <a:xfrm>
              <a:off x="2370343" y="608785"/>
              <a:ext cx="10671101" cy="251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</a:rPr>
                <a:t>Đồng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bằng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Bắc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Bộ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có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nhiều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loại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đất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khác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nhau</a:t>
              </a:r>
              <a:r>
                <a:rPr lang="en-US" sz="2400" dirty="0">
                  <a:latin typeface="UTM Avo" panose="02040603050506020204" pitchFamily="18"/>
                </a:rPr>
                <a:t>. </a:t>
              </a:r>
              <a:r>
                <a:rPr lang="en-US" sz="2400" dirty="0" err="1">
                  <a:latin typeface="UTM Avo" panose="02040603050506020204" pitchFamily="18"/>
                </a:rPr>
                <a:t>Phần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lớn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diện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tích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là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đồng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bằng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với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đất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phù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sa</a:t>
              </a:r>
              <a:r>
                <a:rPr lang="en-US" sz="2400" dirty="0">
                  <a:latin typeface="UTM Avo" panose="02040603050506020204" pitchFamily="18"/>
                </a:rPr>
                <a:t>. </a:t>
              </a:r>
              <a:r>
                <a:rPr lang="en-US" sz="2400" dirty="0" err="1">
                  <a:latin typeface="UTM Avo" panose="02040603050506020204" pitchFamily="18"/>
                </a:rPr>
                <a:t>Ngoài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ra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còn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có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đất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mặn</a:t>
              </a:r>
              <a:r>
                <a:rPr lang="en-US" sz="2400" dirty="0">
                  <a:latin typeface="UTM Avo" panose="02040603050506020204" pitchFamily="18"/>
                </a:rPr>
                <a:t>, </a:t>
              </a:r>
              <a:r>
                <a:rPr lang="en-US" sz="2400" dirty="0" err="1">
                  <a:latin typeface="UTM Avo" panose="02040603050506020204" pitchFamily="18"/>
                </a:rPr>
                <a:t>đất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phèn</a:t>
              </a:r>
              <a:r>
                <a:rPr lang="en-US" sz="2400" dirty="0">
                  <a:latin typeface="UTM Avo" panose="02040603050506020204" pitchFamily="18"/>
                </a:rPr>
                <a:t>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4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C408DA-64FC-4EAC-072E-C1D23D9402D0}"/>
              </a:ext>
            </a:extLst>
          </p:cNvPr>
          <p:cNvGrpSpPr/>
          <p:nvPr/>
        </p:nvGrpSpPr>
        <p:grpSpPr>
          <a:xfrm>
            <a:off x="7935207" y="1432329"/>
            <a:ext cx="3354443" cy="5224258"/>
            <a:chOff x="11430000" y="0"/>
            <a:chExt cx="5815230" cy="9056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6F90D1-E581-637D-7F00-C2A49434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2675125"/>
              <a:ext cx="5815230" cy="6381597"/>
            </a:xfrm>
            <a:prstGeom prst="rect">
              <a:avLst/>
            </a:prstGeom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1FA31593-00FB-3751-4E60-0D6C9CA72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639800" y="0"/>
              <a:ext cx="1604453" cy="243560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ECAA25-DD64-A111-25D4-397F162DFD82}"/>
              </a:ext>
            </a:extLst>
          </p:cNvPr>
          <p:cNvSpPr txBox="1"/>
          <p:nvPr/>
        </p:nvSpPr>
        <p:spPr>
          <a:xfrm>
            <a:off x="3657600" y="1567416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</a:rPr>
              <a:t>Khí</a:t>
            </a:r>
            <a:r>
              <a:rPr lang="en-US" sz="2800" b="1" dirty="0">
                <a:latin typeface="UTM Avo" panose="02040603050506020204" pitchFamily="18"/>
              </a:rPr>
              <a:t> </a:t>
            </a:r>
            <a:r>
              <a:rPr lang="en-US" sz="2800" b="1" dirty="0" err="1">
                <a:latin typeface="UTM Avo" panose="02040603050506020204" pitchFamily="18"/>
              </a:rPr>
              <a:t>hậu</a:t>
            </a:r>
            <a:endParaRPr lang="en-US" sz="2800" b="1" dirty="0">
              <a:latin typeface="UTM Avo" panose="02040603050506020204" pitchFamily="1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401CDD-751F-F1E6-DE0E-95B872C3CDE2}"/>
              </a:ext>
            </a:extLst>
          </p:cNvPr>
          <p:cNvGrpSpPr/>
          <p:nvPr/>
        </p:nvGrpSpPr>
        <p:grpSpPr>
          <a:xfrm>
            <a:off x="902350" y="2248517"/>
            <a:ext cx="4246229" cy="865510"/>
            <a:chOff x="304800" y="1714826"/>
            <a:chExt cx="6369344" cy="12982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1B052D-DA2B-22AF-3C18-93CC345641F1}"/>
                </a:ext>
              </a:extLst>
            </p:cNvPr>
            <p:cNvSpPr txBox="1"/>
            <p:nvPr/>
          </p:nvSpPr>
          <p:spPr>
            <a:xfrm>
              <a:off x="1644944" y="2047133"/>
              <a:ext cx="50292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UTM Avo" panose="02040603050506020204" pitchFamily="18"/>
                </a:rPr>
                <a:t>Thảo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luận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nhóm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5099EE4C-2D6B-3C4C-9C55-AF933E7D6199}"/>
                </a:ext>
              </a:extLst>
            </p:cNvPr>
            <p:cNvSpPr/>
            <p:nvPr/>
          </p:nvSpPr>
          <p:spPr>
            <a:xfrm>
              <a:off x="304800" y="1714826"/>
              <a:ext cx="1340144" cy="1298265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EA8F4C-3ED1-DDCE-B72D-9091FCE1F0CB}"/>
              </a:ext>
            </a:extLst>
          </p:cNvPr>
          <p:cNvSpPr txBox="1"/>
          <p:nvPr/>
        </p:nvSpPr>
        <p:spPr>
          <a:xfrm>
            <a:off x="902350" y="3275442"/>
            <a:ext cx="5925127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Đọc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thông</a:t>
            </a:r>
            <a:r>
              <a:rPr lang="en-US" sz="2400" dirty="0">
                <a:latin typeface="UTM Avo" panose="02040603050506020204" pitchFamily="18"/>
              </a:rPr>
              <a:t> tin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SGK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biết</a:t>
            </a:r>
            <a:r>
              <a:rPr lang="en-US" sz="2400" dirty="0">
                <a:latin typeface="UTM Avo" panose="02040603050506020204" pitchFamily="18"/>
              </a:rPr>
              <a:t>: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35B3A1-3646-4C89-83F5-7FE7FEDB9999}"/>
              </a:ext>
            </a:extLst>
          </p:cNvPr>
          <p:cNvGrpSpPr/>
          <p:nvPr/>
        </p:nvGrpSpPr>
        <p:grpSpPr>
          <a:xfrm>
            <a:off x="902350" y="4187012"/>
            <a:ext cx="5772727" cy="2228263"/>
            <a:chOff x="609600" y="3791468"/>
            <a:chExt cx="8659091" cy="3342395"/>
          </a:xfrm>
        </p:grpSpPr>
        <p:sp>
          <p:nvSpPr>
            <p:cNvPr id="23" name="Rectangle: Rounded Corners 13">
              <a:extLst>
                <a:ext uri="{FF2B5EF4-FFF2-40B4-BE49-F238E27FC236}">
                  <a16:creationId xmlns:a16="http://schemas.microsoft.com/office/drawing/2014/main" id="{CC3E1BFD-CCB5-835A-956C-A752BE845B1F}"/>
                </a:ext>
              </a:extLst>
            </p:cNvPr>
            <p:cNvSpPr/>
            <p:nvPr/>
          </p:nvSpPr>
          <p:spPr>
            <a:xfrm>
              <a:off x="609600" y="4541969"/>
              <a:ext cx="8659091" cy="25918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nêu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đặc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khí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hậu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ở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vùng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Đồng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Bắc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Bộ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.</a:t>
              </a: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9DD095A1-9451-F6FE-1308-A5E256469CB6}"/>
                </a:ext>
              </a:extLst>
            </p:cNvPr>
            <p:cNvSpPr/>
            <p:nvPr/>
          </p:nvSpPr>
          <p:spPr>
            <a:xfrm>
              <a:off x="3581400" y="3791468"/>
              <a:ext cx="2480772" cy="1308607"/>
            </a:xfrm>
            <a:custGeom>
              <a:avLst/>
              <a:gdLst/>
              <a:ahLst/>
              <a:cxnLst/>
              <a:rect l="l" t="t" r="r" b="b"/>
              <a:pathLst>
                <a:path w="3406061" h="1796697">
                  <a:moveTo>
                    <a:pt x="0" y="0"/>
                  </a:moveTo>
                  <a:lnTo>
                    <a:pt x="3406061" y="0"/>
                  </a:lnTo>
                  <a:lnTo>
                    <a:pt x="3406061" y="1796697"/>
                  </a:lnTo>
                  <a:lnTo>
                    <a:pt x="0" y="1796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8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AA369-D721-1564-977E-84C8CC45D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EF4FF"/>
              </a:clrFrom>
              <a:clrTo>
                <a:srgbClr val="DE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55" y="2534368"/>
            <a:ext cx="5680275" cy="3069766"/>
          </a:xfrm>
          <a:prstGeom prst="rect">
            <a:avLst/>
          </a:prstGeom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88D9F6CF-DF8B-5680-FC23-C1C72B881EF8}"/>
              </a:ext>
            </a:extLst>
          </p:cNvPr>
          <p:cNvSpPr/>
          <p:nvPr/>
        </p:nvSpPr>
        <p:spPr>
          <a:xfrm>
            <a:off x="359476" y="2088052"/>
            <a:ext cx="3606800" cy="1981200"/>
          </a:xfrm>
          <a:prstGeom prst="roundRect">
            <a:avLst/>
          </a:prstGeom>
          <a:solidFill>
            <a:srgbClr val="D8F5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</a:rPr>
              <a:t>Khí hậu nhiệt đới ẩm gió mùa với mùa đông lạnh.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68600-3814-B959-3805-D978478113CB}"/>
              </a:ext>
            </a:extLst>
          </p:cNvPr>
          <p:cNvGrpSpPr/>
          <p:nvPr/>
        </p:nvGrpSpPr>
        <p:grpSpPr>
          <a:xfrm>
            <a:off x="2162876" y="4069249"/>
            <a:ext cx="2318084" cy="925783"/>
            <a:chOff x="2847473" y="5190241"/>
            <a:chExt cx="3477127" cy="1388676"/>
          </a:xfrm>
        </p:grpSpPr>
        <p:cxnSp>
          <p:nvCxnSpPr>
            <p:cNvPr id="6" name="Connector: Elbow 9">
              <a:extLst>
                <a:ext uri="{FF2B5EF4-FFF2-40B4-BE49-F238E27FC236}">
                  <a16:creationId xmlns:a16="http://schemas.microsoft.com/office/drawing/2014/main" id="{1FA9A8E4-C83F-C07E-40AC-A0CAF78ED157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rot="16200000" flipH="1">
              <a:off x="3046133" y="4991581"/>
              <a:ext cx="1388676" cy="1785995"/>
            </a:xfrm>
            <a:prstGeom prst="bentConnector2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36D268-D623-5C67-33AE-3771268663D6}"/>
                </a:ext>
              </a:extLst>
            </p:cNvPr>
            <p:cNvCxnSpPr>
              <a:cxnSpLocks/>
            </p:cNvCxnSpPr>
            <p:nvPr/>
          </p:nvCxnSpPr>
          <p:spPr>
            <a:xfrm>
              <a:off x="4633470" y="6578917"/>
              <a:ext cx="169113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: Rounded Corners 22">
            <a:extLst>
              <a:ext uri="{FF2B5EF4-FFF2-40B4-BE49-F238E27FC236}">
                <a16:creationId xmlns:a16="http://schemas.microsoft.com/office/drawing/2014/main" id="{C6B727AB-1CB6-8D6E-0FA2-FDFB061849F2}"/>
              </a:ext>
            </a:extLst>
          </p:cNvPr>
          <p:cNvSpPr/>
          <p:nvPr/>
        </p:nvSpPr>
        <p:spPr>
          <a:xfrm>
            <a:off x="8220919" y="4293477"/>
            <a:ext cx="3606800" cy="2276260"/>
          </a:xfrm>
          <a:prstGeom prst="roundRect">
            <a:avLst/>
          </a:prstGeom>
          <a:solidFill>
            <a:srgbClr val="FDEC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xuống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thấp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hè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chịu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bão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.</a:t>
            </a:r>
          </a:p>
        </p:txBody>
      </p:sp>
      <p:cxnSp>
        <p:nvCxnSpPr>
          <p:cNvPr id="10" name="Connector: Elbow 24">
            <a:extLst>
              <a:ext uri="{FF2B5EF4-FFF2-40B4-BE49-F238E27FC236}">
                <a16:creationId xmlns:a16="http://schemas.microsoft.com/office/drawing/2014/main" id="{980748FA-4448-BE85-A008-CA61C7F85DB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524750" y="3714750"/>
            <a:ext cx="2499569" cy="578727"/>
          </a:xfrm>
          <a:prstGeom prst="bentConnector2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4">
            <a:extLst>
              <a:ext uri="{FF2B5EF4-FFF2-40B4-BE49-F238E27FC236}">
                <a16:creationId xmlns:a16="http://schemas.microsoft.com/office/drawing/2014/main" id="{36E4AAD4-CD39-9D96-4228-44563C626564}"/>
              </a:ext>
            </a:extLst>
          </p:cNvPr>
          <p:cNvSpPr/>
          <p:nvPr/>
        </p:nvSpPr>
        <p:spPr>
          <a:xfrm>
            <a:off x="5136840" y="1730321"/>
            <a:ext cx="1513504" cy="1169182"/>
          </a:xfrm>
          <a:custGeom>
            <a:avLst/>
            <a:gdLst/>
            <a:ahLst/>
            <a:cxnLst/>
            <a:rect l="l" t="t" r="r" b="b"/>
            <a:pathLst>
              <a:path w="10653204" h="8229600">
                <a:moveTo>
                  <a:pt x="0" y="0"/>
                </a:moveTo>
                <a:lnTo>
                  <a:pt x="10653204" y="0"/>
                </a:lnTo>
                <a:lnTo>
                  <a:pt x="10653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57F56F5C-E8D7-5369-D02C-02E44B7889CF}"/>
              </a:ext>
            </a:extLst>
          </p:cNvPr>
          <p:cNvSpPr/>
          <p:nvPr/>
        </p:nvSpPr>
        <p:spPr>
          <a:xfrm>
            <a:off x="5339248" y="5433055"/>
            <a:ext cx="1513504" cy="1154047"/>
          </a:xfrm>
          <a:custGeom>
            <a:avLst/>
            <a:gdLst/>
            <a:ahLst/>
            <a:cxnLst/>
            <a:rect l="l" t="t" r="r" b="b"/>
            <a:pathLst>
              <a:path w="5396459" h="4114800">
                <a:moveTo>
                  <a:pt x="0" y="0"/>
                </a:moveTo>
                <a:lnTo>
                  <a:pt x="5396459" y="0"/>
                </a:lnTo>
                <a:lnTo>
                  <a:pt x="5396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2852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686799" y="0"/>
            <a:ext cx="29718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2133600"/>
            <a:ext cx="9618133" cy="54102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A569CD-A427-1220-18A6-5777FB1F5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0200" y="990601"/>
            <a:ext cx="1219200" cy="1823329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67200" y="360052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57600" y="-19501"/>
            <a:ext cx="990600" cy="99060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48200" y="-19501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38800" y="-19501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29400" y="0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20000" y="0"/>
            <a:ext cx="990600" cy="990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340A80-DF64-BA29-6929-633CC9CF110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38300" y="3175000"/>
            <a:ext cx="5524500" cy="8063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00100" y="325262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7351" y="4114799"/>
            <a:ext cx="5505449" cy="803363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7351" y="5026964"/>
            <a:ext cx="5500602" cy="808268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7350" y="5943600"/>
            <a:ext cx="5476705" cy="80826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0100" y="513434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0100" y="417197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00100" y="600992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300" y="332882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6300" y="608612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6300" y="521054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300" y="424817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57351" y="3175000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Trung du và miền núi Bắc Bộ, duyên hải miền Trung, vịnh Bắc Bộ.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4301" y="4131472"/>
            <a:ext cx="547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Đồng bằng sông Cửu Long và miền Trung.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7350" y="5232451"/>
            <a:ext cx="547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Miền Tây và miền Trung.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7350" y="6157858"/>
            <a:ext cx="430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Nam Bộ và miền Trung.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15400" y="4694569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10600" y="4237369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753600" y="3399168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144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76600" y="914400"/>
            <a:ext cx="5638800" cy="1121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vi-VN" sz="24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Câu 1: </a:t>
            </a:r>
            <a:r>
              <a:rPr lang="vi-VN" sz="2400" noProof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Vùng Đồng bằng Bắc Bộ giáp với các miền nào?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9001" y="3175000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39000" y="4298976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15101" y="5232452"/>
            <a:ext cx="5334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15101" y="6086123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113919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0500" y="317642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0500" y="6009923"/>
            <a:ext cx="685800" cy="68580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0500" y="5134345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0500" y="4171976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600" y="0"/>
            <a:ext cx="9296400" cy="3200400"/>
          </a:xfrm>
          <a:prstGeom prst="rect">
            <a:avLst/>
          </a:prstGeom>
        </p:spPr>
      </p:pic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972050"/>
            <a:ext cx="7239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11430000" y="620012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755AC-8434-0FDF-0A8A-D52CAACF43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4590B-2CA5-39D7-41ED-AA7362436CFF}"/>
              </a:ext>
            </a:extLst>
          </p:cNvPr>
          <p:cNvSpPr txBox="1"/>
          <p:nvPr/>
        </p:nvSpPr>
        <p:spPr>
          <a:xfrm>
            <a:off x="3048000" y="516289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Dưới 20m</a:t>
            </a: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A6DD7-E627-7065-FDE0-4A1583D95583}"/>
              </a:ext>
            </a:extLst>
          </p:cNvPr>
          <p:cNvSpPr txBox="1"/>
          <p:nvPr/>
        </p:nvSpPr>
        <p:spPr>
          <a:xfrm>
            <a:off x="3048000" y="417789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Từ 20 – 30m.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221996-A739-4693-6ED2-CA47249504E6}"/>
              </a:ext>
            </a:extLst>
          </p:cNvPr>
          <p:cNvSpPr txBox="1"/>
          <p:nvPr/>
        </p:nvSpPr>
        <p:spPr>
          <a:xfrm>
            <a:off x="3048000" y="607668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30m.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D95D4-3958-F60F-9DDA-9ECABE839499}"/>
              </a:ext>
            </a:extLst>
          </p:cNvPr>
          <p:cNvSpPr txBox="1"/>
          <p:nvPr/>
        </p:nvSpPr>
        <p:spPr>
          <a:xfrm>
            <a:off x="3276600" y="1030311"/>
            <a:ext cx="5638800" cy="1121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2400" b="1" noProof="1">
                <a:latin typeface="UTM Avo" panose="02040603050506020204" pitchFamily="18"/>
                <a:cs typeface="Arial" panose="020B0604020202020204" pitchFamily="34" charset="0"/>
              </a:rPr>
              <a:t>Câu 2: </a:t>
            </a: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Độ cao trung bình của vùng Đồng bằng Bắc Bộ là bao nhiêu?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C8E7F-50F7-8999-45CD-9230D4F1937A}"/>
              </a:ext>
            </a:extLst>
          </p:cNvPr>
          <p:cNvSpPr txBox="1"/>
          <p:nvPr/>
        </p:nvSpPr>
        <p:spPr>
          <a:xfrm>
            <a:off x="3048000" y="333348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20m.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6" grpId="0"/>
      <p:bldP spid="42" grpId="0" animBg="1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-530589"/>
            <a:ext cx="11486309" cy="3632662"/>
          </a:xfrm>
          <a:prstGeom prst="rect">
            <a:avLst/>
          </a:prstGeom>
        </p:spPr>
      </p:pic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972050"/>
            <a:ext cx="7239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11430000" y="620012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755AC-8434-0FDF-0A8A-D52CAACF43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4590B-2CA5-39D7-41ED-AA7362436CFF}"/>
              </a:ext>
            </a:extLst>
          </p:cNvPr>
          <p:cNvSpPr txBox="1"/>
          <p:nvPr/>
        </p:nvSpPr>
        <p:spPr>
          <a:xfrm>
            <a:off x="3166311" y="5181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Địa hình đồng bằng</a:t>
            </a: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A6DD7-E627-7065-FDE0-4A1583D95583}"/>
              </a:ext>
            </a:extLst>
          </p:cNvPr>
          <p:cNvSpPr txBox="1"/>
          <p:nvPr/>
        </p:nvSpPr>
        <p:spPr>
          <a:xfrm>
            <a:off x="3124200" y="4191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Đồi núi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221996-A739-4693-6ED2-CA47249504E6}"/>
              </a:ext>
            </a:extLst>
          </p:cNvPr>
          <p:cNvSpPr txBox="1"/>
          <p:nvPr/>
        </p:nvSpPr>
        <p:spPr>
          <a:xfrm>
            <a:off x="3124200" y="6019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phú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D95D4-3958-F60F-9DDA-9ECABE839499}"/>
              </a:ext>
            </a:extLst>
          </p:cNvPr>
          <p:cNvSpPr txBox="1"/>
          <p:nvPr/>
        </p:nvSpPr>
        <p:spPr>
          <a:xfrm>
            <a:off x="2418510" y="789131"/>
            <a:ext cx="7354824" cy="1121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2400" b="1" noProof="1">
                <a:latin typeface="UTM Avo" panose="02040603050506020204" pitchFamily="18"/>
                <a:cs typeface="Arial" panose="020B0604020202020204" pitchFamily="34" charset="0"/>
              </a:rPr>
              <a:t>Câu 3: </a:t>
            </a: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Đặc điểm nào của địa hình vùng Đồng bằng Bắc Bộ thuận lợi cho cư trú và sản xuất?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C8E7F-50F7-8999-45CD-9230D4F1937A}"/>
              </a:ext>
            </a:extLst>
          </p:cNvPr>
          <p:cNvSpPr txBox="1"/>
          <p:nvPr/>
        </p:nvSpPr>
        <p:spPr>
          <a:xfrm>
            <a:off x="3200400" y="337891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Sông ngòi dày đặc.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7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6" grpId="0"/>
      <p:bldP spid="42" grpId="0" animBg="1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20200" y="400812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4095750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4114800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4114800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4114800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15400" y="355092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0058400" y="271272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648" y="-530112"/>
            <a:ext cx="10454704" cy="3746269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96150" y="396634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96150" y="32766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96150" y="509522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96150" y="6008816"/>
            <a:ext cx="533400" cy="533400"/>
          </a:xfrm>
          <a:prstGeom prst="rect">
            <a:avLst/>
          </a:prstGeom>
        </p:spPr>
      </p:pic>
      <p:sp>
        <p:nvSpPr>
          <p:cNvPr id="32" name="5-Point Star 31">
            <a:hlinkClick r:id="rId12" action="ppaction://hlinksldjump"/>
          </p:cNvPr>
          <p:cNvSpPr/>
          <p:nvPr/>
        </p:nvSpPr>
        <p:spPr>
          <a:xfrm>
            <a:off x="11430000" y="61341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9530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7BDEBCC-C994-44BF-1767-CC0D36EE5D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6B8B28-6A59-0D1B-CD0E-08C1949DA0AA}"/>
              </a:ext>
            </a:extLst>
          </p:cNvPr>
          <p:cNvSpPr txBox="1"/>
          <p:nvPr/>
        </p:nvSpPr>
        <p:spPr>
          <a:xfrm>
            <a:off x="3048000" y="4179768"/>
            <a:ext cx="430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Mực nước sông giảm thấp</a:t>
            </a: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6E59B6-C363-951C-A2AE-0AEB3756921F}"/>
              </a:ext>
            </a:extLst>
          </p:cNvPr>
          <p:cNvSpPr txBox="1"/>
          <p:nvPr/>
        </p:nvSpPr>
        <p:spPr>
          <a:xfrm>
            <a:off x="3035247" y="333348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Bão gây ngập lụt.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524A7-A40C-1BC0-D517-AC467F84DF45}"/>
              </a:ext>
            </a:extLst>
          </p:cNvPr>
          <p:cNvSpPr txBox="1"/>
          <p:nvPr/>
        </p:nvSpPr>
        <p:spPr>
          <a:xfrm>
            <a:off x="3143250" y="515782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Lũ quét, sạt lở đất.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B8F60B-6D2D-C16F-1014-E4BCF113EAB3}"/>
              </a:ext>
            </a:extLst>
          </p:cNvPr>
          <p:cNvSpPr txBox="1"/>
          <p:nvPr/>
        </p:nvSpPr>
        <p:spPr>
          <a:xfrm>
            <a:off x="3143250" y="605566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Sóng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442BB-7895-3810-67A2-32FD1853A925}"/>
              </a:ext>
            </a:extLst>
          </p:cNvPr>
          <p:cNvSpPr txBox="1"/>
          <p:nvPr/>
        </p:nvSpPr>
        <p:spPr>
          <a:xfrm>
            <a:off x="3118727" y="844258"/>
            <a:ext cx="6692023" cy="1121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2400" b="1" noProof="1">
                <a:latin typeface="UTM Avo" panose="02040603050506020204" pitchFamily="18"/>
                <a:cs typeface="Arial" panose="020B0604020202020204" pitchFamily="34" charset="0"/>
              </a:rPr>
              <a:t>Câu 4: </a:t>
            </a: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Mùa khô ở vùng Đồng bằng Bắc Bộ gặp khó khăn vì nguyên nhân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1" grpId="0"/>
      <p:bldP spid="37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200" y="5867400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5400" y="-304800"/>
            <a:ext cx="9144000" cy="3352800"/>
          </a:xfrm>
          <a:prstGeom prst="rect">
            <a:avLst/>
          </a:prstGeom>
        </p:spPr>
      </p:pic>
      <p:sp>
        <p:nvSpPr>
          <p:cNvPr id="40" name="5-Point Star 39">
            <a:hlinkClick r:id="rId12" action="ppaction://hlinksldjump"/>
          </p:cNvPr>
          <p:cNvSpPr/>
          <p:nvPr/>
        </p:nvSpPr>
        <p:spPr>
          <a:xfrm>
            <a:off x="11430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029200"/>
            <a:ext cx="685800" cy="68580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048000"/>
            <a:ext cx="685800" cy="68580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572EE5E-58BB-C0FE-3CAA-DE05573D85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4B237D-6806-12A2-F391-A70E65B9B3AC}"/>
              </a:ext>
            </a:extLst>
          </p:cNvPr>
          <p:cNvSpPr txBox="1"/>
          <p:nvPr/>
        </p:nvSpPr>
        <p:spPr>
          <a:xfrm>
            <a:off x="3048000" y="607668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phùn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5DB27-A922-08DC-380A-AE8DAECA788A}"/>
              </a:ext>
            </a:extLst>
          </p:cNvPr>
          <p:cNvSpPr txBox="1"/>
          <p:nvPr/>
        </p:nvSpPr>
        <p:spPr>
          <a:xfrm>
            <a:off x="3048000" y="418093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Lạnh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42ED0-1AC8-0331-2DF8-97C9FE796EFD}"/>
              </a:ext>
            </a:extLst>
          </p:cNvPr>
          <p:cNvSpPr txBox="1"/>
          <p:nvPr/>
        </p:nvSpPr>
        <p:spPr>
          <a:xfrm>
            <a:off x="3048000" y="51771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F32FB3-A65E-B4BB-23C0-4962DA716630}"/>
              </a:ext>
            </a:extLst>
          </p:cNvPr>
          <p:cNvSpPr txBox="1"/>
          <p:nvPr/>
        </p:nvSpPr>
        <p:spPr>
          <a:xfrm>
            <a:off x="3398520" y="810677"/>
            <a:ext cx="5638800" cy="1121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2400" b="1" noProof="1">
                <a:latin typeface="UTM Avo" panose="02040603050506020204" pitchFamily="18"/>
                <a:cs typeface="Arial" panose="020B0604020202020204" pitchFamily="34" charset="0"/>
              </a:rPr>
              <a:t>Câu 5: </a:t>
            </a:r>
            <a:r>
              <a:rPr lang="vi-VN" sz="2400" noProof="1">
                <a:latin typeface="UTM Avo" panose="02040603050506020204" pitchFamily="18"/>
                <a:cs typeface="Arial" panose="020B0604020202020204" pitchFamily="34" charset="0"/>
              </a:rPr>
              <a:t>Mùa đông của vùng đồng bằng Bắc bộ</a:t>
            </a:r>
            <a:r>
              <a:rPr lang="en-US" sz="2400" noProof="1"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2400" noProof="1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EA522C-ABA5-E6CF-C282-BF707AD261AB}"/>
              </a:ext>
            </a:extLst>
          </p:cNvPr>
          <p:cNvSpPr txBox="1"/>
          <p:nvPr/>
        </p:nvSpPr>
        <p:spPr>
          <a:xfrm>
            <a:off x="3048000" y="333409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4" grpId="0"/>
      <p:bldP spid="5" grpId="0"/>
      <p:bldP spid="26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57AD72-80EF-D39D-E056-8F5CDB94952F}"/>
              </a:ext>
            </a:extLst>
          </p:cNvPr>
          <p:cNvGrpSpPr/>
          <p:nvPr/>
        </p:nvGrpSpPr>
        <p:grpSpPr>
          <a:xfrm>
            <a:off x="203200" y="2500684"/>
            <a:ext cx="11785600" cy="2443019"/>
            <a:chOff x="304800" y="2362200"/>
            <a:chExt cx="17678400" cy="366452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Rectangle: Rounded Corners 7">
              <a:extLst>
                <a:ext uri="{FF2B5EF4-FFF2-40B4-BE49-F238E27FC236}">
                  <a16:creationId xmlns:a16="http://schemas.microsoft.com/office/drawing/2014/main" id="{F60AAF44-3FB5-804E-85CE-281EC99CACF5}"/>
                </a:ext>
              </a:extLst>
            </p:cNvPr>
            <p:cNvSpPr/>
            <p:nvPr/>
          </p:nvSpPr>
          <p:spPr>
            <a:xfrm>
              <a:off x="304800" y="2362200"/>
              <a:ext cx="17678400" cy="36645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D29F24-FE61-F1CB-8527-B085E1A04494}"/>
                </a:ext>
              </a:extLst>
            </p:cNvPr>
            <p:cNvSpPr txBox="1"/>
            <p:nvPr/>
          </p:nvSpPr>
          <p:spPr>
            <a:xfrm>
              <a:off x="2196846" y="2739594"/>
              <a:ext cx="13894308" cy="29097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UTM Avo" panose="02040603050506020204" pitchFamily="18"/>
                </a:rPr>
                <a:t>Dựa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vào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đặc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điểm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khí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hậu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của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vùng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Đồng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bằng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Bắc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Bộ</a:t>
              </a:r>
              <a:r>
                <a:rPr lang="en-US" sz="2800" dirty="0">
                  <a:latin typeface="UTM Avo" panose="02040603050506020204" pitchFamily="18"/>
                </a:rPr>
                <a:t>, </a:t>
              </a:r>
              <a:r>
                <a:rPr lang="en-US" sz="2800" dirty="0" err="1">
                  <a:latin typeface="UTM Avo" panose="02040603050506020204" pitchFamily="18"/>
                </a:rPr>
                <a:t>theo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em</a:t>
              </a:r>
              <a:r>
                <a:rPr lang="en-US" sz="2800" dirty="0">
                  <a:latin typeface="UTM Avo" panose="02040603050506020204" pitchFamily="18"/>
                </a:rPr>
                <a:t>, </a:t>
              </a:r>
              <a:r>
                <a:rPr lang="en-US" sz="2800" dirty="0" err="1">
                  <a:latin typeface="UTM Avo" panose="02040603050506020204" pitchFamily="18"/>
                </a:rPr>
                <a:t>người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dân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nơi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đây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trồng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những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loại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rau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gì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vào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mùa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đông</a:t>
              </a:r>
              <a:r>
                <a:rPr lang="en-US" sz="2800" dirty="0">
                  <a:latin typeface="UTM Avo" panose="02040603050506020204" pitchFamily="18"/>
                </a:rPr>
                <a:t>? </a:t>
              </a:r>
              <a:r>
                <a:rPr lang="en-US" sz="2800" dirty="0" err="1">
                  <a:latin typeface="UTM Avo" panose="02040603050506020204" pitchFamily="18"/>
                </a:rPr>
                <a:t>Vì</a:t>
              </a:r>
              <a:r>
                <a:rPr lang="en-US" sz="2800" dirty="0">
                  <a:latin typeface="UTM Avo" panose="02040603050506020204" pitchFamily="18"/>
                </a:rPr>
                <a:t> </a:t>
              </a:r>
              <a:r>
                <a:rPr lang="en-US" sz="2800" dirty="0" err="1">
                  <a:latin typeface="UTM Avo" panose="02040603050506020204" pitchFamily="18"/>
                </a:rPr>
                <a:t>sao</a:t>
              </a:r>
              <a:r>
                <a:rPr lang="en-US" sz="2800" dirty="0">
                  <a:latin typeface="UTM Avo" panose="02040603050506020204" pitchFamily="18"/>
                </a:rPr>
                <a:t>?</a:t>
              </a: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B7F0C0-71E0-EAA2-A32D-E2AF3B1A42F9}"/>
              </a:ext>
            </a:extLst>
          </p:cNvPr>
          <p:cNvSpPr/>
          <p:nvPr/>
        </p:nvSpPr>
        <p:spPr>
          <a:xfrm>
            <a:off x="10116393" y="1606210"/>
            <a:ext cx="1389807" cy="1224767"/>
          </a:xfrm>
          <a:custGeom>
            <a:avLst/>
            <a:gdLst/>
            <a:ahLst/>
            <a:cxnLst/>
            <a:rect l="l" t="t" r="r" b="b"/>
            <a:pathLst>
              <a:path w="4120055" h="3630798">
                <a:moveTo>
                  <a:pt x="0" y="0"/>
                </a:moveTo>
                <a:lnTo>
                  <a:pt x="4120055" y="0"/>
                </a:lnTo>
                <a:lnTo>
                  <a:pt x="4120055" y="3630798"/>
                </a:lnTo>
                <a:lnTo>
                  <a:pt x="0" y="363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11156B-ADB4-C2FA-7739-4AE930B97FB1}"/>
              </a:ext>
            </a:extLst>
          </p:cNvPr>
          <p:cNvSpPr/>
          <p:nvPr/>
        </p:nvSpPr>
        <p:spPr>
          <a:xfrm>
            <a:off x="812800" y="1683327"/>
            <a:ext cx="10566400" cy="65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</a:rPr>
              <a:t>HƯỚNG DẪN THỰC HIỆN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018BD-AB61-E74F-ACBC-1C45FF24E242}"/>
              </a:ext>
            </a:extLst>
          </p:cNvPr>
          <p:cNvSpPr txBox="1"/>
          <p:nvPr/>
        </p:nvSpPr>
        <p:spPr>
          <a:xfrm>
            <a:off x="533400" y="2337175"/>
            <a:ext cx="11125200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Người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dân</a:t>
            </a:r>
            <a:r>
              <a:rPr lang="en-US" sz="2400" dirty="0">
                <a:latin typeface="UTM Avo" panose="02040603050506020204" pitchFamily="18"/>
              </a:rPr>
              <a:t> ở </a:t>
            </a:r>
            <a:r>
              <a:rPr lang="en-US" sz="2400" dirty="0" err="1">
                <a:latin typeface="UTM Avo" panose="02040603050506020204" pitchFamily="18"/>
              </a:rPr>
              <a:t>vùng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có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thể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các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loại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cây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xứ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lạnh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mùa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nơi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đây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nhiệt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độ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xuống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thấp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lạnh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chỉ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sau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miền</a:t>
            </a:r>
            <a:r>
              <a:rPr lang="en-US" sz="2400" dirty="0">
                <a:latin typeface="UTM Avo" panose="02040603050506020204" pitchFamily="18"/>
              </a:rPr>
              <a:t> Trung du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miền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núi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BA0A1F-2D6D-8906-0087-E994FCA190CF}"/>
              </a:ext>
            </a:extLst>
          </p:cNvPr>
          <p:cNvGrpSpPr/>
          <p:nvPr/>
        </p:nvGrpSpPr>
        <p:grpSpPr>
          <a:xfrm>
            <a:off x="353481" y="4073510"/>
            <a:ext cx="11305119" cy="2817586"/>
            <a:chOff x="234118" y="5631353"/>
            <a:chExt cx="16957679" cy="4226379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1408D21-8CA5-87B4-D403-414498A85A34}"/>
                </a:ext>
              </a:extLst>
            </p:cNvPr>
            <p:cNvSpPr/>
            <p:nvPr/>
          </p:nvSpPr>
          <p:spPr>
            <a:xfrm>
              <a:off x="609600" y="5882442"/>
              <a:ext cx="2830439" cy="3003118"/>
            </a:xfrm>
            <a:custGeom>
              <a:avLst/>
              <a:gdLst/>
              <a:ahLst/>
              <a:cxnLst/>
              <a:rect l="l" t="t" r="r" b="b"/>
              <a:pathLst>
                <a:path w="3878199" h="4114800">
                  <a:moveTo>
                    <a:pt x="0" y="0"/>
                  </a:moveTo>
                  <a:lnTo>
                    <a:pt x="3878199" y="0"/>
                  </a:lnTo>
                  <a:lnTo>
                    <a:pt x="387819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1153082-A058-5D1B-3BF5-63B2334B43E5}"/>
                </a:ext>
              </a:extLst>
            </p:cNvPr>
            <p:cNvSpPr/>
            <p:nvPr/>
          </p:nvSpPr>
          <p:spPr>
            <a:xfrm>
              <a:off x="8915402" y="6063874"/>
              <a:ext cx="3505200" cy="2821686"/>
            </a:xfrm>
            <a:custGeom>
              <a:avLst/>
              <a:gdLst/>
              <a:ahLst/>
              <a:cxnLst/>
              <a:rect l="l" t="t" r="r" b="b"/>
              <a:pathLst>
                <a:path w="5111553" h="4114800">
                  <a:moveTo>
                    <a:pt x="0" y="0"/>
                  </a:moveTo>
                  <a:lnTo>
                    <a:pt x="5111553" y="0"/>
                  </a:lnTo>
                  <a:lnTo>
                    <a:pt x="511155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24C2338-0804-00CB-7B16-A571444FCB50}"/>
                </a:ext>
              </a:extLst>
            </p:cNvPr>
            <p:cNvSpPr/>
            <p:nvPr/>
          </p:nvSpPr>
          <p:spPr>
            <a:xfrm>
              <a:off x="4038600" y="5631353"/>
              <a:ext cx="3581400" cy="3505295"/>
            </a:xfrm>
            <a:custGeom>
              <a:avLst/>
              <a:gdLst/>
              <a:ahLst/>
              <a:cxnLst/>
              <a:rect l="l" t="t" r="r" b="b"/>
              <a:pathLst>
                <a:path w="8408276" h="8229600">
                  <a:moveTo>
                    <a:pt x="0" y="0"/>
                  </a:moveTo>
                  <a:lnTo>
                    <a:pt x="8408276" y="0"/>
                  </a:lnTo>
                  <a:lnTo>
                    <a:pt x="840827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40714E0-05C3-8F9C-548C-C374E112B957}"/>
                </a:ext>
              </a:extLst>
            </p:cNvPr>
            <p:cNvSpPr/>
            <p:nvPr/>
          </p:nvSpPr>
          <p:spPr>
            <a:xfrm>
              <a:off x="13792200" y="6063874"/>
              <a:ext cx="3055738" cy="2986984"/>
            </a:xfrm>
            <a:custGeom>
              <a:avLst/>
              <a:gdLst/>
              <a:ahLst/>
              <a:cxnLst/>
              <a:rect l="l" t="t" r="r" b="b"/>
              <a:pathLst>
                <a:path w="8419028" h="8229600">
                  <a:moveTo>
                    <a:pt x="0" y="0"/>
                  </a:moveTo>
                  <a:lnTo>
                    <a:pt x="8419028" y="0"/>
                  </a:lnTo>
                  <a:lnTo>
                    <a:pt x="841902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426452-D5BE-803B-22F7-96AE1BA2BEFD}"/>
                </a:ext>
              </a:extLst>
            </p:cNvPr>
            <p:cNvSpPr txBox="1"/>
            <p:nvPr/>
          </p:nvSpPr>
          <p:spPr>
            <a:xfrm>
              <a:off x="234118" y="9136079"/>
              <a:ext cx="3628197" cy="67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i="1">
                  <a:solidFill>
                    <a:srgbClr val="002060"/>
                  </a:solidFill>
                  <a:latin typeface="UTM Avo" panose="02040603050506020204" pitchFamily="18"/>
                </a:rPr>
                <a:t>Su hào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A6980B-E109-D261-0788-16593127C64E}"/>
                </a:ext>
              </a:extLst>
            </p:cNvPr>
            <p:cNvSpPr txBox="1"/>
            <p:nvPr/>
          </p:nvSpPr>
          <p:spPr>
            <a:xfrm>
              <a:off x="4419600" y="9136079"/>
              <a:ext cx="3628197" cy="67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i="1">
                  <a:solidFill>
                    <a:srgbClr val="002060"/>
                  </a:solidFill>
                  <a:latin typeface="UTM Avo" panose="02040603050506020204" pitchFamily="18"/>
                </a:rPr>
                <a:t>Khoai tây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DDD8C4-1FA2-F4E9-BE1F-5A38C2AFE53D}"/>
                </a:ext>
              </a:extLst>
            </p:cNvPr>
            <p:cNvSpPr txBox="1"/>
            <p:nvPr/>
          </p:nvSpPr>
          <p:spPr>
            <a:xfrm>
              <a:off x="8581198" y="9180719"/>
              <a:ext cx="3628197" cy="67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i="1">
                  <a:solidFill>
                    <a:srgbClr val="002060"/>
                  </a:solidFill>
                  <a:latin typeface="UTM Avo" panose="02040603050506020204" pitchFamily="18"/>
                </a:rPr>
                <a:t>Súp lơ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7F1F4E-512C-C650-261E-6875B44D05A0}"/>
                </a:ext>
              </a:extLst>
            </p:cNvPr>
            <p:cNvSpPr txBox="1"/>
            <p:nvPr/>
          </p:nvSpPr>
          <p:spPr>
            <a:xfrm>
              <a:off x="13563600" y="9131075"/>
              <a:ext cx="3628197" cy="67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i="1" dirty="0" err="1">
                  <a:solidFill>
                    <a:srgbClr val="002060"/>
                  </a:solidFill>
                  <a:latin typeface="UTM Avo" panose="02040603050506020204" pitchFamily="18"/>
                </a:rPr>
                <a:t>Cải</a:t>
              </a:r>
              <a:r>
                <a:rPr lang="en-US" sz="2333" i="1" dirty="0">
                  <a:solidFill>
                    <a:srgbClr val="002060"/>
                  </a:solidFill>
                  <a:latin typeface="UTM Avo" panose="02040603050506020204" pitchFamily="18"/>
                </a:rPr>
                <a:t> </a:t>
              </a:r>
              <a:r>
                <a:rPr lang="en-US" sz="2333" i="1" dirty="0" err="1">
                  <a:solidFill>
                    <a:srgbClr val="002060"/>
                  </a:solidFill>
                  <a:latin typeface="UTM Avo" panose="02040603050506020204" pitchFamily="18"/>
                </a:rPr>
                <a:t>bắp</a:t>
              </a:r>
              <a:r>
                <a:rPr lang="en-US" sz="2333" i="1" dirty="0">
                  <a:solidFill>
                    <a:srgbClr val="002060"/>
                  </a:solidFill>
                  <a:latin typeface="UTM Avo" panose="02040603050506020204" pitchFamily="1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id="{400E840A-89C9-AED6-78E8-A0D256EE765A}"/>
              </a:ext>
            </a:extLst>
          </p:cNvPr>
          <p:cNvSpPr txBox="1"/>
          <p:nvPr/>
        </p:nvSpPr>
        <p:spPr>
          <a:xfrm>
            <a:off x="3790418" y="1852397"/>
            <a:ext cx="461116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4EF30-3996-17D5-273D-C2D08CC8D755}"/>
              </a:ext>
            </a:extLst>
          </p:cNvPr>
          <p:cNvSpPr txBox="1"/>
          <p:nvPr/>
        </p:nvSpPr>
        <p:spPr>
          <a:xfrm>
            <a:off x="665480" y="2283284"/>
            <a:ext cx="7920736" cy="428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: </a:t>
            </a:r>
            <a:endParaRPr lang="en-US" sz="2400" dirty="0">
              <a:latin typeface="UTM Avo" panose="02040603050506020204" pitchFamily="18"/>
            </a:endParaRPr>
          </a:p>
          <a:p>
            <a:pPr lvl="3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“</a:t>
            </a:r>
            <a:r>
              <a:rPr lang="en-US" sz="2400" dirty="0" err="1">
                <a:latin typeface="UTM Avo" panose="02040603050506020204" pitchFamily="18"/>
              </a:rPr>
              <a:t>Tôi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trên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bờ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đê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Hồng</a:t>
            </a:r>
            <a:endParaRPr lang="en-US" sz="2400" dirty="0">
              <a:latin typeface="UTM Avo" panose="02040603050506020204" pitchFamily="18"/>
            </a:endParaRPr>
          </a:p>
          <a:p>
            <a:pPr lvl="3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Một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chiều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mùa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đông</a:t>
            </a:r>
            <a:endParaRPr lang="en-US" sz="2400" dirty="0">
              <a:latin typeface="UTM Avo" panose="02040603050506020204" pitchFamily="18"/>
            </a:endParaRPr>
          </a:p>
          <a:p>
            <a:pPr lvl="3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Cây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chưa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trút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lá</a:t>
            </a:r>
            <a:r>
              <a:rPr lang="en-US" sz="2400" dirty="0">
                <a:latin typeface="UTM Avo" panose="02040603050506020204" pitchFamily="18"/>
              </a:rPr>
              <a:t>, </a:t>
            </a:r>
          </a:p>
          <a:p>
            <a:pPr lvl="3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Ruộng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vừa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xanh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mạ</a:t>
            </a:r>
            <a:r>
              <a:rPr lang="en-US" sz="2400" dirty="0">
                <a:latin typeface="UTM Avo" panose="02040603050506020204" pitchFamily="18"/>
              </a:rPr>
              <a:t>,</a:t>
            </a:r>
          </a:p>
          <a:p>
            <a:pPr lvl="3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Dòng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đầy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nước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đỏ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phù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sa</a:t>
            </a:r>
            <a:r>
              <a:rPr lang="en-US" sz="2400" dirty="0">
                <a:latin typeface="UTM Avo" panose="02040603050506020204" pitchFamily="18"/>
              </a:rPr>
              <a:t>.”</a:t>
            </a:r>
            <a:r>
              <a:rPr lang="en-US" sz="2400" i="1" dirty="0">
                <a:latin typeface="UTM Avo" panose="02040603050506020204" pitchFamily="18"/>
              </a:rPr>
              <a:t>.</a:t>
            </a:r>
            <a:endParaRPr lang="en-US" sz="2400" dirty="0">
              <a:latin typeface="UTM Avo" panose="02040603050506020204" pitchFamily="18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Hoàng Trung Thông,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Hồng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Hà,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Quê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hương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chiến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đấu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(1948 – 1954), NXB Văn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nghệ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1955] </a:t>
            </a:r>
            <a:endParaRPr lang="vi-VN" sz="20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674882-2A47-C8AD-384D-4A6874407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254" y="2477900"/>
            <a:ext cx="4273265" cy="26707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99E5BAB-CEF8-DC86-AA82-4AB2DFBD6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411">
            <a:off x="-3034714" y="4741153"/>
            <a:ext cx="15462303" cy="12118581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85BF2CF4-69ED-2B1C-8AEA-92E1EDFC495D}"/>
              </a:ext>
            </a:extLst>
          </p:cNvPr>
          <p:cNvSpPr txBox="1"/>
          <p:nvPr/>
        </p:nvSpPr>
        <p:spPr>
          <a:xfrm>
            <a:off x="2826938" y="1227674"/>
            <a:ext cx="653812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F05BE91C-F826-99DF-F73A-A5942E3A24A6}"/>
              </a:ext>
            </a:extLst>
          </p:cNvPr>
          <p:cNvSpPr/>
          <p:nvPr/>
        </p:nvSpPr>
        <p:spPr>
          <a:xfrm>
            <a:off x="2157485" y="2419304"/>
            <a:ext cx="3657600" cy="3207393"/>
          </a:xfrm>
          <a:prstGeom prst="roundRect">
            <a:avLst>
              <a:gd name="adj" fmla="val 8216"/>
            </a:avLst>
          </a:prstGeom>
          <a:solidFill>
            <a:schemeClr val="bg1"/>
          </a:solidFill>
          <a:ln w="57150">
            <a:solidFill>
              <a:srgbClr val="9BC7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Xuân,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Thu,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8255A159-C90E-F5D9-BB53-D3C20E337FF3}"/>
              </a:ext>
            </a:extLst>
          </p:cNvPr>
          <p:cNvSpPr/>
          <p:nvPr/>
        </p:nvSpPr>
        <p:spPr>
          <a:xfrm>
            <a:off x="6523456" y="2419303"/>
            <a:ext cx="3780312" cy="3211023"/>
          </a:xfrm>
          <a:prstGeom prst="roundRect">
            <a:avLst>
              <a:gd name="adj" fmla="val 8216"/>
            </a:avLst>
          </a:prstGeom>
          <a:solidFill>
            <a:schemeClr val="bg1"/>
          </a:solidFill>
          <a:ln w="57150">
            <a:solidFill>
              <a:srgbClr val="FACD0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Đọc trước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III, IV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45E8C-51C5-54AE-1CF8-689C4BC05E8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9F91-E2E3-630A-355D-3DF9F5EACAF1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587467-346B-A975-4795-B438FC8FB5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8FB714E6-E5EF-7C25-CEBE-058D23F1D53A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lang="en-US" sz="2400" b="1" u="sng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9D4D2-27AF-FE28-90D2-8ED140C986D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88324D86-6420-36B0-2794-5BA9C1D1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6D7F4-C171-D469-940A-21A31A607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7D308-7234-B783-681E-6112D93A0D7C}"/>
              </a:ext>
            </a:extLst>
          </p:cNvPr>
          <p:cNvSpPr txBox="1"/>
          <p:nvPr/>
        </p:nvSpPr>
        <p:spPr>
          <a:xfrm>
            <a:off x="3406403" y="1723541"/>
            <a:ext cx="8535032" cy="246705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thơ</a:t>
            </a:r>
            <a:endParaRPr lang="en-US" sz="2400" dirty="0">
              <a:latin typeface="UTM Avo" panose="02040603050506020204" pitchFamily="18"/>
              <a:ea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</a:rPr>
              <a:t> ta?</a:t>
            </a:r>
            <a:endParaRPr lang="en-US" sz="2400" dirty="0">
              <a:latin typeface="UTM Avo" panose="02040603050506020204" pitchFamily="18"/>
              <a:ea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CDEDBE-B7AB-4F91-29B4-BB47B13C2E79}"/>
              </a:ext>
            </a:extLst>
          </p:cNvPr>
          <p:cNvGrpSpPr/>
          <p:nvPr/>
        </p:nvGrpSpPr>
        <p:grpSpPr>
          <a:xfrm>
            <a:off x="141228" y="1723541"/>
            <a:ext cx="3190183" cy="5134459"/>
            <a:chOff x="782782" y="2443648"/>
            <a:chExt cx="4717098" cy="7591963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9BE851D-372F-7416-9566-308AB3EAA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900000">
              <a:off x="3941209" y="3446661"/>
              <a:ext cx="741763" cy="1126016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09CD0AA-FAD9-767A-0B73-4C2B45EE44BF}"/>
                </a:ext>
              </a:extLst>
            </p:cNvPr>
            <p:cNvSpPr/>
            <p:nvPr/>
          </p:nvSpPr>
          <p:spPr>
            <a:xfrm>
              <a:off x="782782" y="4130010"/>
              <a:ext cx="4717098" cy="5905601"/>
            </a:xfrm>
            <a:custGeom>
              <a:avLst/>
              <a:gdLst/>
              <a:ahLst/>
              <a:cxnLst/>
              <a:rect l="l" t="t" r="r" b="b"/>
              <a:pathLst>
                <a:path w="3286696" h="4114800">
                  <a:moveTo>
                    <a:pt x="0" y="0"/>
                  </a:moveTo>
                  <a:lnTo>
                    <a:pt x="3286697" y="0"/>
                  </a:lnTo>
                  <a:lnTo>
                    <a:pt x="328669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AF96D25D-2EF8-03DE-3C17-CBCE3125C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994252">
              <a:off x="2464683" y="2443648"/>
              <a:ext cx="1053855" cy="1599781"/>
            </a:xfrm>
            <a:prstGeom prst="rect">
              <a:avLst/>
            </a:prstGeom>
          </p:spPr>
        </p:pic>
      </p:grpSp>
      <p:pic>
        <p:nvPicPr>
          <p:cNvPr id="8" name="Graphic 7" descr="Back with solid fill">
            <a:extLst>
              <a:ext uri="{FF2B5EF4-FFF2-40B4-BE49-F238E27FC236}">
                <a16:creationId xmlns:a16="http://schemas.microsoft.com/office/drawing/2014/main" id="{041E9209-35A8-EF45-1092-58E39B645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21610" flipV="1">
            <a:off x="4337145" y="5879548"/>
            <a:ext cx="993831" cy="686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2295A-66B4-2663-E1D0-0BD71E961B4A}"/>
              </a:ext>
            </a:extLst>
          </p:cNvPr>
          <p:cNvSpPr txBox="1"/>
          <p:nvPr/>
        </p:nvSpPr>
        <p:spPr>
          <a:xfrm>
            <a:off x="3712465" y="4503185"/>
            <a:ext cx="8228970" cy="112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Những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cảnh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được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thơ</a:t>
            </a:r>
            <a:r>
              <a:rPr lang="en-US" sz="2400" dirty="0">
                <a:latin typeface="UTM Avo" panose="02040603050506020204" pitchFamily="18"/>
              </a:rPr>
              <a:t>: </a:t>
            </a:r>
            <a:r>
              <a:rPr lang="en-US" sz="2400" dirty="0" err="1">
                <a:latin typeface="UTM Avo" panose="02040603050506020204" pitchFamily="18"/>
              </a:rPr>
              <a:t>bờ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đê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Hồng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mùa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đông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ruộng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xanh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mạ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phù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sa</a:t>
            </a:r>
            <a:r>
              <a:rPr lang="en-US" sz="2400" dirty="0">
                <a:latin typeface="UTM Avo" panose="02040603050506020204" pitchFamily="18"/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79026-B30A-D77E-7862-2ACF4CBF7A66}"/>
              </a:ext>
            </a:extLst>
          </p:cNvPr>
          <p:cNvSpPr txBox="1"/>
          <p:nvPr/>
        </p:nvSpPr>
        <p:spPr>
          <a:xfrm>
            <a:off x="5514919" y="6103659"/>
            <a:ext cx="4318000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UTM Avo" panose="02040603050506020204" pitchFamily="18"/>
              </a:rPr>
              <a:t>Đồng</a:t>
            </a:r>
            <a:r>
              <a:rPr lang="en-US" sz="3000" b="1" dirty="0">
                <a:latin typeface="UTM Avo" panose="02040603050506020204" pitchFamily="18"/>
              </a:rPr>
              <a:t> </a:t>
            </a:r>
            <a:r>
              <a:rPr lang="en-US" sz="3000" b="1" dirty="0" err="1">
                <a:latin typeface="UTM Avo" panose="02040603050506020204" pitchFamily="18"/>
              </a:rPr>
              <a:t>bằng</a:t>
            </a:r>
            <a:r>
              <a:rPr lang="en-US" sz="3000" b="1" dirty="0">
                <a:latin typeface="UTM Avo" panose="02040603050506020204" pitchFamily="18"/>
              </a:rPr>
              <a:t> </a:t>
            </a:r>
            <a:r>
              <a:rPr lang="en-US" sz="3000" b="1" dirty="0" err="1">
                <a:latin typeface="UTM Avo" panose="02040603050506020204" pitchFamily="18"/>
              </a:rPr>
              <a:t>Bắc</a:t>
            </a:r>
            <a:r>
              <a:rPr lang="en-US" sz="3000" b="1" dirty="0">
                <a:latin typeface="UTM Avo" panose="02040603050506020204" pitchFamily="18"/>
              </a:rPr>
              <a:t> </a:t>
            </a:r>
            <a:r>
              <a:rPr lang="en-US" sz="3000" b="1" dirty="0" err="1">
                <a:latin typeface="UTM Avo" panose="02040603050506020204" pitchFamily="18"/>
              </a:rPr>
              <a:t>Bộ</a:t>
            </a:r>
            <a:r>
              <a:rPr lang="en-US" sz="3000" b="1" dirty="0">
                <a:latin typeface="UTM Avo" panose="02040603050506020204" pitchFamily="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94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21E46-1AC7-D255-B0C3-0A979D960D29}"/>
              </a:ext>
            </a:extLst>
          </p:cNvPr>
          <p:cNvSpPr txBox="1"/>
          <p:nvPr/>
        </p:nvSpPr>
        <p:spPr>
          <a:xfrm>
            <a:off x="4849504" y="1159564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1. Vị trí địa lí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5FC2E-00C0-6618-4FE1-6A4F63C16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r="2763"/>
          <a:stretch/>
        </p:blipFill>
        <p:spPr>
          <a:xfrm>
            <a:off x="7536625" y="2196208"/>
            <a:ext cx="4282979" cy="4650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244CB-EECA-3CD5-D5F4-78C5A93B32F4}"/>
              </a:ext>
            </a:extLst>
          </p:cNvPr>
          <p:cNvSpPr txBox="1"/>
          <p:nvPr/>
        </p:nvSpPr>
        <p:spPr>
          <a:xfrm>
            <a:off x="1159194" y="2753136"/>
            <a:ext cx="5122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236C04-4DFE-E81C-BEEE-46F592F5113B}"/>
              </a:ext>
            </a:extLst>
          </p:cNvPr>
          <p:cNvGrpSpPr/>
          <p:nvPr/>
        </p:nvGrpSpPr>
        <p:grpSpPr>
          <a:xfrm>
            <a:off x="372396" y="2115182"/>
            <a:ext cx="6887940" cy="3738475"/>
            <a:chOff x="656247" y="2179900"/>
            <a:chExt cx="10331909" cy="56077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6FD9A0-266F-12E1-8BD5-88264A1EDCB2}"/>
                </a:ext>
              </a:extLst>
            </p:cNvPr>
            <p:cNvSpPr txBox="1"/>
            <p:nvPr/>
          </p:nvSpPr>
          <p:spPr>
            <a:xfrm>
              <a:off x="656247" y="4212020"/>
              <a:ext cx="10331909" cy="3575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tin,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1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biết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marL="381019" indent="-381019" algn="just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ranh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bắc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bộ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Cho biết vùng Đồng bằng Bắc Bộ tiếp giáp với những vùng nào, vịnh biển nào.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850E27-3B75-B2FC-A6C5-DD4469A16148}"/>
                </a:ext>
              </a:extLst>
            </p:cNvPr>
            <p:cNvSpPr/>
            <p:nvPr/>
          </p:nvSpPr>
          <p:spPr>
            <a:xfrm>
              <a:off x="656247" y="2179900"/>
              <a:ext cx="1303180" cy="1303181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9E8DF53-A719-2909-39C3-92506EC6F8E3}"/>
              </a:ext>
            </a:extLst>
          </p:cNvPr>
          <p:cNvSpPr txBox="1"/>
          <p:nvPr/>
        </p:nvSpPr>
        <p:spPr>
          <a:xfrm>
            <a:off x="294031" y="2490539"/>
            <a:ext cx="5330703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Vùng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có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dạng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hình</a:t>
            </a:r>
            <a:r>
              <a:rPr lang="en-US" sz="2400" dirty="0">
                <a:latin typeface="UTM Avo" panose="02040603050506020204" pitchFamily="18"/>
              </a:rPr>
              <a:t> tam </a:t>
            </a:r>
            <a:r>
              <a:rPr lang="en-US" sz="2400" dirty="0" err="1">
                <a:latin typeface="UTM Avo" panose="02040603050506020204" pitchFamily="18"/>
              </a:rPr>
              <a:t>giác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Tiếp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giáp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với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Trung</a:t>
            </a:r>
            <a:r>
              <a:rPr lang="en-US" sz="2400" dirty="0">
                <a:latin typeface="UTM Avo" panose="02040603050506020204" pitchFamily="18"/>
              </a:rPr>
              <a:t> du </a:t>
            </a:r>
            <a:r>
              <a:rPr lang="en-US" sz="2400" dirty="0" err="1">
                <a:latin typeface="UTM Avo" panose="02040603050506020204" pitchFamily="18"/>
              </a:rPr>
              <a:t>miền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núi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Duyên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hải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miền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Trung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vịnh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4B77AF-C8A8-0A2B-68AF-D00C068F9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1639" r="4181" b="20814"/>
          <a:stretch/>
        </p:blipFill>
        <p:spPr>
          <a:xfrm>
            <a:off x="5781823" y="1744394"/>
            <a:ext cx="5760720" cy="5050302"/>
          </a:xfrm>
          <a:prstGeom prst="rect">
            <a:avLst/>
          </a:prstGeom>
        </p:spPr>
      </p:pic>
      <p:sp>
        <p:nvSpPr>
          <p:cNvPr id="14" name="Flowchart: Extract 5">
            <a:extLst>
              <a:ext uri="{FF2B5EF4-FFF2-40B4-BE49-F238E27FC236}">
                <a16:creationId xmlns:a16="http://schemas.microsoft.com/office/drawing/2014/main" id="{7FB1ED36-E884-9254-CAF0-7EE031B5EC99}"/>
              </a:ext>
            </a:extLst>
          </p:cNvPr>
          <p:cNvSpPr/>
          <p:nvPr/>
        </p:nvSpPr>
        <p:spPr>
          <a:xfrm rot="18944645">
            <a:off x="6095162" y="1342788"/>
            <a:ext cx="3559508" cy="4606705"/>
          </a:xfrm>
          <a:prstGeom prst="flowChartExtra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15" name="Graphic 14" descr="Arrow: Rotate left with solid fill">
            <a:extLst>
              <a:ext uri="{FF2B5EF4-FFF2-40B4-BE49-F238E27FC236}">
                <a16:creationId xmlns:a16="http://schemas.microsoft.com/office/drawing/2014/main" id="{EDE9C833-D443-4A69-3D6F-EFE729E84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952188"/>
            <a:ext cx="967383" cy="967383"/>
          </a:xfrm>
          <a:prstGeom prst="rect">
            <a:avLst/>
          </a:prstGeom>
        </p:spPr>
      </p:pic>
      <p:pic>
        <p:nvPicPr>
          <p:cNvPr id="16" name="Graphic 15" descr="Arrow: Rotate left with solid fill">
            <a:extLst>
              <a:ext uri="{FF2B5EF4-FFF2-40B4-BE49-F238E27FC236}">
                <a16:creationId xmlns:a16="http://schemas.microsoft.com/office/drawing/2014/main" id="{C6522B19-3513-74BD-D47C-08C03975A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724565" flipH="1">
            <a:off x="7117038" y="1638464"/>
            <a:ext cx="1261860" cy="971609"/>
          </a:xfrm>
          <a:prstGeom prst="rect">
            <a:avLst/>
          </a:prstGeom>
        </p:spPr>
      </p:pic>
      <p:pic>
        <p:nvPicPr>
          <p:cNvPr id="17" name="Graphic 16" descr="Arrow: Rotate left with solid fill">
            <a:extLst>
              <a:ext uri="{FF2B5EF4-FFF2-40B4-BE49-F238E27FC236}">
                <a16:creationId xmlns:a16="http://schemas.microsoft.com/office/drawing/2014/main" id="{C7D1A1C9-734C-FFCB-144D-DE9C6C701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339562" y="4626473"/>
            <a:ext cx="1097745" cy="109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21E46-1AC7-D255-B0C3-0A979D960D29}"/>
              </a:ext>
            </a:extLst>
          </p:cNvPr>
          <p:cNvSpPr txBox="1"/>
          <p:nvPr/>
        </p:nvSpPr>
        <p:spPr>
          <a:xfrm>
            <a:off x="3769081" y="1152399"/>
            <a:ext cx="4653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2. Đặc điểm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thiên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nhiên</a:t>
            </a:r>
            <a:endParaRPr lang="en-VN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560729-025D-B19D-7262-5A7E19DA8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34" y="2359175"/>
            <a:ext cx="6118277" cy="42394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30B794-6613-2B9A-8CB6-3BFF5F89B280}"/>
              </a:ext>
            </a:extLst>
          </p:cNvPr>
          <p:cNvGrpSpPr/>
          <p:nvPr/>
        </p:nvGrpSpPr>
        <p:grpSpPr>
          <a:xfrm>
            <a:off x="426331" y="2531641"/>
            <a:ext cx="4398882" cy="638735"/>
            <a:chOff x="1097877" y="1539824"/>
            <a:chExt cx="6598323" cy="95810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51425B1-7EB1-92B5-598E-E783CDB9364A}"/>
                </a:ext>
              </a:extLst>
            </p:cNvPr>
            <p:cNvSpPr/>
            <p:nvPr/>
          </p:nvSpPr>
          <p:spPr>
            <a:xfrm>
              <a:off x="1097877" y="1539824"/>
              <a:ext cx="989009" cy="958103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27CCD0-F9F1-F423-0E26-3813EA42D025}"/>
                </a:ext>
              </a:extLst>
            </p:cNvPr>
            <p:cNvSpPr txBox="1"/>
            <p:nvPr/>
          </p:nvSpPr>
          <p:spPr>
            <a:xfrm>
              <a:off x="2209800" y="1626461"/>
              <a:ext cx="5486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/>
                </a:rPr>
                <a:t>Thảo</a:t>
              </a:r>
              <a:r>
                <a:rPr lang="en-US" sz="2800" b="1" dirty="0">
                  <a:latin typeface="UTM Avo" panose="02040603050506020204" pitchFamily="18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</a:rPr>
                <a:t>luận</a:t>
              </a:r>
              <a:r>
                <a:rPr lang="en-US" sz="2800" b="1" dirty="0">
                  <a:latin typeface="UTM Avo" panose="02040603050506020204" pitchFamily="18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</a:rPr>
                <a:t>nhóm</a:t>
              </a:r>
              <a:r>
                <a:rPr lang="en-US" sz="2800" b="1" dirty="0">
                  <a:latin typeface="UTM Avo" panose="02040603050506020204" pitchFamily="18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0605725-0354-9F36-226A-D8AB9BAC9D55}"/>
              </a:ext>
            </a:extLst>
          </p:cNvPr>
          <p:cNvSpPr txBox="1"/>
          <p:nvPr/>
        </p:nvSpPr>
        <p:spPr>
          <a:xfrm>
            <a:off x="426331" y="3468525"/>
            <a:ext cx="538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tin,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: </a:t>
            </a:r>
            <a:endParaRPr lang="en-US" sz="700" dirty="0">
              <a:latin typeface="UTM Avo" panose="02040603050506020204" pitchFamily="1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D8A1-42E3-66FE-FE10-8F622D081C46}"/>
              </a:ext>
            </a:extLst>
          </p:cNvPr>
          <p:cNvGrpSpPr/>
          <p:nvPr/>
        </p:nvGrpSpPr>
        <p:grpSpPr>
          <a:xfrm>
            <a:off x="426331" y="4254019"/>
            <a:ext cx="5055467" cy="1862528"/>
            <a:chOff x="1007830" y="4533900"/>
            <a:chExt cx="7583200" cy="27937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EAE1A7-EABE-C652-9C10-80029B56E360}"/>
                </a:ext>
              </a:extLst>
            </p:cNvPr>
            <p:cNvSpPr txBox="1"/>
            <p:nvPr/>
          </p:nvSpPr>
          <p:spPr>
            <a:xfrm>
              <a:off x="1007830" y="5465905"/>
              <a:ext cx="7583200" cy="18617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</a:rPr>
                <a:t>Em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hãy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nêu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đặc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điểm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địa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hình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vùng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Đồng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bằng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Bắc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Bộ</a:t>
              </a:r>
              <a:r>
                <a:rPr lang="en-US" sz="2400" dirty="0">
                  <a:latin typeface="UTM Avo" panose="02040603050506020204" pitchFamily="18"/>
                </a:rPr>
                <a:t>.</a:t>
              </a:r>
            </a:p>
          </p:txBody>
        </p:sp>
        <p:pic>
          <p:nvPicPr>
            <p:cNvPr id="15" name="Picture 2" descr="Request ">
              <a:extLst>
                <a:ext uri="{FF2B5EF4-FFF2-40B4-BE49-F238E27FC236}">
                  <a16:creationId xmlns:a16="http://schemas.microsoft.com/office/drawing/2014/main" id="{0E4D3C28-AA4A-0763-1D23-AFE0B2A27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830" y="45339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B2A045-AC13-B275-D91E-7136DE97F48E}"/>
              </a:ext>
            </a:extLst>
          </p:cNvPr>
          <p:cNvSpPr txBox="1"/>
          <p:nvPr/>
        </p:nvSpPr>
        <p:spPr>
          <a:xfrm>
            <a:off x="3657600" y="175547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</a:rPr>
              <a:t>Địa</a:t>
            </a:r>
            <a:r>
              <a:rPr lang="en-US" sz="2800" b="1" dirty="0">
                <a:latin typeface="UTM Avo" panose="02040603050506020204" pitchFamily="18"/>
              </a:rPr>
              <a:t> </a:t>
            </a:r>
            <a:r>
              <a:rPr lang="en-US" sz="2800" b="1" dirty="0" err="1">
                <a:latin typeface="UTM Avo" panose="02040603050506020204" pitchFamily="18"/>
              </a:rPr>
              <a:t>hình</a:t>
            </a:r>
            <a:endParaRPr lang="en-US" sz="2800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8314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E818F-5C92-4216-2298-0CEE6202147B}"/>
              </a:ext>
            </a:extLst>
          </p:cNvPr>
          <p:cNvSpPr txBox="1"/>
          <p:nvPr/>
        </p:nvSpPr>
        <p:spPr>
          <a:xfrm>
            <a:off x="4663048" y="1712623"/>
            <a:ext cx="752895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Vùng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Bắc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Bộ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có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địa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hình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khá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phẳng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thấp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dần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về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biển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Trên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bề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mặt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có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một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đồi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núi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thấp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ô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trũng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hệ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thống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đê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60B0B-9AFB-F036-B183-71251F12F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4348480"/>
            <a:ext cx="3860800" cy="2509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6B604-0A1C-EF72-5103-5CE01E267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2623"/>
            <a:ext cx="4663047" cy="278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3D627-CED5-890C-134E-3008290E1E2F}"/>
              </a:ext>
            </a:extLst>
          </p:cNvPr>
          <p:cNvSpPr txBox="1"/>
          <p:nvPr/>
        </p:nvSpPr>
        <p:spPr>
          <a:xfrm>
            <a:off x="0" y="4506342"/>
            <a:ext cx="8331200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Phía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đê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gồm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các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khu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đất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cao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ô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trũng</a:t>
            </a:r>
            <a:r>
              <a:rPr lang="en-US" sz="2400" dirty="0">
                <a:latin typeface="UTM Avo" panose="02040603050506020204" pitchFamily="18"/>
              </a:rPr>
              <a:t>, </a:t>
            </a:r>
            <a:r>
              <a:rPr lang="en-US" sz="2400" dirty="0" err="1">
                <a:latin typeface="UTM Avo" panose="02040603050506020204" pitchFamily="18"/>
              </a:rPr>
              <a:t>không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được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bồi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đắp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phù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năm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như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phía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ngoài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đê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</a:rPr>
              <a:t>Đồng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hiện</a:t>
            </a:r>
            <a:r>
              <a:rPr lang="en-US" sz="2400" dirty="0">
                <a:latin typeface="UTM Avo" panose="02040603050506020204" pitchFamily="18"/>
              </a:rPr>
              <a:t> nay </a:t>
            </a:r>
            <a:r>
              <a:rPr lang="en-US" sz="2400" dirty="0" err="1">
                <a:latin typeface="UTM Avo" panose="02040603050506020204" pitchFamily="18"/>
              </a:rPr>
              <a:t>vẫn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tiếp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tục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được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mở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ra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biển</a:t>
            </a:r>
            <a:r>
              <a:rPr lang="en-US" sz="2400" dirty="0">
                <a:latin typeface="UTM Avo" panose="02040603050506020204" pitchFamily="1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091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200</TotalTime>
  <Words>1316</Words>
  <Application>Microsoft Office PowerPoint</Application>
  <PresentationFormat>Widescreen</PresentationFormat>
  <Paragraphs>139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14</cp:revision>
  <dcterms:created xsi:type="dcterms:W3CDTF">2023-10-17T08:44:51Z</dcterms:created>
  <dcterms:modified xsi:type="dcterms:W3CDTF">2023-12-15T01:50:00Z</dcterms:modified>
</cp:coreProperties>
</file>