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256" r:id="rId3"/>
    <p:sldId id="269" r:id="rId4"/>
    <p:sldId id="272" r:id="rId5"/>
    <p:sldId id="281" r:id="rId6"/>
    <p:sldId id="275" r:id="rId7"/>
    <p:sldId id="277" r:id="rId8"/>
    <p:sldId id="282" r:id="rId9"/>
    <p:sldId id="283" r:id="rId10"/>
    <p:sldId id="276" r:id="rId11"/>
    <p:sldId id="285" r:id="rId12"/>
    <p:sldId id="286" r:id="rId13"/>
    <p:sldId id="284" r:id="rId14"/>
    <p:sldId id="287" r:id="rId15"/>
    <p:sldId id="288" r:id="rId16"/>
    <p:sldId id="289" r:id="rId17"/>
    <p:sldId id="290" r:id="rId18"/>
    <p:sldId id="291" r:id="rId19"/>
    <p:sldId id="292" r:id="rId20"/>
    <p:sldId id="271" r:id="rId21"/>
    <p:sldId id="273" r:id="rId22"/>
    <p:sldId id="274" r:id="rId23"/>
    <p:sldId id="278" r:id="rId24"/>
    <p:sldId id="280" r:id="rId25"/>
    <p:sldId id="279" r:id="rId26"/>
    <p:sldId id="317" r:id="rId27"/>
    <p:sldId id="318" r:id="rId28"/>
    <p:sldId id="323" r:id="rId29"/>
    <p:sldId id="319" r:id="rId30"/>
    <p:sldId id="320" r:id="rId31"/>
    <p:sldId id="322" r:id="rId32"/>
    <p:sldId id="324" r:id="rId33"/>
    <p:sldId id="325" r:id="rId34"/>
    <p:sldId id="265" r:id="rId35"/>
    <p:sldId id="268"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UTM Avo" panose="02040603050506020204" pitchFamily="18"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snapToGrid="0">
      <p:cViewPr varScale="1">
        <p:scale>
          <a:sx n="110" d="100"/>
          <a:sy n="110" d="100"/>
        </p:scale>
        <p:origin x="5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578C1-F3C2-3944-AAF8-7CF838AD3137}" type="datetimeFigureOut">
              <a:rPr lang="en-VN" smtClean="0"/>
              <a:t>12/15/2023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B5347-6F1D-4641-A987-E87CFFA59C14}" type="slidenum">
              <a:rPr lang="en-VN" smtClean="0"/>
              <a:t>‹#›</a:t>
            </a:fld>
            <a:endParaRPr lang="en-VN"/>
          </a:p>
        </p:txBody>
      </p:sp>
    </p:spTree>
    <p:extLst>
      <p:ext uri="{BB962C8B-B14F-4D97-AF65-F5344CB8AC3E}">
        <p14:creationId xmlns:p14="http://schemas.microsoft.com/office/powerpoint/2010/main" val="242617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VN" dirty="0"/>
              <a:t>Bấm bắt đầu để bắt đầu trò chơi</a:t>
            </a:r>
          </a:p>
          <a:p>
            <a:endParaRPr lang="en-VN" dirty="0"/>
          </a:p>
        </p:txBody>
      </p:sp>
    </p:spTree>
    <p:extLst>
      <p:ext uri="{BB962C8B-B14F-4D97-AF65-F5344CB8AC3E}">
        <p14:creationId xmlns:p14="http://schemas.microsoft.com/office/powerpoint/2010/main" val="2632657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quả táo 1-2-3-4-5 để hiện ra câu hỏi</a:t>
            </a:r>
          </a:p>
          <a:p>
            <a:pPr marL="0" lvl="0" indent="0" algn="l" rtl="0">
              <a:spcBef>
                <a:spcPts val="0"/>
              </a:spcBef>
              <a:spcAft>
                <a:spcPts val="0"/>
              </a:spcAft>
              <a:buNone/>
            </a:pPr>
            <a:r>
              <a:rPr lang="vi-VN" dirty="0"/>
              <a:t>- Trả lời hết các câu hỏi bấm “Tiếp theo” tiếp tục để tiếp tục bài giảng</a:t>
            </a:r>
          </a:p>
          <a:p>
            <a:endParaRPr lang="en-VN" dirty="0"/>
          </a:p>
        </p:txBody>
      </p:sp>
    </p:spTree>
    <p:extLst>
      <p:ext uri="{BB962C8B-B14F-4D97-AF65-F5344CB8AC3E}">
        <p14:creationId xmlns:p14="http://schemas.microsoft.com/office/powerpoint/2010/main" val="915591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en-VN" dirty="0"/>
          </a:p>
        </p:txBody>
      </p:sp>
    </p:spTree>
    <p:extLst>
      <p:ext uri="{BB962C8B-B14F-4D97-AF65-F5344CB8AC3E}">
        <p14:creationId xmlns:p14="http://schemas.microsoft.com/office/powerpoint/2010/main" val="297591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en-VN" dirty="0"/>
          </a:p>
        </p:txBody>
      </p:sp>
    </p:spTree>
    <p:extLst>
      <p:ext uri="{BB962C8B-B14F-4D97-AF65-F5344CB8AC3E}">
        <p14:creationId xmlns:p14="http://schemas.microsoft.com/office/powerpoint/2010/main" val="368586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en-VN" dirty="0"/>
          </a:p>
        </p:txBody>
      </p:sp>
    </p:spTree>
    <p:extLst>
      <p:ext uri="{BB962C8B-B14F-4D97-AF65-F5344CB8AC3E}">
        <p14:creationId xmlns:p14="http://schemas.microsoft.com/office/powerpoint/2010/main" val="2675175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en-VN" dirty="0"/>
          </a:p>
        </p:txBody>
      </p:sp>
    </p:spTree>
    <p:extLst>
      <p:ext uri="{BB962C8B-B14F-4D97-AF65-F5344CB8AC3E}">
        <p14:creationId xmlns:p14="http://schemas.microsoft.com/office/powerpoint/2010/main" val="414248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 Ấn vào đáp án để hiện đáp án đúng</a:t>
            </a:r>
          </a:p>
          <a:p>
            <a:pPr marL="171450" lvl="0" indent="-171450" algn="l" rtl="0">
              <a:spcBef>
                <a:spcPts val="0"/>
              </a:spcBef>
              <a:spcAft>
                <a:spcPts val="0"/>
              </a:spcAft>
              <a:buFontTx/>
              <a:buChar char="-"/>
            </a:pPr>
            <a:r>
              <a:rPr lang="vi-VN" dirty="0"/>
              <a:t>Xong ấn vào chữ quay về để quay về chọn quả táo ở slide game đầu tiên</a:t>
            </a:r>
          </a:p>
          <a:p>
            <a:pPr marL="171450" lvl="0" indent="-171450" algn="l" rtl="0">
              <a:spcBef>
                <a:spcPts val="0"/>
              </a:spcBef>
              <a:spcAft>
                <a:spcPts val="0"/>
              </a:spcAft>
              <a:buFontTx/>
              <a:buChar char="-"/>
            </a:pPr>
            <a:r>
              <a:rPr lang="vi-VN" dirty="0"/>
              <a:t>Hết các câu hỏi bấm nút quay về để hiện giao diện trang đầu tiên, sau đó bấm nút tua tiếp để tiếp tục bài giảng</a:t>
            </a:r>
          </a:p>
          <a:p>
            <a:endParaRPr lang="en-VN" dirty="0"/>
          </a:p>
        </p:txBody>
      </p:sp>
    </p:spTree>
    <p:extLst>
      <p:ext uri="{BB962C8B-B14F-4D97-AF65-F5344CB8AC3E}">
        <p14:creationId xmlns:p14="http://schemas.microsoft.com/office/powerpoint/2010/main" val="294651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98371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064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7A662F-ADB8-46B8-818A-62BC133FFAB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0237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7A662F-ADB8-46B8-818A-62BC133FFAB9}"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395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7A662F-ADB8-46B8-818A-62BC133FFAB9}"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2516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7A662F-ADB8-46B8-818A-62BC133FFAB9}"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0215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A662F-ADB8-46B8-818A-62BC133FFAB9}"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63938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7A662F-ADB8-46B8-818A-62BC133FFAB9}"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4592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7A662F-ADB8-46B8-818A-62BC133FFAB9}"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6582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194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7A662F-ADB8-46B8-818A-62BC133FFAB9}"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4660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12/15/2023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9Slide.vn - 2019">
            <a:extLst>
              <a:ext uri="{FF2B5EF4-FFF2-40B4-BE49-F238E27FC236}">
                <a16:creationId xmlns:a16="http://schemas.microsoft.com/office/drawing/2014/main" id="{709C2B07-D5E1-1A92-D655-D2DBFB86EBF5}"/>
              </a:ext>
            </a:extLst>
          </p:cNvPr>
          <p:cNvSpPr txBox="1"/>
          <p:nvPr userDrawn="1"/>
        </p:nvSpPr>
        <p:spPr>
          <a:xfrm>
            <a:off x="0" y="-3523510"/>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772318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notesSlide" Target="../notesSlides/notesSlide1.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slideLayout" Target="../slideLayouts/slideLayout12.xml"/><Relationship Id="rId16" Type="http://schemas.openxmlformats.org/officeDocument/2006/relationships/image" Target="../media/image59.png"/><Relationship Id="rId1" Type="http://schemas.openxmlformats.org/officeDocument/2006/relationships/tags" Target="../tags/tag1.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slide" Target="slide28.xml"/><Relationship Id="rId3" Type="http://schemas.openxmlformats.org/officeDocument/2006/relationships/audio" Target="../media/audio1.wav"/><Relationship Id="rId21" Type="http://schemas.openxmlformats.org/officeDocument/2006/relationships/image" Target="../media/image71.png"/><Relationship Id="rId7" Type="http://schemas.openxmlformats.org/officeDocument/2006/relationships/image" Target="../media/image63.svg"/><Relationship Id="rId12" Type="http://schemas.openxmlformats.org/officeDocument/2006/relationships/image" Target="../media/image66.svg"/><Relationship Id="rId17" Type="http://schemas.openxmlformats.org/officeDocument/2006/relationships/image" Target="../media/image69.svg"/><Relationship Id="rId25" Type="http://schemas.openxmlformats.org/officeDocument/2006/relationships/slide" Target="slide27.xml"/><Relationship Id="rId2" Type="http://schemas.openxmlformats.org/officeDocument/2006/relationships/notesSlide" Target="../notesSlides/notesSlide2.xml"/><Relationship Id="rId16" Type="http://schemas.openxmlformats.org/officeDocument/2006/relationships/image" Target="../media/image68.png"/><Relationship Id="rId20" Type="http://schemas.openxmlformats.org/officeDocument/2006/relationships/image" Target="../media/image70.png"/><Relationship Id="rId29" Type="http://schemas.openxmlformats.org/officeDocument/2006/relationships/slide" Target="slide31.xml"/><Relationship Id="rId1" Type="http://schemas.openxmlformats.org/officeDocument/2006/relationships/slideLayout" Target="../slideLayouts/slideLayout12.xml"/><Relationship Id="rId6" Type="http://schemas.openxmlformats.org/officeDocument/2006/relationships/image" Target="../media/image62.png"/><Relationship Id="rId11" Type="http://schemas.openxmlformats.org/officeDocument/2006/relationships/image" Target="../media/image49.png"/><Relationship Id="rId24" Type="http://schemas.openxmlformats.org/officeDocument/2006/relationships/image" Target="../media/image74.png"/><Relationship Id="rId32" Type="http://schemas.openxmlformats.org/officeDocument/2006/relationships/image" Target="../media/image59.pn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73.png"/><Relationship Id="rId28" Type="http://schemas.openxmlformats.org/officeDocument/2006/relationships/slide" Target="slide30.xml"/><Relationship Id="rId10" Type="http://schemas.openxmlformats.org/officeDocument/2006/relationships/image" Target="../media/image48.png"/><Relationship Id="rId19" Type="http://schemas.openxmlformats.org/officeDocument/2006/relationships/image" Target="../media/image57.svg"/><Relationship Id="rId31"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52.png"/><Relationship Id="rId22" Type="http://schemas.openxmlformats.org/officeDocument/2006/relationships/image" Target="../media/image72.png"/><Relationship Id="rId27" Type="http://schemas.openxmlformats.org/officeDocument/2006/relationships/slide" Target="slide29.xml"/><Relationship Id="rId30" Type="http://schemas.openxmlformats.org/officeDocument/2006/relationships/slide" Target="slide32.xml"/></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7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7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7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7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slide" Target="slide26.xml"/><Relationship Id="rId3" Type="http://schemas.microsoft.com/office/2007/relationships/media" Target="../media/media2.mp3"/><Relationship Id="rId7" Type="http://schemas.openxmlformats.org/officeDocument/2006/relationships/image" Target="../media/image7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5" Type="http://schemas.openxmlformats.org/officeDocument/2006/relationships/slideLayout" Target="../slideLayouts/slideLayout12.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78.jp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s>
</file>

<file path=ppt/slides/_rels/slide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78.jpg"/><Relationship Id="rId1" Type="http://schemas.openxmlformats.org/officeDocument/2006/relationships/slideLayout" Target="../slideLayouts/slideLayout1.xml"/><Relationship Id="rId6" Type="http://schemas.openxmlformats.org/officeDocument/2006/relationships/image" Target="../media/image95.png"/><Relationship Id="rId5" Type="http://schemas.microsoft.com/office/2007/relationships/hdphoto" Target="../media/hdphoto1.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lich-su-va-dia-li-4/1/332/25/"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519902-681A-EC66-688D-FDB2118EFF89}"/>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Subtitle 2">
            <a:extLst>
              <a:ext uri="{FF2B5EF4-FFF2-40B4-BE49-F238E27FC236}">
                <a16:creationId xmlns:a16="http://schemas.microsoft.com/office/drawing/2014/main" id="{7789B329-0E55-0DA3-0AC8-8FD8E1C86499}"/>
              </a:ext>
            </a:extLst>
          </p:cNvPr>
          <p:cNvSpPr txBox="1">
            <a:spLocks/>
          </p:cNvSpPr>
          <p:nvPr/>
        </p:nvSpPr>
        <p:spPr>
          <a:xfrm>
            <a:off x="1200638" y="2582284"/>
            <a:ext cx="9790723" cy="19374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5400" b="1" dirty="0">
                <a:solidFill>
                  <a:srgbClr val="FF0000"/>
                </a:solidFill>
                <a:latin typeface="UTM Avo" panose="02040603050506020204" pitchFamily="18" charset="0"/>
              </a:rPr>
              <a:t>Bài </a:t>
            </a:r>
            <a:r>
              <a:rPr lang="en-US" sz="5400" b="1" dirty="0">
                <a:solidFill>
                  <a:srgbClr val="FF0000"/>
                </a:solidFill>
                <a:latin typeface="UTM Avo" panose="02040603050506020204" pitchFamily="18" charset="0"/>
              </a:rPr>
              <a:t>5: </a:t>
            </a:r>
            <a:r>
              <a:rPr lang="en-US" sz="5400" b="1" dirty="0" err="1">
                <a:solidFill>
                  <a:srgbClr val="FF0000"/>
                </a:solidFill>
                <a:latin typeface="UTM Avo" panose="02040603050506020204" pitchFamily="18" charset="0"/>
              </a:rPr>
              <a:t>Đền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Hùng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và</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lễ</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giỗ</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tổ</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Hùng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Vương</a:t>
            </a:r>
            <a:endParaRPr lang="en-US" sz="5400" b="1" dirty="0">
              <a:solidFill>
                <a:srgbClr val="FF0000"/>
              </a:solidFill>
              <a:latin typeface="UTM Avo" panose="02040603050506020204" pitchFamily="18" charset="0"/>
            </a:endParaRPr>
          </a:p>
        </p:txBody>
      </p:sp>
      <p:sp>
        <p:nvSpPr>
          <p:cNvPr id="2" name="TextBox 1">
            <a:extLst>
              <a:ext uri="{FF2B5EF4-FFF2-40B4-BE49-F238E27FC236}">
                <a16:creationId xmlns:a16="http://schemas.microsoft.com/office/drawing/2014/main" id="{D634D600-F650-CA22-2DD0-EA5986211997}"/>
              </a:ext>
            </a:extLst>
          </p:cNvPr>
          <p:cNvSpPr txBox="1"/>
          <p:nvPr/>
        </p:nvSpPr>
        <p:spPr>
          <a:xfrm>
            <a:off x="-129309" y="1562243"/>
            <a:ext cx="12450618" cy="918008"/>
          </a:xfrm>
          <a:prstGeom prst="rect">
            <a:avLst/>
          </a:prstGeom>
          <a:noFill/>
        </p:spPr>
        <p:txBody>
          <a:bodyPr wrap="square">
            <a:spAutoFit/>
          </a:bodyPr>
          <a:lstStyle/>
          <a:p>
            <a:pPr algn="ctr">
              <a:lnSpc>
                <a:spcPct val="125000"/>
              </a:lnSpc>
              <a:spcBef>
                <a:spcPts val="0"/>
              </a:spcBef>
            </a:pPr>
            <a:r>
              <a:rPr lang="en-US" sz="4800" b="1" dirty="0" err="1">
                <a:solidFill>
                  <a:srgbClr val="002060"/>
                </a:solidFill>
                <a:latin typeface="UTM Avo" panose="02040603050506020204" pitchFamily="18" charset="0"/>
              </a:rPr>
              <a:t>Vùng</a:t>
            </a:r>
            <a:r>
              <a:rPr lang="en-US" sz="4800" b="1" dirty="0">
                <a:solidFill>
                  <a:srgbClr val="002060"/>
                </a:solidFill>
                <a:latin typeface="UTM Avo" panose="02040603050506020204" pitchFamily="18" charset="0"/>
              </a:rPr>
              <a:t> Trung du </a:t>
            </a:r>
            <a:r>
              <a:rPr lang="en-US" sz="4800" b="1" dirty="0" err="1">
                <a:solidFill>
                  <a:srgbClr val="002060"/>
                </a:solidFill>
                <a:latin typeface="UTM Avo" panose="02040603050506020204" pitchFamily="18" charset="0"/>
              </a:rPr>
              <a:t>và</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miền</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núi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Bắc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bộ</a:t>
            </a:r>
            <a:endParaRPr lang="en-US" sz="48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77D30-3D96-9921-C4AE-08DCD683A684}"/>
              </a:ext>
            </a:extLst>
          </p:cNvPr>
          <p:cNvGrpSpPr/>
          <p:nvPr/>
        </p:nvGrpSpPr>
        <p:grpSpPr>
          <a:xfrm>
            <a:off x="825499" y="2076915"/>
            <a:ext cx="10541001" cy="1141004"/>
            <a:chOff x="1333499" y="1841745"/>
            <a:chExt cx="15811501" cy="1711506"/>
          </a:xfrm>
        </p:grpSpPr>
        <p:sp>
          <p:nvSpPr>
            <p:cNvPr id="4" name="Rectangle 3">
              <a:extLst>
                <a:ext uri="{FF2B5EF4-FFF2-40B4-BE49-F238E27FC236}">
                  <a16:creationId xmlns:a16="http://schemas.microsoft.com/office/drawing/2014/main" id="{8725D5FC-2FB9-DA00-D62D-563CA945E062}"/>
                </a:ext>
              </a:extLst>
            </p:cNvPr>
            <p:cNvSpPr/>
            <p:nvPr/>
          </p:nvSpPr>
          <p:spPr>
            <a:xfrm>
              <a:off x="1333499" y="1841745"/>
              <a:ext cx="15621000" cy="152400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latin typeface="UTM Avo" panose="02040603050506020204" pitchFamily="18"/>
                <a:cs typeface="Arial" panose="020B0604020202020204" pitchFamily="34" charset="0"/>
              </a:endParaRPr>
            </a:p>
          </p:txBody>
        </p:sp>
        <p:sp>
          <p:nvSpPr>
            <p:cNvPr id="5" name="Rectangle 4">
              <a:extLst>
                <a:ext uri="{FF2B5EF4-FFF2-40B4-BE49-F238E27FC236}">
                  <a16:creationId xmlns:a16="http://schemas.microsoft.com/office/drawing/2014/main" id="{9BA41063-1826-0481-E58D-F87B9D892680}"/>
                </a:ext>
              </a:extLst>
            </p:cNvPr>
            <p:cNvSpPr/>
            <p:nvPr/>
          </p:nvSpPr>
          <p:spPr>
            <a:xfrm>
              <a:off x="1524000" y="2029251"/>
              <a:ext cx="15621000" cy="15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Những công trình chính trong khu di tích </a:t>
              </a:r>
            </a:p>
          </p:txBody>
        </p:sp>
      </p:grpSp>
      <p:pic>
        <p:nvPicPr>
          <p:cNvPr id="6" name="Picture 5">
            <a:extLst>
              <a:ext uri="{FF2B5EF4-FFF2-40B4-BE49-F238E27FC236}">
                <a16:creationId xmlns:a16="http://schemas.microsoft.com/office/drawing/2014/main" id="{76260A6D-C374-0B70-F40B-AF0B77731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09" y="-411173"/>
            <a:ext cx="10880582" cy="10880582"/>
          </a:xfrm>
          <a:prstGeom prst="rect">
            <a:avLst/>
          </a:prstGeom>
        </p:spPr>
      </p:pic>
    </p:spTree>
    <p:extLst>
      <p:ext uri="{BB962C8B-B14F-4D97-AF65-F5344CB8AC3E}">
        <p14:creationId xmlns:p14="http://schemas.microsoft.com/office/powerpoint/2010/main" val="366444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77D30-3D96-9921-C4AE-08DCD683A684}"/>
              </a:ext>
            </a:extLst>
          </p:cNvPr>
          <p:cNvGrpSpPr/>
          <p:nvPr/>
        </p:nvGrpSpPr>
        <p:grpSpPr>
          <a:xfrm>
            <a:off x="825499" y="2076915"/>
            <a:ext cx="10541001" cy="1141004"/>
            <a:chOff x="1333499" y="1841745"/>
            <a:chExt cx="15811501" cy="1711506"/>
          </a:xfrm>
        </p:grpSpPr>
        <p:sp>
          <p:nvSpPr>
            <p:cNvPr id="4" name="Rectangle 3">
              <a:extLst>
                <a:ext uri="{FF2B5EF4-FFF2-40B4-BE49-F238E27FC236}">
                  <a16:creationId xmlns:a16="http://schemas.microsoft.com/office/drawing/2014/main" id="{8725D5FC-2FB9-DA00-D62D-563CA945E062}"/>
                </a:ext>
              </a:extLst>
            </p:cNvPr>
            <p:cNvSpPr/>
            <p:nvPr/>
          </p:nvSpPr>
          <p:spPr>
            <a:xfrm>
              <a:off x="1333499" y="1841745"/>
              <a:ext cx="15621000" cy="152400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latin typeface="UTM Avo" panose="02040603050506020204" pitchFamily="18"/>
                <a:cs typeface="Arial" panose="020B0604020202020204" pitchFamily="34" charset="0"/>
              </a:endParaRPr>
            </a:p>
          </p:txBody>
        </p:sp>
        <p:sp>
          <p:nvSpPr>
            <p:cNvPr id="5" name="Rectangle 4">
              <a:extLst>
                <a:ext uri="{FF2B5EF4-FFF2-40B4-BE49-F238E27FC236}">
                  <a16:creationId xmlns:a16="http://schemas.microsoft.com/office/drawing/2014/main" id="{9BA41063-1826-0481-E58D-F87B9D892680}"/>
                </a:ext>
              </a:extLst>
            </p:cNvPr>
            <p:cNvSpPr/>
            <p:nvPr/>
          </p:nvSpPr>
          <p:spPr>
            <a:xfrm>
              <a:off x="1524000" y="2029251"/>
              <a:ext cx="15621000" cy="15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Những công trình chính trong khu di tích </a:t>
              </a:r>
            </a:p>
          </p:txBody>
        </p:sp>
      </p:grpSp>
      <p:pic>
        <p:nvPicPr>
          <p:cNvPr id="2" name="Picture 1">
            <a:extLst>
              <a:ext uri="{FF2B5EF4-FFF2-40B4-BE49-F238E27FC236}">
                <a16:creationId xmlns:a16="http://schemas.microsoft.com/office/drawing/2014/main" id="{8459849F-B0DA-2F7A-23F5-669CA7BCB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49" y="-340113"/>
            <a:ext cx="10883901" cy="10883901"/>
          </a:xfrm>
          <a:prstGeom prst="rect">
            <a:avLst/>
          </a:prstGeom>
        </p:spPr>
      </p:pic>
    </p:spTree>
    <p:extLst>
      <p:ext uri="{BB962C8B-B14F-4D97-AF65-F5344CB8AC3E}">
        <p14:creationId xmlns:p14="http://schemas.microsoft.com/office/powerpoint/2010/main" val="330946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9BDACA-FDBB-7071-B26D-3158F3B689C4}"/>
              </a:ext>
            </a:extLst>
          </p:cNvPr>
          <p:cNvSpPr txBox="1"/>
          <p:nvPr/>
        </p:nvSpPr>
        <p:spPr>
          <a:xfrm>
            <a:off x="3524623" y="1328146"/>
            <a:ext cx="5142753" cy="523220"/>
          </a:xfrm>
          <a:prstGeom prst="rect">
            <a:avLst/>
          </a:prstGeom>
          <a:noFill/>
        </p:spPr>
        <p:txBody>
          <a:bodyPr wrap="none" rtlCol="0">
            <a:spAutoFit/>
          </a:bodyPr>
          <a:lstStyle/>
          <a:p>
            <a:pPr algn="ctr"/>
            <a:r>
              <a:rPr lang="en-VN" sz="2800" b="1" dirty="0">
                <a:solidFill>
                  <a:schemeClr val="tx1">
                    <a:lumMod val="95000"/>
                    <a:lumOff val="5000"/>
                  </a:schemeClr>
                </a:solidFill>
                <a:latin typeface="UTM Avo" panose="02040603050506020204" pitchFamily="18"/>
              </a:rPr>
              <a:t>2. LỄ GIỖ TỔ HÙNG VƯƠNG</a:t>
            </a:r>
          </a:p>
        </p:txBody>
      </p:sp>
      <p:sp>
        <p:nvSpPr>
          <p:cNvPr id="7" name="TextBox 6">
            <a:extLst>
              <a:ext uri="{FF2B5EF4-FFF2-40B4-BE49-F238E27FC236}">
                <a16:creationId xmlns:a16="http://schemas.microsoft.com/office/drawing/2014/main" id="{28096F88-0663-0742-C8BC-276C7B37C8C0}"/>
              </a:ext>
            </a:extLst>
          </p:cNvPr>
          <p:cNvSpPr txBox="1"/>
          <p:nvPr/>
        </p:nvSpPr>
        <p:spPr>
          <a:xfrm>
            <a:off x="1182173" y="1738948"/>
            <a:ext cx="9827643" cy="574388"/>
          </a:xfrm>
          <a:prstGeom prst="rect">
            <a:avLst/>
          </a:prstGeom>
          <a:noFill/>
        </p:spPr>
        <p:txBody>
          <a:bodyPr wrap="square">
            <a:spAutoFit/>
          </a:bodyPr>
          <a:lstStyle/>
          <a:p>
            <a:pPr algn="ctr">
              <a:lnSpc>
                <a:spcPct val="150000"/>
              </a:lnSpc>
            </a:pPr>
            <a:r>
              <a:rPr lang="en-US" sz="2400" b="1" dirty="0" err="1">
                <a:latin typeface="UTM Avo" panose="02040603050506020204" pitchFamily="18"/>
                <a:cs typeface="Arial" panose="020B0604020202020204" pitchFamily="34" charset="0"/>
              </a:rPr>
              <a:t>Trình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bày</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sơ</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lược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về</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lễ</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Giỗ</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Vương</a:t>
            </a:r>
            <a:endParaRPr lang="en-US" sz="2400" b="1" dirty="0">
              <a:latin typeface="UTM Avo" panose="02040603050506020204" pitchFamily="18"/>
              <a:cs typeface="Arial" panose="020B0604020202020204" pitchFamily="34" charset="0"/>
            </a:endParaRPr>
          </a:p>
        </p:txBody>
      </p:sp>
      <p:grpSp>
        <p:nvGrpSpPr>
          <p:cNvPr id="8" name="Group 7">
            <a:extLst>
              <a:ext uri="{FF2B5EF4-FFF2-40B4-BE49-F238E27FC236}">
                <a16:creationId xmlns:a16="http://schemas.microsoft.com/office/drawing/2014/main" id="{96BA9EFA-FAAA-3ECB-367C-74A4D4EA31F9}"/>
              </a:ext>
            </a:extLst>
          </p:cNvPr>
          <p:cNvGrpSpPr/>
          <p:nvPr/>
        </p:nvGrpSpPr>
        <p:grpSpPr>
          <a:xfrm>
            <a:off x="607639" y="2442635"/>
            <a:ext cx="3757669" cy="638280"/>
            <a:chOff x="1352555" y="1660260"/>
            <a:chExt cx="5636504" cy="957420"/>
          </a:xfrm>
        </p:grpSpPr>
        <p:sp>
          <p:nvSpPr>
            <p:cNvPr id="15" name="TextBox 14">
              <a:extLst>
                <a:ext uri="{FF2B5EF4-FFF2-40B4-BE49-F238E27FC236}">
                  <a16:creationId xmlns:a16="http://schemas.microsoft.com/office/drawing/2014/main" id="{2A6B2B6A-4826-AF48-BAC7-F194B6F2A9E4}"/>
                </a:ext>
              </a:extLst>
            </p:cNvPr>
            <p:cNvSpPr txBox="1"/>
            <p:nvPr/>
          </p:nvSpPr>
          <p:spPr>
            <a:xfrm>
              <a:off x="2340859" y="1781541"/>
              <a:ext cx="4648200" cy="692498"/>
            </a:xfrm>
            <a:prstGeom prst="rect">
              <a:avLst/>
            </a:prstGeom>
            <a:noFill/>
          </p:spPr>
          <p:txBody>
            <a:bodyPr wrap="square" rtlCol="0">
              <a:spAutoFit/>
            </a:bodyPr>
            <a:lstStyle/>
            <a:p>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a:t>
              </a:r>
            </a:p>
          </p:txBody>
        </p:sp>
        <p:sp>
          <p:nvSpPr>
            <p:cNvPr id="16" name="Freeform 3">
              <a:extLst>
                <a:ext uri="{FF2B5EF4-FFF2-40B4-BE49-F238E27FC236}">
                  <a16:creationId xmlns:a16="http://schemas.microsoft.com/office/drawing/2014/main" id="{0313794C-4B7A-3D2D-FBD1-393C2E9894BB}"/>
                </a:ext>
              </a:extLst>
            </p:cNvPr>
            <p:cNvSpPr/>
            <p:nvPr/>
          </p:nvSpPr>
          <p:spPr>
            <a:xfrm>
              <a:off x="1352555" y="1660260"/>
              <a:ext cx="988304" cy="95742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grpSp>
        <p:nvGrpSpPr>
          <p:cNvPr id="17" name="Group 16">
            <a:extLst>
              <a:ext uri="{FF2B5EF4-FFF2-40B4-BE49-F238E27FC236}">
                <a16:creationId xmlns:a16="http://schemas.microsoft.com/office/drawing/2014/main" id="{C0D19EA4-2E5F-598C-9537-57E38C5989AD}"/>
              </a:ext>
            </a:extLst>
          </p:cNvPr>
          <p:cNvGrpSpPr/>
          <p:nvPr/>
        </p:nvGrpSpPr>
        <p:grpSpPr>
          <a:xfrm>
            <a:off x="809897" y="3161768"/>
            <a:ext cx="6770874" cy="3601333"/>
            <a:chOff x="1253045" y="3503973"/>
            <a:chExt cx="10156311" cy="5401999"/>
          </a:xfrm>
        </p:grpSpPr>
        <p:sp>
          <p:nvSpPr>
            <p:cNvPr id="19" name="Rectangle 18">
              <a:extLst>
                <a:ext uri="{FF2B5EF4-FFF2-40B4-BE49-F238E27FC236}">
                  <a16:creationId xmlns:a16="http://schemas.microsoft.com/office/drawing/2014/main" id="{99186C3B-0730-5DDA-D10A-ED1BA879A161}"/>
                </a:ext>
              </a:extLst>
            </p:cNvPr>
            <p:cNvSpPr/>
            <p:nvPr/>
          </p:nvSpPr>
          <p:spPr>
            <a:xfrm>
              <a:off x="1253045" y="3576642"/>
              <a:ext cx="10156311" cy="5329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1" name="TextBox 20">
              <a:extLst>
                <a:ext uri="{FF2B5EF4-FFF2-40B4-BE49-F238E27FC236}">
                  <a16:creationId xmlns:a16="http://schemas.microsoft.com/office/drawing/2014/main" id="{6583881F-714F-3376-DC60-AEB61BF1C9A7}"/>
                </a:ext>
              </a:extLst>
            </p:cNvPr>
            <p:cNvSpPr txBox="1"/>
            <p:nvPr/>
          </p:nvSpPr>
          <p:spPr>
            <a:xfrm>
              <a:off x="1709315" y="3503973"/>
              <a:ext cx="8919516" cy="5006755"/>
            </a:xfrm>
            <a:prstGeom prst="rect">
              <a:avLst/>
            </a:prstGeom>
            <a:noFill/>
          </p:spPr>
          <p:txBody>
            <a:bodyPr wrap="square">
              <a:spAutoFit/>
            </a:bodyPr>
            <a:lstStyle/>
            <a:p>
              <a:pPr marL="190510" indent="-190510" algn="just">
                <a:lnSpc>
                  <a:spcPct val="150000"/>
                </a:lnSpc>
                <a:buFont typeface="Wingdings" panose="05000000000000000000" pitchFamily="2" charset="2"/>
                <a:buChar char="§"/>
              </a:pPr>
              <a:r>
                <a:rPr lang="vi-VN" sz="2400" dirty="0">
                  <a:latin typeface="UTM Avo" panose="02040603050506020204" pitchFamily="18"/>
                </a:rPr>
                <a:t>Lễ giỗ Tổ Hùng Vương diễn ra ở đâu và vào thời gian nào?</a:t>
              </a:r>
            </a:p>
            <a:p>
              <a:pPr marL="190510" indent="-190510" algn="just">
                <a:lnSpc>
                  <a:spcPct val="150000"/>
                </a:lnSpc>
                <a:buFont typeface="Wingdings" panose="05000000000000000000" pitchFamily="2" charset="2"/>
                <a:buChar char="§"/>
              </a:pPr>
              <a:r>
                <a:rPr lang="vi-VN" sz="2400" dirty="0">
                  <a:latin typeface="UTM Avo" panose="02040603050506020204" pitchFamily="18"/>
                </a:rPr>
                <a:t>Nêu một số nét sơ lược về lễ giỗ Tổ Hùng Vương.</a:t>
              </a:r>
            </a:p>
            <a:p>
              <a:pPr marL="190510" indent="-190510" algn="just">
                <a:lnSpc>
                  <a:spcPct val="150000"/>
                </a:lnSpc>
                <a:buFont typeface="Wingdings" panose="05000000000000000000" pitchFamily="2" charset="2"/>
                <a:buChar char="§"/>
              </a:pPr>
              <a:r>
                <a:rPr lang="vi-VN" sz="2400" dirty="0">
                  <a:latin typeface="UTM Avo" panose="02040603050506020204" pitchFamily="18"/>
                </a:rPr>
                <a:t>Phần hội trong lễ hội Đền Hùng thường diễn ra những hoạt động gì?</a:t>
              </a:r>
            </a:p>
          </p:txBody>
        </p:sp>
      </p:grpSp>
      <p:pic>
        <p:nvPicPr>
          <p:cNvPr id="23" name="Picture 22">
            <a:extLst>
              <a:ext uri="{FF2B5EF4-FFF2-40B4-BE49-F238E27FC236}">
                <a16:creationId xmlns:a16="http://schemas.microsoft.com/office/drawing/2014/main" id="{57A9F904-12FC-513B-56D4-48CA022DBA57}"/>
              </a:ext>
            </a:extLst>
          </p:cNvPr>
          <p:cNvPicPr>
            <a:picLocks noChangeAspect="1"/>
          </p:cNvPicPr>
          <p:nvPr/>
        </p:nvPicPr>
        <p:blipFill>
          <a:blip r:embed="rId5"/>
          <a:stretch>
            <a:fillRect/>
          </a:stretch>
        </p:blipFill>
        <p:spPr>
          <a:xfrm>
            <a:off x="8553995" y="2870574"/>
            <a:ext cx="3270418" cy="1994954"/>
          </a:xfrm>
          <a:prstGeom prst="rect">
            <a:avLst/>
          </a:prstGeom>
        </p:spPr>
      </p:pic>
      <p:pic>
        <p:nvPicPr>
          <p:cNvPr id="25" name="Picture 24">
            <a:extLst>
              <a:ext uri="{FF2B5EF4-FFF2-40B4-BE49-F238E27FC236}">
                <a16:creationId xmlns:a16="http://schemas.microsoft.com/office/drawing/2014/main" id="{6702C93D-F940-8DF8-8C28-ABC591362E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179" y="4734089"/>
            <a:ext cx="3074476" cy="2049650"/>
          </a:xfrm>
          <a:prstGeom prst="rect">
            <a:avLst/>
          </a:prstGeom>
        </p:spPr>
      </p:pic>
    </p:spTree>
    <p:extLst>
      <p:ext uri="{BB962C8B-B14F-4D97-AF65-F5344CB8AC3E}">
        <p14:creationId xmlns:p14="http://schemas.microsoft.com/office/powerpoint/2010/main" val="27936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D803195-A31D-4EB8-9901-45DF4ADF0072}"/>
              </a:ext>
            </a:extLst>
          </p:cNvPr>
          <p:cNvSpPr/>
          <p:nvPr/>
        </p:nvSpPr>
        <p:spPr>
          <a:xfrm>
            <a:off x="508000" y="1710203"/>
            <a:ext cx="11176000" cy="4930083"/>
          </a:xfrm>
          <a:prstGeom prst="roundRect">
            <a:avLst>
              <a:gd name="adj" fmla="val 75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 name="TextBox 2">
            <a:extLst>
              <a:ext uri="{FF2B5EF4-FFF2-40B4-BE49-F238E27FC236}">
                <a16:creationId xmlns:a16="http://schemas.microsoft.com/office/drawing/2014/main" id="{1AC582D2-02C1-5AEB-098D-400CAE517350}"/>
              </a:ext>
            </a:extLst>
          </p:cNvPr>
          <p:cNvSpPr txBox="1"/>
          <p:nvPr/>
        </p:nvSpPr>
        <p:spPr>
          <a:xfrm>
            <a:off x="640006" y="1815174"/>
            <a:ext cx="10972800" cy="1685654"/>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được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chức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này</a:t>
            </a:r>
            <a:r>
              <a:rPr lang="en-US" sz="2400" dirty="0">
                <a:latin typeface="UTM Avo" panose="02040603050506020204" pitchFamily="18"/>
                <a:cs typeface="Arial" panose="020B0604020202020204" pitchFamily="34" charset="0"/>
              </a:rPr>
              <a:t> 10 – 3 (</a:t>
            </a:r>
            <a:r>
              <a:rPr lang="en-US" sz="2400" dirty="0" err="1">
                <a:latin typeface="UTM Avo" panose="02040603050506020204" pitchFamily="18"/>
                <a:cs typeface="Arial" panose="020B0604020202020204" pitchFamily="34" charset="0"/>
              </a:rPr>
              <a:t>âm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hằng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năm</a:t>
            </a:r>
            <a:r>
              <a:rPr lang="en-US" sz="2400" dirty="0">
                <a:latin typeface="UTM Avo" panose="02040603050506020204" pitchFamily="18"/>
                <a:cs typeface="Arial" panose="020B0604020202020204" pitchFamily="34" charset="0"/>
              </a:rPr>
              <a:t>. </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Giỗ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gồm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phần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hội</a:t>
            </a:r>
            <a:r>
              <a:rPr lang="en-US" sz="2400" dirty="0">
                <a:latin typeface="UTM Avo" panose="02040603050506020204" pitchFamily="18"/>
                <a:cs typeface="Arial" panose="020B0604020202020204" pitchFamily="34" charset="0"/>
              </a:rPr>
              <a:t>. </a:t>
            </a:r>
          </a:p>
        </p:txBody>
      </p:sp>
      <p:pic>
        <p:nvPicPr>
          <p:cNvPr id="4" name="Picture 3">
            <a:extLst>
              <a:ext uri="{FF2B5EF4-FFF2-40B4-BE49-F238E27FC236}">
                <a16:creationId xmlns:a16="http://schemas.microsoft.com/office/drawing/2014/main" id="{A7CD0A40-42AD-1598-F752-DBE92B6E3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333" b="6465"/>
          <a:stretch/>
        </p:blipFill>
        <p:spPr>
          <a:xfrm>
            <a:off x="4481939" y="3593307"/>
            <a:ext cx="3842972" cy="2936919"/>
          </a:xfrm>
          <a:prstGeom prst="rect">
            <a:avLst/>
          </a:prstGeom>
        </p:spPr>
      </p:pic>
      <p:pic>
        <p:nvPicPr>
          <p:cNvPr id="5" name="Picture 4">
            <a:extLst>
              <a:ext uri="{FF2B5EF4-FFF2-40B4-BE49-F238E27FC236}">
                <a16:creationId xmlns:a16="http://schemas.microsoft.com/office/drawing/2014/main" id="{8EB183E0-63AE-012D-B5D8-FC5A91701A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940" r="892"/>
          <a:stretch/>
        </p:blipFill>
        <p:spPr>
          <a:xfrm>
            <a:off x="8324911" y="3627604"/>
            <a:ext cx="3312012" cy="2902622"/>
          </a:xfrm>
          <a:prstGeom prst="rect">
            <a:avLst/>
          </a:prstGeom>
        </p:spPr>
      </p:pic>
      <p:grpSp>
        <p:nvGrpSpPr>
          <p:cNvPr id="9" name="Group 8">
            <a:extLst>
              <a:ext uri="{FF2B5EF4-FFF2-40B4-BE49-F238E27FC236}">
                <a16:creationId xmlns:a16="http://schemas.microsoft.com/office/drawing/2014/main" id="{7810DC53-B7E2-6FEC-0F1C-4F5B59FF5C7C}"/>
              </a:ext>
            </a:extLst>
          </p:cNvPr>
          <p:cNvGrpSpPr/>
          <p:nvPr/>
        </p:nvGrpSpPr>
        <p:grpSpPr>
          <a:xfrm>
            <a:off x="912369" y="3868843"/>
            <a:ext cx="3505200" cy="2557908"/>
            <a:chOff x="1358316" y="4523367"/>
            <a:chExt cx="5257800" cy="3836862"/>
          </a:xfrm>
        </p:grpSpPr>
        <p:sp>
          <p:nvSpPr>
            <p:cNvPr id="10" name="Rectangle: Rounded Corners 22">
              <a:extLst>
                <a:ext uri="{FF2B5EF4-FFF2-40B4-BE49-F238E27FC236}">
                  <a16:creationId xmlns:a16="http://schemas.microsoft.com/office/drawing/2014/main" id="{54A22407-C89C-DD93-143F-28786A9BF9EB}"/>
                </a:ext>
              </a:extLst>
            </p:cNvPr>
            <p:cNvSpPr/>
            <p:nvPr/>
          </p:nvSpPr>
          <p:spPr>
            <a:xfrm>
              <a:off x="1358316" y="4686300"/>
              <a:ext cx="5257800" cy="3673929"/>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1" name="Rectangle: Rounded Corners 15">
              <a:extLst>
                <a:ext uri="{FF2B5EF4-FFF2-40B4-BE49-F238E27FC236}">
                  <a16:creationId xmlns:a16="http://schemas.microsoft.com/office/drawing/2014/main" id="{58B8AA9C-B99D-1044-C99C-AD3FA986E10A}"/>
                </a:ext>
              </a:extLst>
            </p:cNvPr>
            <p:cNvSpPr/>
            <p:nvPr/>
          </p:nvSpPr>
          <p:spPr>
            <a:xfrm>
              <a:off x="2082216" y="4523367"/>
              <a:ext cx="3810000" cy="914400"/>
            </a:xfrm>
            <a:prstGeom prst="roundRect">
              <a:avLst/>
            </a:prstGeom>
            <a:solidFill>
              <a:srgbClr val="EF67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UTM Avo" panose="02040603050506020204" pitchFamily="18"/>
                  <a:cs typeface="Arial" panose="020B0604020202020204" pitchFamily="34" charset="0"/>
                </a:rPr>
                <a:t>PHẦN LỄ </a:t>
              </a:r>
            </a:p>
          </p:txBody>
        </p:sp>
        <p:sp>
          <p:nvSpPr>
            <p:cNvPr id="12" name="TextBox 11">
              <a:extLst>
                <a:ext uri="{FF2B5EF4-FFF2-40B4-BE49-F238E27FC236}">
                  <a16:creationId xmlns:a16="http://schemas.microsoft.com/office/drawing/2014/main" id="{38A02885-174C-42D7-1E8C-D9E391398AD9}"/>
                </a:ext>
              </a:extLst>
            </p:cNvPr>
            <p:cNvSpPr txBox="1"/>
            <p:nvPr/>
          </p:nvSpPr>
          <p:spPr>
            <a:xfrm>
              <a:off x="1985660" y="5542713"/>
              <a:ext cx="4003112" cy="2513765"/>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Rước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kiệu</a:t>
              </a:r>
              <a:r>
                <a:rPr lang="en-US" sz="2400" dirty="0">
                  <a:latin typeface="UTM Avo" panose="02040603050506020204" pitchFamily="18"/>
                  <a:cs typeface="Arial" panose="020B0604020202020204" pitchFamily="34" charset="0"/>
                </a:rPr>
                <a:t>.</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Tế</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dâng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hương</a:t>
              </a:r>
              <a:r>
                <a:rPr lang="en-US" sz="2400" dirty="0">
                  <a:latin typeface="UTM Avo" panose="02040603050506020204" pitchFamily="18"/>
                  <a:cs typeface="Arial" panose="020B0604020202020204" pitchFamily="34" charset="0"/>
                </a:rPr>
                <a:t> </a:t>
              </a:r>
            </a:p>
          </p:txBody>
        </p:sp>
      </p:grpSp>
    </p:spTree>
    <p:extLst>
      <p:ext uri="{BB962C8B-B14F-4D97-AF65-F5344CB8AC3E}">
        <p14:creationId xmlns:p14="http://schemas.microsoft.com/office/powerpoint/2010/main" val="91189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D803195-A31D-4EB8-9901-45DF4ADF0072}"/>
              </a:ext>
            </a:extLst>
          </p:cNvPr>
          <p:cNvSpPr/>
          <p:nvPr/>
        </p:nvSpPr>
        <p:spPr>
          <a:xfrm>
            <a:off x="508000" y="1710203"/>
            <a:ext cx="11176000" cy="4930083"/>
          </a:xfrm>
          <a:prstGeom prst="roundRect">
            <a:avLst>
              <a:gd name="adj" fmla="val 75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grpSp>
        <p:nvGrpSpPr>
          <p:cNvPr id="16" name="Group 15">
            <a:extLst>
              <a:ext uri="{FF2B5EF4-FFF2-40B4-BE49-F238E27FC236}">
                <a16:creationId xmlns:a16="http://schemas.microsoft.com/office/drawing/2014/main" id="{6D351BDC-8AEE-27A9-84F1-4A52A6494FF6}"/>
              </a:ext>
            </a:extLst>
          </p:cNvPr>
          <p:cNvGrpSpPr/>
          <p:nvPr/>
        </p:nvGrpSpPr>
        <p:grpSpPr>
          <a:xfrm>
            <a:off x="829137" y="2266254"/>
            <a:ext cx="4682457" cy="3817980"/>
            <a:chOff x="1358314" y="1530838"/>
            <a:chExt cx="7023685" cy="5726971"/>
          </a:xfrm>
        </p:grpSpPr>
        <p:sp>
          <p:nvSpPr>
            <p:cNvPr id="17" name="Rectangle: Rounded Corners 22">
              <a:extLst>
                <a:ext uri="{FF2B5EF4-FFF2-40B4-BE49-F238E27FC236}">
                  <a16:creationId xmlns:a16="http://schemas.microsoft.com/office/drawing/2014/main" id="{AABE1537-4BE5-8F07-22C1-09CE515D141F}"/>
                </a:ext>
              </a:extLst>
            </p:cNvPr>
            <p:cNvSpPr/>
            <p:nvPr/>
          </p:nvSpPr>
          <p:spPr>
            <a:xfrm>
              <a:off x="1358314" y="1888926"/>
              <a:ext cx="7023685" cy="5368883"/>
            </a:xfrm>
            <a:prstGeom prst="round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8" name="Rectangle: Rounded Corners 15">
              <a:extLst>
                <a:ext uri="{FF2B5EF4-FFF2-40B4-BE49-F238E27FC236}">
                  <a16:creationId xmlns:a16="http://schemas.microsoft.com/office/drawing/2014/main" id="{C841FBD5-A6C8-082F-B8CD-FEEDA514C699}"/>
                </a:ext>
              </a:extLst>
            </p:cNvPr>
            <p:cNvSpPr/>
            <p:nvPr/>
          </p:nvSpPr>
          <p:spPr>
            <a:xfrm>
              <a:off x="2965157" y="1530838"/>
              <a:ext cx="3810000" cy="914400"/>
            </a:xfrm>
            <a:prstGeom prst="roundRect">
              <a:avLst/>
            </a:prstGeom>
            <a:solidFill>
              <a:srgbClr val="00B050"/>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PHẦN HỘI </a:t>
              </a:r>
            </a:p>
          </p:txBody>
        </p:sp>
        <p:sp>
          <p:nvSpPr>
            <p:cNvPr id="19" name="TextBox 18">
              <a:extLst>
                <a:ext uri="{FF2B5EF4-FFF2-40B4-BE49-F238E27FC236}">
                  <a16:creationId xmlns:a16="http://schemas.microsoft.com/office/drawing/2014/main" id="{35B36015-A995-3B5D-56E0-86FAE88C5B0C}"/>
                </a:ext>
              </a:extLst>
            </p:cNvPr>
            <p:cNvSpPr txBox="1"/>
            <p:nvPr/>
          </p:nvSpPr>
          <p:spPr>
            <a:xfrm>
              <a:off x="1852309" y="2603371"/>
              <a:ext cx="6035695" cy="4175759"/>
            </a:xfrm>
            <a:prstGeom prst="rect">
              <a:avLst/>
            </a:prstGeom>
            <a:noFill/>
          </p:spPr>
          <p:txBody>
            <a:bodyPr wrap="square" rtlCol="0">
              <a:spAutoFit/>
            </a:bodyPr>
            <a:lstStyle/>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hoạt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động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nghệ</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thuật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đấu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thể</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thao</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a:p>
              <a:pPr marL="381019" marR="0" lvl="0" indent="-381019" algn="just"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Tổ</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chức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trò</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chơi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dân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gian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p:txBody>
        </p:sp>
      </p:grpSp>
      <p:pic>
        <p:nvPicPr>
          <p:cNvPr id="20" name="Picture 19">
            <a:extLst>
              <a:ext uri="{FF2B5EF4-FFF2-40B4-BE49-F238E27FC236}">
                <a16:creationId xmlns:a16="http://schemas.microsoft.com/office/drawing/2014/main" id="{3405188B-7545-0F70-ECEC-0C8190CD40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1" r="49584"/>
          <a:stretch/>
        </p:blipFill>
        <p:spPr>
          <a:xfrm>
            <a:off x="5785565" y="1850089"/>
            <a:ext cx="3018515" cy="2629165"/>
          </a:xfrm>
          <a:prstGeom prst="rect">
            <a:avLst/>
          </a:prstGeom>
        </p:spPr>
      </p:pic>
      <p:pic>
        <p:nvPicPr>
          <p:cNvPr id="21" name="Picture 20">
            <a:extLst>
              <a:ext uri="{FF2B5EF4-FFF2-40B4-BE49-F238E27FC236}">
                <a16:creationId xmlns:a16="http://schemas.microsoft.com/office/drawing/2014/main" id="{9C64058D-8771-8451-1ECB-B8E1AFBC74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42" t="2564" r="1724" b="7393"/>
          <a:stretch/>
        </p:blipFill>
        <p:spPr>
          <a:xfrm>
            <a:off x="8286593" y="4032893"/>
            <a:ext cx="3233150" cy="2629165"/>
          </a:xfrm>
          <a:prstGeom prst="rect">
            <a:avLst/>
          </a:prstGeom>
        </p:spPr>
      </p:pic>
    </p:spTree>
    <p:extLst>
      <p:ext uri="{BB962C8B-B14F-4D97-AF65-F5344CB8AC3E}">
        <p14:creationId xmlns:p14="http://schemas.microsoft.com/office/powerpoint/2010/main" val="27877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549D3-919F-8BD8-BA20-D1CC84F0D867}"/>
              </a:ext>
            </a:extLst>
          </p:cNvPr>
          <p:cNvSpPr txBox="1"/>
          <p:nvPr/>
        </p:nvSpPr>
        <p:spPr>
          <a:xfrm>
            <a:off x="2921000" y="1622997"/>
            <a:ext cx="6350000" cy="584775"/>
          </a:xfrm>
          <a:prstGeom prst="rect">
            <a:avLst/>
          </a:prstGeom>
          <a:noFill/>
        </p:spPr>
        <p:txBody>
          <a:bodyPr wrap="square" rtlCol="0">
            <a:spAutoFit/>
          </a:bodyPr>
          <a:lstStyle/>
          <a:p>
            <a:pPr algn="ctr"/>
            <a:r>
              <a:rPr lang="en-US" sz="3200" b="1" dirty="0" err="1">
                <a:latin typeface="UTM Avo" panose="02040603050506020204" pitchFamily="18"/>
                <a:cs typeface="Arial" panose="020B0604020202020204" pitchFamily="34" charset="0"/>
              </a:rPr>
              <a:t>Một</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số</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hình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ảnh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về</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lễ</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hội</a:t>
            </a:r>
            <a:endParaRPr lang="en-US" sz="3200" b="1" dirty="0">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3A306E60-4BAE-29D7-D271-3A1CD53274DD}"/>
              </a:ext>
            </a:extLst>
          </p:cNvPr>
          <p:cNvGrpSpPr/>
          <p:nvPr/>
        </p:nvGrpSpPr>
        <p:grpSpPr>
          <a:xfrm>
            <a:off x="667447" y="2499564"/>
            <a:ext cx="5029200" cy="4190492"/>
            <a:chOff x="821138" y="3033472"/>
            <a:chExt cx="7543800" cy="6285739"/>
          </a:xfrm>
        </p:grpSpPr>
        <p:pic>
          <p:nvPicPr>
            <p:cNvPr id="5" name="Picture 4">
              <a:extLst>
                <a:ext uri="{FF2B5EF4-FFF2-40B4-BE49-F238E27FC236}">
                  <a16:creationId xmlns:a16="http://schemas.microsoft.com/office/drawing/2014/main" id="{F166F016-399B-7053-02EE-06339D3A1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38" y="3033472"/>
              <a:ext cx="7543800" cy="5097454"/>
            </a:xfrm>
            <a:prstGeom prst="rect">
              <a:avLst/>
            </a:prstGeom>
          </p:spPr>
        </p:pic>
        <p:sp>
          <p:nvSpPr>
            <p:cNvPr id="6" name="TextBox 5">
              <a:extLst>
                <a:ext uri="{FF2B5EF4-FFF2-40B4-BE49-F238E27FC236}">
                  <a16:creationId xmlns:a16="http://schemas.microsoft.com/office/drawing/2014/main" id="{49FF1CE1-9DB8-FA23-0998-84BA6367B3EE}"/>
                </a:ext>
              </a:extLst>
            </p:cNvPr>
            <p:cNvSpPr txBox="1"/>
            <p:nvPr/>
          </p:nvSpPr>
          <p:spPr>
            <a:xfrm>
              <a:off x="821138" y="8626713"/>
              <a:ext cx="7543800" cy="692498"/>
            </a:xfrm>
            <a:prstGeom prst="rect">
              <a:avLst/>
            </a:prstGeom>
            <a:noFill/>
          </p:spPr>
          <p:txBody>
            <a:bodyPr wrap="square" rtlCol="0">
              <a:spAutoFit/>
            </a:bodyPr>
            <a:lstStyle/>
            <a:p>
              <a:pPr algn="ctr"/>
              <a:r>
                <a:rPr lang="en-US" sz="2400" dirty="0" err="1">
                  <a:latin typeface="UTM Avo" panose="02040603050506020204" pitchFamily="18"/>
                  <a:cs typeface="Arial" panose="020B0604020202020204" pitchFamily="34" charset="0"/>
                </a:rPr>
                <a:t>Hoạt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gói</a:t>
              </a:r>
              <a:r>
                <a:rPr lang="en-US" sz="2400" dirty="0">
                  <a:latin typeface="UTM Avo" panose="02040603050506020204" pitchFamily="18"/>
                  <a:cs typeface="Arial" panose="020B0604020202020204" pitchFamily="34" charset="0"/>
                </a:rPr>
                <a:t> bánh </a:t>
              </a:r>
              <a:r>
                <a:rPr lang="en-US" sz="2400" dirty="0" err="1">
                  <a:latin typeface="UTM Avo" panose="02040603050506020204" pitchFamily="18"/>
                  <a:cs typeface="Arial" panose="020B0604020202020204" pitchFamily="34" charset="0"/>
                </a:rPr>
                <a:t>chưng</a:t>
              </a:r>
              <a:endParaRPr lang="en-US" sz="2400" dirty="0">
                <a:latin typeface="UTM Avo" panose="02040603050506020204" pitchFamily="18"/>
                <a:cs typeface="Arial" panose="020B0604020202020204" pitchFamily="34" charset="0"/>
              </a:endParaRPr>
            </a:p>
          </p:txBody>
        </p:sp>
      </p:grpSp>
      <p:grpSp>
        <p:nvGrpSpPr>
          <p:cNvPr id="7" name="Group 6">
            <a:extLst>
              <a:ext uri="{FF2B5EF4-FFF2-40B4-BE49-F238E27FC236}">
                <a16:creationId xmlns:a16="http://schemas.microsoft.com/office/drawing/2014/main" id="{1837806B-F6B0-17F7-ED84-9DEE25C8FB3B}"/>
              </a:ext>
            </a:extLst>
          </p:cNvPr>
          <p:cNvGrpSpPr/>
          <p:nvPr/>
        </p:nvGrpSpPr>
        <p:grpSpPr>
          <a:xfrm>
            <a:off x="6520822" y="2483849"/>
            <a:ext cx="5112215" cy="4206208"/>
            <a:chOff x="9601200" y="3009900"/>
            <a:chExt cx="7668323" cy="6309313"/>
          </a:xfrm>
        </p:grpSpPr>
        <p:pic>
          <p:nvPicPr>
            <p:cNvPr id="8" name="Picture 7">
              <a:extLst>
                <a:ext uri="{FF2B5EF4-FFF2-40B4-BE49-F238E27FC236}">
                  <a16:creationId xmlns:a16="http://schemas.microsoft.com/office/drawing/2014/main" id="{01B7C9DE-5813-238D-4672-2ABBED9D5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1200" y="3009900"/>
              <a:ext cx="7668323" cy="5114771"/>
            </a:xfrm>
            <a:prstGeom prst="rect">
              <a:avLst/>
            </a:prstGeom>
          </p:spPr>
        </p:pic>
        <p:sp>
          <p:nvSpPr>
            <p:cNvPr id="9" name="TextBox 8">
              <a:extLst>
                <a:ext uri="{FF2B5EF4-FFF2-40B4-BE49-F238E27FC236}">
                  <a16:creationId xmlns:a16="http://schemas.microsoft.com/office/drawing/2014/main" id="{6410C398-1F1C-8B7E-86FE-84F71556B5CD}"/>
                </a:ext>
              </a:extLst>
            </p:cNvPr>
            <p:cNvSpPr txBox="1"/>
            <p:nvPr/>
          </p:nvSpPr>
          <p:spPr>
            <a:xfrm>
              <a:off x="9725723" y="8626715"/>
              <a:ext cx="7543800" cy="692498"/>
            </a:xfrm>
            <a:prstGeom prst="rect">
              <a:avLst/>
            </a:prstGeom>
            <a:noFill/>
          </p:spPr>
          <p:txBody>
            <a:bodyPr wrap="square" rtlCol="0">
              <a:spAutoFit/>
            </a:bodyPr>
            <a:lstStyle/>
            <a:p>
              <a:pPr algn="ctr"/>
              <a:r>
                <a:rPr lang="en-US" sz="2400" dirty="0" err="1">
                  <a:latin typeface="UTM Avo" panose="02040603050506020204" pitchFamily="18"/>
                  <a:cs typeface="Arial" panose="020B0604020202020204" pitchFamily="34" charset="0"/>
                </a:rPr>
                <a:t>Hoạt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động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giã</a:t>
              </a:r>
              <a:r>
                <a:rPr lang="en-US" sz="2400" dirty="0">
                  <a:latin typeface="UTM Avo" panose="02040603050506020204" pitchFamily="18"/>
                  <a:cs typeface="Arial" panose="020B0604020202020204" pitchFamily="34" charset="0"/>
                </a:rPr>
                <a:t> bánh </a:t>
              </a:r>
              <a:r>
                <a:rPr lang="en-US" sz="2400" dirty="0" err="1">
                  <a:latin typeface="UTM Avo" panose="02040603050506020204" pitchFamily="18"/>
                  <a:cs typeface="Arial" panose="020B0604020202020204" pitchFamily="34" charset="0"/>
                </a:rPr>
                <a:t>giầy</a:t>
              </a:r>
              <a:endParaRPr lang="en-US"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9171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549D3-919F-8BD8-BA20-D1CC84F0D867}"/>
              </a:ext>
            </a:extLst>
          </p:cNvPr>
          <p:cNvSpPr txBox="1"/>
          <p:nvPr/>
        </p:nvSpPr>
        <p:spPr>
          <a:xfrm>
            <a:off x="2921000" y="1622997"/>
            <a:ext cx="6350000" cy="584775"/>
          </a:xfrm>
          <a:prstGeom prst="rect">
            <a:avLst/>
          </a:prstGeom>
          <a:noFill/>
        </p:spPr>
        <p:txBody>
          <a:bodyPr wrap="square" rtlCol="0">
            <a:spAutoFit/>
          </a:bodyPr>
          <a:lstStyle/>
          <a:p>
            <a:pPr algn="ctr"/>
            <a:r>
              <a:rPr lang="en-US" sz="3200" b="1" dirty="0" err="1">
                <a:latin typeface="UTM Avo" panose="02040603050506020204" pitchFamily="18"/>
                <a:cs typeface="Arial" panose="020B0604020202020204" pitchFamily="34" charset="0"/>
              </a:rPr>
              <a:t>Một</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số</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hình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ảnh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về</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lễ</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hội</a:t>
            </a:r>
            <a:endParaRPr lang="en-US" sz="3200" b="1" dirty="0">
              <a:latin typeface="UTM Avo" panose="02040603050506020204" pitchFamily="18"/>
              <a:cs typeface="Arial" panose="020B0604020202020204" pitchFamily="34" charset="0"/>
            </a:endParaRPr>
          </a:p>
        </p:txBody>
      </p:sp>
      <p:grpSp>
        <p:nvGrpSpPr>
          <p:cNvPr id="2" name="Group 1">
            <a:extLst>
              <a:ext uri="{FF2B5EF4-FFF2-40B4-BE49-F238E27FC236}">
                <a16:creationId xmlns:a16="http://schemas.microsoft.com/office/drawing/2014/main" id="{52D9A4AB-38E3-FB0D-6A49-94C6E090E7F8}"/>
              </a:ext>
            </a:extLst>
          </p:cNvPr>
          <p:cNvGrpSpPr/>
          <p:nvPr/>
        </p:nvGrpSpPr>
        <p:grpSpPr>
          <a:xfrm>
            <a:off x="6460648" y="2416785"/>
            <a:ext cx="5322111" cy="4295742"/>
            <a:chOff x="9674317" y="2928227"/>
            <a:chExt cx="7983166" cy="6443614"/>
          </a:xfrm>
        </p:grpSpPr>
        <p:sp>
          <p:nvSpPr>
            <p:cNvPr id="10" name="TextBox 9">
              <a:extLst>
                <a:ext uri="{FF2B5EF4-FFF2-40B4-BE49-F238E27FC236}">
                  <a16:creationId xmlns:a16="http://schemas.microsoft.com/office/drawing/2014/main" id="{9E4558E2-38E4-D131-F926-FB45BD8A2949}"/>
                </a:ext>
              </a:extLst>
            </p:cNvPr>
            <p:cNvSpPr txBox="1"/>
            <p:nvPr/>
          </p:nvSpPr>
          <p:spPr>
            <a:xfrm>
              <a:off x="9904564" y="8679343"/>
              <a:ext cx="7543800" cy="692498"/>
            </a:xfrm>
            <a:prstGeom prst="rect">
              <a:avLst/>
            </a:prstGeom>
            <a:noFill/>
          </p:spPr>
          <p:txBody>
            <a:bodyPr wrap="square" rtlCol="0">
              <a:spAutoFit/>
            </a:bodyPr>
            <a:lstStyle/>
            <a:p>
              <a:pPr algn="ctr"/>
              <a:r>
                <a:rPr lang="en-US" sz="2400">
                  <a:latin typeface="UTM Avo" panose="02040603050506020204" pitchFamily="18"/>
                  <a:cs typeface="Arial" panose="020B0604020202020204" pitchFamily="34" charset="0"/>
                </a:rPr>
                <a:t>Hoạt động trình diễn hát Xoan</a:t>
              </a:r>
            </a:p>
          </p:txBody>
        </p:sp>
        <p:pic>
          <p:nvPicPr>
            <p:cNvPr id="11" name="Picture 10">
              <a:extLst>
                <a:ext uri="{FF2B5EF4-FFF2-40B4-BE49-F238E27FC236}">
                  <a16:creationId xmlns:a16="http://schemas.microsoft.com/office/drawing/2014/main" id="{D0B2407D-2453-5F53-8525-8FCB16ED8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317" y="2928227"/>
              <a:ext cx="7983166" cy="5322111"/>
            </a:xfrm>
            <a:prstGeom prst="rect">
              <a:avLst/>
            </a:prstGeom>
          </p:spPr>
        </p:pic>
      </p:grpSp>
      <p:grpSp>
        <p:nvGrpSpPr>
          <p:cNvPr id="12" name="Group 11">
            <a:extLst>
              <a:ext uri="{FF2B5EF4-FFF2-40B4-BE49-F238E27FC236}">
                <a16:creationId xmlns:a16="http://schemas.microsoft.com/office/drawing/2014/main" id="{A8EC1FF7-AAEA-DD3A-EA3A-19B3035601F6}"/>
              </a:ext>
            </a:extLst>
          </p:cNvPr>
          <p:cNvGrpSpPr/>
          <p:nvPr/>
        </p:nvGrpSpPr>
        <p:grpSpPr>
          <a:xfrm>
            <a:off x="384104" y="2441048"/>
            <a:ext cx="5647543" cy="4271479"/>
            <a:chOff x="405985" y="2964621"/>
            <a:chExt cx="8471315" cy="6407219"/>
          </a:xfrm>
        </p:grpSpPr>
        <p:pic>
          <p:nvPicPr>
            <p:cNvPr id="13" name="Picture 12">
              <a:extLst>
                <a:ext uri="{FF2B5EF4-FFF2-40B4-BE49-F238E27FC236}">
                  <a16:creationId xmlns:a16="http://schemas.microsoft.com/office/drawing/2014/main" id="{CA9C1325-4882-15A3-E73D-C36264DD0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85" y="2964621"/>
              <a:ext cx="8471315" cy="5297659"/>
            </a:xfrm>
            <a:prstGeom prst="rect">
              <a:avLst/>
            </a:prstGeom>
          </p:spPr>
        </p:pic>
        <p:sp>
          <p:nvSpPr>
            <p:cNvPr id="14" name="TextBox 13">
              <a:extLst>
                <a:ext uri="{FF2B5EF4-FFF2-40B4-BE49-F238E27FC236}">
                  <a16:creationId xmlns:a16="http://schemas.microsoft.com/office/drawing/2014/main" id="{9D066E8F-8F54-8D95-F72E-0BBF74C3D1E9}"/>
                </a:ext>
              </a:extLst>
            </p:cNvPr>
            <p:cNvSpPr txBox="1"/>
            <p:nvPr/>
          </p:nvSpPr>
          <p:spPr>
            <a:xfrm>
              <a:off x="815752" y="8679342"/>
              <a:ext cx="7543800" cy="692498"/>
            </a:xfrm>
            <a:prstGeom prst="rect">
              <a:avLst/>
            </a:prstGeom>
            <a:noFill/>
          </p:spPr>
          <p:txBody>
            <a:bodyPr wrap="square" rtlCol="0">
              <a:spAutoFit/>
            </a:bodyPr>
            <a:lstStyle/>
            <a:p>
              <a:pPr algn="ctr"/>
              <a:r>
                <a:rPr lang="en-US" sz="2400">
                  <a:latin typeface="UTM Avo" panose="02040603050506020204" pitchFamily="18"/>
                  <a:cs typeface="Arial" panose="020B0604020202020204" pitchFamily="34" charset="0"/>
                </a:rPr>
                <a:t>Hoạt động dâng lễ </a:t>
              </a:r>
            </a:p>
          </p:txBody>
        </p:sp>
      </p:grpSp>
    </p:spTree>
    <p:extLst>
      <p:ext uri="{BB962C8B-B14F-4D97-AF65-F5344CB8AC3E}">
        <p14:creationId xmlns:p14="http://schemas.microsoft.com/office/powerpoint/2010/main" val="177345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2C4E0E-3425-8C3A-31ED-C065A9E11807}"/>
              </a:ext>
            </a:extLst>
          </p:cNvPr>
          <p:cNvSpPr txBox="1"/>
          <p:nvPr/>
        </p:nvSpPr>
        <p:spPr>
          <a:xfrm>
            <a:off x="2547601" y="1672988"/>
            <a:ext cx="7096815" cy="523220"/>
          </a:xfrm>
          <a:prstGeom prst="rect">
            <a:avLst/>
          </a:prstGeom>
          <a:noFill/>
        </p:spPr>
        <p:txBody>
          <a:bodyPr wrap="none" rtlCol="0">
            <a:spAutoFit/>
          </a:bodyPr>
          <a:lstStyle/>
          <a:p>
            <a:pPr algn="ctr"/>
            <a:r>
              <a:rPr lang="en-VN" sz="2800" b="1" dirty="0">
                <a:solidFill>
                  <a:schemeClr val="tx1">
                    <a:lumMod val="95000"/>
                    <a:lumOff val="5000"/>
                  </a:schemeClr>
                </a:solidFill>
                <a:latin typeface="UTM Avo" panose="02040603050506020204" pitchFamily="18"/>
              </a:rPr>
              <a:t>3. TRUYỀN THUYẾT THỜI HÙNG VƯƠNG</a:t>
            </a:r>
          </a:p>
        </p:txBody>
      </p:sp>
      <p:pic>
        <p:nvPicPr>
          <p:cNvPr id="5" name="Picture 23">
            <a:extLst>
              <a:ext uri="{FF2B5EF4-FFF2-40B4-BE49-F238E27FC236}">
                <a16:creationId xmlns:a16="http://schemas.microsoft.com/office/drawing/2014/main" id="{70AF24A4-8468-5918-38D9-E6A9F8D022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45108" y="5914671"/>
            <a:ext cx="1148864" cy="1086199"/>
          </a:xfrm>
          <a:prstGeom prst="rect">
            <a:avLst/>
          </a:prstGeom>
        </p:spPr>
      </p:pic>
      <p:sp>
        <p:nvSpPr>
          <p:cNvPr id="6" name="TextBox 5">
            <a:extLst>
              <a:ext uri="{FF2B5EF4-FFF2-40B4-BE49-F238E27FC236}">
                <a16:creationId xmlns:a16="http://schemas.microsoft.com/office/drawing/2014/main" id="{AE15474D-976D-07F8-324F-636017A54FE0}"/>
              </a:ext>
            </a:extLst>
          </p:cNvPr>
          <p:cNvSpPr txBox="1"/>
          <p:nvPr/>
        </p:nvSpPr>
        <p:spPr>
          <a:xfrm>
            <a:off x="4022282" y="2196208"/>
            <a:ext cx="4147433" cy="461665"/>
          </a:xfrm>
          <a:prstGeom prst="rect">
            <a:avLst/>
          </a:prstGeom>
          <a:noFill/>
        </p:spPr>
        <p:txBody>
          <a:bodyPr wrap="square">
            <a:spAutoFit/>
          </a:bodyPr>
          <a:lstStyle/>
          <a:p>
            <a:pPr algn="ctr">
              <a:spcBef>
                <a:spcPts val="200"/>
              </a:spcBef>
              <a:spcAft>
                <a:spcPts val="200"/>
              </a:spcAft>
            </a:pPr>
            <a:r>
              <a:rPr lang="en-US" sz="2400" b="1" dirty="0">
                <a:latin typeface="UTM Avo" panose="02040603050506020204" pitchFamily="18"/>
                <a:ea typeface="Calibri" panose="020F0502020204030204" pitchFamily="34" charset="0"/>
                <a:cs typeface="Arial" panose="020B0604020202020204" pitchFamily="34" charset="0"/>
              </a:rPr>
              <a:t>HOẠT ĐỘNG NHÓM </a:t>
            </a:r>
            <a:endParaRPr lang="vi-VN" sz="2400" b="1" dirty="0">
              <a:latin typeface="UTM Avo" panose="02040603050506020204" pitchFamily="18"/>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8F74D01E-8462-B348-E1D7-4172C524161B}"/>
              </a:ext>
            </a:extLst>
          </p:cNvPr>
          <p:cNvGrpSpPr/>
          <p:nvPr/>
        </p:nvGrpSpPr>
        <p:grpSpPr>
          <a:xfrm>
            <a:off x="134982" y="3962399"/>
            <a:ext cx="6096000" cy="2741914"/>
            <a:chOff x="631963" y="5128049"/>
            <a:chExt cx="9144001" cy="4112871"/>
          </a:xfrm>
        </p:grpSpPr>
        <p:pic>
          <p:nvPicPr>
            <p:cNvPr id="9" name="Picture 8">
              <a:extLst>
                <a:ext uri="{FF2B5EF4-FFF2-40B4-BE49-F238E27FC236}">
                  <a16:creationId xmlns:a16="http://schemas.microsoft.com/office/drawing/2014/main" id="{665AEDC2-3B34-7C43-8FC1-3FE7075644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17" t="1177" r="1325" b="30155"/>
            <a:stretch/>
          </p:blipFill>
          <p:spPr>
            <a:xfrm>
              <a:off x="2663238" y="5128049"/>
              <a:ext cx="5081453" cy="3373245"/>
            </a:xfrm>
            <a:prstGeom prst="rect">
              <a:avLst/>
            </a:prstGeom>
          </p:spPr>
        </p:pic>
        <p:sp>
          <p:nvSpPr>
            <p:cNvPr id="15" name="TextBox 14">
              <a:extLst>
                <a:ext uri="{FF2B5EF4-FFF2-40B4-BE49-F238E27FC236}">
                  <a16:creationId xmlns:a16="http://schemas.microsoft.com/office/drawing/2014/main" id="{CDAAE89B-A4FB-0F83-8A01-F73FC82CB68B}"/>
                </a:ext>
              </a:extLst>
            </p:cNvPr>
            <p:cNvSpPr txBox="1"/>
            <p:nvPr/>
          </p:nvSpPr>
          <p:spPr>
            <a:xfrm>
              <a:off x="631963" y="8501294"/>
              <a:ext cx="9144001" cy="739626"/>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8. </a:t>
              </a:r>
              <a:r>
                <a:rPr lang="en-US" sz="2000" dirty="0" err="1">
                  <a:latin typeface="UTM Avo" panose="02040603050506020204" pitchFamily="18"/>
                  <a:cs typeface="Arial" panose="020B0604020202020204" pitchFamily="34" charset="0"/>
                </a:rPr>
                <a:t>Đền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Lạc</a:t>
              </a:r>
              <a:r>
                <a:rPr lang="en-US" sz="2000" dirty="0">
                  <a:latin typeface="UTM Avo" panose="02040603050506020204" pitchFamily="18"/>
                  <a:cs typeface="Arial" panose="020B0604020202020204" pitchFamily="34" charset="0"/>
                </a:rPr>
                <a:t> Long </a:t>
              </a:r>
              <a:r>
                <a:rPr lang="en-US" sz="2000" dirty="0" err="1">
                  <a:latin typeface="UTM Avo" panose="02040603050506020204" pitchFamily="18"/>
                  <a:cs typeface="Arial" panose="020B0604020202020204" pitchFamily="34" charset="0"/>
                </a:rPr>
                <a:t>Quân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tỉnh</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Phú</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Thọ</a:t>
              </a:r>
              <a:r>
                <a:rPr lang="en-US" sz="2000" dirty="0">
                  <a:latin typeface="UTM Avo" panose="02040603050506020204" pitchFamily="18"/>
                  <a:cs typeface="Arial" panose="020B0604020202020204" pitchFamily="34" charset="0"/>
                </a:rPr>
                <a:t>) </a:t>
              </a:r>
            </a:p>
          </p:txBody>
        </p:sp>
      </p:grpSp>
      <p:sp>
        <p:nvSpPr>
          <p:cNvPr id="16" name="Rectangle: Rounded Corners 13">
            <a:extLst>
              <a:ext uri="{FF2B5EF4-FFF2-40B4-BE49-F238E27FC236}">
                <a16:creationId xmlns:a16="http://schemas.microsoft.com/office/drawing/2014/main" id="{776AC1B3-61BE-145B-FCF1-168655BCDD24}"/>
              </a:ext>
            </a:extLst>
          </p:cNvPr>
          <p:cNvSpPr/>
          <p:nvPr/>
        </p:nvSpPr>
        <p:spPr>
          <a:xfrm>
            <a:off x="618237" y="2657873"/>
            <a:ext cx="10955525" cy="110286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rPr>
              <a:t>Đọc thông tin và quan sát các hình trong SHS tr.28, 29 em hãy kể lại truyền thuyết </a:t>
            </a:r>
            <a:r>
              <a:rPr lang="vi-VN" sz="2400" i="1" dirty="0">
                <a:solidFill>
                  <a:schemeClr val="tx1"/>
                </a:solidFill>
                <a:latin typeface="UTM Avo" panose="02040603050506020204" pitchFamily="18"/>
              </a:rPr>
              <a:t>Con Rồng cháu Tiên và Bánh chưng, bánh giầy.</a:t>
            </a:r>
            <a:endParaRPr lang="en-US" sz="2400" i="1" dirty="0">
              <a:solidFill>
                <a:schemeClr val="tx1"/>
              </a:solidFill>
              <a:latin typeface="UTM Avo" panose="02040603050506020204" pitchFamily="18"/>
            </a:endParaRPr>
          </a:p>
        </p:txBody>
      </p:sp>
      <p:grpSp>
        <p:nvGrpSpPr>
          <p:cNvPr id="18" name="Group 17">
            <a:extLst>
              <a:ext uri="{FF2B5EF4-FFF2-40B4-BE49-F238E27FC236}">
                <a16:creationId xmlns:a16="http://schemas.microsoft.com/office/drawing/2014/main" id="{A2F5169B-19CA-0CFF-2AC4-045D0B92B66F}"/>
              </a:ext>
            </a:extLst>
          </p:cNvPr>
          <p:cNvGrpSpPr/>
          <p:nvPr/>
        </p:nvGrpSpPr>
        <p:grpSpPr>
          <a:xfrm>
            <a:off x="5927261" y="3962399"/>
            <a:ext cx="6096000" cy="2741914"/>
            <a:chOff x="5927261" y="3962399"/>
            <a:chExt cx="6096000" cy="2741914"/>
          </a:xfrm>
        </p:grpSpPr>
        <p:pic>
          <p:nvPicPr>
            <p:cNvPr id="7" name="Picture 6">
              <a:extLst>
                <a:ext uri="{FF2B5EF4-FFF2-40B4-BE49-F238E27FC236}">
                  <a16:creationId xmlns:a16="http://schemas.microsoft.com/office/drawing/2014/main" id="{D6ADA8AC-1E0B-F57F-82AF-7C7BB5FEA1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192"/>
            <a:stretch/>
          </p:blipFill>
          <p:spPr>
            <a:xfrm>
              <a:off x="7315202" y="3962399"/>
              <a:ext cx="3320118" cy="2248830"/>
            </a:xfrm>
            <a:prstGeom prst="rect">
              <a:avLst/>
            </a:prstGeom>
          </p:spPr>
        </p:pic>
        <p:sp>
          <p:nvSpPr>
            <p:cNvPr id="17" name="TextBox 16">
              <a:extLst>
                <a:ext uri="{FF2B5EF4-FFF2-40B4-BE49-F238E27FC236}">
                  <a16:creationId xmlns:a16="http://schemas.microsoft.com/office/drawing/2014/main" id="{DBD95E4A-490B-49A7-BBA8-8EB29435D0FC}"/>
                </a:ext>
              </a:extLst>
            </p:cNvPr>
            <p:cNvSpPr txBox="1"/>
            <p:nvPr/>
          </p:nvSpPr>
          <p:spPr>
            <a:xfrm>
              <a:off x="5927261" y="6211229"/>
              <a:ext cx="6096000" cy="493084"/>
            </a:xfrm>
            <a:prstGeom prst="rect">
              <a:avLst/>
            </a:prstGeom>
            <a:noFill/>
          </p:spPr>
          <p:txBody>
            <a:bodyPr wrap="square" rtlCol="0">
              <a:spAutoFit/>
            </a:bodyPr>
            <a:lstStyle/>
            <a:p>
              <a:pPr algn="ctr">
                <a:lnSpc>
                  <a:spcPct val="150000"/>
                </a:lnSpc>
              </a:pPr>
              <a:r>
                <a:rPr lang="en-US" sz="2000" b="1" dirty="0" err="1">
                  <a:latin typeface="UTM Avo" panose="02040603050506020204" pitchFamily="18"/>
                  <a:cs typeface="Arial" panose="020B0604020202020204" pitchFamily="34" charset="0"/>
                </a:rPr>
                <a:t>Hình</a:t>
              </a:r>
              <a:r>
                <a:rPr lang="en-US" sz="2000" b="1" dirty="0">
                  <a:latin typeface="UTM Avo" panose="02040603050506020204" pitchFamily="18"/>
                  <a:cs typeface="Arial" panose="020B0604020202020204" pitchFamily="34" charset="0"/>
                </a:rPr>
                <a:t> 9. </a:t>
              </a:r>
              <a:r>
                <a:rPr lang="en-US" sz="2000" dirty="0">
                  <a:latin typeface="UTM Avo" panose="02040603050506020204" pitchFamily="18"/>
                  <a:cs typeface="Arial" panose="020B0604020202020204" pitchFamily="34" charset="0"/>
                </a:rPr>
                <a:t>Bánh </a:t>
              </a:r>
              <a:r>
                <a:rPr lang="en-US" sz="2000" dirty="0" err="1">
                  <a:latin typeface="UTM Avo" panose="02040603050506020204" pitchFamily="18"/>
                  <a:cs typeface="Arial" panose="020B0604020202020204" pitchFamily="34" charset="0"/>
                </a:rPr>
                <a:t>chưng</a:t>
              </a:r>
              <a:r>
                <a:rPr lang="en-US" sz="2000" dirty="0">
                  <a:latin typeface="UTM Avo" panose="02040603050506020204" pitchFamily="18"/>
                  <a:cs typeface="Arial" panose="020B0604020202020204" pitchFamily="34" charset="0"/>
                </a:rPr>
                <a:t>, bánh </a:t>
              </a:r>
              <a:r>
                <a:rPr lang="en-US" sz="2000" dirty="0" err="1">
                  <a:latin typeface="UTM Avo" panose="02040603050506020204" pitchFamily="18"/>
                  <a:cs typeface="Arial" panose="020B0604020202020204" pitchFamily="34" charset="0"/>
                </a:rPr>
                <a:t>giầy</a:t>
              </a:r>
              <a:endParaRPr lang="en-US" sz="20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34904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098786-E969-1D83-76CE-FF37287CFA72}"/>
              </a:ext>
            </a:extLst>
          </p:cNvPr>
          <p:cNvGrpSpPr/>
          <p:nvPr/>
        </p:nvGrpSpPr>
        <p:grpSpPr>
          <a:xfrm>
            <a:off x="6607365" y="1752601"/>
            <a:ext cx="4927600" cy="4622073"/>
            <a:chOff x="838200" y="647700"/>
            <a:chExt cx="7391400" cy="7445991"/>
          </a:xfrm>
        </p:grpSpPr>
        <p:sp>
          <p:nvSpPr>
            <p:cNvPr id="3" name="Rectangle: Rounded Corners 1">
              <a:extLst>
                <a:ext uri="{FF2B5EF4-FFF2-40B4-BE49-F238E27FC236}">
                  <a16:creationId xmlns:a16="http://schemas.microsoft.com/office/drawing/2014/main" id="{B2C2AD79-61EC-F9A5-2EBB-10A5D4B29B15}"/>
                </a:ext>
              </a:extLst>
            </p:cNvPr>
            <p:cNvSpPr/>
            <p:nvPr/>
          </p:nvSpPr>
          <p:spPr>
            <a:xfrm>
              <a:off x="838200" y="647700"/>
              <a:ext cx="7391400" cy="74459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0" name="TextBox 9">
              <a:extLst>
                <a:ext uri="{FF2B5EF4-FFF2-40B4-BE49-F238E27FC236}">
                  <a16:creationId xmlns:a16="http://schemas.microsoft.com/office/drawing/2014/main" id="{67E973C1-3C92-BDED-BA4C-B65EED4B2326}"/>
                </a:ext>
              </a:extLst>
            </p:cNvPr>
            <p:cNvSpPr txBox="1"/>
            <p:nvPr/>
          </p:nvSpPr>
          <p:spPr>
            <a:xfrm>
              <a:off x="1181100" y="2095500"/>
              <a:ext cx="7048500" cy="5006756"/>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đầu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diễn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thúc</a:t>
              </a:r>
              <a:r>
                <a:rPr lang="en-US" sz="2400" dirty="0">
                  <a:latin typeface="UTM Avo" panose="02040603050506020204" pitchFamily="18"/>
                  <a:cs typeface="Arial" panose="020B0604020202020204" pitchFamily="34" charset="0"/>
                </a:rPr>
                <a:t>.</a:t>
              </a:r>
            </a:p>
            <a:p>
              <a:pPr marL="381019" indent="-381019" algn="just">
                <a:lnSpc>
                  <a:spcPct val="150000"/>
                </a:lnSpc>
                <a:buFont typeface="Arial" panose="020B0604020202020204" pitchFamily="34" charset="0"/>
                <a:buChar char="•"/>
              </a:pP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chú</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nhấn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mạnh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sự</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tiêu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biểu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đặc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hệ</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nay.</a:t>
              </a:r>
            </a:p>
          </p:txBody>
        </p:sp>
        <p:sp>
          <p:nvSpPr>
            <p:cNvPr id="11" name="TextBox 10">
              <a:extLst>
                <a:ext uri="{FF2B5EF4-FFF2-40B4-BE49-F238E27FC236}">
                  <a16:creationId xmlns:a16="http://schemas.microsoft.com/office/drawing/2014/main" id="{18694F03-8044-1BE4-0BEA-CCDA4C4D6F9A}"/>
                </a:ext>
              </a:extLst>
            </p:cNvPr>
            <p:cNvSpPr txBox="1"/>
            <p:nvPr/>
          </p:nvSpPr>
          <p:spPr>
            <a:xfrm>
              <a:off x="1447800" y="1115012"/>
              <a:ext cx="6172200" cy="815513"/>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a:cs typeface="Arial" panose="020B0604020202020204" pitchFamily="34" charset="0"/>
                </a:rPr>
                <a:t>Gợi</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ý</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khi</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kể</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chuyện</a:t>
              </a:r>
              <a:r>
                <a:rPr lang="en-US" sz="2800" b="1" dirty="0">
                  <a:solidFill>
                    <a:srgbClr val="002060"/>
                  </a:solidFill>
                  <a:latin typeface="UTM Avo" panose="02040603050506020204" pitchFamily="18"/>
                  <a:cs typeface="Arial" panose="020B0604020202020204" pitchFamily="34" charset="0"/>
                </a:rPr>
                <a:t> </a:t>
              </a:r>
            </a:p>
          </p:txBody>
        </p:sp>
      </p:grpSp>
      <p:sp>
        <p:nvSpPr>
          <p:cNvPr id="12" name="Freeform 3">
            <a:extLst>
              <a:ext uri="{FF2B5EF4-FFF2-40B4-BE49-F238E27FC236}">
                <a16:creationId xmlns:a16="http://schemas.microsoft.com/office/drawing/2014/main" id="{0701410C-AE4E-9F83-1003-26167300E407}"/>
              </a:ext>
            </a:extLst>
          </p:cNvPr>
          <p:cNvSpPr/>
          <p:nvPr/>
        </p:nvSpPr>
        <p:spPr>
          <a:xfrm>
            <a:off x="0" y="5402124"/>
            <a:ext cx="3895321" cy="1455876"/>
          </a:xfrm>
          <a:custGeom>
            <a:avLst/>
            <a:gdLst/>
            <a:ahLst/>
            <a:cxnLst/>
            <a:rect l="l" t="t" r="r" b="b"/>
            <a:pathLst>
              <a:path w="7315200" h="2734056">
                <a:moveTo>
                  <a:pt x="0" y="0"/>
                </a:moveTo>
                <a:lnTo>
                  <a:pt x="7315200" y="0"/>
                </a:lnTo>
                <a:lnTo>
                  <a:pt x="7315200" y="2734056"/>
                </a:lnTo>
                <a:lnTo>
                  <a:pt x="0" y="2734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nvGrpSpPr>
          <p:cNvPr id="13" name="Group 12">
            <a:extLst>
              <a:ext uri="{FF2B5EF4-FFF2-40B4-BE49-F238E27FC236}">
                <a16:creationId xmlns:a16="http://schemas.microsoft.com/office/drawing/2014/main" id="{9A67517D-E45B-D32F-8A64-A0ED4DD9ED5C}"/>
              </a:ext>
            </a:extLst>
          </p:cNvPr>
          <p:cNvGrpSpPr/>
          <p:nvPr/>
        </p:nvGrpSpPr>
        <p:grpSpPr>
          <a:xfrm>
            <a:off x="1059120" y="1752601"/>
            <a:ext cx="4525517" cy="3725415"/>
            <a:chOff x="1526696" y="433316"/>
            <a:chExt cx="6788275" cy="5588123"/>
          </a:xfrm>
        </p:grpSpPr>
        <p:pic>
          <p:nvPicPr>
            <p:cNvPr id="14" name="Picture 13">
              <a:extLst>
                <a:ext uri="{FF2B5EF4-FFF2-40B4-BE49-F238E27FC236}">
                  <a16:creationId xmlns:a16="http://schemas.microsoft.com/office/drawing/2014/main" id="{DEFEBA1B-7A1A-A4D3-7DEF-4BAEFA4DBEB7}"/>
                </a:ext>
              </a:extLst>
            </p:cNvPr>
            <p:cNvPicPr>
              <a:picLocks noChangeAspect="1"/>
            </p:cNvPicPr>
            <p:nvPr/>
          </p:nvPicPr>
          <p:blipFill>
            <a:blip r:embed="rId5"/>
            <a:stretch>
              <a:fillRect/>
            </a:stretch>
          </p:blipFill>
          <p:spPr>
            <a:xfrm>
              <a:off x="1526696" y="433316"/>
              <a:ext cx="6788275" cy="4177399"/>
            </a:xfrm>
            <a:prstGeom prst="roundRect">
              <a:avLst/>
            </a:prstGeom>
          </p:spPr>
        </p:pic>
        <p:sp>
          <p:nvSpPr>
            <p:cNvPr id="19" name="TextBox 18">
              <a:extLst>
                <a:ext uri="{FF2B5EF4-FFF2-40B4-BE49-F238E27FC236}">
                  <a16:creationId xmlns:a16="http://schemas.microsoft.com/office/drawing/2014/main" id="{C1D31E8D-2523-C8B5-D5E3-9202B69FB615}"/>
                </a:ext>
              </a:extLst>
            </p:cNvPr>
            <p:cNvSpPr txBox="1"/>
            <p:nvPr/>
          </p:nvSpPr>
          <p:spPr>
            <a:xfrm>
              <a:off x="1999341" y="4583545"/>
              <a:ext cx="5842981" cy="1437894"/>
            </a:xfrm>
            <a:prstGeom prst="rect">
              <a:avLst/>
            </a:prstGeom>
            <a:noFill/>
          </p:spPr>
          <p:txBody>
            <a:bodyPr wrap="square" rtlCol="0">
              <a:spAutoFit/>
            </a:bodyPr>
            <a:lstStyle/>
            <a:p>
              <a:pPr algn="ctr">
                <a:lnSpc>
                  <a:spcPct val="150000"/>
                </a:lnSpc>
              </a:pPr>
              <a:r>
                <a:rPr lang="en-US" sz="2000" dirty="0" err="1">
                  <a:latin typeface="UTM Avo" panose="02040603050506020204" pitchFamily="18"/>
                  <a:cs typeface="Arial" panose="020B0604020202020204" pitchFamily="34" charset="0"/>
                </a:rPr>
                <a:t>Đền</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thờ</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Lạc</a:t>
              </a:r>
              <a:r>
                <a:rPr lang="en-US" sz="2000" dirty="0">
                  <a:latin typeface="UTM Avo" panose="02040603050506020204" pitchFamily="18"/>
                  <a:cs typeface="Arial" panose="020B0604020202020204" pitchFamily="34" charset="0"/>
                </a:rPr>
                <a:t> Long </a:t>
              </a:r>
              <a:r>
                <a:rPr lang="en-US" sz="2000" dirty="0" err="1">
                  <a:latin typeface="UTM Avo" panose="02040603050506020204" pitchFamily="18"/>
                  <a:cs typeface="Arial" panose="020B0604020202020204" pitchFamily="34" charset="0"/>
                </a:rPr>
                <a:t>Quân</a:t>
              </a:r>
              <a:endParaRPr lang="en-US" sz="2000" dirty="0">
                <a:latin typeface="UTM Avo" panose="02040603050506020204" pitchFamily="18"/>
                <a:cs typeface="Arial" panose="020B0604020202020204" pitchFamily="34" charset="0"/>
              </a:endParaRPr>
            </a:p>
            <a:p>
              <a:pPr algn="ctr">
                <a:lnSpc>
                  <a:spcPct val="150000"/>
                </a:lnSpc>
              </a:pPr>
              <a:r>
                <a:rPr lang="en-US" sz="2000" dirty="0">
                  <a:latin typeface="UTM Avo" panose="02040603050506020204" pitchFamily="18"/>
                  <a:cs typeface="Arial" panose="020B0604020202020204" pitchFamily="34" charset="0"/>
                </a:rPr>
                <a:t>(Chu </a:t>
              </a:r>
              <a:r>
                <a:rPr lang="en-US" sz="2000" dirty="0" err="1">
                  <a:latin typeface="UTM Avo" panose="02040603050506020204" pitchFamily="18"/>
                  <a:cs typeface="Arial" panose="020B0604020202020204" pitchFamily="34" charset="0"/>
                </a:rPr>
                <a:t>Hòa</a:t>
              </a:r>
              <a:r>
                <a:rPr lang="en-US" sz="2000" dirty="0">
                  <a:latin typeface="UTM Avo" panose="02040603050506020204" pitchFamily="18"/>
                  <a:cs typeface="Arial" panose="020B0604020202020204" pitchFamily="34" charset="0"/>
                </a:rPr>
                <a:t> – </a:t>
              </a:r>
              <a:r>
                <a:rPr lang="en-US" sz="2000" dirty="0" err="1">
                  <a:latin typeface="UTM Avo" panose="02040603050506020204" pitchFamily="18"/>
                  <a:cs typeface="Arial" panose="020B0604020202020204" pitchFamily="34" charset="0"/>
                </a:rPr>
                <a:t>Phú</a:t>
              </a:r>
              <a:r>
                <a:rPr lang="en-US" sz="2000" dirty="0">
                  <a:latin typeface="UTM Avo" panose="02040603050506020204" pitchFamily="18"/>
                  <a:cs typeface="Arial" panose="020B0604020202020204" pitchFamily="34" charset="0"/>
                </a:rPr>
                <a:t> </a:t>
              </a:r>
              <a:r>
                <a:rPr lang="en-US" sz="2000" dirty="0" err="1">
                  <a:latin typeface="UTM Avo" panose="02040603050506020204" pitchFamily="18"/>
                  <a:cs typeface="Arial" panose="020B0604020202020204" pitchFamily="34" charset="0"/>
                </a:rPr>
                <a:t>Thọ</a:t>
              </a:r>
              <a:r>
                <a:rPr lang="en-US" sz="2000" dirty="0">
                  <a:latin typeface="UTM Avo" panose="02040603050506020204" pitchFamily="18"/>
                  <a:cs typeface="Arial" panose="020B0604020202020204" pitchFamily="34" charset="0"/>
                </a:rPr>
                <a:t>) </a:t>
              </a:r>
            </a:p>
          </p:txBody>
        </p:sp>
      </p:grpSp>
    </p:spTree>
    <p:extLst>
      <p:ext uri="{BB962C8B-B14F-4D97-AF65-F5344CB8AC3E}">
        <p14:creationId xmlns:p14="http://schemas.microsoft.com/office/powerpoint/2010/main" val="4513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F156869-ACD3-5D7C-D70C-4FEA68F658A2}"/>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54150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CB16EC5-239E-6A0A-97E2-29B891B5D28E}"/>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414076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3">
            <a:extLst>
              <a:ext uri="{FF2B5EF4-FFF2-40B4-BE49-F238E27FC236}">
                <a16:creationId xmlns:a16="http://schemas.microsoft.com/office/drawing/2014/main" id="{AEFA2604-DAEC-9FA5-13F2-BA1A200FB0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31230" y="5771801"/>
            <a:ext cx="1148864" cy="1086199"/>
          </a:xfrm>
          <a:prstGeom prst="rect">
            <a:avLst/>
          </a:prstGeom>
        </p:spPr>
      </p:pic>
      <p:grpSp>
        <p:nvGrpSpPr>
          <p:cNvPr id="3" name="Group 2">
            <a:extLst>
              <a:ext uri="{FF2B5EF4-FFF2-40B4-BE49-F238E27FC236}">
                <a16:creationId xmlns:a16="http://schemas.microsoft.com/office/drawing/2014/main" id="{5E770758-7208-7995-DE4A-AD44BF30CB41}"/>
              </a:ext>
            </a:extLst>
          </p:cNvPr>
          <p:cNvGrpSpPr/>
          <p:nvPr/>
        </p:nvGrpSpPr>
        <p:grpSpPr>
          <a:xfrm>
            <a:off x="381000" y="3254332"/>
            <a:ext cx="11430000" cy="2780708"/>
            <a:chOff x="681402" y="3999386"/>
            <a:chExt cx="17145000" cy="4171062"/>
          </a:xfrm>
        </p:grpSpPr>
        <p:sp>
          <p:nvSpPr>
            <p:cNvPr id="4" name="Rectangle 3">
              <a:extLst>
                <a:ext uri="{FF2B5EF4-FFF2-40B4-BE49-F238E27FC236}">
                  <a16:creationId xmlns:a16="http://schemas.microsoft.com/office/drawing/2014/main" id="{A62BC7BC-39F1-68E1-4517-5B586047B606}"/>
                </a:ext>
              </a:extLst>
            </p:cNvPr>
            <p:cNvSpPr/>
            <p:nvPr/>
          </p:nvSpPr>
          <p:spPr>
            <a:xfrm>
              <a:off x="681402" y="3999386"/>
              <a:ext cx="17145000" cy="41710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id="{9DA308F9-B88C-5959-EE38-BC33ECDD6BE8}"/>
                </a:ext>
              </a:extLst>
            </p:cNvPr>
            <p:cNvSpPr txBox="1"/>
            <p:nvPr/>
          </p:nvSpPr>
          <p:spPr>
            <a:xfrm>
              <a:off x="990600" y="4373394"/>
              <a:ext cx="16306800" cy="3344761"/>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Kể tên những công trình kiến trúc chính trong khu di tích đền Hùng.</a:t>
              </a:r>
              <a:endParaRPr lang="en-US" sz="2400" dirty="0">
                <a:latin typeface="UTM Avo" panose="02040603050506020204" pitchFamily="18"/>
              </a:endParaRPr>
            </a:p>
            <a:p>
              <a:pPr marL="381019" indent="-381019" algn="just">
                <a:lnSpc>
                  <a:spcPct val="150000"/>
                </a:lnSpc>
                <a:buFont typeface="Arial" panose="020B0604020202020204" pitchFamily="34" charset="0"/>
                <a:buChar char="•"/>
              </a:pPr>
              <a:r>
                <a:rPr lang="vi-VN" sz="2400" dirty="0">
                  <a:latin typeface="UTM Avo" panose="02040603050506020204" pitchFamily="18"/>
                </a:rPr>
                <a:t>Hãy phân loại những hoạt động dưới đây thuộc phần lễ hay phần hội trong lễ giỗ Tổ Hùng Vương: Rước kiệu, thi gói bánh chưng, dâng hương, hát Xoan, đọc văn tế, thi đấu thể thao.</a:t>
              </a:r>
            </a:p>
          </p:txBody>
        </p:sp>
      </p:grpSp>
      <p:grpSp>
        <p:nvGrpSpPr>
          <p:cNvPr id="6" name="Group 5">
            <a:extLst>
              <a:ext uri="{FF2B5EF4-FFF2-40B4-BE49-F238E27FC236}">
                <a16:creationId xmlns:a16="http://schemas.microsoft.com/office/drawing/2014/main" id="{64166063-FA34-6E2A-B5B3-7E9FB47831B7}"/>
              </a:ext>
            </a:extLst>
          </p:cNvPr>
          <p:cNvGrpSpPr/>
          <p:nvPr/>
        </p:nvGrpSpPr>
        <p:grpSpPr>
          <a:xfrm>
            <a:off x="739004" y="1858295"/>
            <a:ext cx="4484030" cy="730395"/>
            <a:chOff x="436756" y="2367026"/>
            <a:chExt cx="6726044" cy="1095592"/>
          </a:xfrm>
        </p:grpSpPr>
        <p:sp>
          <p:nvSpPr>
            <p:cNvPr id="7" name="TextBox 6">
              <a:extLst>
                <a:ext uri="{FF2B5EF4-FFF2-40B4-BE49-F238E27FC236}">
                  <a16:creationId xmlns:a16="http://schemas.microsoft.com/office/drawing/2014/main" id="{153060DF-5461-E043-4021-38E681796FDF}"/>
                </a:ext>
              </a:extLst>
            </p:cNvPr>
            <p:cNvSpPr txBox="1"/>
            <p:nvPr/>
          </p:nvSpPr>
          <p:spPr>
            <a:xfrm>
              <a:off x="1752600" y="2552700"/>
              <a:ext cx="5410200" cy="815512"/>
            </a:xfrm>
            <a:prstGeom prst="rect">
              <a:avLst/>
            </a:prstGeom>
            <a:noFill/>
          </p:spPr>
          <p:txBody>
            <a:bodyPr wrap="square" rtlCol="0">
              <a:spAutoFit/>
            </a:bodyPr>
            <a:lstStyle/>
            <a:p>
              <a:r>
                <a:rPr lang="en-US" sz="2800" b="1" dirty="0" err="1">
                  <a:solidFill>
                    <a:srgbClr val="002060"/>
                  </a:solidFill>
                  <a:latin typeface="UTM Avo" panose="02040603050506020204" pitchFamily="18"/>
                  <a:cs typeface="Arial" panose="020B0604020202020204" pitchFamily="34" charset="0"/>
                </a:rPr>
                <a:t>Thảo</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luận</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nhóm</a:t>
              </a:r>
              <a:r>
                <a:rPr lang="en-US" sz="2800" b="1" dirty="0">
                  <a:solidFill>
                    <a:srgbClr val="002060"/>
                  </a:solidFill>
                  <a:latin typeface="UTM Avo" panose="02040603050506020204" pitchFamily="18"/>
                  <a:cs typeface="Arial" panose="020B0604020202020204" pitchFamily="34" charset="0"/>
                </a:rPr>
                <a:t> </a:t>
              </a:r>
            </a:p>
          </p:txBody>
        </p:sp>
        <p:sp>
          <p:nvSpPr>
            <p:cNvPr id="8" name="Freeform 3">
              <a:extLst>
                <a:ext uri="{FF2B5EF4-FFF2-40B4-BE49-F238E27FC236}">
                  <a16:creationId xmlns:a16="http://schemas.microsoft.com/office/drawing/2014/main" id="{5A82A75E-8730-C957-8731-8B79AD51E4EC}"/>
                </a:ext>
              </a:extLst>
            </p:cNvPr>
            <p:cNvSpPr/>
            <p:nvPr/>
          </p:nvSpPr>
          <p:spPr>
            <a:xfrm>
              <a:off x="436756" y="2367026"/>
              <a:ext cx="1130934" cy="1095592"/>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dirty="0">
                <a:latin typeface="UTM Avo" panose="02040603050506020204" pitchFamily="18"/>
              </a:endParaRPr>
            </a:p>
          </p:txBody>
        </p:sp>
      </p:grpSp>
      <p:sp>
        <p:nvSpPr>
          <p:cNvPr id="9" name="TextBox 8">
            <a:extLst>
              <a:ext uri="{FF2B5EF4-FFF2-40B4-BE49-F238E27FC236}">
                <a16:creationId xmlns:a16="http://schemas.microsoft.com/office/drawing/2014/main" id="{37FF8744-410D-228A-0E9B-F30C5F5B1B3B}"/>
              </a:ext>
            </a:extLst>
          </p:cNvPr>
          <p:cNvSpPr txBox="1"/>
          <p:nvPr/>
        </p:nvSpPr>
        <p:spPr>
          <a:xfrm>
            <a:off x="1447800" y="2586874"/>
            <a:ext cx="9296400" cy="461665"/>
          </a:xfrm>
          <a:prstGeom prst="rect">
            <a:avLst/>
          </a:prstGeom>
          <a:noFill/>
        </p:spPr>
        <p:txBody>
          <a:bodyPr wrap="square" rtlCol="0">
            <a:spAutoFit/>
          </a:bodyPr>
          <a:lstStyle/>
          <a:p>
            <a:pPr algn="ctr"/>
            <a:r>
              <a:rPr lang="en-US" sz="2400" b="1" dirty="0" err="1">
                <a:latin typeface="UTM Avo" panose="02040603050506020204" pitchFamily="18"/>
                <a:cs typeface="Arial" panose="020B0604020202020204" pitchFamily="34" charset="0"/>
              </a:rPr>
              <a:t>Đọc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thông</a:t>
            </a:r>
            <a:r>
              <a:rPr lang="en-US" sz="2400" b="1" dirty="0">
                <a:latin typeface="UTM Avo" panose="02040603050506020204" pitchFamily="18"/>
                <a:cs typeface="Arial" panose="020B0604020202020204" pitchFamily="34" charset="0"/>
              </a:rPr>
              <a:t> tin </a:t>
            </a:r>
            <a:r>
              <a:rPr lang="en-US" sz="2400" b="1" dirty="0" err="1">
                <a:latin typeface="UTM Avo" panose="02040603050506020204" pitchFamily="18"/>
                <a:cs typeface="Arial" panose="020B0604020202020204" pitchFamily="34" charset="0"/>
              </a:rPr>
              <a:t>và</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trả</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lời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câu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hỏi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sau</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đây</a:t>
            </a:r>
            <a:r>
              <a:rPr lang="en-US" sz="2400" b="1" dirty="0">
                <a:latin typeface="UTM Avo" panose="02040603050506020204" pitchFamily="18"/>
                <a:cs typeface="Arial" panose="020B0604020202020204" pitchFamily="34" charset="0"/>
              </a:rPr>
              <a:t>:  </a:t>
            </a:r>
          </a:p>
        </p:txBody>
      </p:sp>
    </p:spTree>
    <p:extLst>
      <p:ext uri="{BB962C8B-B14F-4D97-AF65-F5344CB8AC3E}">
        <p14:creationId xmlns:p14="http://schemas.microsoft.com/office/powerpoint/2010/main" val="6310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09756B4-4F50-918B-8E40-FECA1AAAC382}"/>
              </a:ext>
            </a:extLst>
          </p:cNvPr>
          <p:cNvSpPr/>
          <p:nvPr/>
        </p:nvSpPr>
        <p:spPr>
          <a:xfrm>
            <a:off x="635000" y="2210948"/>
            <a:ext cx="10922000" cy="1879600"/>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công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trình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kiến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trúc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chính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trong</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khu</a:t>
            </a:r>
            <a:r>
              <a:rPr lang="en-US" sz="2400" dirty="0">
                <a:solidFill>
                  <a:schemeClr val="tx1"/>
                </a:solidFill>
                <a:latin typeface="UTM Avo" panose="02040603050506020204" pitchFamily="18"/>
                <a:cs typeface="Arial" panose="020B0604020202020204" pitchFamily="34" charset="0"/>
              </a:rPr>
              <a:t> di </a:t>
            </a:r>
            <a:r>
              <a:rPr lang="en-US" sz="2400" dirty="0" err="1">
                <a:solidFill>
                  <a:schemeClr val="tx1"/>
                </a:solidFill>
                <a:latin typeface="UTM Avo" panose="02040603050506020204" pitchFamily="18"/>
                <a:cs typeface="Arial" panose="020B0604020202020204" pitchFamily="34" charset="0"/>
              </a:rPr>
              <a:t>tích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Đền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Hùng</a:t>
            </a:r>
            <a:r>
              <a:rPr lang="en-US" sz="2400" dirty="0">
                <a:solidFill>
                  <a:schemeClr val="tx1"/>
                </a:solidFill>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cổng Đền Hùng, đền Hạ, chùa Thiên Quang, đền Trung, đền Thượng, lăng vua Hùng, Giếng cổ, đền Giếng, đền Tổ Mẫu Âu Cơ.</a:t>
            </a:r>
            <a:r>
              <a:rPr lang="en-US" sz="2400" i="1" dirty="0">
                <a:solidFill>
                  <a:schemeClr val="tx1"/>
                </a:solidFill>
                <a:latin typeface="UTM Avo" panose="02040603050506020204" pitchFamily="18"/>
                <a:cs typeface="Arial" panose="020B0604020202020204" pitchFamily="34" charset="0"/>
              </a:rPr>
              <a:t> </a:t>
            </a:r>
          </a:p>
        </p:txBody>
      </p:sp>
      <p:sp>
        <p:nvSpPr>
          <p:cNvPr id="4" name="Rectangle: Rounded Corners 4">
            <a:extLst>
              <a:ext uri="{FF2B5EF4-FFF2-40B4-BE49-F238E27FC236}">
                <a16:creationId xmlns:a16="http://schemas.microsoft.com/office/drawing/2014/main" id="{FAAE6853-F965-3D9D-6A0F-87C7254BD8BC}"/>
              </a:ext>
            </a:extLst>
          </p:cNvPr>
          <p:cNvSpPr/>
          <p:nvPr/>
        </p:nvSpPr>
        <p:spPr>
          <a:xfrm>
            <a:off x="635000" y="4443648"/>
            <a:ext cx="10922000" cy="224423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cs typeface="Arial" panose="020B0604020202020204" pitchFamily="34" charset="0"/>
              </a:rPr>
              <a:t>Phân loại các hoạt động thuộc phần lễ hay phần hội trong lễ giỗ Tổ Hùng Vương:</a:t>
            </a:r>
          </a:p>
          <a:p>
            <a:pPr marL="381019" indent="-381019" algn="just">
              <a:lnSpc>
                <a:spcPct val="150000"/>
              </a:lnSpc>
              <a:buFont typeface="Arial" panose="020B0604020202020204" pitchFamily="34" charset="0"/>
              <a:buChar char="•"/>
            </a:pPr>
            <a:r>
              <a:rPr lang="vi-VN" sz="2400" b="1" dirty="0">
                <a:solidFill>
                  <a:schemeClr val="tx1"/>
                </a:solidFill>
                <a:latin typeface="UTM Avo" panose="02040603050506020204" pitchFamily="18"/>
                <a:cs typeface="Arial" panose="020B0604020202020204" pitchFamily="34" charset="0"/>
              </a:rPr>
              <a:t>Phần lễ: </a:t>
            </a:r>
            <a:r>
              <a:rPr lang="vi-VN" sz="2400" dirty="0">
                <a:solidFill>
                  <a:schemeClr val="tx1"/>
                </a:solidFill>
                <a:latin typeface="UTM Avo" panose="02040603050506020204" pitchFamily="18"/>
                <a:cs typeface="Arial" panose="020B0604020202020204" pitchFamily="34" charset="0"/>
              </a:rPr>
              <a:t>rước kiệu, dâng hương, đọc văn tế.</a:t>
            </a:r>
          </a:p>
          <a:p>
            <a:pPr marL="381019" indent="-381019" algn="just">
              <a:lnSpc>
                <a:spcPct val="150000"/>
              </a:lnSpc>
              <a:buFont typeface="Arial" panose="020B0604020202020204" pitchFamily="34" charset="0"/>
              <a:buChar char="•"/>
            </a:pPr>
            <a:r>
              <a:rPr lang="vi-VN" sz="2400" b="1" dirty="0">
                <a:solidFill>
                  <a:schemeClr val="tx1"/>
                </a:solidFill>
                <a:latin typeface="UTM Avo" panose="02040603050506020204" pitchFamily="18"/>
                <a:cs typeface="Arial" panose="020B0604020202020204" pitchFamily="34" charset="0"/>
              </a:rPr>
              <a:t>Phần hội: </a:t>
            </a:r>
            <a:r>
              <a:rPr lang="vi-VN" sz="2400" dirty="0">
                <a:solidFill>
                  <a:schemeClr val="tx1"/>
                </a:solidFill>
                <a:latin typeface="UTM Avo" panose="02040603050506020204" pitchFamily="18"/>
                <a:cs typeface="Arial" panose="020B0604020202020204" pitchFamily="34" charset="0"/>
              </a:rPr>
              <a:t>thi gói bánh chưng, hát </a:t>
            </a:r>
            <a:r>
              <a:rPr lang="en-US" sz="2400" dirty="0">
                <a:solidFill>
                  <a:schemeClr val="tx1"/>
                </a:solidFill>
                <a:latin typeface="UTM Avo" panose="02040603050506020204" pitchFamily="18"/>
                <a:cs typeface="Arial" panose="020B0604020202020204" pitchFamily="34" charset="0"/>
              </a:rPr>
              <a:t>X</a:t>
            </a:r>
            <a:r>
              <a:rPr lang="vi-VN" sz="2400" dirty="0">
                <a:solidFill>
                  <a:schemeClr val="tx1"/>
                </a:solidFill>
                <a:latin typeface="UTM Avo" panose="02040603050506020204" pitchFamily="18"/>
                <a:cs typeface="Arial" panose="020B0604020202020204" pitchFamily="34" charset="0"/>
              </a:rPr>
              <a:t>oan, thi đấu thể thao</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id="{BF596C3B-8B3A-B7DF-B931-D158D308B5AD}"/>
              </a:ext>
            </a:extLst>
          </p:cNvPr>
          <p:cNvSpPr txBox="1"/>
          <p:nvPr/>
        </p:nvSpPr>
        <p:spPr>
          <a:xfrm>
            <a:off x="3911600" y="1687728"/>
            <a:ext cx="4368800" cy="523220"/>
          </a:xfrm>
          <a:prstGeom prst="rect">
            <a:avLst/>
          </a:prstGeom>
          <a:noFill/>
        </p:spPr>
        <p:txBody>
          <a:bodyPr wrap="square" rtlCol="0">
            <a:spAutoFit/>
          </a:bodyPr>
          <a:lstStyle/>
          <a:p>
            <a:pPr algn="ctr"/>
            <a:r>
              <a:rPr lang="en-US" sz="2800" b="1" dirty="0">
                <a:latin typeface="UTM Avo" panose="02040603050506020204" pitchFamily="18"/>
                <a:cs typeface="Arial" panose="020B0604020202020204" pitchFamily="34" charset="0"/>
              </a:rPr>
              <a:t>GỢI </a:t>
            </a:r>
            <a:r>
              <a:rPr lang="en-US" sz="2800" b="1" dirty="0" err="1">
                <a:latin typeface="UTM Avo" panose="02040603050506020204" pitchFamily="18"/>
                <a:cs typeface="Arial" panose="020B0604020202020204" pitchFamily="34" charset="0"/>
              </a:rPr>
              <a:t>Ý</a:t>
            </a:r>
            <a:r>
              <a:rPr lang="en-US" sz="2800" b="1" dirty="0">
                <a:latin typeface="UTM Avo" panose="02040603050506020204" pitchFamily="18"/>
                <a:cs typeface="Arial" panose="020B0604020202020204" pitchFamily="34" charset="0"/>
              </a:rPr>
              <a:t> LÀM BÀI </a:t>
            </a:r>
          </a:p>
        </p:txBody>
      </p:sp>
    </p:spTree>
    <p:extLst>
      <p:ext uri="{BB962C8B-B14F-4D97-AF65-F5344CB8AC3E}">
        <p14:creationId xmlns:p14="http://schemas.microsoft.com/office/powerpoint/2010/main" val="173891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D5983E4-819D-FCE9-4F2A-DC1CF0F472A9}"/>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13023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A79AA46-3BE7-8500-32FE-97B284ECC294}"/>
              </a:ext>
            </a:extLst>
          </p:cNvPr>
          <p:cNvGrpSpPr/>
          <p:nvPr/>
        </p:nvGrpSpPr>
        <p:grpSpPr>
          <a:xfrm>
            <a:off x="431800" y="1755849"/>
            <a:ext cx="11328400" cy="3346302"/>
            <a:chOff x="647131" y="2118815"/>
            <a:chExt cx="16992600" cy="5019453"/>
          </a:xfrm>
        </p:grpSpPr>
        <p:sp>
          <p:nvSpPr>
            <p:cNvPr id="4" name="Rectangle 3">
              <a:extLst>
                <a:ext uri="{FF2B5EF4-FFF2-40B4-BE49-F238E27FC236}">
                  <a16:creationId xmlns:a16="http://schemas.microsoft.com/office/drawing/2014/main" id="{F915B3EC-D2E8-DEB4-90E6-AB01914226C0}"/>
                </a:ext>
              </a:extLst>
            </p:cNvPr>
            <p:cNvSpPr/>
            <p:nvPr/>
          </p:nvSpPr>
          <p:spPr>
            <a:xfrm>
              <a:off x="647131" y="2118815"/>
              <a:ext cx="16992600" cy="50194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id="{37404599-E81D-A1EE-BE76-F1F1182480F5}"/>
                </a:ext>
              </a:extLst>
            </p:cNvPr>
            <p:cNvSpPr txBox="1"/>
            <p:nvPr/>
          </p:nvSpPr>
          <p:spPr>
            <a:xfrm>
              <a:off x="951931" y="2540662"/>
              <a:ext cx="16383000" cy="4175759"/>
            </a:xfrm>
            <a:prstGeom prst="rect">
              <a:avLst/>
            </a:prstGeom>
            <a:noFill/>
          </p:spPr>
          <p:txBody>
            <a:bodyPr wrap="square" rtlCol="0">
              <a:spAutoFit/>
            </a:bodyPr>
            <a:lstStyle/>
            <a:p>
              <a:pPr algn="just">
                <a:lnSpc>
                  <a:spcPct val="150000"/>
                </a:lnSpc>
              </a:pPr>
              <a:r>
                <a:rPr lang="en-US" sz="2400" i="1" dirty="0" err="1">
                  <a:latin typeface="UTM Avo" panose="02040603050506020204" pitchFamily="18"/>
                  <a:cs typeface="Arial" panose="020B0604020202020204" pitchFamily="34" charset="0"/>
                </a:rPr>
                <a:t>Lựa</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chọn</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một</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trong</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hai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nhiệm</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vụ</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dưới</a:t>
              </a:r>
              <a:r>
                <a:rPr lang="en-US" sz="2400" i="1" dirty="0">
                  <a:latin typeface="UTM Avo" panose="02040603050506020204" pitchFamily="18"/>
                  <a:cs typeface="Arial" panose="020B0604020202020204" pitchFamily="34" charset="0"/>
                </a:rPr>
                <a:t> </a:t>
              </a:r>
              <a:r>
                <a:rPr lang="en-US" sz="2400" i="1" dirty="0" err="1">
                  <a:latin typeface="UTM Avo" panose="02040603050506020204" pitchFamily="18"/>
                  <a:cs typeface="Arial" panose="020B0604020202020204" pitchFamily="34" charset="0"/>
                </a:rPr>
                <a:t>đây</a:t>
              </a:r>
              <a:r>
                <a:rPr lang="en-US" sz="2400" i="1" dirty="0">
                  <a:latin typeface="UTM Avo" panose="02040603050506020204" pitchFamily="18"/>
                  <a:cs typeface="Arial" panose="020B0604020202020204" pitchFamily="34" charset="0"/>
                </a:rPr>
                <a:t>: </a:t>
              </a:r>
            </a:p>
            <a:p>
              <a:pPr marL="495325" indent="-495325" algn="just">
                <a:lnSpc>
                  <a:spcPct val="150000"/>
                </a:lnSpc>
                <a:buFont typeface="+mj-lt"/>
                <a:buAutoNum type="arabicPeriod"/>
              </a:pP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thiệu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tắt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lễ</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giỗ</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Tổ</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mọi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người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em</a:t>
              </a:r>
              <a:r>
                <a:rPr lang="en-US" sz="2400" dirty="0">
                  <a:latin typeface="UTM Avo" panose="02040603050506020204" pitchFamily="18"/>
                  <a:cs typeface="Arial" panose="020B0604020202020204" pitchFamily="34" charset="0"/>
                </a:rPr>
                <a:t>. </a:t>
              </a:r>
            </a:p>
            <a:p>
              <a:pPr marL="495325" indent="-495325" algn="just">
                <a:lnSpc>
                  <a:spcPct val="150000"/>
                </a:lnSpc>
                <a:buFont typeface="+mj-lt"/>
                <a:buAutoNum type="arabicPeriod"/>
              </a:pPr>
              <a:r>
                <a:rPr lang="en-US" sz="2400" dirty="0" err="1">
                  <a:latin typeface="UTM Avo" panose="02040603050506020204" pitchFamily="18"/>
                  <a:cs typeface="Arial" panose="020B0604020202020204" pitchFamily="34" charset="0"/>
                </a:rPr>
                <a:t>Ngoài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những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câu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chuyện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hãy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một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truyền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thuyết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liên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quan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thời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Vương</a:t>
              </a:r>
              <a:r>
                <a:rPr lang="en-US" sz="2400" dirty="0">
                  <a:latin typeface="UTM Avo" panose="02040603050506020204" pitchFamily="18"/>
                  <a:cs typeface="Arial" panose="020B0604020202020204" pitchFamily="34" charset="0"/>
                </a:rPr>
                <a:t>. </a:t>
              </a:r>
            </a:p>
          </p:txBody>
        </p:sp>
      </p:grpSp>
    </p:spTree>
    <p:extLst>
      <p:ext uri="{BB962C8B-B14F-4D97-AF65-F5344CB8AC3E}">
        <p14:creationId xmlns:p14="http://schemas.microsoft.com/office/powerpoint/2010/main" val="34530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211B24-EED2-9249-1EB6-841CCFE6C511}"/>
              </a:ext>
            </a:extLst>
          </p:cNvPr>
          <p:cNvSpPr/>
          <p:nvPr/>
        </p:nvSpPr>
        <p:spPr>
          <a:xfrm>
            <a:off x="863600" y="1811464"/>
            <a:ext cx="10464800" cy="679311"/>
          </a:xfrm>
          <a:prstGeom prst="rect">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GỢI Ý THỰC HIỆN </a:t>
            </a:r>
          </a:p>
        </p:txBody>
      </p:sp>
      <p:cxnSp>
        <p:nvCxnSpPr>
          <p:cNvPr id="12" name="Straight Connector 11">
            <a:extLst>
              <a:ext uri="{FF2B5EF4-FFF2-40B4-BE49-F238E27FC236}">
                <a16:creationId xmlns:a16="http://schemas.microsoft.com/office/drawing/2014/main" id="{42E0533A-D45D-0A67-78CA-C334B2517D09}"/>
              </a:ext>
            </a:extLst>
          </p:cNvPr>
          <p:cNvCxnSpPr>
            <a:cxnSpLocks/>
          </p:cNvCxnSpPr>
          <p:nvPr/>
        </p:nvCxnSpPr>
        <p:spPr>
          <a:xfrm>
            <a:off x="6095995" y="2562238"/>
            <a:ext cx="0" cy="4196203"/>
          </a:xfrm>
          <a:prstGeom prst="line">
            <a:avLst/>
          </a:prstGeom>
          <a:noFill/>
          <a:ln w="38100" cap="flat" cmpd="sng" algn="ctr">
            <a:solidFill>
              <a:srgbClr val="C0504D">
                <a:lumMod val="75000"/>
              </a:srgbClr>
            </a:solidFill>
            <a:prstDash val="solid"/>
          </a:ln>
          <a:effectLst/>
        </p:spPr>
      </p:cxnSp>
      <p:sp>
        <p:nvSpPr>
          <p:cNvPr id="13" name="TextBox 12">
            <a:extLst>
              <a:ext uri="{FF2B5EF4-FFF2-40B4-BE49-F238E27FC236}">
                <a16:creationId xmlns:a16="http://schemas.microsoft.com/office/drawing/2014/main" id="{8C2AC81E-A6F8-8F5C-E47C-B14E3B7A16AE}"/>
              </a:ext>
            </a:extLst>
          </p:cNvPr>
          <p:cNvSpPr txBox="1"/>
          <p:nvPr/>
        </p:nvSpPr>
        <p:spPr>
          <a:xfrm>
            <a:off x="863600" y="2685532"/>
            <a:ext cx="5232395" cy="1121846"/>
          </a:xfrm>
          <a:prstGeom prst="rect">
            <a:avLst/>
          </a:prstGeom>
          <a:noFill/>
        </p:spPr>
        <p:txBody>
          <a:bodyPr wrap="square" rtlCol="0">
            <a:spAutoFit/>
          </a:bodyPr>
          <a:lstStyle/>
          <a:p>
            <a:pPr defTabSz="609630">
              <a:lnSpc>
                <a:spcPct val="150000"/>
              </a:lnSpc>
            </a:pPr>
            <a:r>
              <a:rPr lang="en-US" sz="2400" b="1" dirty="0" err="1">
                <a:solidFill>
                  <a:prstClr val="black"/>
                </a:solidFill>
                <a:latin typeface="UTM Avo" panose="02040603050506020204" pitchFamily="18"/>
                <a:cs typeface="Arial" panose="020B0604020202020204" pitchFamily="34" charset="0"/>
              </a:rPr>
              <a:t>Nhiệm</a:t>
            </a:r>
            <a:r>
              <a:rPr lang="en-US" sz="2400" b="1" dirty="0">
                <a:solidFill>
                  <a:prstClr val="black"/>
                </a:solidFill>
                <a:latin typeface="UTM Avo" panose="02040603050506020204" pitchFamily="18"/>
                <a:cs typeface="Arial" panose="020B0604020202020204" pitchFamily="34" charset="0"/>
              </a:rPr>
              <a:t> </a:t>
            </a:r>
            <a:r>
              <a:rPr lang="en-US" sz="2400" b="1" dirty="0" err="1">
                <a:solidFill>
                  <a:prstClr val="black"/>
                </a:solidFill>
                <a:latin typeface="UTM Avo" panose="02040603050506020204" pitchFamily="18"/>
                <a:cs typeface="Arial" panose="020B0604020202020204" pitchFamily="34" charset="0"/>
              </a:rPr>
              <a:t>vụ</a:t>
            </a:r>
            <a:r>
              <a:rPr lang="en-US" sz="2400" b="1" dirty="0">
                <a:solidFill>
                  <a:prstClr val="black"/>
                </a:solidFill>
                <a:latin typeface="UTM Avo" panose="02040603050506020204" pitchFamily="18"/>
                <a:cs typeface="Arial" panose="020B0604020202020204" pitchFamily="34" charset="0"/>
              </a:rPr>
              <a:t> 1: </a:t>
            </a:r>
            <a:r>
              <a:rPr lang="en-US" sz="2400" dirty="0" err="1">
                <a:solidFill>
                  <a:prstClr val="black"/>
                </a:solidFill>
                <a:latin typeface="UTM Avo" panose="02040603050506020204" pitchFamily="18"/>
                <a:cs typeface="Arial" panose="020B0604020202020204" pitchFamily="34" charset="0"/>
              </a:rPr>
              <a:t>Giới</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thiệu</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về</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lễ</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giỗ</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Tổ</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Hùng</a:t>
            </a:r>
            <a:r>
              <a:rPr lang="en-US" sz="2400" dirty="0">
                <a:solidFill>
                  <a:prstClr val="black"/>
                </a:solidFill>
                <a:latin typeface="UTM Avo" panose="02040603050506020204" pitchFamily="18"/>
                <a:cs typeface="Arial" panose="020B0604020202020204" pitchFamily="34" charset="0"/>
              </a:rPr>
              <a:t> </a:t>
            </a:r>
            <a:r>
              <a:rPr lang="en-US" sz="2400" dirty="0" err="1">
                <a:solidFill>
                  <a:prstClr val="black"/>
                </a:solidFill>
                <a:latin typeface="UTM Avo" panose="02040603050506020204" pitchFamily="18"/>
                <a:cs typeface="Arial" panose="020B0604020202020204" pitchFamily="34" charset="0"/>
              </a:rPr>
              <a:t>Vương</a:t>
            </a:r>
            <a:r>
              <a:rPr lang="en-US" sz="2400" dirty="0">
                <a:solidFill>
                  <a:prstClr val="black"/>
                </a:solidFill>
                <a:latin typeface="UTM Avo" panose="02040603050506020204" pitchFamily="18"/>
                <a:cs typeface="Arial" panose="020B0604020202020204" pitchFamily="34" charset="0"/>
              </a:rPr>
              <a:t>  </a:t>
            </a:r>
          </a:p>
        </p:txBody>
      </p:sp>
      <p:grpSp>
        <p:nvGrpSpPr>
          <p:cNvPr id="14" name="Group 13">
            <a:extLst>
              <a:ext uri="{FF2B5EF4-FFF2-40B4-BE49-F238E27FC236}">
                <a16:creationId xmlns:a16="http://schemas.microsoft.com/office/drawing/2014/main" id="{B7C1FCC0-FE53-5300-5886-4E2AC5EC3024}"/>
              </a:ext>
            </a:extLst>
          </p:cNvPr>
          <p:cNvGrpSpPr/>
          <p:nvPr/>
        </p:nvGrpSpPr>
        <p:grpSpPr>
          <a:xfrm>
            <a:off x="491707" y="3973153"/>
            <a:ext cx="5381008" cy="2495201"/>
            <a:chOff x="767689" y="4914900"/>
            <a:chExt cx="8071512" cy="3742802"/>
          </a:xfrm>
          <a:solidFill>
            <a:schemeClr val="accent2">
              <a:lumMod val="20000"/>
              <a:lumOff val="80000"/>
            </a:schemeClr>
          </a:solidFill>
        </p:grpSpPr>
        <p:sp>
          <p:nvSpPr>
            <p:cNvPr id="15" name="Rectangle 14">
              <a:extLst>
                <a:ext uri="{FF2B5EF4-FFF2-40B4-BE49-F238E27FC236}">
                  <a16:creationId xmlns:a16="http://schemas.microsoft.com/office/drawing/2014/main" id="{15368A28-D3FB-47B8-9DB3-7EB916C83DD3}"/>
                </a:ext>
              </a:extLst>
            </p:cNvPr>
            <p:cNvSpPr/>
            <p:nvPr/>
          </p:nvSpPr>
          <p:spPr>
            <a:xfrm>
              <a:off x="767689" y="4914900"/>
              <a:ext cx="8071512" cy="3742802"/>
            </a:xfrm>
            <a:prstGeom prst="rect">
              <a:avLst/>
            </a:prstGeom>
            <a:grp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6" name="TextBox 15">
              <a:extLst>
                <a:ext uri="{FF2B5EF4-FFF2-40B4-BE49-F238E27FC236}">
                  <a16:creationId xmlns:a16="http://schemas.microsoft.com/office/drawing/2014/main" id="{CF8AE9B3-B9D6-8982-1EFE-825F9B7C27EA}"/>
                </a:ext>
              </a:extLst>
            </p:cNvPr>
            <p:cNvSpPr txBox="1"/>
            <p:nvPr/>
          </p:nvSpPr>
          <p:spPr>
            <a:xfrm>
              <a:off x="1531395" y="5529417"/>
              <a:ext cx="6544101" cy="2513765"/>
            </a:xfrm>
            <a:prstGeom prst="rect">
              <a:avLst/>
            </a:prstGeom>
            <a:grpFill/>
          </p:spPr>
          <p:txBody>
            <a:bodyPr wrap="square">
              <a:spAutoFit/>
            </a:bodyPr>
            <a:lstStyle/>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Thời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gian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ra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lễ</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Hoạt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động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trong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lễ</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Ý</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nghĩa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lễ</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hội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grpSp>
      <p:grpSp>
        <p:nvGrpSpPr>
          <p:cNvPr id="17" name="Group 16">
            <a:extLst>
              <a:ext uri="{FF2B5EF4-FFF2-40B4-BE49-F238E27FC236}">
                <a16:creationId xmlns:a16="http://schemas.microsoft.com/office/drawing/2014/main" id="{BC3FA01C-52DA-DF39-C306-2AF7E82D587B}"/>
              </a:ext>
            </a:extLst>
          </p:cNvPr>
          <p:cNvGrpSpPr/>
          <p:nvPr/>
        </p:nvGrpSpPr>
        <p:grpSpPr>
          <a:xfrm>
            <a:off x="6319286" y="3973153"/>
            <a:ext cx="5381008" cy="2495201"/>
            <a:chOff x="767689" y="4914900"/>
            <a:chExt cx="8071512" cy="3742802"/>
          </a:xfrm>
          <a:solidFill>
            <a:schemeClr val="accent2">
              <a:lumMod val="20000"/>
              <a:lumOff val="80000"/>
            </a:schemeClr>
          </a:solidFill>
        </p:grpSpPr>
        <p:sp>
          <p:nvSpPr>
            <p:cNvPr id="18" name="Rectangle 17">
              <a:extLst>
                <a:ext uri="{FF2B5EF4-FFF2-40B4-BE49-F238E27FC236}">
                  <a16:creationId xmlns:a16="http://schemas.microsoft.com/office/drawing/2014/main" id="{944AD395-E5D5-26F9-ABB1-2FBBD6306720}"/>
                </a:ext>
              </a:extLst>
            </p:cNvPr>
            <p:cNvSpPr/>
            <p:nvPr/>
          </p:nvSpPr>
          <p:spPr>
            <a:xfrm>
              <a:off x="767689" y="4914900"/>
              <a:ext cx="8071512" cy="3742802"/>
            </a:xfrm>
            <a:prstGeom prst="rect">
              <a:avLst/>
            </a:prstGeom>
            <a:grp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endParaRPr>
            </a:p>
          </p:txBody>
        </p:sp>
        <p:sp>
          <p:nvSpPr>
            <p:cNvPr id="19" name="TextBox 18">
              <a:extLst>
                <a:ext uri="{FF2B5EF4-FFF2-40B4-BE49-F238E27FC236}">
                  <a16:creationId xmlns:a16="http://schemas.microsoft.com/office/drawing/2014/main" id="{624F3C10-7E26-47DD-8BBB-835DC8468863}"/>
                </a:ext>
              </a:extLst>
            </p:cNvPr>
            <p:cNvSpPr txBox="1"/>
            <p:nvPr/>
          </p:nvSpPr>
          <p:spPr>
            <a:xfrm>
              <a:off x="919339" y="5529417"/>
              <a:ext cx="7768211" cy="2513765"/>
            </a:xfrm>
            <a:prstGeom prst="rect">
              <a:avLst/>
            </a:prstGeom>
            <a:grpFill/>
          </p:spPr>
          <p:txBody>
            <a:bodyPr wrap="square">
              <a:spAutoFit/>
            </a:bodyPr>
            <a:lstStyle/>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Mở</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đầu</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Nguyên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sự</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kiện</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biến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sự</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kiện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diễn</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ra</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a:p>
              <a:pPr marL="381019" marR="0" lvl="0" indent="-381019" defTabSz="60963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Kết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thúc</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ý</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nghĩa</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sp>
        <p:nvSpPr>
          <p:cNvPr id="21" name="TextBox 20">
            <a:extLst>
              <a:ext uri="{FF2B5EF4-FFF2-40B4-BE49-F238E27FC236}">
                <a16:creationId xmlns:a16="http://schemas.microsoft.com/office/drawing/2014/main" id="{16BA7BF9-E3E0-0A9F-29E8-EC5D09075E3B}"/>
              </a:ext>
            </a:extLst>
          </p:cNvPr>
          <p:cNvSpPr txBox="1"/>
          <p:nvPr/>
        </p:nvSpPr>
        <p:spPr>
          <a:xfrm>
            <a:off x="6319275" y="2685532"/>
            <a:ext cx="5587999" cy="573234"/>
          </a:xfrm>
          <a:prstGeom prst="rect">
            <a:avLst/>
          </a:prstGeom>
          <a:noFill/>
        </p:spPr>
        <p:txBody>
          <a:bodyPr wrap="square" rtlCol="0">
            <a:spAutoFit/>
          </a:bodyPr>
          <a:lstStyle/>
          <a:p>
            <a:pPr>
              <a:lnSpc>
                <a:spcPct val="150000"/>
              </a:lnSpc>
            </a:pPr>
            <a:r>
              <a:rPr lang="en-US" sz="2400" b="1" dirty="0" err="1">
                <a:latin typeface="UTM Avo" panose="02040603050506020204" pitchFamily="18"/>
                <a:cs typeface="Arial" panose="020B0604020202020204" pitchFamily="34" charset="0"/>
              </a:rPr>
              <a:t>Nhiệm</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vụ</a:t>
            </a:r>
            <a:r>
              <a:rPr lang="en-US" sz="2400" b="1" dirty="0">
                <a:latin typeface="UTM Avo" panose="02040603050506020204" pitchFamily="18"/>
                <a:cs typeface="Arial" panose="020B0604020202020204" pitchFamily="34" charset="0"/>
              </a:rPr>
              <a:t> 2: </a:t>
            </a:r>
            <a:r>
              <a:rPr lang="en-US" sz="2400" dirty="0" err="1">
                <a:latin typeface="UTM Avo" panose="02040603050506020204" pitchFamily="18"/>
                <a:cs typeface="Arial" panose="020B0604020202020204" pitchFamily="34" charset="0"/>
              </a:rPr>
              <a:t>Kể</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truyền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thuyết</a:t>
            </a:r>
            <a:r>
              <a:rPr lang="en-US" sz="2400" dirty="0">
                <a:latin typeface="UTM Avo" panose="02040603050506020204" pitchFamily="18"/>
                <a:cs typeface="Arial" panose="020B0604020202020204" pitchFamily="34" charset="0"/>
              </a:rPr>
              <a:t> </a:t>
            </a:r>
          </a:p>
        </p:txBody>
      </p:sp>
    </p:spTree>
    <p:extLst>
      <p:ext uri="{BB962C8B-B14F-4D97-AF65-F5344CB8AC3E}">
        <p14:creationId xmlns:p14="http://schemas.microsoft.com/office/powerpoint/2010/main" val="1325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4"/>
          <a:srcRect/>
          <a:stretch>
            <a:fillRect/>
          </a:stretch>
        </p:blipFill>
        <p:spPr>
          <a:xfrm>
            <a:off x="796" y="4932978"/>
            <a:ext cx="962172" cy="943329"/>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58967" y="4050204"/>
            <a:ext cx="877150" cy="1822650"/>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7"/>
          <a:srcRect/>
          <a:stretch>
            <a:fillRect/>
          </a:stretch>
        </p:blipFill>
        <p:spPr>
          <a:xfrm>
            <a:off x="727640" y="4463855"/>
            <a:ext cx="1425026" cy="1408996"/>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262014" y="5537822"/>
            <a:ext cx="12712980" cy="706821"/>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23140" y="1759199"/>
            <a:ext cx="5616298" cy="1325390"/>
          </a:xfrm>
          <a:prstGeom prst="rect">
            <a:avLst/>
          </a:prstGeom>
        </p:spPr>
        <p:txBody>
          <a:bodyPr vert="horz" lIns="91428" tIns="45714" rIns="91428" bIns="4571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286" rtl="0" eaLnBrk="1" fontAlgn="auto" latinLnBrk="0" hangingPunct="1">
              <a:lnSpc>
                <a:spcPct val="90000"/>
              </a:lnSpc>
              <a:spcBef>
                <a:spcPct val="0"/>
              </a:spcBef>
              <a:spcAft>
                <a:spcPts val="0"/>
              </a:spcAft>
              <a:buClrTx/>
              <a:buSzTx/>
              <a:buFont typeface="Arial"/>
              <a:buNone/>
              <a:tabLst/>
              <a:defRPr/>
            </a:pPr>
            <a:r>
              <a:rPr kumimoji="0" lang="en-US" sz="7199" b="1" i="0" u="none" strike="noStrike" kern="1200" cap="none" spc="0" normalizeH="0" baseline="0" noProof="0" dirty="0">
                <a:ln>
                  <a:solidFill>
                    <a:srgbClr val="74D1DE"/>
                  </a:solidFill>
                </a:ln>
                <a:solidFill>
                  <a:srgbClr val="FF0000"/>
                </a:solidFill>
                <a:effectLst/>
                <a:uLnTx/>
                <a:uFillTx/>
                <a:latin typeface="UTM Avo" panose="02040603050506020204" pitchFamily="18"/>
                <a:ea typeface="+mj-ea"/>
                <a:cs typeface="Arial" panose="020B0604020202020204" pitchFamily="34" charset="0"/>
                <a:sym typeface="Arial"/>
              </a:rPr>
              <a:t>TRÒ CHƠI HÁI TÁO</a:t>
            </a: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33637" y="192877"/>
            <a:ext cx="6248722" cy="6577603"/>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04483" y="4914141"/>
            <a:ext cx="1687512" cy="1750985"/>
          </a:xfrm>
          <a:prstGeom prst="rect">
            <a:avLst/>
          </a:prstGeom>
        </p:spPr>
      </p:pic>
      <p:pic>
        <p:nvPicPr>
          <p:cNvPr id="3" name="Picture 2">
            <a:hlinkClick r:id="rId14"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5"/>
          <a:stretch>
            <a:fillRect/>
          </a:stretch>
        </p:blipFill>
        <p:spPr>
          <a:xfrm>
            <a:off x="4141493" y="4138859"/>
            <a:ext cx="3864696" cy="2718698"/>
          </a:xfrm>
          <a:prstGeom prst="rect">
            <a:avLst/>
          </a:prstGeom>
        </p:spPr>
      </p:pic>
      <p:pic>
        <p:nvPicPr>
          <p:cNvPr id="4" name="Picture 3">
            <a:extLst>
              <a:ext uri="{FF2B5EF4-FFF2-40B4-BE49-F238E27FC236}">
                <a16:creationId xmlns:a16="http://schemas.microsoft.com/office/drawing/2014/main" id="{65794372-A5CF-2F67-C288-1298F05317F9}"/>
              </a:ext>
            </a:extLst>
          </p:cNvPr>
          <p:cNvPicPr>
            <a:picLocks noChangeAspect="1"/>
          </p:cNvPicPr>
          <p:nvPr/>
        </p:nvPicPr>
        <p:blipFill>
          <a:blip r:embed="rId16"/>
          <a:stretch>
            <a:fillRect/>
          </a:stretch>
        </p:blipFill>
        <p:spPr>
          <a:xfrm>
            <a:off x="0" y="0"/>
            <a:ext cx="1026281" cy="1146283"/>
          </a:xfrm>
          <a:prstGeom prst="rect">
            <a:avLst/>
          </a:prstGeom>
        </p:spPr>
      </p:pic>
    </p:spTree>
    <p:custDataLst>
      <p:tags r:id="rId1"/>
    </p:custDataLst>
    <p:extLst>
      <p:ext uri="{BB962C8B-B14F-4D97-AF65-F5344CB8AC3E}">
        <p14:creationId xmlns:p14="http://schemas.microsoft.com/office/powerpoint/2010/main" val="366149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82227" y="623592"/>
            <a:ext cx="1289439" cy="1327607"/>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12572962" y="192247"/>
            <a:ext cx="5701567" cy="2596649"/>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2328894" y="615961"/>
            <a:ext cx="2238225" cy="1506700"/>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10"/>
          <a:srcRect/>
          <a:stretch>
            <a:fillRect/>
          </a:stretch>
        </p:blipFill>
        <p:spPr>
          <a:xfrm>
            <a:off x="796" y="4932978"/>
            <a:ext cx="962172" cy="943329"/>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58967" y="4050204"/>
            <a:ext cx="877150" cy="1822650"/>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3"/>
          <a:srcRect/>
          <a:stretch>
            <a:fillRect/>
          </a:stretch>
        </p:blipFill>
        <p:spPr>
          <a:xfrm>
            <a:off x="727640" y="4463855"/>
            <a:ext cx="1425026" cy="1408996"/>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262014" y="5537822"/>
            <a:ext cx="12712980" cy="706821"/>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79703" y="362179"/>
            <a:ext cx="5616298" cy="6373105"/>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404649" y="5023972"/>
            <a:ext cx="1687512" cy="1750985"/>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20"/>
          <a:srcRect l="12537" r="9213" b="26675"/>
          <a:stretch/>
        </p:blipFill>
        <p:spPr>
          <a:xfrm>
            <a:off x="4697132" y="1172491"/>
            <a:ext cx="1111378" cy="1224696"/>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1"/>
          <a:srcRect l="10181" r="14334" b="27730"/>
          <a:stretch/>
        </p:blipFill>
        <p:spPr>
          <a:xfrm>
            <a:off x="4007084" y="2519254"/>
            <a:ext cx="1072119" cy="1224697"/>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2"/>
          <a:srcRect b="20291"/>
          <a:stretch/>
        </p:blipFill>
        <p:spPr>
          <a:xfrm>
            <a:off x="6252096" y="1182718"/>
            <a:ext cx="1154615" cy="1141522"/>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3"/>
          <a:srcRect b="25742"/>
          <a:stretch/>
        </p:blipFill>
        <p:spPr>
          <a:xfrm>
            <a:off x="7148466" y="2191350"/>
            <a:ext cx="1304442" cy="1164040"/>
          </a:xfrm>
          <a:prstGeom prst="rect">
            <a:avLst/>
          </a:prstGeom>
        </p:spPr>
      </p:pic>
      <p:pic>
        <p:nvPicPr>
          <p:cNvPr id="104" name="Picture 103">
            <a:extLst>
              <a:ext uri="{FF2B5EF4-FFF2-40B4-BE49-F238E27FC236}">
                <a16:creationId xmlns:a16="http://schemas.microsoft.com/office/drawing/2014/main" id="{C2808421-3180-8B18-3415-4A35D880D742}"/>
              </a:ext>
            </a:extLst>
          </p:cNvPr>
          <p:cNvPicPr>
            <a:picLocks noChangeAspect="1"/>
          </p:cNvPicPr>
          <p:nvPr/>
        </p:nvPicPr>
        <p:blipFill rotWithShape="1">
          <a:blip r:embed="rId24"/>
          <a:srcRect l="11840" r="12675" b="24333"/>
          <a:stretch/>
        </p:blipFill>
        <p:spPr>
          <a:xfrm>
            <a:off x="6929819" y="3318133"/>
            <a:ext cx="1072119" cy="1263815"/>
          </a:xfrm>
          <a:prstGeom prst="rect">
            <a:avLst/>
          </a:prstGeom>
        </p:spPr>
      </p:pic>
      <p:pic>
        <p:nvPicPr>
          <p:cNvPr id="90" name="Picture 89">
            <a:hlinkClick r:id="rId25"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20"/>
          <a:srcRect l="12537" r="9213" b="26675"/>
          <a:stretch/>
        </p:blipFill>
        <p:spPr>
          <a:xfrm>
            <a:off x="4697132" y="1176247"/>
            <a:ext cx="1111378" cy="1224696"/>
          </a:xfrm>
          <a:prstGeom prst="rect">
            <a:avLst/>
          </a:prstGeom>
        </p:spPr>
      </p:pic>
      <p:pic>
        <p:nvPicPr>
          <p:cNvPr id="91" name="Picture 90">
            <a:hlinkClick r:id="rId26"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1"/>
          <a:srcRect l="10181" r="14334" b="27730"/>
          <a:stretch/>
        </p:blipFill>
        <p:spPr>
          <a:xfrm>
            <a:off x="4007378" y="2519254"/>
            <a:ext cx="1072119" cy="1224697"/>
          </a:xfrm>
          <a:prstGeom prst="rect">
            <a:avLst/>
          </a:prstGeom>
        </p:spPr>
      </p:pic>
      <p:pic>
        <p:nvPicPr>
          <p:cNvPr id="92" name="Picture 91">
            <a:hlinkClick r:id="rId27"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2"/>
          <a:srcRect b="20291"/>
          <a:stretch/>
        </p:blipFill>
        <p:spPr>
          <a:xfrm>
            <a:off x="6252096" y="1172491"/>
            <a:ext cx="1154615" cy="1141522"/>
          </a:xfrm>
          <a:prstGeom prst="rect">
            <a:avLst/>
          </a:prstGeom>
        </p:spPr>
      </p:pic>
      <p:pic>
        <p:nvPicPr>
          <p:cNvPr id="93" name="Picture 92">
            <a:hlinkClick r:id="rId28"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3"/>
          <a:srcRect b="25742"/>
          <a:stretch/>
        </p:blipFill>
        <p:spPr>
          <a:xfrm>
            <a:off x="7145317" y="2172649"/>
            <a:ext cx="1304442" cy="1164040"/>
          </a:xfrm>
          <a:prstGeom prst="rect">
            <a:avLst/>
          </a:prstGeom>
        </p:spPr>
      </p:pic>
      <p:pic>
        <p:nvPicPr>
          <p:cNvPr id="94" name="Picture 93">
            <a:hlinkClick r:id="rId29" action="ppaction://hlinksldjump"/>
            <a:extLst>
              <a:ext uri="{FF2B5EF4-FFF2-40B4-BE49-F238E27FC236}">
                <a16:creationId xmlns:a16="http://schemas.microsoft.com/office/drawing/2014/main" id="{6FE26768-F5FB-0455-427F-F44DC96F914E}"/>
              </a:ext>
            </a:extLst>
          </p:cNvPr>
          <p:cNvPicPr>
            <a:picLocks noChangeAspect="1"/>
          </p:cNvPicPr>
          <p:nvPr/>
        </p:nvPicPr>
        <p:blipFill rotWithShape="1">
          <a:blip r:embed="rId24"/>
          <a:srcRect l="11840" r="12675" b="24333"/>
          <a:stretch/>
        </p:blipFill>
        <p:spPr>
          <a:xfrm>
            <a:off x="6931004" y="3314174"/>
            <a:ext cx="1072119" cy="1263815"/>
          </a:xfrm>
          <a:prstGeom prst="rect">
            <a:avLst/>
          </a:prstGeom>
        </p:spPr>
      </p:pic>
      <p:pic>
        <p:nvPicPr>
          <p:cNvPr id="105" name="Picture 104">
            <a:hlinkClick r:id="rId30"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31"/>
          <a:stretch>
            <a:fillRect/>
          </a:stretch>
        </p:blipFill>
        <p:spPr>
          <a:xfrm>
            <a:off x="10019512" y="4842008"/>
            <a:ext cx="2133507" cy="2011593"/>
          </a:xfrm>
          <a:prstGeom prst="rect">
            <a:avLst/>
          </a:prstGeom>
        </p:spPr>
      </p:pic>
      <p:pic>
        <p:nvPicPr>
          <p:cNvPr id="2" name="Picture 1">
            <a:extLst>
              <a:ext uri="{FF2B5EF4-FFF2-40B4-BE49-F238E27FC236}">
                <a16:creationId xmlns:a16="http://schemas.microsoft.com/office/drawing/2014/main" id="{397B1BD1-F849-813D-5E80-FD704D7FA1BD}"/>
              </a:ext>
            </a:extLst>
          </p:cNvPr>
          <p:cNvPicPr>
            <a:picLocks noChangeAspect="1"/>
          </p:cNvPicPr>
          <p:nvPr/>
        </p:nvPicPr>
        <p:blipFill>
          <a:blip r:embed="rId32"/>
          <a:stretch>
            <a:fillRect/>
          </a:stretch>
        </p:blipFill>
        <p:spPr>
          <a:xfrm>
            <a:off x="0" y="0"/>
            <a:ext cx="1026281" cy="1146283"/>
          </a:xfrm>
          <a:prstGeom prst="rect">
            <a:avLst/>
          </a:prstGeom>
        </p:spPr>
      </p:pic>
    </p:spTree>
    <p:extLst>
      <p:ext uri="{BB962C8B-B14F-4D97-AF65-F5344CB8AC3E}">
        <p14:creationId xmlns:p14="http://schemas.microsoft.com/office/powerpoint/2010/main" val="107639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4"/>
                                        </p:tgtEl>
                                      </p:cBhvr>
                                    </p:animEffect>
                                    <p:set>
                                      <p:cBhvr>
                                        <p:cTn id="4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45" restart="whenNotActive" fill="hold" evtFilter="cancelBubble" nodeType="interactiveSeq">
                <p:stCondLst>
                  <p:cond evt="onClick" delay="0">
                    <p:tgtEl>
                      <p:spTgt spid="100"/>
                    </p:tgtEl>
                  </p:cond>
                </p:stCondLst>
                <p:endSync evt="end" delay="0">
                  <p:rtn val="all"/>
                </p:endSync>
                <p:childTnLst>
                  <p:par>
                    <p:cTn id="46" fill="hold">
                      <p:stCondLst>
                        <p:cond delay="0"/>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00"/>
                                        </p:tgtEl>
                                      </p:cBhvr>
                                    </p:animEffect>
                                    <p:anim calcmode="lin" valueType="num">
                                      <p:cBhvr>
                                        <p:cTn id="50" dur="1000"/>
                                        <p:tgtEl>
                                          <p:spTgt spid="100"/>
                                        </p:tgtEl>
                                        <p:attrNameLst>
                                          <p:attrName>ppt_x</p:attrName>
                                        </p:attrNameLst>
                                      </p:cBhvr>
                                      <p:tavLst>
                                        <p:tav tm="0">
                                          <p:val>
                                            <p:strVal val="ppt_x"/>
                                          </p:val>
                                        </p:tav>
                                        <p:tav tm="100000">
                                          <p:val>
                                            <p:strVal val="ppt_x"/>
                                          </p:val>
                                        </p:tav>
                                      </p:tavLst>
                                    </p:anim>
                                    <p:anim calcmode="lin" valueType="num">
                                      <p:cBhvr>
                                        <p:cTn id="51" dur="100" decel="100000"/>
                                        <p:tgtEl>
                                          <p:spTgt spid="10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00"/>
                                        </p:tgtEl>
                                        <p:attrNameLst>
                                          <p:attrName>ppt_y</p:attrName>
                                        </p:attrNameLst>
                                      </p:cBhvr>
                                      <p:tavLst>
                                        <p:tav tm="0">
                                          <p:val>
                                            <p:strVal val="ppt_y"/>
                                          </p:val>
                                        </p:tav>
                                        <p:tav tm="100000">
                                          <p:val>
                                            <p:strVal val="ppt_y+1"/>
                                          </p:val>
                                        </p:tav>
                                      </p:tavLst>
                                    </p:anim>
                                    <p:set>
                                      <p:cBhvr>
                                        <p:cTn id="53"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0"/>
                  </p:tgtEl>
                </p:cond>
              </p:nextCondLst>
            </p:seq>
            <p:seq concurrent="1" nextAc="seek">
              <p:cTn id="54" restart="whenNotActive" fill="hold" evtFilter="cancelBubble" nodeType="interactiveSeq">
                <p:stCondLst>
                  <p:cond evt="onClick" delay="0">
                    <p:tgtEl>
                      <p:spTgt spid="101"/>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01"/>
                                        </p:tgtEl>
                                      </p:cBhvr>
                                    </p:animEffect>
                                    <p:anim calcmode="lin" valueType="num">
                                      <p:cBhvr>
                                        <p:cTn id="59" dur="1000"/>
                                        <p:tgtEl>
                                          <p:spTgt spid="101"/>
                                        </p:tgtEl>
                                        <p:attrNameLst>
                                          <p:attrName>ppt_x</p:attrName>
                                        </p:attrNameLst>
                                      </p:cBhvr>
                                      <p:tavLst>
                                        <p:tav tm="0">
                                          <p:val>
                                            <p:strVal val="ppt_x"/>
                                          </p:val>
                                        </p:tav>
                                        <p:tav tm="100000">
                                          <p:val>
                                            <p:strVal val="ppt_x"/>
                                          </p:val>
                                        </p:tav>
                                      </p:tavLst>
                                    </p:anim>
                                    <p:anim calcmode="lin" valueType="num">
                                      <p:cBhvr>
                                        <p:cTn id="60" dur="100" decel="100000"/>
                                        <p:tgtEl>
                                          <p:spTgt spid="10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01"/>
                                        </p:tgtEl>
                                        <p:attrNameLst>
                                          <p:attrName>ppt_y</p:attrName>
                                        </p:attrNameLst>
                                      </p:cBhvr>
                                      <p:tavLst>
                                        <p:tav tm="0">
                                          <p:val>
                                            <p:strVal val="ppt_y"/>
                                          </p:val>
                                        </p:tav>
                                        <p:tav tm="100000">
                                          <p:val>
                                            <p:strVal val="ppt_y+1"/>
                                          </p:val>
                                        </p:tav>
                                      </p:tavLst>
                                    </p:anim>
                                    <p:set>
                                      <p:cBhvr>
                                        <p:cTn id="62"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63" restart="whenNotActive" fill="hold" evtFilter="cancelBubble" nodeType="interactiveSeq">
                <p:stCondLst>
                  <p:cond evt="onClick" delay="0">
                    <p:tgtEl>
                      <p:spTgt spid="10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102"/>
                                        </p:tgtEl>
                                      </p:cBhvr>
                                    </p:animEffect>
                                    <p:anim calcmode="lin" valueType="num">
                                      <p:cBhvr>
                                        <p:cTn id="68" dur="1000"/>
                                        <p:tgtEl>
                                          <p:spTgt spid="102"/>
                                        </p:tgtEl>
                                        <p:attrNameLst>
                                          <p:attrName>ppt_x</p:attrName>
                                        </p:attrNameLst>
                                      </p:cBhvr>
                                      <p:tavLst>
                                        <p:tav tm="0">
                                          <p:val>
                                            <p:strVal val="ppt_x"/>
                                          </p:val>
                                        </p:tav>
                                        <p:tav tm="100000">
                                          <p:val>
                                            <p:strVal val="ppt_x"/>
                                          </p:val>
                                        </p:tav>
                                      </p:tavLst>
                                    </p:anim>
                                    <p:anim calcmode="lin" valueType="num">
                                      <p:cBhvr>
                                        <p:cTn id="69" dur="100" decel="100000"/>
                                        <p:tgtEl>
                                          <p:spTgt spid="10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02"/>
                                        </p:tgtEl>
                                        <p:attrNameLst>
                                          <p:attrName>ppt_y</p:attrName>
                                        </p:attrNameLst>
                                      </p:cBhvr>
                                      <p:tavLst>
                                        <p:tav tm="0">
                                          <p:val>
                                            <p:strVal val="ppt_y"/>
                                          </p:val>
                                        </p:tav>
                                        <p:tav tm="100000">
                                          <p:val>
                                            <p:strVal val="ppt_y+1"/>
                                          </p:val>
                                        </p:tav>
                                      </p:tavLst>
                                    </p:anim>
                                    <p:set>
                                      <p:cBhvr>
                                        <p:cTn id="71"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103"/>
                                        </p:tgtEl>
                                      </p:cBhvr>
                                    </p:animEffect>
                                    <p:anim calcmode="lin" valueType="num">
                                      <p:cBhvr>
                                        <p:cTn id="77" dur="1000"/>
                                        <p:tgtEl>
                                          <p:spTgt spid="103"/>
                                        </p:tgtEl>
                                        <p:attrNameLst>
                                          <p:attrName>ppt_x</p:attrName>
                                        </p:attrNameLst>
                                      </p:cBhvr>
                                      <p:tavLst>
                                        <p:tav tm="0">
                                          <p:val>
                                            <p:strVal val="ppt_x"/>
                                          </p:val>
                                        </p:tav>
                                        <p:tav tm="100000">
                                          <p:val>
                                            <p:strVal val="ppt_x"/>
                                          </p:val>
                                        </p:tav>
                                      </p:tavLst>
                                    </p:anim>
                                    <p:anim calcmode="lin" valueType="num">
                                      <p:cBhvr>
                                        <p:cTn id="78" dur="100" decel="100000"/>
                                        <p:tgtEl>
                                          <p:spTgt spid="10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03"/>
                                        </p:tgtEl>
                                        <p:attrNameLst>
                                          <p:attrName>ppt_y</p:attrName>
                                        </p:attrNameLst>
                                      </p:cBhvr>
                                      <p:tavLst>
                                        <p:tav tm="0">
                                          <p:val>
                                            <p:strVal val="ppt_y"/>
                                          </p:val>
                                        </p:tav>
                                        <p:tav tm="100000">
                                          <p:val>
                                            <p:strVal val="ppt_y+1"/>
                                          </p:val>
                                        </p:tav>
                                      </p:tavLst>
                                    </p:anim>
                                    <p:set>
                                      <p:cBhvr>
                                        <p:cTn id="80"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81" restart="whenNotActive" fill="hold" evtFilter="cancelBubble" nodeType="interactiveSeq">
                <p:stCondLst>
                  <p:cond evt="onClick" delay="0">
                    <p:tgtEl>
                      <p:spTgt spid="10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104"/>
                                        </p:tgtEl>
                                      </p:cBhvr>
                                    </p:animEffect>
                                    <p:anim calcmode="lin" valueType="num">
                                      <p:cBhvr>
                                        <p:cTn id="86" dur="1000"/>
                                        <p:tgtEl>
                                          <p:spTgt spid="104"/>
                                        </p:tgtEl>
                                        <p:attrNameLst>
                                          <p:attrName>ppt_x</p:attrName>
                                        </p:attrNameLst>
                                      </p:cBhvr>
                                      <p:tavLst>
                                        <p:tav tm="0">
                                          <p:val>
                                            <p:strVal val="ppt_x"/>
                                          </p:val>
                                        </p:tav>
                                        <p:tav tm="100000">
                                          <p:val>
                                            <p:strVal val="ppt_x"/>
                                          </p:val>
                                        </p:tav>
                                      </p:tavLst>
                                    </p:anim>
                                    <p:anim calcmode="lin" valueType="num">
                                      <p:cBhvr>
                                        <p:cTn id="87" dur="100" decel="100000"/>
                                        <p:tgtEl>
                                          <p:spTgt spid="10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104"/>
                                        </p:tgtEl>
                                        <p:attrNameLst>
                                          <p:attrName>ppt_y</p:attrName>
                                        </p:attrNameLst>
                                      </p:cBhvr>
                                      <p:tavLst>
                                        <p:tav tm="0">
                                          <p:val>
                                            <p:strVal val="ppt_y"/>
                                          </p:val>
                                        </p:tav>
                                        <p:tav tm="100000">
                                          <p:val>
                                            <p:strVal val="ppt_y+1"/>
                                          </p:val>
                                        </p:tav>
                                      </p:tavLst>
                                    </p:anim>
                                    <p:set>
                                      <p:cBhvr>
                                        <p:cTn id="89"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vi-VN" sz="2800" b="1" noProof="1">
                <a:solidFill>
                  <a:prstClr val="black"/>
                </a:solidFill>
                <a:latin typeface="UTM Avo" panose="02040603050506020204" pitchFamily="18"/>
                <a:cs typeface="Arial" panose="020B0604020202020204" pitchFamily="34" charset="0"/>
                <a:sym typeface="Arial"/>
              </a:rPr>
              <a:t>Câu </a:t>
            </a:r>
            <a:r>
              <a:rPr lang="en-US" sz="2800" b="1" noProof="1">
                <a:solidFill>
                  <a:prstClr val="black"/>
                </a:solidFill>
                <a:latin typeface="UTM Avo" panose="02040603050506020204" pitchFamily="18"/>
                <a:cs typeface="Arial" panose="020B0604020202020204" pitchFamily="34" charset="0"/>
                <a:sym typeface="Arial"/>
              </a:rPr>
              <a:t>1: </a:t>
            </a:r>
            <a:r>
              <a:rPr lang="vi-VN" sz="2800" noProof="1">
                <a:solidFill>
                  <a:prstClr val="black"/>
                </a:solidFill>
                <a:latin typeface="UTM Avo" panose="02040603050506020204" pitchFamily="18"/>
                <a:cs typeface="Arial" panose="020B0604020202020204" pitchFamily="34" charset="0"/>
              </a:rPr>
              <a:t>Khu di tích đền Hùng gồm những đền nào?</a:t>
            </a:r>
            <a:endParaRPr lang="vi-VN" sz="2800" noProof="1">
              <a:solidFill>
                <a:prstClr val="black"/>
              </a:solidFill>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52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rPr>
              <a:t>Đền Hạ, đền Nam, </a:t>
            </a:r>
            <a:br>
              <a:rPr lang="en-US" sz="2400" noProof="1">
                <a:solidFill>
                  <a:prstClr val="black"/>
                </a:solidFill>
                <a:latin typeface="UTM Avo" panose="02040603050506020204" pitchFamily="18"/>
                <a:cs typeface="Arial" panose="020B0604020202020204" pitchFamily="34" charset="0"/>
              </a:rPr>
            </a:br>
            <a:r>
              <a:rPr lang="en-US" sz="2400" noProof="1">
                <a:solidFill>
                  <a:prstClr val="black"/>
                </a:solidFill>
                <a:latin typeface="UTM Avo" panose="02040603050506020204" pitchFamily="18"/>
                <a:cs typeface="Arial" panose="020B0604020202020204" pitchFamily="34" charset="0"/>
              </a:rPr>
              <a:t>đền Bắc</a:t>
            </a:r>
            <a:endPar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B. </a:t>
            </a:r>
            <a:r>
              <a:rPr lang="en-US" sz="2400" noProof="1">
                <a:solidFill>
                  <a:prstClr val="black"/>
                </a:solidFill>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Đền Hạ, đền Trung,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đền Thượng</a:t>
            </a:r>
            <a:endParaRPr lang="vi-VN" sz="2400" noProof="1">
              <a:solidFill>
                <a:prstClr val="black"/>
              </a:solidFill>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22"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Đền Hạ, đền Trung, </a:t>
            </a:r>
            <a:br>
              <a:rPr lang="en-US" sz="2400" noProof="1">
                <a:solidFill>
                  <a:prstClr val="black"/>
                </a:solidFill>
                <a:latin typeface="UTM Avo" panose="02040603050506020204" pitchFamily="18"/>
                <a:cs typeface="Arial" panose="020B0604020202020204" pitchFamily="34" charset="0"/>
              </a:rPr>
            </a:br>
            <a:r>
              <a:rPr lang="en-US" sz="2400" noProof="1">
                <a:solidFill>
                  <a:prstClr val="black"/>
                </a:solidFill>
                <a:latin typeface="UTM Avo" panose="02040603050506020204" pitchFamily="18"/>
                <a:cs typeface="Arial" panose="020B0604020202020204" pitchFamily="34" charset="0"/>
              </a:rPr>
              <a:t>đền Chính</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Đền Hạ, đền Trung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215220" y="4713770"/>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Đền Hạ, đền Trung,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đền Thượng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id="{BF3C1ADD-2C01-6F7A-6491-1FE079B61C11}"/>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209278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2</a:t>
            </a:r>
            <a:r>
              <a:rPr kumimoji="0" lang="en-US"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a:t>
            </a:r>
            <a:r>
              <a:rPr lang="vi-VN" sz="2800" noProof="1">
                <a:solidFill>
                  <a:prstClr val="black"/>
                </a:solidFill>
                <a:latin typeface="UTM Avo" panose="02040603050506020204" pitchFamily="18"/>
                <a:cs typeface="Arial" panose="020B0604020202020204" pitchFamily="34" charset="0"/>
              </a:rPr>
              <a:t>Phần lễ quan trọng nhất của Lễ Giỗ Tổ Hùng Vương là gì?</a:t>
            </a:r>
            <a:endPar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52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sym typeface="Arial"/>
              </a:rPr>
              <a:t>A. </a:t>
            </a:r>
            <a:r>
              <a:rPr lang="vi-VN" sz="2400" noProof="1">
                <a:solidFill>
                  <a:prstClr val="black"/>
                </a:solidFill>
                <a:latin typeface="UTM Avo" panose="02040603050506020204" pitchFamily="18"/>
                <a:cs typeface="Arial" panose="020B0604020202020204" pitchFamily="34" charset="0"/>
              </a:rPr>
              <a:t>Lễ rước kiệu và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lễ dâng hương</a:t>
            </a:r>
            <a:endParaRPr lang="vi-VN" sz="2400" noProof="1">
              <a:solidFill>
                <a:prstClr val="black"/>
              </a:solidFill>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en-US" sz="2400" noProof="1">
                <a:solidFill>
                  <a:prstClr val="black"/>
                </a:solidFill>
                <a:latin typeface="UTM Avo" panose="02040603050506020204" pitchFamily="18"/>
                <a:cs typeface="Arial" panose="020B0604020202020204" pitchFamily="34" charset="0"/>
              </a:rPr>
              <a:t>Thi gói bánh</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22"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vi-VN" sz="2400" noProof="1">
                <a:solidFill>
                  <a:prstClr val="black"/>
                </a:solidFill>
                <a:latin typeface="UTM Avo" panose="02040603050506020204" pitchFamily="18"/>
                <a:cs typeface="Arial" panose="020B0604020202020204" pitchFamily="34" charset="0"/>
              </a:rPr>
              <a:t>Diễn xướng hát Xoan</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Hội thi thể thao</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215220" y="3075192"/>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vi-VN" sz="2400" noProof="1">
                <a:solidFill>
                  <a:prstClr val="black"/>
                </a:solidFill>
                <a:latin typeface="UTM Avo" panose="02040603050506020204" pitchFamily="18"/>
                <a:cs typeface="Arial" panose="020B0604020202020204" pitchFamily="34" charset="0"/>
              </a:rPr>
              <a:t>Lễ rước kiệu và </a:t>
            </a:r>
            <a:br>
              <a:rPr lang="vi-VN" sz="2400" noProof="1">
                <a:solidFill>
                  <a:prstClr val="black"/>
                </a:solidFill>
                <a:latin typeface="UTM Avo" panose="02040603050506020204" pitchFamily="18"/>
                <a:cs typeface="Arial" panose="020B0604020202020204" pitchFamily="34" charset="0"/>
              </a:rPr>
            </a:br>
            <a:r>
              <a:rPr lang="vi-VN" sz="2400" noProof="1">
                <a:solidFill>
                  <a:prstClr val="black"/>
                </a:solidFill>
                <a:latin typeface="UTM Avo" panose="02040603050506020204" pitchFamily="18"/>
                <a:cs typeface="Arial" panose="020B0604020202020204" pitchFamily="34" charset="0"/>
              </a:rPr>
              <a:t>lễ dâng hương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id="{895CBD24-0FFF-5766-CA5A-2A41893E705D}"/>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183979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a:t>
            </a:r>
            <a:r>
              <a:rPr lang="en-US" sz="2800" b="1" noProof="1">
                <a:solidFill>
                  <a:prstClr val="black"/>
                </a:solidFill>
                <a:latin typeface="UTM Avo" panose="02040603050506020204" pitchFamily="18"/>
                <a:cs typeface="Arial" panose="020B0604020202020204" pitchFamily="34" charset="0"/>
                <a:sym typeface="Arial"/>
              </a:rPr>
              <a:t>3</a:t>
            </a:r>
            <a:r>
              <a:rPr kumimoji="0" lang="en-US"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a:t>
            </a:r>
            <a:r>
              <a:rPr lang="vi-VN" sz="2800" noProof="1">
                <a:solidFill>
                  <a:prstClr val="black"/>
                </a:solidFill>
                <a:latin typeface="UTM Avo" panose="02040603050506020204" pitchFamily="18"/>
                <a:cs typeface="Arial" panose="020B0604020202020204" pitchFamily="34" charset="0"/>
              </a:rPr>
              <a:t>Lễ giỗ Tổ Hùng Vương được tổ chức nhằm </a:t>
            </a:r>
            <a:endParaRPr kumimoji="0" lang="vi-VN"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5221" y="3079148"/>
            <a:ext cx="4534465" cy="1409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rPr>
              <a:t>Tôn vinh công lao</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Tôn vinh những người xưa</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en-US" sz="2400" noProof="1">
                <a:solidFill>
                  <a:prstClr val="black"/>
                </a:solidFill>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Tôn vinh công lao của các vua Hùng</a:t>
            </a:r>
            <a:endParaRPr lang="vi-VN" sz="2400" noProof="1">
              <a:solidFill>
                <a:prstClr val="black"/>
              </a:solidFill>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vi-VN" sz="2400" noProof="1">
                <a:solidFill>
                  <a:prstClr val="black"/>
                </a:solidFill>
                <a:latin typeface="UTM Avo" panose="02040603050506020204" pitchFamily="18"/>
                <a:cs typeface="Arial" panose="020B0604020202020204" pitchFamily="34" charset="0"/>
              </a:rPr>
              <a:t>Tôn vinh nền văn hóa của nước ta</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6442320" y="3079149"/>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Tôn vinh công lao của các vua Hùng</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id="{5D9E1717-91EC-BC81-DB1F-F060D6AA8E73}"/>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196198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AB81EA4-CBC0-A8F6-DA54-C776877CADC1}"/>
              </a:ext>
            </a:extLst>
          </p:cNvPr>
          <p:cNvGrpSpPr/>
          <p:nvPr/>
        </p:nvGrpSpPr>
        <p:grpSpPr>
          <a:xfrm>
            <a:off x="7499676" y="2613453"/>
            <a:ext cx="4470400" cy="2941975"/>
            <a:chOff x="10738574" y="2495911"/>
            <a:chExt cx="6705600" cy="4412963"/>
          </a:xfrm>
        </p:grpSpPr>
        <p:sp>
          <p:nvSpPr>
            <p:cNvPr id="15" name="Rectangle 14">
              <a:extLst>
                <a:ext uri="{FF2B5EF4-FFF2-40B4-BE49-F238E27FC236}">
                  <a16:creationId xmlns:a16="http://schemas.microsoft.com/office/drawing/2014/main" id="{79E8A940-93EC-F4AA-CB84-E96DF604DF25}"/>
                </a:ext>
              </a:extLst>
            </p:cNvPr>
            <p:cNvSpPr/>
            <p:nvPr/>
          </p:nvSpPr>
          <p:spPr>
            <a:xfrm>
              <a:off x="11233874" y="2495911"/>
              <a:ext cx="5715000" cy="43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6" name="Rectangle 15">
              <a:extLst>
                <a:ext uri="{FF2B5EF4-FFF2-40B4-BE49-F238E27FC236}">
                  <a16:creationId xmlns:a16="http://schemas.microsoft.com/office/drawing/2014/main" id="{E5C9FA44-E61D-0B76-B1FA-669CCD3DFB47}"/>
                </a:ext>
              </a:extLst>
            </p:cNvPr>
            <p:cNvSpPr/>
            <p:nvPr/>
          </p:nvSpPr>
          <p:spPr>
            <a:xfrm>
              <a:off x="11233874" y="2495911"/>
              <a:ext cx="5715000" cy="896648"/>
            </a:xfrm>
            <a:prstGeom prst="rect">
              <a:avLst/>
            </a:prstGeom>
            <a:solidFill>
              <a:srgbClr val="FF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7" name="TextBox 16">
              <a:extLst>
                <a:ext uri="{FF2B5EF4-FFF2-40B4-BE49-F238E27FC236}">
                  <a16:creationId xmlns:a16="http://schemas.microsoft.com/office/drawing/2014/main" id="{09F5F5FA-2731-8EE2-D190-303D80628F1B}"/>
                </a:ext>
              </a:extLst>
            </p:cNvPr>
            <p:cNvSpPr txBox="1"/>
            <p:nvPr/>
          </p:nvSpPr>
          <p:spPr>
            <a:xfrm>
              <a:off x="12322536" y="2590293"/>
              <a:ext cx="3537674" cy="754149"/>
            </a:xfrm>
            <a:prstGeom prst="rect">
              <a:avLst/>
            </a:prstGeom>
            <a:noFill/>
          </p:spPr>
          <p:txBody>
            <a:bodyPr wrap="square" rtlCol="0">
              <a:spAutoFit/>
            </a:bodyPr>
            <a:lstStyle/>
            <a:p>
              <a:pPr algn="ctr"/>
              <a:r>
                <a:rPr lang="en-US" sz="2667" b="1">
                  <a:solidFill>
                    <a:schemeClr val="accent2">
                      <a:lumMod val="75000"/>
                    </a:schemeClr>
                  </a:solidFill>
                  <a:latin typeface="UTM Avo" panose="02040603050506020204" pitchFamily="18"/>
                  <a:cs typeface="Arial" panose="020B0604020202020204" pitchFamily="34" charset="0"/>
                </a:rPr>
                <a:t>ÂM LỊCH </a:t>
              </a:r>
            </a:p>
          </p:txBody>
        </p:sp>
        <p:sp>
          <p:nvSpPr>
            <p:cNvPr id="18" name="TextBox 17">
              <a:extLst>
                <a:ext uri="{FF2B5EF4-FFF2-40B4-BE49-F238E27FC236}">
                  <a16:creationId xmlns:a16="http://schemas.microsoft.com/office/drawing/2014/main" id="{96BC9CD1-18F0-76EC-DFE4-5581C4C6F40E}"/>
                </a:ext>
              </a:extLst>
            </p:cNvPr>
            <p:cNvSpPr txBox="1"/>
            <p:nvPr/>
          </p:nvSpPr>
          <p:spPr>
            <a:xfrm>
              <a:off x="12126411" y="3164850"/>
              <a:ext cx="3733800" cy="3216458"/>
            </a:xfrm>
            <a:prstGeom prst="rect">
              <a:avLst/>
            </a:prstGeom>
            <a:noFill/>
          </p:spPr>
          <p:txBody>
            <a:bodyPr wrap="square" rtlCol="0">
              <a:spAutoFit/>
            </a:bodyPr>
            <a:lstStyle/>
            <a:p>
              <a:pPr algn="ctr"/>
              <a:r>
                <a:rPr lang="en-US" sz="13334" b="1" dirty="0">
                  <a:latin typeface="UTM Avo" panose="02040603050506020204" pitchFamily="18"/>
                  <a:cs typeface="Arial" panose="020B0604020202020204" pitchFamily="34" charset="0"/>
                </a:rPr>
                <a:t>10</a:t>
              </a:r>
            </a:p>
          </p:txBody>
        </p:sp>
        <p:sp>
          <p:nvSpPr>
            <p:cNvPr id="19" name="TextBox 18">
              <a:extLst>
                <a:ext uri="{FF2B5EF4-FFF2-40B4-BE49-F238E27FC236}">
                  <a16:creationId xmlns:a16="http://schemas.microsoft.com/office/drawing/2014/main" id="{EA7962C4-6D90-AF90-6A14-01EE8A462628}"/>
                </a:ext>
              </a:extLst>
            </p:cNvPr>
            <p:cNvSpPr txBox="1"/>
            <p:nvPr/>
          </p:nvSpPr>
          <p:spPr>
            <a:xfrm>
              <a:off x="10738574" y="6154725"/>
              <a:ext cx="6705600" cy="754149"/>
            </a:xfrm>
            <a:prstGeom prst="rect">
              <a:avLst/>
            </a:prstGeom>
            <a:noFill/>
          </p:spPr>
          <p:txBody>
            <a:bodyPr wrap="square" rtlCol="0">
              <a:spAutoFit/>
            </a:bodyPr>
            <a:lstStyle/>
            <a:p>
              <a:pPr algn="ctr"/>
              <a:r>
                <a:rPr lang="en-US" sz="2667" b="1">
                  <a:latin typeface="UTM Avo" panose="02040603050506020204" pitchFamily="18"/>
                  <a:cs typeface="Arial" panose="020B0604020202020204" pitchFamily="34" charset="0"/>
                </a:rPr>
                <a:t>THÁNG 3 NĂM 2023</a:t>
              </a:r>
            </a:p>
          </p:txBody>
        </p:sp>
      </p:grpSp>
      <p:sp>
        <p:nvSpPr>
          <p:cNvPr id="20" name="TextBox 19">
            <a:extLst>
              <a:ext uri="{FF2B5EF4-FFF2-40B4-BE49-F238E27FC236}">
                <a16:creationId xmlns:a16="http://schemas.microsoft.com/office/drawing/2014/main" id="{6CBB011A-A945-027E-A163-AD83CC138F71}"/>
              </a:ext>
            </a:extLst>
          </p:cNvPr>
          <p:cNvSpPr txBox="1"/>
          <p:nvPr/>
        </p:nvSpPr>
        <p:spPr>
          <a:xfrm>
            <a:off x="0" y="1689399"/>
            <a:ext cx="12192000" cy="461665"/>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a:cs typeface="Arial" panose="020B0604020202020204" pitchFamily="34" charset="0"/>
              </a:rPr>
              <a:t>Dựa</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vào</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vốn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hiểu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biết</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của</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bản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thân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em</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hãy</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trả</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lời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câu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hỏi</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sau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đây</a:t>
            </a:r>
            <a:r>
              <a:rPr lang="en-US" sz="2400" b="1" dirty="0">
                <a:solidFill>
                  <a:srgbClr val="002060"/>
                </a:solidFill>
                <a:latin typeface="UTM Avo" panose="02040603050506020204" pitchFamily="18"/>
                <a:cs typeface="Arial" panose="020B0604020202020204" pitchFamily="34" charset="0"/>
              </a:rPr>
              <a:t>: </a:t>
            </a:r>
          </a:p>
        </p:txBody>
      </p:sp>
      <p:pic>
        <p:nvPicPr>
          <p:cNvPr id="21" name="Picture 9">
            <a:extLst>
              <a:ext uri="{FF2B5EF4-FFF2-40B4-BE49-F238E27FC236}">
                <a16:creationId xmlns:a16="http://schemas.microsoft.com/office/drawing/2014/main" id="{5CBCD37D-4215-BE29-63E9-EE7114657F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6072" b="46388"/>
          <a:stretch>
            <a:fillRect/>
          </a:stretch>
        </p:blipFill>
        <p:spPr>
          <a:xfrm>
            <a:off x="10335682" y="5502099"/>
            <a:ext cx="1856318" cy="1355901"/>
          </a:xfrm>
          <a:prstGeom prst="rect">
            <a:avLst/>
          </a:prstGeom>
        </p:spPr>
      </p:pic>
      <p:pic>
        <p:nvPicPr>
          <p:cNvPr id="22" name="Picture 9">
            <a:extLst>
              <a:ext uri="{FF2B5EF4-FFF2-40B4-BE49-F238E27FC236}">
                <a16:creationId xmlns:a16="http://schemas.microsoft.com/office/drawing/2014/main" id="{F96474FB-D971-DCDA-BC44-D3AB317C1A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6072" b="46388"/>
          <a:stretch>
            <a:fillRect/>
          </a:stretch>
        </p:blipFill>
        <p:spPr>
          <a:xfrm flipH="1">
            <a:off x="-365760" y="5524586"/>
            <a:ext cx="2156882" cy="1355901"/>
          </a:xfrm>
          <a:prstGeom prst="rect">
            <a:avLst/>
          </a:prstGeom>
        </p:spPr>
      </p:pic>
      <p:grpSp>
        <p:nvGrpSpPr>
          <p:cNvPr id="23" name="Group 22">
            <a:extLst>
              <a:ext uri="{FF2B5EF4-FFF2-40B4-BE49-F238E27FC236}">
                <a16:creationId xmlns:a16="http://schemas.microsoft.com/office/drawing/2014/main" id="{E0D5E802-1BAE-63EC-AC51-A10D0164F90B}"/>
              </a:ext>
            </a:extLst>
          </p:cNvPr>
          <p:cNvGrpSpPr/>
          <p:nvPr/>
        </p:nvGrpSpPr>
        <p:grpSpPr>
          <a:xfrm>
            <a:off x="221924" y="2341156"/>
            <a:ext cx="7327715" cy="3160943"/>
            <a:chOff x="286026" y="3482045"/>
            <a:chExt cx="10991573" cy="4741413"/>
          </a:xfrm>
        </p:grpSpPr>
        <p:sp>
          <p:nvSpPr>
            <p:cNvPr id="24" name="TextBox 23">
              <a:extLst>
                <a:ext uri="{FF2B5EF4-FFF2-40B4-BE49-F238E27FC236}">
                  <a16:creationId xmlns:a16="http://schemas.microsoft.com/office/drawing/2014/main" id="{57A97AF7-B540-FBAA-C1DA-2182F7A843DF}"/>
                </a:ext>
              </a:extLst>
            </p:cNvPr>
            <p:cNvSpPr txBox="1"/>
            <p:nvPr/>
          </p:nvSpPr>
          <p:spPr>
            <a:xfrm>
              <a:off x="1779029" y="4047700"/>
              <a:ext cx="9498570" cy="4175758"/>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Em có biết vì sao ngày 10 - 3 (Âm lịch) lại được Nhà nước quy định là ngày nghỉ lễ?</a:t>
              </a:r>
            </a:p>
            <a:p>
              <a:pPr marL="381019" indent="-381019" algn="just">
                <a:lnSpc>
                  <a:spcPct val="150000"/>
                </a:lnSpc>
                <a:buFont typeface="Arial" panose="020B0604020202020204" pitchFamily="34" charset="0"/>
                <a:buChar char="•"/>
              </a:pPr>
              <a:r>
                <a:rPr lang="vi-VN" sz="2400" dirty="0">
                  <a:latin typeface="UTM Avo" panose="02040603050506020204" pitchFamily="18"/>
                </a:rPr>
                <a:t>Ngày này có ý nghĩa như thế nào đối với người Việt Nam.</a:t>
              </a:r>
            </a:p>
          </p:txBody>
        </p:sp>
        <p:sp>
          <p:nvSpPr>
            <p:cNvPr id="25" name="Freeform 5">
              <a:extLst>
                <a:ext uri="{FF2B5EF4-FFF2-40B4-BE49-F238E27FC236}">
                  <a16:creationId xmlns:a16="http://schemas.microsoft.com/office/drawing/2014/main" id="{BB53E0A7-90E2-931D-A439-2CF31379421C}"/>
                </a:ext>
              </a:extLst>
            </p:cNvPr>
            <p:cNvSpPr/>
            <p:nvPr/>
          </p:nvSpPr>
          <p:spPr>
            <a:xfrm>
              <a:off x="286026" y="3482045"/>
              <a:ext cx="1683935" cy="168393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dirty="0">
                <a:latin typeface="UTM Avo" panose="02040603050506020204" pitchFamily="18"/>
              </a:endParaRPr>
            </a:p>
          </p:txBody>
        </p:sp>
      </p:grpSp>
    </p:spTree>
    <p:extLst>
      <p:ext uri="{BB962C8B-B14F-4D97-AF65-F5344CB8AC3E}">
        <p14:creationId xmlns:p14="http://schemas.microsoft.com/office/powerpoint/2010/main" val="23495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a:t>
            </a:r>
            <a:r>
              <a:rPr kumimoji="0" lang="en-US"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4:</a:t>
            </a:r>
            <a:r>
              <a:rPr kumimoji="0" lang="en-US" sz="28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 </a:t>
            </a:r>
            <a:r>
              <a:rPr lang="vi-VN" sz="2800" noProof="1">
                <a:solidFill>
                  <a:prstClr val="black"/>
                </a:solidFill>
                <a:latin typeface="UTM Avo" panose="02040603050506020204" pitchFamily="18"/>
                <a:cs typeface="Arial" panose="020B0604020202020204" pitchFamily="34" charset="0"/>
              </a:rPr>
              <a:t>Đền Hùng gần hồ nào</a:t>
            </a:r>
            <a:r>
              <a:rPr lang="en-US" sz="2800" noProof="1">
                <a:solidFill>
                  <a:prstClr val="black"/>
                </a:solidFill>
                <a:latin typeface="UTM Avo" panose="02040603050506020204" pitchFamily="18"/>
                <a:cs typeface="Arial" panose="020B0604020202020204" pitchFamily="34" charset="0"/>
              </a:rPr>
              <a:t>?</a:t>
            </a:r>
            <a:endPar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215221"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en-US" sz="2400" noProof="1">
                <a:solidFill>
                  <a:prstClr val="black"/>
                </a:solidFill>
                <a:latin typeface="UTM Avo" panose="02040603050506020204" pitchFamily="18"/>
                <a:cs typeface="Arial" panose="020B0604020202020204" pitchFamily="34" charset="0"/>
              </a:rPr>
              <a:t>Hồ Linh Đàm</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2152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400" noProof="1">
                <a:solidFill>
                  <a:prstClr val="black"/>
                </a:solidFill>
                <a:latin typeface="UTM Avo" panose="02040603050506020204" pitchFamily="18"/>
                <a:cs typeface="Arial" panose="020B0604020202020204" pitchFamily="34" charset="0"/>
              </a:rPr>
              <a:t>Hồ Gươm</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22" y="3079149"/>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400" noProof="1">
                <a:solidFill>
                  <a:prstClr val="black"/>
                </a:solidFill>
                <a:latin typeface="UTM Avo" panose="02040603050506020204" pitchFamily="18"/>
                <a:cs typeface="Arial" panose="020B0604020202020204" pitchFamily="34" charset="0"/>
              </a:rPr>
              <a:t>Hồ Ba Bể</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21" y="4713770"/>
            <a:ext cx="4534465"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Hồ Lạc Long Quân</a:t>
            </a:r>
            <a:endParaRPr kumimoji="0" lang="vi-VN" sz="24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18" y="-637183"/>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007" y="-637183"/>
            <a:ext cx="487300" cy="487300"/>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6442314" y="4709813"/>
            <a:ext cx="4534465"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en-US" sz="2400" noProof="1">
                <a:solidFill>
                  <a:prstClr val="black"/>
                </a:solidFill>
                <a:latin typeface="UTM Avo" panose="02040603050506020204" pitchFamily="18"/>
                <a:cs typeface="Arial" panose="020B0604020202020204" pitchFamily="34" charset="0"/>
                <a:sym typeface="Arial"/>
              </a:rPr>
              <a:t>D. </a:t>
            </a:r>
            <a:r>
              <a:rPr lang="en-US" sz="2400" noProof="1">
                <a:solidFill>
                  <a:prstClr val="black"/>
                </a:solidFill>
                <a:latin typeface="UTM Avo" panose="02040603050506020204" pitchFamily="18"/>
                <a:cs typeface="Arial" panose="020B0604020202020204" pitchFamily="34" charset="0"/>
              </a:rPr>
              <a:t>Hồ Lạc Long Quân</a:t>
            </a:r>
            <a:endParaRPr lang="vi-VN" sz="2400" noProof="1">
              <a:solidFill>
                <a:prstClr val="black"/>
              </a:solidFill>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id="{B25ACB07-AE15-8B48-D9C1-09C05779E0C2}"/>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21109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794" y="5578488"/>
            <a:ext cx="12187365" cy="1275113"/>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a:ea typeface="+mn-ea"/>
              <a:cs typeface="+mn-cs"/>
              <a:sym typeface="Aria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5218" y="779597"/>
            <a:ext cx="9761566" cy="19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2800" b="1" noProof="1">
                <a:solidFill>
                  <a:prstClr val="black"/>
                </a:solidFill>
                <a:latin typeface="UTM Avo" panose="02040603050506020204" pitchFamily="18"/>
                <a:cs typeface="Arial" panose="020B0604020202020204" pitchFamily="34" charset="0"/>
              </a:rPr>
              <a:t>Câu 5: </a:t>
            </a:r>
            <a:r>
              <a:rPr lang="vi-VN" sz="2800" noProof="1">
                <a:solidFill>
                  <a:prstClr val="black"/>
                </a:solidFill>
                <a:latin typeface="UTM Avo" panose="02040603050506020204" pitchFamily="18"/>
                <a:cs typeface="Arial" panose="020B0604020202020204" pitchFamily="34" charset="0"/>
              </a:rPr>
              <a:t>Các truyền thuyết về thời vua Hùng góp phần</a:t>
            </a:r>
            <a:r>
              <a:rPr lang="en-US" sz="2800" noProof="1">
                <a:solidFill>
                  <a:prstClr val="black"/>
                </a:solidFill>
                <a:latin typeface="UTM Avo" panose="02040603050506020204" pitchFamily="18"/>
                <a:cs typeface="Arial" panose="020B0604020202020204" pitchFamily="34" charset="0"/>
              </a:rPr>
              <a:t>?</a:t>
            </a:r>
            <a:endParaRPr lang="vi-VN" sz="2800" noProof="1">
              <a:solidFill>
                <a:prstClr val="black"/>
              </a:solidFill>
              <a:latin typeface="UTM Avo" panose="02040603050506020204" pitchFamily="18"/>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867376" y="3113920"/>
            <a:ext cx="5140079"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vi-VN" sz="2000" noProof="1">
                <a:solidFill>
                  <a:prstClr val="black"/>
                </a:solidFill>
                <a:latin typeface="UTM Avo" panose="02040603050506020204" pitchFamily="18"/>
                <a:cs typeface="Arial" panose="020B0604020202020204" pitchFamily="34" charset="0"/>
              </a:rPr>
              <a:t>Làm phong phú các câu chuyện kể nước ta</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867376" y="4748541"/>
            <a:ext cx="5140076"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lang="en-US" sz="2000" noProof="1">
                <a:solidFill>
                  <a:prstClr val="black"/>
                </a:solidFill>
                <a:latin typeface="UTM Avo" panose="02040603050506020204" pitchFamily="18"/>
                <a:cs typeface="Arial" panose="020B0604020202020204" pitchFamily="34" charset="0"/>
                <a:sym typeface="Arial"/>
              </a:rPr>
              <a:t>B. </a:t>
            </a:r>
            <a:r>
              <a:rPr lang="vi-VN" sz="2000" noProof="1">
                <a:solidFill>
                  <a:prstClr val="black"/>
                </a:solidFill>
                <a:latin typeface="UTM Avo" panose="02040603050506020204" pitchFamily="18"/>
                <a:cs typeface="Arial" panose="020B0604020202020204" pitchFamily="34" charset="0"/>
              </a:rPr>
              <a:t>Làm phong phú truyền thuyết nước ta, có vai trò như một sự kiện lịch sử</a:t>
            </a:r>
            <a:endParaRPr lang="vi-VN" sz="2000" noProof="1">
              <a:solidFill>
                <a:prstClr val="black"/>
              </a:solidFill>
              <a:latin typeface="UTM Avo" panose="02040603050506020204" pitchFamily="18"/>
              <a:cs typeface="Arial" panose="020B0604020202020204" pitchFamily="34" charset="0"/>
              <a:sym typeface="Arial"/>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094477" y="3113920"/>
            <a:ext cx="5140079"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vi-VN" sz="2000" noProof="1">
                <a:solidFill>
                  <a:prstClr val="black"/>
                </a:solidFill>
                <a:latin typeface="UTM Avo" panose="02040603050506020204" pitchFamily="18"/>
                <a:cs typeface="Arial" panose="020B0604020202020204" pitchFamily="34" charset="0"/>
              </a:rPr>
              <a:t>Làm đẹp cho các câu chuyện nước ta</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094476" y="4748541"/>
            <a:ext cx="5140079" cy="13298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000" noProof="1">
                <a:solidFill>
                  <a:prstClr val="black"/>
                </a:solidFill>
                <a:latin typeface="UTM Avo" panose="02040603050506020204" pitchFamily="18"/>
                <a:cs typeface="Arial" panose="020B0604020202020204" pitchFamily="34" charset="0"/>
              </a:rPr>
              <a:t>Làm giàu cho kho tàng chuyện kể.</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4473" y="-602412"/>
            <a:ext cx="487300" cy="487300"/>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21162" y="-602412"/>
            <a:ext cx="487300" cy="487300"/>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867373" y="4748541"/>
            <a:ext cx="5140079" cy="1329862"/>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86">
              <a:lnSpc>
                <a:spcPct val="150000"/>
              </a:lnSpc>
            </a:pPr>
            <a:r>
              <a:rPr kumimoji="0" lang="en-US"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vi-VN" sz="2000" noProof="1">
                <a:solidFill>
                  <a:prstClr val="black"/>
                </a:solidFill>
                <a:latin typeface="UTM Avo" panose="02040603050506020204" pitchFamily="18"/>
                <a:cs typeface="Arial" panose="020B0604020202020204" pitchFamily="34" charset="0"/>
              </a:rPr>
              <a:t>Làm phong phú truyền thuyết nước ta, có vai trò như một sự kiện lịch sử</a:t>
            </a:r>
            <a:endParaRPr kumimoji="0" lang="vi-VN" sz="20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hlinkClick r:id="rId8"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9"/>
          <a:stretch>
            <a:fillRect/>
          </a:stretch>
        </p:blipFill>
        <p:spPr>
          <a:xfrm>
            <a:off x="10870934" y="5599387"/>
            <a:ext cx="1357300" cy="1258171"/>
          </a:xfrm>
          <a:prstGeom prst="rect">
            <a:avLst/>
          </a:prstGeom>
        </p:spPr>
      </p:pic>
      <p:pic>
        <p:nvPicPr>
          <p:cNvPr id="2" name="Picture 1">
            <a:extLst>
              <a:ext uri="{FF2B5EF4-FFF2-40B4-BE49-F238E27FC236}">
                <a16:creationId xmlns:a16="http://schemas.microsoft.com/office/drawing/2014/main" id="{BF3C1ADD-2C01-6F7A-6491-1FE079B61C11}"/>
              </a:ext>
            </a:extLst>
          </p:cNvPr>
          <p:cNvPicPr>
            <a:picLocks noChangeAspect="1"/>
          </p:cNvPicPr>
          <p:nvPr/>
        </p:nvPicPr>
        <p:blipFill>
          <a:blip r:embed="rId10"/>
          <a:stretch>
            <a:fillRect/>
          </a:stretch>
        </p:blipFill>
        <p:spPr>
          <a:xfrm>
            <a:off x="0" y="0"/>
            <a:ext cx="1026281" cy="1146283"/>
          </a:xfrm>
          <a:prstGeom prst="rect">
            <a:avLst/>
          </a:prstGeom>
        </p:spPr>
      </p:pic>
    </p:spTree>
    <p:extLst>
      <p:ext uri="{BB962C8B-B14F-4D97-AF65-F5344CB8AC3E}">
        <p14:creationId xmlns:p14="http://schemas.microsoft.com/office/powerpoint/2010/main" val="40422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667F6F-3725-E1DE-AB1A-E26F5FB4F22E}"/>
              </a:ext>
            </a:extLst>
          </p:cNvPr>
          <p:cNvGrpSpPr/>
          <p:nvPr/>
        </p:nvGrpSpPr>
        <p:grpSpPr>
          <a:xfrm>
            <a:off x="-17418" y="601735"/>
            <a:ext cx="4267567" cy="3205167"/>
            <a:chOff x="735875" y="0"/>
            <a:chExt cx="6401351" cy="4807751"/>
          </a:xfrm>
        </p:grpSpPr>
        <p:pic>
          <p:nvPicPr>
            <p:cNvPr id="3" name="Picture 3">
              <a:extLst>
                <a:ext uri="{FF2B5EF4-FFF2-40B4-BE49-F238E27FC236}">
                  <a16:creationId xmlns:a16="http://schemas.microsoft.com/office/drawing/2014/main" id="{58E4A10B-F10E-C65A-16B5-A6FF58A2E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6790" r="2168"/>
            <a:stretch>
              <a:fillRect/>
            </a:stretch>
          </p:blipFill>
          <p:spPr>
            <a:xfrm>
              <a:off x="735875" y="0"/>
              <a:ext cx="6401351" cy="4807751"/>
            </a:xfrm>
            <a:prstGeom prst="rect">
              <a:avLst/>
            </a:prstGeom>
          </p:spPr>
        </p:pic>
        <p:sp>
          <p:nvSpPr>
            <p:cNvPr id="4" name="TextBox 4">
              <a:extLst>
                <a:ext uri="{FF2B5EF4-FFF2-40B4-BE49-F238E27FC236}">
                  <a16:creationId xmlns:a16="http://schemas.microsoft.com/office/drawing/2014/main" id="{6D5C74F1-75EB-7BFE-9A77-117EDDB1E160}"/>
                </a:ext>
              </a:extLst>
            </p:cNvPr>
            <p:cNvSpPr txBox="1"/>
            <p:nvPr/>
          </p:nvSpPr>
          <p:spPr>
            <a:xfrm>
              <a:off x="816455" y="715046"/>
              <a:ext cx="6320771" cy="2858667"/>
            </a:xfrm>
            <a:prstGeom prst="rect">
              <a:avLst/>
            </a:prstGeom>
          </p:spPr>
          <p:txBody>
            <a:bodyPr lIns="0" tIns="0" rIns="0" bIns="0" rtlCol="0" anchor="t">
              <a:spAutoFit/>
            </a:bodyPr>
            <a:lstStyle/>
            <a:p>
              <a:pPr algn="ctr">
                <a:lnSpc>
                  <a:spcPct val="150000"/>
                </a:lnSpc>
                <a:spcBef>
                  <a:spcPct val="0"/>
                </a:spcBef>
              </a:pPr>
              <a:r>
                <a:rPr lang="en-US" sz="4400" b="1" spc="267" dirty="0">
                  <a:solidFill>
                    <a:srgbClr val="FFFFFF"/>
                  </a:solidFill>
                  <a:latin typeface="UTM Avo" panose="02040603050506020204" pitchFamily="18"/>
                  <a:cs typeface="Arial" panose="020B0604020202020204" pitchFamily="34" charset="0"/>
                </a:rPr>
                <a:t>HƯỚNG DẪN VỀ NHÀ</a:t>
              </a:r>
            </a:p>
          </p:txBody>
        </p:sp>
      </p:grpSp>
      <p:grpSp>
        <p:nvGrpSpPr>
          <p:cNvPr id="5" name="Group 4">
            <a:extLst>
              <a:ext uri="{FF2B5EF4-FFF2-40B4-BE49-F238E27FC236}">
                <a16:creationId xmlns:a16="http://schemas.microsoft.com/office/drawing/2014/main" id="{EEA13D32-8DB5-ABD6-04EE-17174BBA126C}"/>
              </a:ext>
            </a:extLst>
          </p:cNvPr>
          <p:cNvGrpSpPr/>
          <p:nvPr/>
        </p:nvGrpSpPr>
        <p:grpSpPr>
          <a:xfrm>
            <a:off x="8053735" y="668029"/>
            <a:ext cx="3583519" cy="5867867"/>
            <a:chOff x="12573000" y="-54930"/>
            <a:chExt cx="5375278" cy="8801801"/>
          </a:xfrm>
        </p:grpSpPr>
        <p:pic>
          <p:nvPicPr>
            <p:cNvPr id="6" name="Picture 5">
              <a:extLst>
                <a:ext uri="{FF2B5EF4-FFF2-40B4-BE49-F238E27FC236}">
                  <a16:creationId xmlns:a16="http://schemas.microsoft.com/office/drawing/2014/main" id="{3B380A8B-213A-C7D1-7F70-779EDE647C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9430"/>
            <a:stretch>
              <a:fillRect/>
            </a:stretch>
          </p:blipFill>
          <p:spPr>
            <a:xfrm>
              <a:off x="12573000" y="-54930"/>
              <a:ext cx="5375278" cy="8801801"/>
            </a:xfrm>
            <a:prstGeom prst="rect">
              <a:avLst/>
            </a:prstGeom>
          </p:spPr>
        </p:pic>
        <p:sp>
          <p:nvSpPr>
            <p:cNvPr id="7" name="TextBox 6">
              <a:extLst>
                <a:ext uri="{FF2B5EF4-FFF2-40B4-BE49-F238E27FC236}">
                  <a16:creationId xmlns:a16="http://schemas.microsoft.com/office/drawing/2014/main" id="{35E29FF3-ACBD-5297-4AFE-3AA8F772DC25}"/>
                </a:ext>
              </a:extLst>
            </p:cNvPr>
            <p:cNvSpPr txBox="1"/>
            <p:nvPr/>
          </p:nvSpPr>
          <p:spPr>
            <a:xfrm>
              <a:off x="12774634" y="2795295"/>
              <a:ext cx="5077131" cy="3352841"/>
            </a:xfrm>
            <a:prstGeom prst="rect">
              <a:avLst/>
            </a:prstGeom>
            <a:noFill/>
          </p:spPr>
          <p:txBody>
            <a:bodyPr wrap="square">
              <a:spAutoFit/>
            </a:bodyPr>
            <a:lstStyle/>
            <a:p>
              <a:pPr algn="ctr">
                <a:lnSpc>
                  <a:spcPct val="150000"/>
                </a:lnSpc>
              </a:pPr>
              <a:r>
                <a:rPr lang="vi-VN" sz="2400" dirty="0">
                  <a:latin typeface="UTM Avo" panose="02040603050506020204" pitchFamily="18"/>
                  <a:cs typeface="Arial" panose="020B0604020202020204" pitchFamily="34" charset="0"/>
                </a:rPr>
                <a:t>Đọc và tìm hiểu trước </a:t>
              </a:r>
              <a:r>
                <a:rPr lang="vi-VN" sz="2400" b="1" i="1" dirty="0">
                  <a:latin typeface="UTM Avo" panose="02040603050506020204" pitchFamily="18"/>
                  <a:cs typeface="Arial" panose="020B0604020202020204" pitchFamily="34" charset="0"/>
                </a:rPr>
                <a:t>Bài 6 – Thiên nhiên vùng Đồng bằng Bắc Bộ </a:t>
              </a:r>
              <a:r>
                <a:rPr lang="vi-VN" sz="2400" i="1" dirty="0">
                  <a:latin typeface="UTM Avo" panose="02040603050506020204" pitchFamily="18"/>
                  <a:cs typeface="Arial" panose="020B0604020202020204" pitchFamily="34" charset="0"/>
                </a:rPr>
                <a:t>(SHS tr.30).</a:t>
              </a:r>
            </a:p>
          </p:txBody>
        </p:sp>
        <p:pic>
          <p:nvPicPr>
            <p:cNvPr id="8" name="Picture 13">
              <a:extLst>
                <a:ext uri="{FF2B5EF4-FFF2-40B4-BE49-F238E27FC236}">
                  <a16:creationId xmlns:a16="http://schemas.microsoft.com/office/drawing/2014/main" id="{4E7BA4C4-F0B1-B605-85B5-B7E0BC5A3B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78000" y="1268456"/>
              <a:ext cx="1670401" cy="967986"/>
            </a:xfrm>
            <a:prstGeom prst="rect">
              <a:avLst/>
            </a:prstGeom>
          </p:spPr>
        </p:pic>
      </p:grpSp>
      <p:pic>
        <p:nvPicPr>
          <p:cNvPr id="9" name="Picture 15">
            <a:extLst>
              <a:ext uri="{FF2B5EF4-FFF2-40B4-BE49-F238E27FC236}">
                <a16:creationId xmlns:a16="http://schemas.microsoft.com/office/drawing/2014/main" id="{2CB97428-0A93-C290-BC10-0598CB21635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9798" y="6214114"/>
            <a:ext cx="1035207" cy="982505"/>
          </a:xfrm>
          <a:prstGeom prst="rect">
            <a:avLst/>
          </a:prstGeom>
        </p:spPr>
      </p:pic>
      <p:pic>
        <p:nvPicPr>
          <p:cNvPr id="10" name="Picture 22">
            <a:extLst>
              <a:ext uri="{FF2B5EF4-FFF2-40B4-BE49-F238E27FC236}">
                <a16:creationId xmlns:a16="http://schemas.microsoft.com/office/drawing/2014/main" id="{861DF8BD-41DE-6CC5-C402-BE20D433B6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1766" y="3545185"/>
            <a:ext cx="3177756" cy="4424723"/>
          </a:xfrm>
          <a:prstGeom prst="rect">
            <a:avLst/>
          </a:prstGeom>
        </p:spPr>
      </p:pic>
      <p:pic>
        <p:nvPicPr>
          <p:cNvPr id="11" name="Picture 23">
            <a:extLst>
              <a:ext uri="{FF2B5EF4-FFF2-40B4-BE49-F238E27FC236}">
                <a16:creationId xmlns:a16="http://schemas.microsoft.com/office/drawing/2014/main" id="{8CC5CF96-E69B-A028-B503-2C5AF66056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038955">
            <a:off x="3844432" y="6061706"/>
            <a:ext cx="1259105" cy="1648829"/>
          </a:xfrm>
          <a:prstGeom prst="rect">
            <a:avLst/>
          </a:prstGeom>
        </p:spPr>
      </p:pic>
      <p:grpSp>
        <p:nvGrpSpPr>
          <p:cNvPr id="12" name="Group 11">
            <a:extLst>
              <a:ext uri="{FF2B5EF4-FFF2-40B4-BE49-F238E27FC236}">
                <a16:creationId xmlns:a16="http://schemas.microsoft.com/office/drawing/2014/main" id="{BDBA1713-953A-FC98-EA07-9B81F3C6A2F2}"/>
              </a:ext>
            </a:extLst>
          </p:cNvPr>
          <p:cNvGrpSpPr/>
          <p:nvPr/>
        </p:nvGrpSpPr>
        <p:grpSpPr>
          <a:xfrm>
            <a:off x="4411008" y="668029"/>
            <a:ext cx="3613123" cy="5867867"/>
            <a:chOff x="7950469" y="-38100"/>
            <a:chExt cx="5419684" cy="8801801"/>
          </a:xfrm>
        </p:grpSpPr>
        <p:pic>
          <p:nvPicPr>
            <p:cNvPr id="13" name="Picture 5">
              <a:extLst>
                <a:ext uri="{FF2B5EF4-FFF2-40B4-BE49-F238E27FC236}">
                  <a16:creationId xmlns:a16="http://schemas.microsoft.com/office/drawing/2014/main" id="{179437D5-E000-09C2-10DF-918ECBD4D4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9430"/>
            <a:stretch>
              <a:fillRect/>
            </a:stretch>
          </p:blipFill>
          <p:spPr>
            <a:xfrm>
              <a:off x="7994875" y="-38100"/>
              <a:ext cx="5375278" cy="8801801"/>
            </a:xfrm>
            <a:prstGeom prst="rect">
              <a:avLst/>
            </a:prstGeom>
          </p:spPr>
        </p:pic>
        <p:pic>
          <p:nvPicPr>
            <p:cNvPr id="14" name="Picture 14">
              <a:extLst>
                <a:ext uri="{FF2B5EF4-FFF2-40B4-BE49-F238E27FC236}">
                  <a16:creationId xmlns:a16="http://schemas.microsoft.com/office/drawing/2014/main" id="{2638189E-F9CF-E834-F017-13DAC65AD71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666702" y="1268456"/>
              <a:ext cx="2031623" cy="967986"/>
            </a:xfrm>
            <a:prstGeom prst="rect">
              <a:avLst/>
            </a:prstGeom>
          </p:spPr>
        </p:pic>
        <p:sp>
          <p:nvSpPr>
            <p:cNvPr id="15" name="TextBox 14">
              <a:extLst>
                <a:ext uri="{FF2B5EF4-FFF2-40B4-BE49-F238E27FC236}">
                  <a16:creationId xmlns:a16="http://schemas.microsoft.com/office/drawing/2014/main" id="{2BE243E4-DABC-78B7-A48B-569CE666E4D7}"/>
                </a:ext>
              </a:extLst>
            </p:cNvPr>
            <p:cNvSpPr txBox="1"/>
            <p:nvPr/>
          </p:nvSpPr>
          <p:spPr>
            <a:xfrm>
              <a:off x="7950469" y="2812125"/>
              <a:ext cx="5419684" cy="2513765"/>
            </a:xfrm>
            <a:prstGeom prst="rect">
              <a:avLst/>
            </a:prstGeom>
            <a:noFill/>
          </p:spPr>
          <p:txBody>
            <a:bodyPr wrap="square">
              <a:spAutoFit/>
            </a:bodyPr>
            <a:lstStyle/>
            <a:p>
              <a:pPr algn="ctr">
                <a:lnSpc>
                  <a:spcPct val="150000"/>
                </a:lnSpc>
              </a:pPr>
              <a:r>
                <a:rPr lang="en-US" sz="2400" dirty="0" err="1">
                  <a:latin typeface="UTM Avo" panose="02040603050506020204" pitchFamily="18"/>
                  <a:cs typeface="Arial" panose="020B0604020202020204" pitchFamily="34" charset="0"/>
                </a:rPr>
                <a:t>Ôn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tập</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lại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nội</a:t>
              </a:r>
              <a:r>
                <a:rPr lang="en-US" sz="2400" dirty="0">
                  <a:latin typeface="UTM Avo" panose="02040603050506020204" pitchFamily="18"/>
                  <a:cs typeface="Arial" panose="020B0604020202020204" pitchFamily="34" charset="0"/>
                </a:rPr>
                <a:t> dung </a:t>
              </a:r>
              <a:r>
                <a:rPr lang="en-US" sz="2400" dirty="0" err="1">
                  <a:latin typeface="UTM Avo" panose="02040603050506020204" pitchFamily="18"/>
                  <a:cs typeface="Arial" panose="020B0604020202020204" pitchFamily="34" charset="0"/>
                </a:rPr>
                <a:t>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của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ngày</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hôm</a:t>
              </a:r>
              <a:r>
                <a:rPr lang="en-US" sz="2400" dirty="0">
                  <a:latin typeface="UTM Avo" panose="02040603050506020204" pitchFamily="18"/>
                  <a:cs typeface="Arial" panose="020B0604020202020204" pitchFamily="34" charset="0"/>
                </a:rPr>
                <a:t> nay</a:t>
              </a:r>
              <a:endParaRPr lang="vi-VN" sz="2400"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30297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02CC981-EBEA-673A-8795-209D06C63000}"/>
              </a:ext>
            </a:extLst>
          </p:cNvPr>
          <p:cNvGrpSpPr/>
          <p:nvPr/>
        </p:nvGrpSpPr>
        <p:grpSpPr>
          <a:xfrm>
            <a:off x="1164498" y="1831254"/>
            <a:ext cx="3651313" cy="2377742"/>
            <a:chOff x="10738574" y="2495911"/>
            <a:chExt cx="6705600" cy="4366700"/>
          </a:xfrm>
        </p:grpSpPr>
        <p:sp>
          <p:nvSpPr>
            <p:cNvPr id="5" name="Rectangle 4">
              <a:extLst>
                <a:ext uri="{FF2B5EF4-FFF2-40B4-BE49-F238E27FC236}">
                  <a16:creationId xmlns:a16="http://schemas.microsoft.com/office/drawing/2014/main" id="{5C9253FB-E43F-4926-3156-25C9093DBC71}"/>
                </a:ext>
              </a:extLst>
            </p:cNvPr>
            <p:cNvSpPr/>
            <p:nvPr/>
          </p:nvSpPr>
          <p:spPr>
            <a:xfrm>
              <a:off x="11233874" y="2495911"/>
              <a:ext cx="5715000" cy="43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6" name="Rectangle 5">
              <a:extLst>
                <a:ext uri="{FF2B5EF4-FFF2-40B4-BE49-F238E27FC236}">
                  <a16:creationId xmlns:a16="http://schemas.microsoft.com/office/drawing/2014/main" id="{6A1BFA07-04CF-A46A-1CD8-EB363C891D62}"/>
                </a:ext>
              </a:extLst>
            </p:cNvPr>
            <p:cNvSpPr/>
            <p:nvPr/>
          </p:nvSpPr>
          <p:spPr>
            <a:xfrm>
              <a:off x="11233874" y="2495911"/>
              <a:ext cx="5715000" cy="896648"/>
            </a:xfrm>
            <a:prstGeom prst="rect">
              <a:avLst/>
            </a:prstGeom>
            <a:solidFill>
              <a:srgbClr val="FF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7" name="TextBox 6">
              <a:extLst>
                <a:ext uri="{FF2B5EF4-FFF2-40B4-BE49-F238E27FC236}">
                  <a16:creationId xmlns:a16="http://schemas.microsoft.com/office/drawing/2014/main" id="{C5C2553D-5181-E882-FFED-A66B5777C576}"/>
                </a:ext>
              </a:extLst>
            </p:cNvPr>
            <p:cNvSpPr txBox="1"/>
            <p:nvPr/>
          </p:nvSpPr>
          <p:spPr>
            <a:xfrm>
              <a:off x="12322536" y="2520312"/>
              <a:ext cx="3537675" cy="847843"/>
            </a:xfrm>
            <a:prstGeom prst="rect">
              <a:avLst/>
            </a:prstGeom>
            <a:noFill/>
          </p:spPr>
          <p:txBody>
            <a:bodyPr wrap="square" rtlCol="0">
              <a:spAutoFit/>
            </a:bodyPr>
            <a:lstStyle/>
            <a:p>
              <a:pPr algn="ctr"/>
              <a:r>
                <a:rPr lang="en-US" sz="2400" b="1" dirty="0">
                  <a:solidFill>
                    <a:schemeClr val="accent2">
                      <a:lumMod val="75000"/>
                    </a:schemeClr>
                  </a:solidFill>
                  <a:latin typeface="UTM Avo" panose="02040603050506020204" pitchFamily="18"/>
                  <a:cs typeface="Arial" panose="020B0604020202020204" pitchFamily="34" charset="0"/>
                </a:rPr>
                <a:t>ÂM LỊCH </a:t>
              </a:r>
            </a:p>
          </p:txBody>
        </p:sp>
        <p:sp>
          <p:nvSpPr>
            <p:cNvPr id="8" name="TextBox 7">
              <a:extLst>
                <a:ext uri="{FF2B5EF4-FFF2-40B4-BE49-F238E27FC236}">
                  <a16:creationId xmlns:a16="http://schemas.microsoft.com/office/drawing/2014/main" id="{69B3CF72-3A56-9054-FD94-F118220FDB8D}"/>
                </a:ext>
              </a:extLst>
            </p:cNvPr>
            <p:cNvSpPr txBox="1"/>
            <p:nvPr/>
          </p:nvSpPr>
          <p:spPr>
            <a:xfrm>
              <a:off x="12126411" y="3368797"/>
              <a:ext cx="3733799" cy="2882665"/>
            </a:xfrm>
            <a:prstGeom prst="rect">
              <a:avLst/>
            </a:prstGeom>
            <a:noFill/>
          </p:spPr>
          <p:txBody>
            <a:bodyPr wrap="square" rtlCol="0">
              <a:spAutoFit/>
            </a:bodyPr>
            <a:lstStyle/>
            <a:p>
              <a:pPr algn="ctr"/>
              <a:r>
                <a:rPr lang="en-US" sz="9600" b="1" dirty="0">
                  <a:latin typeface="UTM Avo" panose="02040603050506020204" pitchFamily="18"/>
                  <a:cs typeface="Arial" panose="020B0604020202020204" pitchFamily="34" charset="0"/>
                </a:rPr>
                <a:t>10</a:t>
              </a:r>
            </a:p>
          </p:txBody>
        </p:sp>
        <p:sp>
          <p:nvSpPr>
            <p:cNvPr id="9" name="TextBox 8">
              <a:extLst>
                <a:ext uri="{FF2B5EF4-FFF2-40B4-BE49-F238E27FC236}">
                  <a16:creationId xmlns:a16="http://schemas.microsoft.com/office/drawing/2014/main" id="{8A9DDCA0-E242-AB58-E9CA-5A6801D86CF6}"/>
                </a:ext>
              </a:extLst>
            </p:cNvPr>
            <p:cNvSpPr txBox="1"/>
            <p:nvPr/>
          </p:nvSpPr>
          <p:spPr>
            <a:xfrm>
              <a:off x="10738574" y="5977739"/>
              <a:ext cx="6705600" cy="791320"/>
            </a:xfrm>
            <a:prstGeom prst="rect">
              <a:avLst/>
            </a:prstGeom>
            <a:noFill/>
          </p:spPr>
          <p:txBody>
            <a:bodyPr wrap="square" rtlCol="0">
              <a:spAutoFit/>
            </a:bodyPr>
            <a:lstStyle/>
            <a:p>
              <a:pPr algn="ctr"/>
              <a:r>
                <a:rPr lang="en-US" sz="2200" b="1" dirty="0">
                  <a:latin typeface="UTM Avo" panose="02040603050506020204" pitchFamily="18"/>
                  <a:cs typeface="Arial" panose="020B0604020202020204" pitchFamily="34" charset="0"/>
                </a:rPr>
                <a:t>THÁNG 3 NĂM 2023</a:t>
              </a:r>
            </a:p>
          </p:txBody>
        </p:sp>
      </p:grpSp>
      <p:sp>
        <p:nvSpPr>
          <p:cNvPr id="10" name="TextBox 9">
            <a:extLst>
              <a:ext uri="{FF2B5EF4-FFF2-40B4-BE49-F238E27FC236}">
                <a16:creationId xmlns:a16="http://schemas.microsoft.com/office/drawing/2014/main" id="{A9B1D992-73FE-5073-FB99-967D626BA985}"/>
              </a:ext>
            </a:extLst>
          </p:cNvPr>
          <p:cNvSpPr txBox="1"/>
          <p:nvPr/>
        </p:nvSpPr>
        <p:spPr>
          <a:xfrm>
            <a:off x="3175000" y="4351516"/>
            <a:ext cx="5842000" cy="461665"/>
          </a:xfrm>
          <a:prstGeom prst="rect">
            <a:avLst/>
          </a:prstGeom>
          <a:noFill/>
        </p:spPr>
        <p:txBody>
          <a:bodyPr wrap="square" rtlCol="0">
            <a:spAutoFit/>
          </a:bodyPr>
          <a:lstStyle/>
          <a:p>
            <a:pPr algn="ctr"/>
            <a:r>
              <a:rPr lang="en-US" sz="2400" b="1" dirty="0" err="1">
                <a:latin typeface="UTM Avo" panose="02040603050506020204" pitchFamily="18"/>
                <a:cs typeface="Arial" panose="020B0604020202020204" pitchFamily="34" charset="0"/>
              </a:rPr>
              <a:t>Ngày</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giỗ</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Tổ</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Hùng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Vương</a:t>
            </a:r>
            <a:r>
              <a:rPr lang="en-US" sz="2400" b="1" dirty="0">
                <a:latin typeface="UTM Avo" panose="02040603050506020204" pitchFamily="18"/>
                <a:cs typeface="Arial" panose="020B0604020202020204" pitchFamily="34" charset="0"/>
              </a:rPr>
              <a:t> </a:t>
            </a:r>
          </a:p>
        </p:txBody>
      </p:sp>
      <p:pic>
        <p:nvPicPr>
          <p:cNvPr id="11" name="Picture 10">
            <a:extLst>
              <a:ext uri="{FF2B5EF4-FFF2-40B4-BE49-F238E27FC236}">
                <a16:creationId xmlns:a16="http://schemas.microsoft.com/office/drawing/2014/main" id="{2133132B-B258-FE55-0DEC-6A8690E01F39}"/>
              </a:ext>
            </a:extLst>
          </p:cNvPr>
          <p:cNvPicPr>
            <a:picLocks noChangeAspect="1"/>
          </p:cNvPicPr>
          <p:nvPr/>
        </p:nvPicPr>
        <p:blipFill>
          <a:blip r:embed="rId3"/>
          <a:stretch>
            <a:fillRect/>
          </a:stretch>
        </p:blipFill>
        <p:spPr>
          <a:xfrm>
            <a:off x="6679911" y="1842208"/>
            <a:ext cx="3485097" cy="23158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4">
            <a:extLst>
              <a:ext uri="{FF2B5EF4-FFF2-40B4-BE49-F238E27FC236}">
                <a16:creationId xmlns:a16="http://schemas.microsoft.com/office/drawing/2014/main" id="{72DA1484-D7CA-0835-4400-61DE73B43B41}"/>
              </a:ext>
            </a:extLst>
          </p:cNvPr>
          <p:cNvSpPr/>
          <p:nvPr/>
        </p:nvSpPr>
        <p:spPr>
          <a:xfrm>
            <a:off x="427650" y="4875180"/>
            <a:ext cx="11336700" cy="1793898"/>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a:rPr>
              <a:t>Có ý nghĩa quan trọng với người dân Việt Nam, thể hiện lòng biết ơn và tưởng nhớ công lao lập nước của các vua Hùng, những vị vua đầu tiên của dân tộc.</a:t>
            </a:r>
            <a:endParaRPr lang="en-US" sz="2400" dirty="0">
              <a:solidFill>
                <a:schemeClr val="tx1"/>
              </a:solidFill>
              <a:latin typeface="UTM Avo" panose="02040603050506020204" pitchFamily="18"/>
            </a:endParaRPr>
          </a:p>
        </p:txBody>
      </p:sp>
    </p:spTree>
    <p:extLst>
      <p:ext uri="{BB962C8B-B14F-4D97-AF65-F5344CB8AC3E}">
        <p14:creationId xmlns:p14="http://schemas.microsoft.com/office/powerpoint/2010/main" val="318666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2785F11-90F4-C7E7-DCB0-7CAFE28CEBC3}"/>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302394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61CDA1-B19D-C9C4-96F2-6228CC4D27FD}"/>
              </a:ext>
            </a:extLst>
          </p:cNvPr>
          <p:cNvSpPr txBox="1"/>
          <p:nvPr/>
        </p:nvSpPr>
        <p:spPr>
          <a:xfrm>
            <a:off x="3631222" y="1672988"/>
            <a:ext cx="4929555" cy="523220"/>
          </a:xfrm>
          <a:prstGeom prst="rect">
            <a:avLst/>
          </a:prstGeom>
          <a:noFill/>
        </p:spPr>
        <p:txBody>
          <a:bodyPr wrap="none" rtlCol="0">
            <a:spAutoFit/>
          </a:bodyPr>
          <a:lstStyle/>
          <a:p>
            <a:pPr algn="ctr"/>
            <a:r>
              <a:rPr lang="en-VN" sz="2800" b="1" dirty="0">
                <a:solidFill>
                  <a:schemeClr val="tx1">
                    <a:lumMod val="95000"/>
                    <a:lumOff val="5000"/>
                  </a:schemeClr>
                </a:solidFill>
                <a:latin typeface="UTM Avo" panose="02040603050506020204" pitchFamily="18"/>
              </a:rPr>
              <a:t>1. KHU DI TÍCH ĐỀN HÙNG</a:t>
            </a:r>
          </a:p>
        </p:txBody>
      </p:sp>
      <p:sp>
        <p:nvSpPr>
          <p:cNvPr id="3" name="TextBox 2">
            <a:extLst>
              <a:ext uri="{FF2B5EF4-FFF2-40B4-BE49-F238E27FC236}">
                <a16:creationId xmlns:a16="http://schemas.microsoft.com/office/drawing/2014/main" id="{021DD384-C851-AADF-973B-0F687738AAEA}"/>
              </a:ext>
            </a:extLst>
          </p:cNvPr>
          <p:cNvSpPr txBox="1"/>
          <p:nvPr/>
        </p:nvSpPr>
        <p:spPr>
          <a:xfrm>
            <a:off x="2103053" y="2196208"/>
            <a:ext cx="7985891" cy="461665"/>
          </a:xfrm>
          <a:prstGeom prst="rect">
            <a:avLst/>
          </a:prstGeom>
          <a:noFill/>
        </p:spPr>
        <p:txBody>
          <a:bodyPr wrap="square">
            <a:spAutoFit/>
          </a:bodyPr>
          <a:lstStyle/>
          <a:p>
            <a:pPr algn="ctr"/>
            <a:r>
              <a:rPr lang="en-US" sz="2400" b="1" dirty="0" err="1">
                <a:latin typeface="UTM Avo" panose="02040603050506020204" pitchFamily="18"/>
                <a:cs typeface="Arial" panose="020B0604020202020204" pitchFamily="34" charset="0"/>
              </a:rPr>
              <a:t>Xác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định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vị</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trí</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của</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khu</a:t>
            </a:r>
            <a:r>
              <a:rPr lang="en-US" sz="2400" b="1" dirty="0">
                <a:latin typeface="UTM Avo" panose="02040603050506020204" pitchFamily="18"/>
                <a:cs typeface="Arial" panose="020B0604020202020204" pitchFamily="34" charset="0"/>
              </a:rPr>
              <a:t> di </a:t>
            </a:r>
            <a:r>
              <a:rPr lang="en-US" sz="2400" b="1" dirty="0" err="1">
                <a:latin typeface="UTM Avo" panose="02040603050506020204" pitchFamily="18"/>
                <a:cs typeface="Arial" panose="020B0604020202020204" pitchFamily="34" charset="0"/>
              </a:rPr>
              <a:t>tích</a:t>
            </a:r>
            <a:r>
              <a:rPr lang="en-US" sz="2400" b="1" dirty="0">
                <a:latin typeface="UTM Avo" panose="02040603050506020204" pitchFamily="18"/>
                <a:cs typeface="Arial" panose="020B0604020202020204" pitchFamily="34" charset="0"/>
              </a:rPr>
              <a:t> </a:t>
            </a:r>
          </a:p>
        </p:txBody>
      </p:sp>
      <p:pic>
        <p:nvPicPr>
          <p:cNvPr id="4" name="Picture 3">
            <a:extLst>
              <a:ext uri="{FF2B5EF4-FFF2-40B4-BE49-F238E27FC236}">
                <a16:creationId xmlns:a16="http://schemas.microsoft.com/office/drawing/2014/main" id="{2ED06A1B-E36B-177C-5910-93AEEDE28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616" y="2699704"/>
            <a:ext cx="2792934" cy="4092823"/>
          </a:xfrm>
          <a:prstGeom prst="rect">
            <a:avLst/>
          </a:prstGeom>
        </p:spPr>
      </p:pic>
      <p:sp>
        <p:nvSpPr>
          <p:cNvPr id="5" name="TextBox 4">
            <a:extLst>
              <a:ext uri="{FF2B5EF4-FFF2-40B4-BE49-F238E27FC236}">
                <a16:creationId xmlns:a16="http://schemas.microsoft.com/office/drawing/2014/main" id="{5B5E518D-4BE7-0F04-4320-3689ED38E83B}"/>
              </a:ext>
            </a:extLst>
          </p:cNvPr>
          <p:cNvSpPr txBox="1"/>
          <p:nvPr/>
        </p:nvSpPr>
        <p:spPr>
          <a:xfrm>
            <a:off x="618906" y="3255201"/>
            <a:ext cx="7985890" cy="567848"/>
          </a:xfrm>
          <a:prstGeom prst="rect">
            <a:avLst/>
          </a:prstGeom>
          <a:noFill/>
        </p:spPr>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Đọc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thông</a:t>
            </a:r>
            <a:r>
              <a:rPr lang="en-US" sz="2400" dirty="0">
                <a:latin typeface="UTM Avo" panose="02040603050506020204" pitchFamily="18"/>
                <a:cs typeface="Arial" panose="020B0604020202020204" pitchFamily="34" charset="0"/>
              </a:rPr>
              <a:t> tin, </a:t>
            </a:r>
            <a:r>
              <a:rPr lang="en-US" sz="2400" dirty="0" err="1">
                <a:latin typeface="UTM Avo" panose="02040603050506020204" pitchFamily="18"/>
                <a:cs typeface="Arial" panose="020B0604020202020204" pitchFamily="34" charset="0"/>
              </a:rPr>
              <a:t>quan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sát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hình</a:t>
            </a:r>
            <a:r>
              <a:rPr lang="en-US" sz="2400" dirty="0">
                <a:latin typeface="UTM Avo" panose="02040603050506020204" pitchFamily="18"/>
                <a:cs typeface="Arial" panose="020B0604020202020204" pitchFamily="34" charset="0"/>
              </a:rPr>
              <a:t> 1 </a:t>
            </a:r>
            <a:r>
              <a:rPr lang="en-US" sz="2400" dirty="0" err="1">
                <a:latin typeface="UTM Avo" panose="02040603050506020204" pitchFamily="18"/>
                <a:cs typeface="Arial" panose="020B0604020202020204" pitchFamily="34" charset="0"/>
              </a:rPr>
              <a:t>và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thực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hiện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yêu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cầu</a:t>
            </a:r>
            <a:r>
              <a:rPr lang="en-US" sz="2400" dirty="0">
                <a:latin typeface="UTM Avo" panose="02040603050506020204" pitchFamily="18"/>
                <a:cs typeface="Arial" panose="020B0604020202020204" pitchFamily="34" charset="0"/>
              </a:rPr>
              <a:t>:</a:t>
            </a:r>
          </a:p>
        </p:txBody>
      </p:sp>
      <p:grpSp>
        <p:nvGrpSpPr>
          <p:cNvPr id="6" name="Group 5">
            <a:extLst>
              <a:ext uri="{FF2B5EF4-FFF2-40B4-BE49-F238E27FC236}">
                <a16:creationId xmlns:a16="http://schemas.microsoft.com/office/drawing/2014/main" id="{D510B53D-8610-1D52-6B23-79801662C796}"/>
              </a:ext>
            </a:extLst>
          </p:cNvPr>
          <p:cNvGrpSpPr/>
          <p:nvPr/>
        </p:nvGrpSpPr>
        <p:grpSpPr>
          <a:xfrm>
            <a:off x="658725" y="3916881"/>
            <a:ext cx="8256675" cy="2875646"/>
            <a:chOff x="1245114" y="4487969"/>
            <a:chExt cx="12385014" cy="4313467"/>
          </a:xfrm>
        </p:grpSpPr>
        <p:sp>
          <p:nvSpPr>
            <p:cNvPr id="7" name="TextBox 6">
              <a:extLst>
                <a:ext uri="{FF2B5EF4-FFF2-40B4-BE49-F238E27FC236}">
                  <a16:creationId xmlns:a16="http://schemas.microsoft.com/office/drawing/2014/main" id="{30005BED-0D63-881C-403A-69D4A08703CC}"/>
                </a:ext>
              </a:extLst>
            </p:cNvPr>
            <p:cNvSpPr txBox="1"/>
            <p:nvPr/>
          </p:nvSpPr>
          <p:spPr>
            <a:xfrm>
              <a:off x="1245114" y="5100851"/>
              <a:ext cx="12385014" cy="370058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Khu di tích Đền Hùng nằm trên địa bàn của các huyện/</a:t>
              </a:r>
              <a:r>
                <a:rPr lang="en-US" sz="2400" dirty="0">
                  <a:latin typeface="UTM Avo" panose="02040603050506020204" pitchFamily="18"/>
                </a:rPr>
                <a:t> </a:t>
              </a:r>
              <a:r>
                <a:rPr lang="vi-VN" sz="2400" dirty="0">
                  <a:latin typeface="UTM Avo" panose="02040603050506020204" pitchFamily="18"/>
                </a:rPr>
                <a:t>thành phố nào?</a:t>
              </a:r>
            </a:p>
            <a:p>
              <a:pPr marL="381019" indent="-381019" algn="just">
                <a:lnSpc>
                  <a:spcPct val="150000"/>
                </a:lnSpc>
                <a:buFont typeface="Arial" panose="020B0604020202020204" pitchFamily="34" charset="0"/>
                <a:buChar char="•"/>
              </a:pPr>
              <a:r>
                <a:rPr lang="vi-VN" sz="2400" dirty="0">
                  <a:latin typeface="UTM Avo" panose="02040603050506020204" pitchFamily="18"/>
                </a:rPr>
                <a:t>Xác định thời gian, địa điểm tổ chức Lễ Giỗ tổ Hùng Vương hiện nay.</a:t>
              </a:r>
            </a:p>
          </p:txBody>
        </p:sp>
        <p:sp>
          <p:nvSpPr>
            <p:cNvPr id="8" name="Freeform 6">
              <a:extLst>
                <a:ext uri="{FF2B5EF4-FFF2-40B4-BE49-F238E27FC236}">
                  <a16:creationId xmlns:a16="http://schemas.microsoft.com/office/drawing/2014/main" id="{DDC635C7-BF2E-FB26-A65A-AE8211B080DA}"/>
                </a:ext>
              </a:extLst>
            </p:cNvPr>
            <p:cNvSpPr/>
            <p:nvPr/>
          </p:nvSpPr>
          <p:spPr>
            <a:xfrm>
              <a:off x="6521306" y="4487969"/>
              <a:ext cx="1851021" cy="976413"/>
            </a:xfrm>
            <a:custGeom>
              <a:avLst/>
              <a:gdLst/>
              <a:ahLst/>
              <a:cxnLst/>
              <a:rect l="l" t="t" r="r" b="b"/>
              <a:pathLst>
                <a:path w="3406061" h="1796697">
                  <a:moveTo>
                    <a:pt x="0" y="0"/>
                  </a:moveTo>
                  <a:lnTo>
                    <a:pt x="3406061" y="0"/>
                  </a:lnTo>
                  <a:lnTo>
                    <a:pt x="3406061" y="1796697"/>
                  </a:lnTo>
                  <a:lnTo>
                    <a:pt x="0" y="1796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a:endParaRPr>
            </a:p>
          </p:txBody>
        </p:sp>
      </p:grpSp>
      <p:grpSp>
        <p:nvGrpSpPr>
          <p:cNvPr id="9" name="Group 8">
            <a:extLst>
              <a:ext uri="{FF2B5EF4-FFF2-40B4-BE49-F238E27FC236}">
                <a16:creationId xmlns:a16="http://schemas.microsoft.com/office/drawing/2014/main" id="{838815A7-D8D1-358A-2510-4B204E1171FF}"/>
              </a:ext>
            </a:extLst>
          </p:cNvPr>
          <p:cNvGrpSpPr/>
          <p:nvPr/>
        </p:nvGrpSpPr>
        <p:grpSpPr>
          <a:xfrm>
            <a:off x="658725" y="2575546"/>
            <a:ext cx="3953126" cy="709980"/>
            <a:chOff x="1161962" y="1370124"/>
            <a:chExt cx="5929689" cy="1064970"/>
          </a:xfrm>
        </p:grpSpPr>
        <p:sp>
          <p:nvSpPr>
            <p:cNvPr id="10" name="TextBox 9">
              <a:extLst>
                <a:ext uri="{FF2B5EF4-FFF2-40B4-BE49-F238E27FC236}">
                  <a16:creationId xmlns:a16="http://schemas.microsoft.com/office/drawing/2014/main" id="{9593D29E-FFBE-5A65-64F7-F11709FCEA47}"/>
                </a:ext>
              </a:extLst>
            </p:cNvPr>
            <p:cNvSpPr txBox="1"/>
            <p:nvPr/>
          </p:nvSpPr>
          <p:spPr>
            <a:xfrm>
              <a:off x="2443451" y="1556361"/>
              <a:ext cx="4648200" cy="692498"/>
            </a:xfrm>
            <a:prstGeom prst="rect">
              <a:avLst/>
            </a:prstGeom>
            <a:noFill/>
          </p:spPr>
          <p:txBody>
            <a:bodyPr wrap="square" rtlCol="0">
              <a:spAutoFit/>
            </a:bodyPr>
            <a:lstStyle/>
            <a:p>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a:t>
              </a:r>
            </a:p>
          </p:txBody>
        </p:sp>
        <p:sp>
          <p:nvSpPr>
            <p:cNvPr id="11" name="Freeform 3">
              <a:extLst>
                <a:ext uri="{FF2B5EF4-FFF2-40B4-BE49-F238E27FC236}">
                  <a16:creationId xmlns:a16="http://schemas.microsoft.com/office/drawing/2014/main" id="{B972622A-004D-D9A0-4698-7A1C371ADFD0}"/>
                </a:ext>
              </a:extLst>
            </p:cNvPr>
            <p:cNvSpPr/>
            <p:nvPr/>
          </p:nvSpPr>
          <p:spPr>
            <a:xfrm>
              <a:off x="1161962" y="1370124"/>
              <a:ext cx="1099323" cy="106497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endParaRPr>
            </a:p>
          </p:txBody>
        </p:sp>
      </p:grpSp>
    </p:spTree>
    <p:extLst>
      <p:ext uri="{BB962C8B-B14F-4D97-AF65-F5344CB8AC3E}">
        <p14:creationId xmlns:p14="http://schemas.microsoft.com/office/powerpoint/2010/main" val="2456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0D9766-0E5F-605F-2C9C-AC07E32AF758}"/>
              </a:ext>
            </a:extLst>
          </p:cNvPr>
          <p:cNvPicPr>
            <a:picLocks noChangeAspect="1"/>
          </p:cNvPicPr>
          <p:nvPr/>
        </p:nvPicPr>
        <p:blipFill rotWithShape="1">
          <a:blip r:embed="rId3">
            <a:extLst>
              <a:ext uri="{28A0092B-C50C-407E-A947-70E740481C1C}">
                <a14:useLocalDpi xmlns:a14="http://schemas.microsoft.com/office/drawing/2010/main" val="0"/>
              </a:ext>
            </a:extLst>
          </a:blip>
          <a:srcRect l="51824" t="35067" r="4665" b="26737"/>
          <a:stretch/>
        </p:blipFill>
        <p:spPr>
          <a:xfrm>
            <a:off x="388851" y="1727939"/>
            <a:ext cx="3810000" cy="4901461"/>
          </a:xfrm>
          <a:prstGeom prst="rect">
            <a:avLst/>
          </a:prstGeom>
        </p:spPr>
      </p:pic>
      <p:sp>
        <p:nvSpPr>
          <p:cNvPr id="15" name="Oval 14">
            <a:extLst>
              <a:ext uri="{FF2B5EF4-FFF2-40B4-BE49-F238E27FC236}">
                <a16:creationId xmlns:a16="http://schemas.microsoft.com/office/drawing/2014/main" id="{C9097917-FBAB-6506-B07E-25C3F507F8D7}"/>
              </a:ext>
            </a:extLst>
          </p:cNvPr>
          <p:cNvSpPr/>
          <p:nvPr/>
        </p:nvSpPr>
        <p:spPr>
          <a:xfrm rot="1288232">
            <a:off x="1925303" y="2576434"/>
            <a:ext cx="2335327" cy="1437124"/>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6" name="Straight Arrow Connector 15">
            <a:extLst>
              <a:ext uri="{FF2B5EF4-FFF2-40B4-BE49-F238E27FC236}">
                <a16:creationId xmlns:a16="http://schemas.microsoft.com/office/drawing/2014/main" id="{A4FDFE79-CFF6-FA44-224B-7839EC7CBE0D}"/>
              </a:ext>
            </a:extLst>
          </p:cNvPr>
          <p:cNvCxnSpPr>
            <a:cxnSpLocks/>
            <a:endCxn id="18" idx="1"/>
          </p:cNvCxnSpPr>
          <p:nvPr/>
        </p:nvCxnSpPr>
        <p:spPr>
          <a:xfrm flipV="1">
            <a:off x="4003907" y="2435771"/>
            <a:ext cx="1891865" cy="656435"/>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953A4FA-CFCE-BAFF-47E3-0D153DDF13CC}"/>
              </a:ext>
            </a:extLst>
          </p:cNvPr>
          <p:cNvGrpSpPr/>
          <p:nvPr/>
        </p:nvGrpSpPr>
        <p:grpSpPr>
          <a:xfrm>
            <a:off x="5895772" y="1764918"/>
            <a:ext cx="5842000" cy="1341705"/>
            <a:chOff x="9220200" y="1177083"/>
            <a:chExt cx="8763000" cy="2012558"/>
          </a:xfrm>
        </p:grpSpPr>
        <p:sp>
          <p:nvSpPr>
            <p:cNvPr id="18" name="Rectangle: Rounded Corners 11">
              <a:extLst>
                <a:ext uri="{FF2B5EF4-FFF2-40B4-BE49-F238E27FC236}">
                  <a16:creationId xmlns:a16="http://schemas.microsoft.com/office/drawing/2014/main" id="{F65E4D2D-B11D-C552-BAB0-4319D6D22DCA}"/>
                </a:ext>
              </a:extLst>
            </p:cNvPr>
            <p:cNvSpPr/>
            <p:nvPr/>
          </p:nvSpPr>
          <p:spPr>
            <a:xfrm>
              <a:off x="9220200" y="1177083"/>
              <a:ext cx="8763000" cy="20125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9" name="TextBox 18">
              <a:extLst>
                <a:ext uri="{FF2B5EF4-FFF2-40B4-BE49-F238E27FC236}">
                  <a16:creationId xmlns:a16="http://schemas.microsoft.com/office/drawing/2014/main" id="{8159D721-294E-3A83-C5F7-F31C396EA2B6}"/>
                </a:ext>
              </a:extLst>
            </p:cNvPr>
            <p:cNvSpPr txBox="1"/>
            <p:nvPr/>
          </p:nvSpPr>
          <p:spPr>
            <a:xfrm>
              <a:off x="9356489" y="1177084"/>
              <a:ext cx="8490422" cy="1682769"/>
            </a:xfrm>
            <a:prstGeom prst="rect">
              <a:avLst/>
            </a:prstGeom>
            <a:noFill/>
          </p:spPr>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Khu</a:t>
              </a:r>
              <a:r>
                <a:rPr lang="en-US" sz="2400" dirty="0">
                  <a:latin typeface="UTM Avo" panose="02040603050506020204" pitchFamily="18"/>
                  <a:cs typeface="Arial" panose="020B0604020202020204" pitchFamily="34" charset="0"/>
                </a:rPr>
                <a:t> di </a:t>
              </a:r>
              <a:r>
                <a:rPr lang="en-US" sz="2400" dirty="0" err="1">
                  <a:latin typeface="UTM Avo" panose="02040603050506020204" pitchFamily="18"/>
                  <a:cs typeface="Arial" panose="020B0604020202020204" pitchFamily="34" charset="0"/>
                </a:rPr>
                <a:t>tích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nằm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trên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địa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bàn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Trì</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tỉnh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Phú</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Thọ</a:t>
              </a:r>
              <a:r>
                <a:rPr lang="en-US" sz="2400" dirty="0">
                  <a:latin typeface="UTM Avo" panose="02040603050506020204" pitchFamily="18"/>
                  <a:cs typeface="Arial" panose="020B0604020202020204" pitchFamily="34" charset="0"/>
                </a:rPr>
                <a:t>.</a:t>
              </a:r>
            </a:p>
          </p:txBody>
        </p:sp>
      </p:grpSp>
      <p:grpSp>
        <p:nvGrpSpPr>
          <p:cNvPr id="20" name="Group 19">
            <a:extLst>
              <a:ext uri="{FF2B5EF4-FFF2-40B4-BE49-F238E27FC236}">
                <a16:creationId xmlns:a16="http://schemas.microsoft.com/office/drawing/2014/main" id="{DEF94DC4-835C-22DD-0ACB-92F8DCA21496}"/>
              </a:ext>
            </a:extLst>
          </p:cNvPr>
          <p:cNvGrpSpPr/>
          <p:nvPr/>
        </p:nvGrpSpPr>
        <p:grpSpPr>
          <a:xfrm>
            <a:off x="6661872" y="3826294"/>
            <a:ext cx="4470400" cy="2941975"/>
            <a:chOff x="10738574" y="2495911"/>
            <a:chExt cx="6705600" cy="4412963"/>
          </a:xfrm>
        </p:grpSpPr>
        <p:sp>
          <p:nvSpPr>
            <p:cNvPr id="21" name="Rectangle 20">
              <a:extLst>
                <a:ext uri="{FF2B5EF4-FFF2-40B4-BE49-F238E27FC236}">
                  <a16:creationId xmlns:a16="http://schemas.microsoft.com/office/drawing/2014/main" id="{0B2D1EE8-2B54-9ABA-94FC-2A57CBA1731A}"/>
                </a:ext>
              </a:extLst>
            </p:cNvPr>
            <p:cNvSpPr/>
            <p:nvPr/>
          </p:nvSpPr>
          <p:spPr>
            <a:xfrm>
              <a:off x="11233874" y="2495911"/>
              <a:ext cx="5715000" cy="43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2" name="Rectangle 21">
              <a:extLst>
                <a:ext uri="{FF2B5EF4-FFF2-40B4-BE49-F238E27FC236}">
                  <a16:creationId xmlns:a16="http://schemas.microsoft.com/office/drawing/2014/main" id="{A5EFAD34-7F5D-6F88-FD58-8F2257B998D1}"/>
                </a:ext>
              </a:extLst>
            </p:cNvPr>
            <p:cNvSpPr/>
            <p:nvPr/>
          </p:nvSpPr>
          <p:spPr>
            <a:xfrm>
              <a:off x="11233874" y="2495911"/>
              <a:ext cx="5715000" cy="896648"/>
            </a:xfrm>
            <a:prstGeom prst="rect">
              <a:avLst/>
            </a:prstGeom>
            <a:solidFill>
              <a:srgbClr val="FF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23" name="TextBox 22">
              <a:extLst>
                <a:ext uri="{FF2B5EF4-FFF2-40B4-BE49-F238E27FC236}">
                  <a16:creationId xmlns:a16="http://schemas.microsoft.com/office/drawing/2014/main" id="{EB7D7865-AE32-7A5B-CCB1-79E62268FB9B}"/>
                </a:ext>
              </a:extLst>
            </p:cNvPr>
            <p:cNvSpPr txBox="1"/>
            <p:nvPr/>
          </p:nvSpPr>
          <p:spPr>
            <a:xfrm>
              <a:off x="12322536" y="2590293"/>
              <a:ext cx="3537674" cy="754149"/>
            </a:xfrm>
            <a:prstGeom prst="rect">
              <a:avLst/>
            </a:prstGeom>
            <a:noFill/>
          </p:spPr>
          <p:txBody>
            <a:bodyPr wrap="square" rtlCol="0">
              <a:spAutoFit/>
            </a:bodyPr>
            <a:lstStyle/>
            <a:p>
              <a:pPr algn="ctr"/>
              <a:r>
                <a:rPr lang="en-US" sz="2667" b="1">
                  <a:solidFill>
                    <a:schemeClr val="accent2">
                      <a:lumMod val="75000"/>
                    </a:schemeClr>
                  </a:solidFill>
                  <a:latin typeface="UTM Avo" panose="02040603050506020204" pitchFamily="18"/>
                  <a:cs typeface="Arial" panose="020B0604020202020204" pitchFamily="34" charset="0"/>
                </a:rPr>
                <a:t>ÂM LỊCH </a:t>
              </a:r>
            </a:p>
          </p:txBody>
        </p:sp>
        <p:sp>
          <p:nvSpPr>
            <p:cNvPr id="24" name="TextBox 23">
              <a:extLst>
                <a:ext uri="{FF2B5EF4-FFF2-40B4-BE49-F238E27FC236}">
                  <a16:creationId xmlns:a16="http://schemas.microsoft.com/office/drawing/2014/main" id="{74029818-BC8D-0BBC-A011-AD6F33EA31FA}"/>
                </a:ext>
              </a:extLst>
            </p:cNvPr>
            <p:cNvSpPr txBox="1"/>
            <p:nvPr/>
          </p:nvSpPr>
          <p:spPr>
            <a:xfrm>
              <a:off x="12126411" y="3164850"/>
              <a:ext cx="3733800" cy="3216458"/>
            </a:xfrm>
            <a:prstGeom prst="rect">
              <a:avLst/>
            </a:prstGeom>
            <a:noFill/>
          </p:spPr>
          <p:txBody>
            <a:bodyPr wrap="square" rtlCol="0">
              <a:spAutoFit/>
            </a:bodyPr>
            <a:lstStyle/>
            <a:p>
              <a:pPr algn="ctr"/>
              <a:r>
                <a:rPr lang="en-US" sz="13334" b="1" dirty="0">
                  <a:latin typeface="UTM Avo" panose="02040603050506020204" pitchFamily="18"/>
                  <a:cs typeface="Arial" panose="020B0604020202020204" pitchFamily="34" charset="0"/>
                </a:rPr>
                <a:t>10</a:t>
              </a:r>
            </a:p>
          </p:txBody>
        </p:sp>
        <p:sp>
          <p:nvSpPr>
            <p:cNvPr id="25" name="TextBox 24">
              <a:extLst>
                <a:ext uri="{FF2B5EF4-FFF2-40B4-BE49-F238E27FC236}">
                  <a16:creationId xmlns:a16="http://schemas.microsoft.com/office/drawing/2014/main" id="{D6CF2593-7B51-F439-0DB8-F779C1C5325C}"/>
                </a:ext>
              </a:extLst>
            </p:cNvPr>
            <p:cNvSpPr txBox="1"/>
            <p:nvPr/>
          </p:nvSpPr>
          <p:spPr>
            <a:xfrm>
              <a:off x="10738574" y="6154725"/>
              <a:ext cx="6705600" cy="754149"/>
            </a:xfrm>
            <a:prstGeom prst="rect">
              <a:avLst/>
            </a:prstGeom>
            <a:noFill/>
          </p:spPr>
          <p:txBody>
            <a:bodyPr wrap="square" rtlCol="0">
              <a:spAutoFit/>
            </a:bodyPr>
            <a:lstStyle/>
            <a:p>
              <a:pPr algn="ctr"/>
              <a:r>
                <a:rPr lang="en-US" sz="2667" b="1">
                  <a:latin typeface="UTM Avo" panose="02040603050506020204" pitchFamily="18"/>
                  <a:cs typeface="Arial" panose="020B0604020202020204" pitchFamily="34" charset="0"/>
                </a:rPr>
                <a:t>THÁNG 3 HẰNG NĂM</a:t>
              </a:r>
            </a:p>
          </p:txBody>
        </p:sp>
      </p:grpSp>
      <p:sp>
        <p:nvSpPr>
          <p:cNvPr id="26" name="TextBox 25">
            <a:extLst>
              <a:ext uri="{FF2B5EF4-FFF2-40B4-BE49-F238E27FC236}">
                <a16:creationId xmlns:a16="http://schemas.microsoft.com/office/drawing/2014/main" id="{955FC9F1-7631-D673-DD67-DDDC84FD9D13}"/>
              </a:ext>
            </a:extLst>
          </p:cNvPr>
          <p:cNvSpPr txBox="1"/>
          <p:nvPr/>
        </p:nvSpPr>
        <p:spPr>
          <a:xfrm>
            <a:off x="6265161" y="3210042"/>
            <a:ext cx="5103220" cy="461665"/>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a:cs typeface="Arial" panose="020B0604020202020204" pitchFamily="34" charset="0"/>
              </a:rPr>
              <a:t>Ngày</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giỗ</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Tổ</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được</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tổ</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chức</a:t>
            </a:r>
            <a:r>
              <a:rPr lang="en-US" sz="2400" b="1" dirty="0">
                <a:solidFill>
                  <a:srgbClr val="002060"/>
                </a:solidFill>
                <a:latin typeface="UTM Avo" panose="02040603050506020204" pitchFamily="18"/>
                <a:cs typeface="Arial" panose="020B0604020202020204" pitchFamily="34" charset="0"/>
              </a:rPr>
              <a:t> </a:t>
            </a:r>
          </a:p>
        </p:txBody>
      </p:sp>
      <p:pic>
        <p:nvPicPr>
          <p:cNvPr id="28" name="Picture 10">
            <a:extLst>
              <a:ext uri="{FF2B5EF4-FFF2-40B4-BE49-F238E27FC236}">
                <a16:creationId xmlns:a16="http://schemas.microsoft.com/office/drawing/2014/main" id="{ED89CEE9-4A5C-F739-1E99-C6684064D6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32272" y="1210900"/>
            <a:ext cx="711731" cy="841833"/>
          </a:xfrm>
          <a:prstGeom prst="rect">
            <a:avLst/>
          </a:prstGeom>
        </p:spPr>
      </p:pic>
    </p:spTree>
    <p:extLst>
      <p:ext uri="{BB962C8B-B14F-4D97-AF65-F5344CB8AC3E}">
        <p14:creationId xmlns:p14="http://schemas.microsoft.com/office/powerpoint/2010/main" val="264987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1DD384-C851-AADF-973B-0F687738AAEA}"/>
              </a:ext>
            </a:extLst>
          </p:cNvPr>
          <p:cNvSpPr txBox="1"/>
          <p:nvPr/>
        </p:nvSpPr>
        <p:spPr>
          <a:xfrm>
            <a:off x="727156" y="1509670"/>
            <a:ext cx="10737687" cy="574388"/>
          </a:xfrm>
          <a:prstGeom prst="rect">
            <a:avLst/>
          </a:prstGeom>
          <a:noFill/>
        </p:spPr>
        <p:txBody>
          <a:bodyPr wrap="square">
            <a:spAutoFit/>
          </a:bodyPr>
          <a:lstStyle/>
          <a:p>
            <a:pPr algn="ctr">
              <a:lnSpc>
                <a:spcPct val="150000"/>
              </a:lnSpc>
            </a:pPr>
            <a:r>
              <a:rPr lang="en-US" sz="2400" b="1" dirty="0" err="1">
                <a:latin typeface="UTM Avo" panose="02040603050506020204" pitchFamily="18"/>
                <a:cs typeface="Arial" panose="020B0604020202020204" pitchFamily="34" charset="0"/>
              </a:rPr>
              <a:t>Một</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số</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công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trình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kiến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trúc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chính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trong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khu</a:t>
            </a:r>
            <a:r>
              <a:rPr lang="en-US" sz="2400" b="1" dirty="0">
                <a:latin typeface="UTM Avo" panose="02040603050506020204" pitchFamily="18"/>
                <a:cs typeface="Arial" panose="020B0604020202020204" pitchFamily="34" charset="0"/>
              </a:rPr>
              <a:t> di </a:t>
            </a:r>
            <a:r>
              <a:rPr lang="en-US" sz="2400" b="1" dirty="0" err="1">
                <a:latin typeface="UTM Avo" panose="02040603050506020204" pitchFamily="18"/>
                <a:cs typeface="Arial" panose="020B0604020202020204" pitchFamily="34" charset="0"/>
              </a:rPr>
              <a:t>tích</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đền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Hùng</a:t>
            </a:r>
            <a:r>
              <a:rPr lang="en-US" sz="2400" b="1" dirty="0">
                <a:latin typeface="UTM Avo" panose="02040603050506020204" pitchFamily="18"/>
                <a:cs typeface="Arial" panose="020B0604020202020204" pitchFamily="34" charset="0"/>
              </a:rPr>
              <a:t>  </a:t>
            </a:r>
          </a:p>
        </p:txBody>
      </p:sp>
      <p:grpSp>
        <p:nvGrpSpPr>
          <p:cNvPr id="9" name="Group 8">
            <a:extLst>
              <a:ext uri="{FF2B5EF4-FFF2-40B4-BE49-F238E27FC236}">
                <a16:creationId xmlns:a16="http://schemas.microsoft.com/office/drawing/2014/main" id="{838815A7-D8D1-358A-2510-4B204E1171FF}"/>
              </a:ext>
            </a:extLst>
          </p:cNvPr>
          <p:cNvGrpSpPr/>
          <p:nvPr/>
        </p:nvGrpSpPr>
        <p:grpSpPr>
          <a:xfrm>
            <a:off x="658725" y="2290489"/>
            <a:ext cx="3953126" cy="709980"/>
            <a:chOff x="1161962" y="1370124"/>
            <a:chExt cx="5929689" cy="1064970"/>
          </a:xfrm>
        </p:grpSpPr>
        <p:sp>
          <p:nvSpPr>
            <p:cNvPr id="10" name="TextBox 9">
              <a:extLst>
                <a:ext uri="{FF2B5EF4-FFF2-40B4-BE49-F238E27FC236}">
                  <a16:creationId xmlns:a16="http://schemas.microsoft.com/office/drawing/2014/main" id="{9593D29E-FFBE-5A65-64F7-F11709FCEA47}"/>
                </a:ext>
              </a:extLst>
            </p:cNvPr>
            <p:cNvSpPr txBox="1"/>
            <p:nvPr/>
          </p:nvSpPr>
          <p:spPr>
            <a:xfrm>
              <a:off x="2443451" y="1556361"/>
              <a:ext cx="4648200" cy="692498"/>
            </a:xfrm>
            <a:prstGeom prst="rect">
              <a:avLst/>
            </a:prstGeom>
            <a:noFill/>
          </p:spPr>
          <p:txBody>
            <a:bodyPr wrap="square" rtlCol="0">
              <a:spAutoFit/>
            </a:bodyPr>
            <a:lstStyle/>
            <a:p>
              <a:r>
                <a:rPr lang="en-US" sz="2400" b="1" dirty="0" err="1">
                  <a:latin typeface="UTM Avo" panose="02040603050506020204" pitchFamily="18"/>
                  <a:cs typeface="Arial" panose="020B0604020202020204" pitchFamily="34" charset="0"/>
                </a:rPr>
                <a:t>Thảo</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luận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a:t>
              </a:r>
            </a:p>
          </p:txBody>
        </p:sp>
        <p:sp>
          <p:nvSpPr>
            <p:cNvPr id="11" name="Freeform 3">
              <a:extLst>
                <a:ext uri="{FF2B5EF4-FFF2-40B4-BE49-F238E27FC236}">
                  <a16:creationId xmlns:a16="http://schemas.microsoft.com/office/drawing/2014/main" id="{B972622A-004D-D9A0-4698-7A1C371ADFD0}"/>
                </a:ext>
              </a:extLst>
            </p:cNvPr>
            <p:cNvSpPr/>
            <p:nvPr/>
          </p:nvSpPr>
          <p:spPr>
            <a:xfrm>
              <a:off x="1161962" y="1370124"/>
              <a:ext cx="1099323" cy="106497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grpSp>
        <p:nvGrpSpPr>
          <p:cNvPr id="12" name="Group 11">
            <a:extLst>
              <a:ext uri="{FF2B5EF4-FFF2-40B4-BE49-F238E27FC236}">
                <a16:creationId xmlns:a16="http://schemas.microsoft.com/office/drawing/2014/main" id="{A024880A-AD3F-9F2C-A939-BDFD56FB5981}"/>
              </a:ext>
            </a:extLst>
          </p:cNvPr>
          <p:cNvGrpSpPr/>
          <p:nvPr/>
        </p:nvGrpSpPr>
        <p:grpSpPr>
          <a:xfrm>
            <a:off x="501615" y="3331058"/>
            <a:ext cx="4572000" cy="2406228"/>
            <a:chOff x="1688632" y="3709849"/>
            <a:chExt cx="6858000" cy="3609343"/>
          </a:xfrm>
        </p:grpSpPr>
        <p:sp>
          <p:nvSpPr>
            <p:cNvPr id="13" name="TextBox 12">
              <a:extLst>
                <a:ext uri="{FF2B5EF4-FFF2-40B4-BE49-F238E27FC236}">
                  <a16:creationId xmlns:a16="http://schemas.microsoft.com/office/drawing/2014/main" id="{8DE15FCB-D482-223A-80F4-D36C424A1E6B}"/>
                </a:ext>
              </a:extLst>
            </p:cNvPr>
            <p:cNvSpPr txBox="1"/>
            <p:nvPr/>
          </p:nvSpPr>
          <p:spPr>
            <a:xfrm>
              <a:off x="1688632" y="4538004"/>
              <a:ext cx="6858000" cy="2781188"/>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dirty="0" err="1">
                  <a:latin typeface="UTM Avo" panose="02040603050506020204" pitchFamily="18"/>
                  <a:cs typeface="Arial" panose="020B0604020202020204" pitchFamily="34" charset="0"/>
                </a:rPr>
                <a:t>Xác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định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kiến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trúc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chính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khu</a:t>
              </a:r>
              <a:r>
                <a:rPr lang="en-US" sz="2400" dirty="0">
                  <a:latin typeface="UTM Avo" panose="02040603050506020204" pitchFamily="18"/>
                  <a:cs typeface="Arial" panose="020B0604020202020204" pitchFamily="34" charset="0"/>
                </a:rPr>
                <a:t> di </a:t>
              </a:r>
              <a:r>
                <a:rPr lang="en-US" sz="2400" dirty="0" err="1">
                  <a:latin typeface="UTM Avo" panose="02040603050506020204" pitchFamily="18"/>
                  <a:cs typeface="Arial" panose="020B0604020202020204" pitchFamily="34" charset="0"/>
                </a:rPr>
                <a:t>tích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Hùng</a:t>
              </a:r>
              <a:r>
                <a:rPr lang="en-US" sz="2400" dirty="0">
                  <a:latin typeface="UTM Avo" panose="02040603050506020204" pitchFamily="18"/>
                  <a:cs typeface="Arial" panose="020B0604020202020204" pitchFamily="34" charset="0"/>
                </a:rPr>
                <a:t>.</a:t>
              </a:r>
            </a:p>
          </p:txBody>
        </p:sp>
        <p:sp>
          <p:nvSpPr>
            <p:cNvPr id="14" name="Freeform 5">
              <a:extLst>
                <a:ext uri="{FF2B5EF4-FFF2-40B4-BE49-F238E27FC236}">
                  <a16:creationId xmlns:a16="http://schemas.microsoft.com/office/drawing/2014/main" id="{CA28F933-ADDD-1BDF-623C-B2C5A6546593}"/>
                </a:ext>
              </a:extLst>
            </p:cNvPr>
            <p:cNvSpPr/>
            <p:nvPr/>
          </p:nvSpPr>
          <p:spPr>
            <a:xfrm>
              <a:off x="4642183" y="3709849"/>
              <a:ext cx="1158926" cy="115892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grpSp>
      <p:pic>
        <p:nvPicPr>
          <p:cNvPr id="18" name="Picture 17">
            <a:extLst>
              <a:ext uri="{FF2B5EF4-FFF2-40B4-BE49-F238E27FC236}">
                <a16:creationId xmlns:a16="http://schemas.microsoft.com/office/drawing/2014/main" id="{741C2BEF-7DD0-1B55-0AFD-3E56BEC37E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3829" y="3000469"/>
            <a:ext cx="6048703" cy="3181522"/>
          </a:xfrm>
          <a:prstGeom prst="rect">
            <a:avLst/>
          </a:prstGeom>
        </p:spPr>
      </p:pic>
    </p:spTree>
    <p:extLst>
      <p:ext uri="{BB962C8B-B14F-4D97-AF65-F5344CB8AC3E}">
        <p14:creationId xmlns:p14="http://schemas.microsoft.com/office/powerpoint/2010/main" val="657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3AA221-2440-5A2B-276D-E77B120FB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55" y="-374705"/>
            <a:ext cx="10823690" cy="10823690"/>
          </a:xfrm>
          <a:prstGeom prst="rect">
            <a:avLst/>
          </a:prstGeom>
        </p:spPr>
      </p:pic>
      <p:grpSp>
        <p:nvGrpSpPr>
          <p:cNvPr id="3" name="Group 2">
            <a:extLst>
              <a:ext uri="{FF2B5EF4-FFF2-40B4-BE49-F238E27FC236}">
                <a16:creationId xmlns:a16="http://schemas.microsoft.com/office/drawing/2014/main" id="{DDF77D30-3D96-9921-C4AE-08DCD683A684}"/>
              </a:ext>
            </a:extLst>
          </p:cNvPr>
          <p:cNvGrpSpPr/>
          <p:nvPr/>
        </p:nvGrpSpPr>
        <p:grpSpPr>
          <a:xfrm>
            <a:off x="825499" y="2076915"/>
            <a:ext cx="10541001" cy="1141004"/>
            <a:chOff x="1333499" y="1841745"/>
            <a:chExt cx="15811501" cy="1711506"/>
          </a:xfrm>
        </p:grpSpPr>
        <p:sp>
          <p:nvSpPr>
            <p:cNvPr id="4" name="Rectangle 3">
              <a:extLst>
                <a:ext uri="{FF2B5EF4-FFF2-40B4-BE49-F238E27FC236}">
                  <a16:creationId xmlns:a16="http://schemas.microsoft.com/office/drawing/2014/main" id="{8725D5FC-2FB9-DA00-D62D-563CA945E062}"/>
                </a:ext>
              </a:extLst>
            </p:cNvPr>
            <p:cNvSpPr/>
            <p:nvPr/>
          </p:nvSpPr>
          <p:spPr>
            <a:xfrm>
              <a:off x="1333499" y="1841745"/>
              <a:ext cx="15621000" cy="152400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tx1"/>
                </a:solidFill>
                <a:latin typeface="UTM Avo" panose="02040603050506020204" pitchFamily="18"/>
                <a:cs typeface="Arial" panose="020B0604020202020204" pitchFamily="34" charset="0"/>
              </a:endParaRPr>
            </a:p>
          </p:txBody>
        </p:sp>
        <p:sp>
          <p:nvSpPr>
            <p:cNvPr id="5" name="Rectangle 4">
              <a:extLst>
                <a:ext uri="{FF2B5EF4-FFF2-40B4-BE49-F238E27FC236}">
                  <a16:creationId xmlns:a16="http://schemas.microsoft.com/office/drawing/2014/main" id="{9BA41063-1826-0481-E58D-F87B9D892680}"/>
                </a:ext>
              </a:extLst>
            </p:cNvPr>
            <p:cNvSpPr/>
            <p:nvPr/>
          </p:nvSpPr>
          <p:spPr>
            <a:xfrm>
              <a:off x="1524000" y="2029251"/>
              <a:ext cx="15621000" cy="15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UTM Avo" panose="02040603050506020204" pitchFamily="18"/>
                  <a:cs typeface="Arial" panose="020B0604020202020204" pitchFamily="34" charset="0"/>
                </a:rPr>
                <a:t>Những công trình chính trong khu di tích </a:t>
              </a:r>
            </a:p>
          </p:txBody>
        </p:sp>
      </p:grpSp>
    </p:spTree>
    <p:extLst>
      <p:ext uri="{BB962C8B-B14F-4D97-AF65-F5344CB8AC3E}">
        <p14:creationId xmlns:p14="http://schemas.microsoft.com/office/powerpoint/2010/main" val="1743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Template_Dao duc 4</Template>
  <TotalTime>246</TotalTime>
  <Words>1549</Words>
  <Application>Microsoft Office PowerPoint</Application>
  <PresentationFormat>Widescreen</PresentationFormat>
  <Paragraphs>139</Paragraphs>
  <Slides>34</Slides>
  <Notes>7</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Wingdings</vt:lpstr>
      <vt:lpstr>UTM Avo</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12</cp:revision>
  <dcterms:created xsi:type="dcterms:W3CDTF">2023-10-17T08:44:51Z</dcterms:created>
  <dcterms:modified xsi:type="dcterms:W3CDTF">2023-12-15T01:45:01Z</dcterms:modified>
</cp:coreProperties>
</file>