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01" r:id="rId2"/>
    <p:sldId id="518" r:id="rId3"/>
    <p:sldId id="311" r:id="rId4"/>
    <p:sldId id="312" r:id="rId5"/>
    <p:sldId id="517" r:id="rId6"/>
    <p:sldId id="313" r:id="rId7"/>
    <p:sldId id="519" r:id="rId8"/>
    <p:sldId id="281" r:id="rId9"/>
    <p:sldId id="520" r:id="rId10"/>
    <p:sldId id="316" r:id="rId11"/>
    <p:sldId id="510" r:id="rId12"/>
    <p:sldId id="512" r:id="rId13"/>
    <p:sldId id="513" r:id="rId14"/>
    <p:sldId id="514" r:id="rId15"/>
    <p:sldId id="318" r:id="rId16"/>
    <p:sldId id="305" r:id="rId17"/>
    <p:sldId id="515" r:id="rId18"/>
    <p:sldId id="516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3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E5F760-39CB-D9EC-7193-02C1A6ABD6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3D543-0B87-6BB7-AFDB-EAEF051ABF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32856-2A89-40E5-B477-522DFD5BB0DA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CBD24-7241-2CA5-D028-A0C576491B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3ADC5-FE13-3800-63F2-ABFF91C064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53D8-0910-4232-AEDB-1F308AB4E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4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36136-D254-46A4-A8F6-11F1807BEE9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FD371-75A7-4A27-800C-02B56A93C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396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51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725" y="0"/>
            <a:ext cx="1225943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69A394-DA14-F7A5-F68C-EE9BE453A4ED}"/>
              </a:ext>
            </a:extLst>
          </p:cNvPr>
          <p:cNvSpPr/>
          <p:nvPr userDrawn="1"/>
        </p:nvSpPr>
        <p:spPr>
          <a:xfrm>
            <a:off x="323850" y="314325"/>
            <a:ext cx="11449050" cy="6372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564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7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523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31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303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53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415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BA12C08-3967-6368-2BDE-6F7D93E31E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0" y="180975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2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80" y="-434946"/>
            <a:ext cx="10058400" cy="5681288"/>
          </a:xfrm>
          <a:prstGeom prst="rect">
            <a:avLst/>
          </a:prstGeom>
        </p:spPr>
      </p:pic>
      <p:pic>
        <p:nvPicPr>
          <p:cNvPr id="10" name="图片 4" descr="66"/>
          <p:cNvPicPr>
            <a:picLocks noChangeAspect="1"/>
          </p:cNvPicPr>
          <p:nvPr/>
        </p:nvPicPr>
        <p:blipFill>
          <a:blip r:embed="rId8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3" name="3d_animated_scene_202510181552_38keb">
            <a:hlinkClick r:id="" action="ppaction://media"/>
            <a:extLst>
              <a:ext uri="{FF2B5EF4-FFF2-40B4-BE49-F238E27FC236}">
                <a16:creationId xmlns:a16="http://schemas.microsoft.com/office/drawing/2014/main" id="{56410DDE-6151-0950-4DE0-2E1B67616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4675" y="30481"/>
            <a:ext cx="10270305" cy="68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E407A1-146E-6EBB-EC1B-4DA794C8AEBF}"/>
              </a:ext>
            </a:extLst>
          </p:cNvPr>
          <p:cNvSpPr txBox="1"/>
          <p:nvPr/>
        </p:nvSpPr>
        <p:spPr>
          <a:xfrm>
            <a:off x="981075" y="602533"/>
            <a:ext cx="9539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đường thẳng đi qua điểm A và song song với đường thẳng BC trong mỗi trường hợp sau: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E01B8-063D-9D11-E53D-8DE03A1D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83" y="1740003"/>
            <a:ext cx="9463088" cy="22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31CF6-3EE4-A166-1668-BBE465FF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466725"/>
            <a:ext cx="7296150" cy="1288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2699B-50BF-10C5-895D-AF3B4529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843" y="1981200"/>
            <a:ext cx="3329644" cy="3862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9A8F57-5B67-E426-C2BC-DBC6817C582E}"/>
              </a:ext>
            </a:extLst>
          </p:cNvPr>
          <p:cNvSpPr txBox="1"/>
          <p:nvPr/>
        </p:nvSpPr>
        <p:spPr>
          <a:xfrm>
            <a:off x="762001" y="1981200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Đường thẳng BX đi qua đỉnh B và song song với cạnh AC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F8B6B2-8729-74EB-F4BD-DEE04EB8DE6F}"/>
              </a:ext>
            </a:extLst>
          </p:cNvPr>
          <p:cNvSpPr/>
          <p:nvPr/>
        </p:nvSpPr>
        <p:spPr>
          <a:xfrm>
            <a:off x="838198" y="3238500"/>
            <a:ext cx="5781677" cy="298132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êke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AB.</a:t>
            </a:r>
          </a:p>
          <a:p>
            <a:pPr lvl="0" algn="just"/>
            <a:r>
              <a:rPr lang="en-US" sz="2800" b="1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êke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  <a:p>
            <a:pPr lvl="0" algn="just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BX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0AC119-4A01-5A74-A1D0-9D23EEFF66CF}"/>
              </a:ext>
            </a:extLst>
          </p:cNvPr>
          <p:cNvCxnSpPr>
            <a:cxnSpLocks/>
          </p:cNvCxnSpPr>
          <p:nvPr/>
        </p:nvCxnSpPr>
        <p:spPr>
          <a:xfrm>
            <a:off x="7553325" y="2488461"/>
            <a:ext cx="25431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03670D4-1274-8ECB-1569-B8FE89C5EADC}"/>
              </a:ext>
            </a:extLst>
          </p:cNvPr>
          <p:cNvSpPr txBox="1"/>
          <p:nvPr/>
        </p:nvSpPr>
        <p:spPr>
          <a:xfrm>
            <a:off x="8087827" y="1995999"/>
            <a:ext cx="78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D7B221-D3BC-AE48-E9E2-12C30F33E12A}"/>
              </a:ext>
            </a:extLst>
          </p:cNvPr>
          <p:cNvSpPr/>
          <p:nvPr/>
        </p:nvSpPr>
        <p:spPr>
          <a:xfrm>
            <a:off x="8256846" y="2450584"/>
            <a:ext cx="74428" cy="63795"/>
          </a:xfrm>
          <a:prstGeom prst="ellipse">
            <a:avLst/>
          </a:prstGeom>
          <a:solidFill>
            <a:schemeClr val="tx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A048D-B6A7-165C-37D1-01E362A91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>
            <a:off x="7427305" y="2352357"/>
            <a:ext cx="1115060" cy="10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31CF6-3EE4-A166-1668-BBE465FF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466725"/>
            <a:ext cx="7296150" cy="1288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2699B-50BF-10C5-895D-AF3B4529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743" y="2000250"/>
            <a:ext cx="3329644" cy="3862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9A8F57-5B67-E426-C2BC-DBC6817C582E}"/>
              </a:ext>
            </a:extLst>
          </p:cNvPr>
          <p:cNvSpPr txBox="1"/>
          <p:nvPr/>
        </p:nvSpPr>
        <p:spPr>
          <a:xfrm>
            <a:off x="762001" y="1981200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Đường thẳng CY đi qua đỉnh C và song song với cạnh AB.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F8B6B2-8729-74EB-F4BD-DEE04EB8DE6F}"/>
              </a:ext>
            </a:extLst>
          </p:cNvPr>
          <p:cNvSpPr/>
          <p:nvPr/>
        </p:nvSpPr>
        <p:spPr>
          <a:xfrm>
            <a:off x="911084" y="3148912"/>
            <a:ext cx="5781677" cy="281681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êke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AC.</a:t>
            </a:r>
          </a:p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êke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</a:t>
            </a:r>
          </a:p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CY</a:t>
            </a:r>
          </a:p>
          <a:p>
            <a:pPr lvl="0" algn="just"/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0AC119-4A01-5A74-A1D0-9D23EEFF66CF}"/>
              </a:ext>
            </a:extLst>
          </p:cNvPr>
          <p:cNvCxnSpPr>
            <a:cxnSpLocks/>
          </p:cNvCxnSpPr>
          <p:nvPr/>
        </p:nvCxnSpPr>
        <p:spPr>
          <a:xfrm flipV="1">
            <a:off x="9972675" y="2219325"/>
            <a:ext cx="0" cy="30003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03670D4-1274-8ECB-1569-B8FE89C5EADC}"/>
              </a:ext>
            </a:extLst>
          </p:cNvPr>
          <p:cNvSpPr txBox="1"/>
          <p:nvPr/>
        </p:nvSpPr>
        <p:spPr>
          <a:xfrm flipH="1">
            <a:off x="10001715" y="3601806"/>
            <a:ext cx="41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D7B221-D3BC-AE48-E9E2-12C30F33E12A}"/>
              </a:ext>
            </a:extLst>
          </p:cNvPr>
          <p:cNvSpPr/>
          <p:nvPr/>
        </p:nvSpPr>
        <p:spPr>
          <a:xfrm rot="11331530">
            <a:off x="9935460" y="3899545"/>
            <a:ext cx="74428" cy="63795"/>
          </a:xfrm>
          <a:prstGeom prst="ellipse">
            <a:avLst/>
          </a:prstGeom>
          <a:solidFill>
            <a:schemeClr val="tx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A9BD6-8379-4569-249F-D9E3262CE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0800000">
            <a:off x="9004310" y="3566648"/>
            <a:ext cx="1115060" cy="189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DCEA0-8788-F130-9FA6-8F4D1C22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457200"/>
            <a:ext cx="9877425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77EFC-26AC-1597-9BB6-2A6B9FC51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12" y="1533525"/>
            <a:ext cx="5038725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8AD86-F2DE-DC8A-15CB-715F6D1A7E4F}"/>
              </a:ext>
            </a:extLst>
          </p:cNvPr>
          <p:cNvSpPr txBox="1"/>
          <p:nvPr/>
        </p:nvSpPr>
        <p:spPr>
          <a:xfrm>
            <a:off x="638176" y="1609725"/>
            <a:ext cx="416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đường phố nào song song với nhau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9B42C-0729-D736-5143-78EDA6BC5EB6}"/>
              </a:ext>
            </a:extLst>
          </p:cNvPr>
          <p:cNvSpPr txBox="1"/>
          <p:nvPr/>
        </p:nvSpPr>
        <p:spPr>
          <a:xfrm>
            <a:off x="695325" y="2743200"/>
            <a:ext cx="499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Pasteur </a:t>
            </a:r>
            <a:r>
              <a:rPr lang="en-US" sz="20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endParaRPr lang="en-US" sz="2000" b="1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9DB0E3-6FFD-528C-158B-13E2263CE70B}"/>
              </a:ext>
            </a:extLst>
          </p:cNvPr>
          <p:cNvCxnSpPr>
            <a:cxnSpLocks/>
          </p:cNvCxnSpPr>
          <p:nvPr/>
        </p:nvCxnSpPr>
        <p:spPr>
          <a:xfrm flipH="1" flipV="1">
            <a:off x="7458075" y="1952625"/>
            <a:ext cx="2190750" cy="15811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09F4BE-8E58-7F07-154E-954D5D8A20EE}"/>
              </a:ext>
            </a:extLst>
          </p:cNvPr>
          <p:cNvCxnSpPr>
            <a:cxnSpLocks/>
          </p:cNvCxnSpPr>
          <p:nvPr/>
        </p:nvCxnSpPr>
        <p:spPr>
          <a:xfrm flipH="1" flipV="1">
            <a:off x="6677025" y="3086100"/>
            <a:ext cx="2190750" cy="15811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A4CD82-FCB0-1E9C-5567-C9BD71B69B2C}"/>
              </a:ext>
            </a:extLst>
          </p:cNvPr>
          <p:cNvCxnSpPr>
            <a:cxnSpLocks/>
          </p:cNvCxnSpPr>
          <p:nvPr/>
        </p:nvCxnSpPr>
        <p:spPr>
          <a:xfrm flipH="1">
            <a:off x="6962775" y="2076450"/>
            <a:ext cx="1371600" cy="11715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30DC28-33C3-4888-4E0B-E573964E908D}"/>
              </a:ext>
            </a:extLst>
          </p:cNvPr>
          <p:cNvCxnSpPr>
            <a:cxnSpLocks/>
          </p:cNvCxnSpPr>
          <p:nvPr/>
        </p:nvCxnSpPr>
        <p:spPr>
          <a:xfrm flipH="1">
            <a:off x="7658100" y="2543175"/>
            <a:ext cx="1257300" cy="11144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DC501F-63AE-12B4-1A0B-FB95F0B9E076}"/>
              </a:ext>
            </a:extLst>
          </p:cNvPr>
          <p:cNvSpPr txBox="1"/>
          <p:nvPr/>
        </p:nvSpPr>
        <p:spPr>
          <a:xfrm>
            <a:off x="666750" y="3324225"/>
            <a:ext cx="499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Lê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Duẩn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Thuyên</a:t>
            </a:r>
            <a:endParaRPr lang="en-US" sz="2000" b="1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8BF431-B777-04CD-ABC9-E1CD058FDA25}"/>
              </a:ext>
            </a:extLst>
          </p:cNvPr>
          <p:cNvCxnSpPr>
            <a:cxnSpLocks/>
          </p:cNvCxnSpPr>
          <p:nvPr/>
        </p:nvCxnSpPr>
        <p:spPr>
          <a:xfrm flipH="1">
            <a:off x="7677150" y="2543175"/>
            <a:ext cx="1257300" cy="11144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475154-EB68-3E97-4596-BB1FC026562F}"/>
              </a:ext>
            </a:extLst>
          </p:cNvPr>
          <p:cNvCxnSpPr>
            <a:cxnSpLocks/>
          </p:cNvCxnSpPr>
          <p:nvPr/>
        </p:nvCxnSpPr>
        <p:spPr>
          <a:xfrm flipH="1">
            <a:off x="8772525" y="3429000"/>
            <a:ext cx="1257300" cy="11144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2EC875-8A08-094E-AAEE-CD40EDEDA468}"/>
              </a:ext>
            </a:extLst>
          </p:cNvPr>
          <p:cNvSpPr txBox="1"/>
          <p:nvPr/>
        </p:nvSpPr>
        <p:spPr>
          <a:xfrm>
            <a:off x="695325" y="3905250"/>
            <a:ext cx="499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Thuyên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</a:t>
            </a:r>
            <a:endParaRPr lang="en-US" sz="2000" b="1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7B6B6-0399-DFBC-63E0-F4F732E5746C}"/>
              </a:ext>
            </a:extLst>
          </p:cNvPr>
          <p:cNvCxnSpPr>
            <a:cxnSpLocks/>
          </p:cNvCxnSpPr>
          <p:nvPr/>
        </p:nvCxnSpPr>
        <p:spPr>
          <a:xfrm flipH="1">
            <a:off x="8763000" y="3438525"/>
            <a:ext cx="1257300" cy="11144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5A815A-401E-06EC-83BE-A32532D43649}"/>
              </a:ext>
            </a:extLst>
          </p:cNvPr>
          <p:cNvCxnSpPr>
            <a:cxnSpLocks/>
          </p:cNvCxnSpPr>
          <p:nvPr/>
        </p:nvCxnSpPr>
        <p:spPr>
          <a:xfrm flipH="1">
            <a:off x="7019925" y="2076450"/>
            <a:ext cx="1257300" cy="11144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587CD23-F2C1-1ECE-D873-47EF42E10694}"/>
              </a:ext>
            </a:extLst>
          </p:cNvPr>
          <p:cNvSpPr txBox="1"/>
          <p:nvPr/>
        </p:nvSpPr>
        <p:spPr>
          <a:xfrm>
            <a:off x="666750" y="4486275"/>
            <a:ext cx="499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Lê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Duẩn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</a:t>
            </a:r>
            <a:endParaRPr lang="en-US" sz="2000" b="1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0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DCEA0-8788-F130-9FA6-8F4D1C22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457200"/>
            <a:ext cx="9877425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77EFC-26AC-1597-9BB6-2A6B9FC51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12" y="1514475"/>
            <a:ext cx="5038725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8AD86-F2DE-DC8A-15CB-715F6D1A7E4F}"/>
              </a:ext>
            </a:extLst>
          </p:cNvPr>
          <p:cNvSpPr txBox="1"/>
          <p:nvPr/>
        </p:nvSpPr>
        <p:spPr>
          <a:xfrm>
            <a:off x="590550" y="1419225"/>
            <a:ext cx="5133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Hải đang ở công viên 30 – 4, bạn ấy muốn đi tới Dinh Thống Nhất thì có thể đi theo những đường phố nào trên sơ đồ này?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B72BEE7-5594-0EF3-861E-A78F7912DA6B}"/>
              </a:ext>
            </a:extLst>
          </p:cNvPr>
          <p:cNvCxnSpPr>
            <a:cxnSpLocks/>
          </p:cNvCxnSpPr>
          <p:nvPr/>
        </p:nvCxnSpPr>
        <p:spPr>
          <a:xfrm flipH="1">
            <a:off x="7467600" y="2124075"/>
            <a:ext cx="1200150" cy="1047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70C180-B140-F204-D220-2C5BDAA656B7}"/>
              </a:ext>
            </a:extLst>
          </p:cNvPr>
          <p:cNvCxnSpPr>
            <a:cxnSpLocks/>
          </p:cNvCxnSpPr>
          <p:nvPr/>
        </p:nvCxnSpPr>
        <p:spPr>
          <a:xfrm flipH="1" flipV="1">
            <a:off x="7477125" y="3152775"/>
            <a:ext cx="247650" cy="209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C068D55-1190-A708-FC3F-2D7657E42016}"/>
              </a:ext>
            </a:extLst>
          </p:cNvPr>
          <p:cNvSpPr txBox="1"/>
          <p:nvPr/>
        </p:nvSpPr>
        <p:spPr>
          <a:xfrm>
            <a:off x="657225" y="2971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Duẩn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=&gt; Nam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E1CDE-0CBB-E904-F0C1-360B8B2E17BC}"/>
              </a:ext>
            </a:extLst>
          </p:cNvPr>
          <p:cNvCxnSpPr>
            <a:cxnSpLocks/>
          </p:cNvCxnSpPr>
          <p:nvPr/>
        </p:nvCxnSpPr>
        <p:spPr>
          <a:xfrm>
            <a:off x="8562975" y="2295525"/>
            <a:ext cx="561975" cy="447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A71571-9475-78D7-D7B8-0F536E6659D9}"/>
              </a:ext>
            </a:extLst>
          </p:cNvPr>
          <p:cNvCxnSpPr>
            <a:cxnSpLocks/>
          </p:cNvCxnSpPr>
          <p:nvPr/>
        </p:nvCxnSpPr>
        <p:spPr>
          <a:xfrm flipH="1">
            <a:off x="8172450" y="2752725"/>
            <a:ext cx="933450" cy="866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BC1F14-6179-AEDD-F5E0-FDFBEE998B89}"/>
              </a:ext>
            </a:extLst>
          </p:cNvPr>
          <p:cNvCxnSpPr>
            <a:cxnSpLocks/>
          </p:cNvCxnSpPr>
          <p:nvPr/>
        </p:nvCxnSpPr>
        <p:spPr>
          <a:xfrm flipH="1" flipV="1">
            <a:off x="7772400" y="3371850"/>
            <a:ext cx="409575" cy="257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B627D6E-D417-A787-8D7B-1CC684E700FD}"/>
              </a:ext>
            </a:extLst>
          </p:cNvPr>
          <p:cNvSpPr txBox="1"/>
          <p:nvPr/>
        </p:nvSpPr>
        <p:spPr>
          <a:xfrm>
            <a:off x="647700" y="386715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Pasteur=&gt;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Nam 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KN</a:t>
            </a:r>
          </a:p>
        </p:txBody>
      </p:sp>
    </p:spTree>
    <p:extLst>
      <p:ext uri="{BB962C8B-B14F-4D97-AF65-F5344CB8AC3E}">
        <p14:creationId xmlns:p14="http://schemas.microsoft.com/office/powerpoint/2010/main" val="2349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4889045-733C-6C71-43FE-D77F1AF31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3939611" y="2854697"/>
            <a:ext cx="2432614" cy="506533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9B3A1E2-A08B-4B56-AEBC-6AE8DDA7BB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57" y="515196"/>
            <a:ext cx="7294417" cy="35996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71EF1C-5336-790B-3526-74A41FA6FDD3}"/>
              </a:ext>
            </a:extLst>
          </p:cNvPr>
          <p:cNvSpPr txBox="1"/>
          <p:nvPr/>
        </p:nvSpPr>
        <p:spPr>
          <a:xfrm>
            <a:off x="1871288" y="944647"/>
            <a:ext cx="67583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đường đi học từ nhà tới trường, em có những đường nào song song với nhau. Em hãy kể tên các con đường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E2E43-9C5D-9380-F712-2B7E80461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749" y="1203787"/>
            <a:ext cx="6407451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2C08D-A9C7-3F72-0D04-CCCDF09C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490537"/>
            <a:ext cx="7991475" cy="962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1C4E4-13F7-B37B-1F94-05ADB70D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669641"/>
            <a:ext cx="10148887" cy="34071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E4CEF6-DC69-283C-F7FC-B05BC523C382}"/>
              </a:ext>
            </a:extLst>
          </p:cNvPr>
          <p:cNvSpPr/>
          <p:nvPr/>
        </p:nvSpPr>
        <p:spPr>
          <a:xfrm>
            <a:off x="933449" y="5133974"/>
            <a:ext cx="4257676" cy="15144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cửa không bị lệch vì góc của cánh cửa là góc vuông, góc của khung cửa cũng là góc vuông (chú thợ đã kiểm tra)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F48BA7-B75D-6F1A-39DA-CEC201C5602D}"/>
              </a:ext>
            </a:extLst>
          </p:cNvPr>
          <p:cNvSpPr/>
          <p:nvPr/>
        </p:nvSpPr>
        <p:spPr>
          <a:xfrm>
            <a:off x="6715124" y="5057774"/>
            <a:ext cx="4257676" cy="15144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 tranh lúc đầu treo lệch sau đó được chỉnh lại nhờ 2 thước kẻ song song và có chiều cao bằng nhau.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7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763C82-AF88-0F50-5506-B99F79A6B072}"/>
              </a:ext>
            </a:extLst>
          </p:cNvPr>
          <p:cNvSpPr txBox="1"/>
          <p:nvPr/>
        </p:nvSpPr>
        <p:spPr>
          <a:xfrm>
            <a:off x="1038225" y="495300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chỉ ra hình ảnh của hai đường thẳng song song với nhau có trong thực tế mà em biết.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) Hãy chỉ ra hình ảnh của hai đường thẳng song song với nhau có trong thực  tế mà em biết.">
            <a:extLst>
              <a:ext uri="{FF2B5EF4-FFF2-40B4-BE49-F238E27FC236}">
                <a16:creationId xmlns:a16="http://schemas.microsoft.com/office/drawing/2014/main" id="{3EFCACD8-794B-E022-87C1-A03513C6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057400"/>
            <a:ext cx="42862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) Hãy chỉ ra hình ảnh của hai đường thẳng song song với nhau có trong thực  tế mà em biết.">
            <a:extLst>
              <a:ext uri="{FF2B5EF4-FFF2-40B4-BE49-F238E27FC236}">
                <a16:creationId xmlns:a16="http://schemas.microsoft.com/office/drawing/2014/main" id="{3F357B9F-2366-9381-B064-9811E7BE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2100263"/>
            <a:ext cx="4467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66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1"/>
            <a:ext cx="12192000" cy="6879534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  <p:pic>
        <p:nvPicPr>
          <p:cNvPr id="2" name="3d_animated_scene_202510181604_ga05z">
            <a:hlinkClick r:id="" action="ppaction://media"/>
            <a:extLst>
              <a:ext uri="{FF2B5EF4-FFF2-40B4-BE49-F238E27FC236}">
                <a16:creationId xmlns:a16="http://schemas.microsoft.com/office/drawing/2014/main" id="{36D728D8-C695-5EB5-0D8D-70BD0A297E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96645"/>
            <a:ext cx="12192000" cy="6649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5226E2-F6E5-D8B9-EE88-EB52637D4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3" name="图片 3" descr="9">
            <a:extLst>
              <a:ext uri="{FF2B5EF4-FFF2-40B4-BE49-F238E27FC236}">
                <a16:creationId xmlns:a16="http://schemas.microsoft.com/office/drawing/2014/main" id="{81D41579-0AED-E419-1A33-3DAAA56E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A0A71B-B7B9-B394-EC34-25188C38F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80" y="-434946"/>
            <a:ext cx="10058400" cy="5681288"/>
          </a:xfrm>
          <a:prstGeom prst="rect">
            <a:avLst/>
          </a:prstGeom>
        </p:spPr>
      </p:pic>
      <p:pic>
        <p:nvPicPr>
          <p:cNvPr id="5" name="图片 4" descr="66">
            <a:extLst>
              <a:ext uri="{FF2B5EF4-FFF2-40B4-BE49-F238E27FC236}">
                <a16:creationId xmlns:a16="http://schemas.microsoft.com/office/drawing/2014/main" id="{C722F401-E00B-B2BF-706A-1694CE124B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AB14C-9402-1873-0CDF-1DBF6F69B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210" y="1814254"/>
            <a:ext cx="668789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2F1BE351-E9AF-9E76-2D48-016E7321B413}"/>
              </a:ext>
            </a:extLst>
          </p:cNvPr>
          <p:cNvSpPr/>
          <p:nvPr/>
        </p:nvSpPr>
        <p:spPr>
          <a:xfrm>
            <a:off x="457200" y="404311"/>
            <a:ext cx="11029949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đường thẳng song song có đặc điểm gì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507366-226F-E260-09D6-D6435E599DED}"/>
              </a:ext>
            </a:extLst>
          </p:cNvPr>
          <p:cNvGrpSpPr/>
          <p:nvPr/>
        </p:nvGrpSpPr>
        <p:grpSpPr>
          <a:xfrm>
            <a:off x="1692755" y="2381487"/>
            <a:ext cx="7315200" cy="1067273"/>
            <a:chOff x="4128757" y="2671388"/>
            <a:chExt cx="7315200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E23EC3-0675-FB62-037D-BE2C5796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84343750-C3A2-A9E5-FA9E-84D34E6BA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757" y="2709995"/>
              <a:ext cx="7315200" cy="716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6B800221-1F79-946B-649E-D878611CA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7981351" y="3433090"/>
            <a:ext cx="4528652" cy="4528652"/>
          </a:xfrm>
          <a:prstGeom prst="rect">
            <a:avLst/>
          </a:prstGeom>
        </p:spPr>
      </p:pic>
      <p:sp>
        <p:nvSpPr>
          <p:cNvPr id="2" name="Line 160">
            <a:extLst>
              <a:ext uri="{FF2B5EF4-FFF2-40B4-BE49-F238E27FC236}">
                <a16:creationId xmlns:a16="http://schemas.microsoft.com/office/drawing/2014/main" id="{2FE7809F-898E-AD34-FA18-C15A9C6DE419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6488864" y="3514242"/>
            <a:ext cx="1599105" cy="346827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160">
            <a:extLst>
              <a:ext uri="{FF2B5EF4-FFF2-40B4-BE49-F238E27FC236}">
                <a16:creationId xmlns:a16="http://schemas.microsoft.com/office/drawing/2014/main" id="{34127CE3-C93B-C21F-67A5-E7B84B0D6132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5756941" y="2765459"/>
            <a:ext cx="1585942" cy="310402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5364 -1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1E977507-7CEF-B75F-8642-6E4104B3B690}"/>
              </a:ext>
            </a:extLst>
          </p:cNvPr>
          <p:cNvSpPr/>
          <p:nvPr/>
        </p:nvSpPr>
        <p:spPr>
          <a:xfrm>
            <a:off x="1331192" y="563880"/>
            <a:ext cx="9393958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thẳng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song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B48443-EB14-0964-A015-B2753341C1B3}"/>
              </a:ext>
            </a:extLst>
          </p:cNvPr>
          <p:cNvGrpSpPr/>
          <p:nvPr/>
        </p:nvGrpSpPr>
        <p:grpSpPr>
          <a:xfrm>
            <a:off x="2200014" y="2381233"/>
            <a:ext cx="4727945" cy="1334210"/>
            <a:chOff x="4007627" y="2671388"/>
            <a:chExt cx="7315200" cy="10672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6DB543-B8AF-1546-DE23-0AFFE3A3E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5" name="Text Box 66">
              <a:extLst>
                <a:ext uri="{FF2B5EF4-FFF2-40B4-BE49-F238E27FC236}">
                  <a16:creationId xmlns:a16="http://schemas.microsoft.com/office/drawing/2014/main" id="{0BC7855A-5F7E-3EBC-FBCC-EC0E36ED5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7627" y="2784172"/>
              <a:ext cx="7315200" cy="673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4800" b="1" dirty="0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4800" b="1" dirty="0" err="1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dirty="0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10" descr="Cánh Diều Bay Mùa Thu - Miễn Phí vector hình ảnh trên Pixabay">
            <a:hlinkClick r:id="rId4" action="ppaction://hlinksldjump"/>
            <a:extLst>
              <a:ext uri="{FF2B5EF4-FFF2-40B4-BE49-F238E27FC236}">
                <a16:creationId xmlns:a16="http://schemas.microsoft.com/office/drawing/2014/main" id="{E7B86E71-A353-A125-20F6-93B7917B6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110618" y="4353950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7FC3B4-6954-D2DB-30F1-E2842710A4DA}"/>
              </a:ext>
            </a:extLst>
          </p:cNvPr>
          <p:cNvSpPr/>
          <p:nvPr/>
        </p:nvSpPr>
        <p:spPr>
          <a:xfrm>
            <a:off x="7416902" y="3437626"/>
            <a:ext cx="3308248" cy="169114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2EAA64-B11D-895D-4D45-D1BFA4231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6200000">
            <a:off x="7250204" y="4205423"/>
            <a:ext cx="1115060" cy="1067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E34092-EE5B-622A-14C3-41B34E5F3BB9}"/>
              </a:ext>
            </a:extLst>
          </p:cNvPr>
          <p:cNvSpPr txBox="1"/>
          <p:nvPr/>
        </p:nvSpPr>
        <p:spPr>
          <a:xfrm>
            <a:off x="7058724" y="31575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996BA4-EEDC-3CD0-C261-257125F4B620}"/>
              </a:ext>
            </a:extLst>
          </p:cNvPr>
          <p:cNvSpPr txBox="1"/>
          <p:nvPr/>
        </p:nvSpPr>
        <p:spPr>
          <a:xfrm>
            <a:off x="7107048" y="499511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16D5AB-DC92-233F-55CB-AF980FCF38D1}"/>
              </a:ext>
            </a:extLst>
          </p:cNvPr>
          <p:cNvSpPr txBox="1"/>
          <p:nvPr/>
        </p:nvSpPr>
        <p:spPr>
          <a:xfrm>
            <a:off x="10753332" y="324047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1D7F85-2B9A-072D-2ADE-B11EBA22EB39}"/>
              </a:ext>
            </a:extLst>
          </p:cNvPr>
          <p:cNvSpPr txBox="1"/>
          <p:nvPr/>
        </p:nvSpPr>
        <p:spPr>
          <a:xfrm>
            <a:off x="10698556" y="493548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705D5C-AD92-AF9B-3C6C-D7462E22717B}"/>
              </a:ext>
            </a:extLst>
          </p:cNvPr>
          <p:cNvGrpSpPr/>
          <p:nvPr/>
        </p:nvGrpSpPr>
        <p:grpSpPr>
          <a:xfrm>
            <a:off x="2200014" y="3785939"/>
            <a:ext cx="4727945" cy="1334210"/>
            <a:chOff x="4007627" y="2671388"/>
            <a:chExt cx="7315200" cy="106727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BE087D-4A1B-037D-BEE9-47145DD7B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21" name="Text Box 66">
              <a:extLst>
                <a:ext uri="{FF2B5EF4-FFF2-40B4-BE49-F238E27FC236}">
                  <a16:creationId xmlns:a16="http://schemas.microsoft.com/office/drawing/2014/main" id="{78495ABC-0D85-A5B0-5E38-C3D3D52CF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7627" y="2784172"/>
              <a:ext cx="7315200" cy="673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4800" b="1" dirty="0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AD </a:t>
              </a:r>
              <a:r>
                <a:rPr lang="en-US" sz="4800" b="1" dirty="0" err="1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dirty="0">
                  <a:solidFill>
                    <a:srgbClr val="0563C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E698F51-5548-10C6-D062-B2EEC55F8F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>
            <a:off x="7255124" y="3315595"/>
            <a:ext cx="1115060" cy="10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339 -0.98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F0328246-A3BF-77AB-7ED4-FD8435FD6BEF}"/>
              </a:ext>
            </a:extLst>
          </p:cNvPr>
          <p:cNvSpPr/>
          <p:nvPr/>
        </p:nvSpPr>
        <p:spPr>
          <a:xfrm>
            <a:off x="712067" y="404311"/>
            <a:ext cx="10653549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6E1A95-55DB-23FC-A842-1E9BB092DB0F}"/>
              </a:ext>
            </a:extLst>
          </p:cNvPr>
          <p:cNvGrpSpPr/>
          <p:nvPr/>
        </p:nvGrpSpPr>
        <p:grpSpPr>
          <a:xfrm>
            <a:off x="2989005" y="2238612"/>
            <a:ext cx="4857137" cy="1067273"/>
            <a:chOff x="3947782" y="2671388"/>
            <a:chExt cx="7315200" cy="10672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C30593-0FCF-2F29-B2F3-20852D02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p:sp>
          <p:nvSpPr>
            <p:cNvPr id="6" name="Text Box 66">
              <a:extLst>
                <a:ext uri="{FF2B5EF4-FFF2-40B4-BE49-F238E27FC236}">
                  <a16:creationId xmlns:a16="http://schemas.microsoft.com/office/drawing/2014/main" id="{1F40334A-D413-4FBD-2C60-879EC3B44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7782" y="2737070"/>
              <a:ext cx="73152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ID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HG</a:t>
              </a:r>
              <a:endPara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 descr="Kite PNG High Quality Image | PNG All">
            <a:hlinkClick r:id="rId3" action="ppaction://hlinksldjump"/>
            <a:extLst>
              <a:ext uri="{FF2B5EF4-FFF2-40B4-BE49-F238E27FC236}">
                <a16:creationId xmlns:a16="http://schemas.microsoft.com/office/drawing/2014/main" id="{5A2B3371-CE38-2493-2CA8-571CDF6D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1" y="3327026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43F709B3-6282-654F-0E92-08B78336371C}"/>
              </a:ext>
            </a:extLst>
          </p:cNvPr>
          <p:cNvGrpSpPr/>
          <p:nvPr/>
        </p:nvGrpSpPr>
        <p:grpSpPr bwMode="auto">
          <a:xfrm>
            <a:off x="7666869" y="2091131"/>
            <a:ext cx="3698747" cy="3736340"/>
            <a:chOff x="5329315" y="2227548"/>
            <a:chExt cx="2169838" cy="21917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82B472-1C76-C1B3-D78E-9EC444E5B71A}"/>
                </a:ext>
              </a:extLst>
            </p:cNvPr>
            <p:cNvGrpSpPr/>
            <p:nvPr/>
          </p:nvGrpSpPr>
          <p:grpSpPr bwMode="auto">
            <a:xfrm>
              <a:off x="5572123" y="2513011"/>
              <a:ext cx="1381127" cy="1866901"/>
              <a:chOff x="5600698" y="2654298"/>
              <a:chExt cx="1381127" cy="1866901"/>
            </a:xfrm>
          </p:grpSpPr>
          <p:sp>
            <p:nvSpPr>
              <p:cNvPr id="15" name="Line 164">
                <a:extLst>
                  <a:ext uri="{FF2B5EF4-FFF2-40B4-BE49-F238E27FC236}">
                    <a16:creationId xmlns:a16="http://schemas.microsoft.com/office/drawing/2014/main" id="{D27341BB-42CD-9206-871B-793281706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9750" y="3378199"/>
                <a:ext cx="0" cy="112050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65">
                <a:extLst>
                  <a:ext uri="{FF2B5EF4-FFF2-40B4-BE49-F238E27FC236}">
                    <a16:creationId xmlns:a16="http://schemas.microsoft.com/office/drawing/2014/main" id="{E123DC9A-3E1C-BC05-CAEB-F7877F866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0698" y="2654298"/>
                <a:ext cx="704851" cy="76199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66">
                <a:extLst>
                  <a:ext uri="{FF2B5EF4-FFF2-40B4-BE49-F238E27FC236}">
                    <a16:creationId xmlns:a16="http://schemas.microsoft.com/office/drawing/2014/main" id="{A3FF9E2F-CE47-DE3A-003B-AFC7FF9B2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974" y="2654298"/>
                <a:ext cx="704851" cy="723901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67">
                <a:extLst>
                  <a:ext uri="{FF2B5EF4-FFF2-40B4-BE49-F238E27FC236}">
                    <a16:creationId xmlns:a16="http://schemas.microsoft.com/office/drawing/2014/main" id="{3DE73E9B-8466-92B3-2CDD-05E3A27EA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2300" y="3378199"/>
                <a:ext cx="0" cy="114300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68">
                <a:extLst>
                  <a:ext uri="{FF2B5EF4-FFF2-40B4-BE49-F238E27FC236}">
                    <a16:creationId xmlns:a16="http://schemas.microsoft.com/office/drawing/2014/main" id="{C2AF2997-EE05-EB3E-C46C-1115B4215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0700" y="4502149"/>
                <a:ext cx="1371600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73">
              <a:extLst>
                <a:ext uri="{FF2B5EF4-FFF2-40B4-BE49-F238E27FC236}">
                  <a16:creationId xmlns:a16="http://schemas.microsoft.com/office/drawing/2014/main" id="{2E2AD09B-EB60-130A-D782-BBE025B3E9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315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D</a:t>
              </a:r>
            </a:p>
          </p:txBody>
        </p:sp>
        <p:sp>
          <p:nvSpPr>
            <p:cNvPr id="11" name="Text Box 174">
              <a:extLst>
                <a:ext uri="{FF2B5EF4-FFF2-40B4-BE49-F238E27FC236}">
                  <a16:creationId xmlns:a16="http://schemas.microsoft.com/office/drawing/2014/main" id="{E8210F0C-036B-3142-5908-0E305A2FE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2976" y="2227548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E</a:t>
              </a:r>
            </a:p>
          </p:txBody>
        </p:sp>
        <p:sp>
          <p:nvSpPr>
            <p:cNvPr id="12" name="Text Box 175">
              <a:extLst>
                <a:ext uri="{FF2B5EF4-FFF2-40B4-BE49-F238E27FC236}">
                  <a16:creationId xmlns:a16="http://schemas.microsoft.com/office/drawing/2014/main" id="{EFD422EC-C07A-3BEB-5092-6B1A074BB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0713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G</a:t>
              </a:r>
            </a:p>
          </p:txBody>
        </p:sp>
        <p:sp>
          <p:nvSpPr>
            <p:cNvPr id="13" name="Text Box 176">
              <a:extLst>
                <a:ext uri="{FF2B5EF4-FFF2-40B4-BE49-F238E27FC236}">
                  <a16:creationId xmlns:a16="http://schemas.microsoft.com/office/drawing/2014/main" id="{DBB4F7FB-8CD4-ABC2-09FA-1E843FDDE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5753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H</a:t>
              </a:r>
            </a:p>
          </p:txBody>
        </p:sp>
        <p:sp>
          <p:nvSpPr>
            <p:cNvPr id="14" name="Text Box 177">
              <a:extLst>
                <a:ext uri="{FF2B5EF4-FFF2-40B4-BE49-F238E27FC236}">
                  <a16:creationId xmlns:a16="http://schemas.microsoft.com/office/drawing/2014/main" id="{D70D5A9B-89F3-92C8-7F87-7AC16BE31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5328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lgerian" panose="04020705040A02060702" pitchFamily="82" charset="0"/>
                </a:rPr>
                <a:t>I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3D767C4-48DB-3A1D-676D-B26AFB40BD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0800000">
            <a:off x="9457549" y="4789819"/>
            <a:ext cx="1115060" cy="1067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28E40C-3CEE-A7F5-FFF3-5B89718CE4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6200000">
            <a:off x="7961220" y="4790244"/>
            <a:ext cx="1115060" cy="10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27587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211455" y="4201160"/>
            <a:ext cx="2599055" cy="2521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23652-D29F-4A27-2CB2-CE808625D0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507" y="1291472"/>
            <a:ext cx="2572735" cy="2712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F4B436-2441-298D-236A-BB1E0BAD2CD4}"/>
              </a:ext>
            </a:extLst>
          </p:cNvPr>
          <p:cNvSpPr txBox="1"/>
          <p:nvPr/>
        </p:nvSpPr>
        <p:spPr>
          <a:xfrm>
            <a:off x="4981575" y="377190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0792D0-CC79-6F6C-46CB-92BD6C7EE5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469" y="2740105"/>
            <a:ext cx="990076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4118E0-B51A-0BF7-0EFE-C37FE9A3AE45}"/>
              </a:ext>
            </a:extLst>
          </p:cNvPr>
          <p:cNvSpPr txBox="1"/>
          <p:nvPr/>
        </p:nvSpPr>
        <p:spPr>
          <a:xfrm>
            <a:off x="1789176" y="2178705"/>
            <a:ext cx="9154754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Thực hành vẽ được hai đường thẳng song song.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Vận dụng được các kiến thức về hai đường thẳng song song đã học vào giải quyết một số tình huống gắn với thực tế.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học. </a:t>
            </a:r>
            <a:endParaRPr lang="vi-VN" sz="3200" b="1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66C51-7AC6-36DD-C1F4-EDF1F43AE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176" y="781040"/>
            <a:ext cx="8785097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CD498-2219-8217-928F-CFD6D0AA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9100"/>
            <a:ext cx="7677150" cy="666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193390" y="1099984"/>
            <a:ext cx="1050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822B6-2364-5C3E-5663-437247D21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3" t="16200" r="11687" b="30097"/>
          <a:stretch/>
        </p:blipFill>
        <p:spPr>
          <a:xfrm>
            <a:off x="1743075" y="2035277"/>
            <a:ext cx="8924925" cy="43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ECE3C2-8120-26C8-8BB7-3A363B574226}"/>
              </a:ext>
            </a:extLst>
          </p:cNvPr>
          <p:cNvSpPr/>
          <p:nvPr/>
        </p:nvSpPr>
        <p:spPr>
          <a:xfrm>
            <a:off x="5046800" y="709148"/>
            <a:ext cx="6059350" cy="58270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Kẻ đường thẳng EM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D54FD9-BC9A-6A3A-7F4A-6A450A8C16A0}"/>
              </a:ext>
            </a:extLst>
          </p:cNvPr>
          <p:cNvSpPr/>
          <p:nvPr/>
        </p:nvSpPr>
        <p:spPr>
          <a:xfrm>
            <a:off x="5172075" y="4754770"/>
            <a:ext cx="5934075" cy="18079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ê ke</a:t>
            </a:r>
            <a:r>
              <a:rPr 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êke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</a:t>
            </a:r>
          </a:p>
          <a:p>
            <a:pPr lvl="0" algn="just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cạnh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ê ke nằm trên đường thẳng EM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lvl="0" algn="just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cạnh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 lại  chọn điểm 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E509E0-BBAD-DCAC-4ACE-4CFDFB401714}"/>
              </a:ext>
            </a:extLst>
          </p:cNvPr>
          <p:cNvSpPr/>
          <p:nvPr/>
        </p:nvSpPr>
        <p:spPr>
          <a:xfrm>
            <a:off x="4944821" y="1637962"/>
            <a:ext cx="6244495" cy="160952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 ê ke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ạnh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 êke nằm trên đường thẳng AB, cạnh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lại đi qua 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họn điểm M.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FEC82-D195-7A4A-CD83-AD583736B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904" y="531100"/>
            <a:ext cx="1542837" cy="1521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15C23-EA06-0B40-BB67-25CA77FEF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24" y="1444013"/>
            <a:ext cx="1674477" cy="1873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BCABF-5F54-04AA-522F-47F394CBA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359" y="3259294"/>
            <a:ext cx="1762037" cy="149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215D0-8861-94F8-BA33-EA2E260DC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06" y="4754770"/>
            <a:ext cx="3848944" cy="1675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4F967-ACF2-EF3D-8DE4-03DB8010D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799" y="3593596"/>
            <a:ext cx="6142517" cy="7011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6F41FA-434B-067B-3936-DA225A777407}"/>
              </a:ext>
            </a:extLst>
          </p:cNvPr>
          <p:cNvCxnSpPr/>
          <p:nvPr/>
        </p:nvCxnSpPr>
        <p:spPr>
          <a:xfrm flipV="1">
            <a:off x="2514600" y="1209675"/>
            <a:ext cx="2781300" cy="1428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B0F160-1C02-9EF0-DA1E-5498624CFE9D}"/>
              </a:ext>
            </a:extLst>
          </p:cNvPr>
          <p:cNvCxnSpPr/>
          <p:nvPr/>
        </p:nvCxnSpPr>
        <p:spPr>
          <a:xfrm>
            <a:off x="3209925" y="1177889"/>
            <a:ext cx="1962150" cy="1528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C2C7CD-EAE3-5EC4-CE3B-C3A9DC31F1AE}"/>
              </a:ext>
            </a:extLst>
          </p:cNvPr>
          <p:cNvCxnSpPr/>
          <p:nvPr/>
        </p:nvCxnSpPr>
        <p:spPr>
          <a:xfrm>
            <a:off x="3162300" y="3760595"/>
            <a:ext cx="2343150" cy="14542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84834B-1DEC-B625-FD83-EA843BA9F754}"/>
              </a:ext>
            </a:extLst>
          </p:cNvPr>
          <p:cNvCxnSpPr/>
          <p:nvPr/>
        </p:nvCxnSpPr>
        <p:spPr>
          <a:xfrm flipV="1">
            <a:off x="3981450" y="4075465"/>
            <a:ext cx="1268935" cy="13001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C927E5-B5C5-0132-E208-AC17E73AEEAE}"/>
              </a:ext>
            </a:extLst>
          </p:cNvPr>
          <p:cNvSpPr txBox="1"/>
          <p:nvPr/>
        </p:nvSpPr>
        <p:spPr>
          <a:xfrm>
            <a:off x="252843" y="53407"/>
            <a:ext cx="1204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Nối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các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vẽ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hai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song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song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với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cách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vẽ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cho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phù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hợp</a:t>
            </a:r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5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586</Words>
  <Application>Microsoft Office PowerPoint</Application>
  <PresentationFormat>Widescreen</PresentationFormat>
  <Paragraphs>61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Algerian</vt:lpstr>
      <vt:lpstr>Arial</vt:lpstr>
      <vt:lpstr>Calibri</vt:lpstr>
      <vt:lpstr>Cambria</vt:lpstr>
      <vt:lpstr>Tahoma</vt:lpstr>
      <vt:lpstr>Times New Roman</vt:lpstr>
      <vt:lpstr>UVN Tin Tuc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Huyen</cp:lastModifiedBy>
  <cp:revision>43</cp:revision>
  <dcterms:created xsi:type="dcterms:W3CDTF">2023-09-22T02:17:55Z</dcterms:created>
  <dcterms:modified xsi:type="dcterms:W3CDTF">2025-10-22T03:39:56Z</dcterms:modified>
</cp:coreProperties>
</file>