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6"/>
  </p:notesMasterIdLst>
  <p:sldIdLst>
    <p:sldId id="257" r:id="rId3"/>
    <p:sldId id="258" r:id="rId4"/>
    <p:sldId id="259" r:id="rId5"/>
    <p:sldId id="267" r:id="rId6"/>
    <p:sldId id="268" r:id="rId7"/>
    <p:sldId id="288" r:id="rId8"/>
    <p:sldId id="264" r:id="rId9"/>
    <p:sldId id="265" r:id="rId10"/>
    <p:sldId id="290" r:id="rId11"/>
    <p:sldId id="263" r:id="rId12"/>
    <p:sldId id="262" r:id="rId13"/>
    <p:sldId id="292" r:id="rId14"/>
    <p:sldId id="26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53" d="100"/>
          <a:sy n="53" d="100"/>
        </p:scale>
        <p:origin x="703" y="2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03/11/2025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03/11/2025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03/11/2025</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03/11/2025</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03/11/2025</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03/11/2025</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03/11/2025</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03/11/2025</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03/11/2025</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03/11/2025</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03/11/2025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03/11/2025</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03/11/2025</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03/11/2025</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03/11/2025</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26078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03/11/2025</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03/11/2025</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03/11/2025</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03/11/2025</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73"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03/11/2025</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slide" Target="slide13.xml"/><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7.jpeg"/><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8.gif"/><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D22E24-402E-4490-A440-A2E45D48F95A}"/>
              </a:ext>
            </a:extLst>
          </p:cNvPr>
          <p:cNvSpPr txBox="1"/>
          <p:nvPr/>
        </p:nvSpPr>
        <p:spPr>
          <a:xfrm>
            <a:off x="800100" y="1579711"/>
            <a:ext cx="11315700" cy="3132974"/>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en-US" sz="3600" b="1" u="sng"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Tiếng Việt</a:t>
            </a:r>
            <a:endParaRPr lang="en-US" sz="3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en-US" sz="60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5: ÔN </a:t>
            </a:r>
            <a:r>
              <a:rPr lang="en-US" sz="6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TẬP </a:t>
            </a:r>
            <a:r>
              <a:rPr lang="en-US" sz="60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GIỮA</a:t>
            </a:r>
            <a:r>
              <a:rPr lang="en-US" sz="6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HỌC KÌ 1</a:t>
            </a:r>
          </a:p>
          <a:p>
            <a:pPr marL="180340" marR="0" algn="ctr">
              <a:lnSpc>
                <a:spcPct val="150000"/>
              </a:lnSpc>
              <a:spcBef>
                <a:spcPts val="0"/>
              </a:spcBef>
              <a:spcAft>
                <a:spcPts val="0"/>
              </a:spcAft>
              <a:tabLst>
                <a:tab pos="270510" algn="l"/>
              </a:tabLst>
            </a:pP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000" b="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iết</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a:t>
            </a:r>
            <a:endParaRPr lang="en-US" sz="4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1966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35314D-0F1C-4DD9-8012-845F3FD70035}"/>
              </a:ext>
            </a:extLst>
          </p:cNvPr>
          <p:cNvSpPr txBox="1"/>
          <p:nvPr/>
        </p:nvSpPr>
        <p:spPr>
          <a:xfrm>
            <a:off x="433633" y="893923"/>
            <a:ext cx="11462994" cy="837473"/>
          </a:xfrm>
          <a:prstGeom prst="rect">
            <a:avLst/>
          </a:prstGeom>
          <a:solidFill>
            <a:schemeClr val="accent2">
              <a:lumMod val="20000"/>
              <a:lumOff val="80000"/>
            </a:schemeClr>
          </a:solidFill>
        </p:spPr>
        <p:txBody>
          <a:bodyPr wrap="square">
            <a:spAutoFit/>
          </a:bodyPr>
          <a:lstStyle/>
          <a:p>
            <a:pPr algn="just">
              <a:lnSpc>
                <a:spcPct val="150000"/>
              </a:lnSpc>
              <a:spcBef>
                <a:spcPts val="600"/>
              </a:spcBef>
              <a:spcAft>
                <a:spcPts val="0"/>
              </a:spcAft>
            </a:pPr>
            <a:r>
              <a:rPr lang="vi-VN" sz="3200" b="1" i="0" dirty="0">
                <a:solidFill>
                  <a:srgbClr val="0070C0"/>
                </a:solidFill>
                <a:effectLst/>
                <a:latin typeface="Times New Roman" panose="02020603050405020304" pitchFamily="18" charset="0"/>
                <a:cs typeface="Times New Roman" panose="02020603050405020304" pitchFamily="18" charset="0"/>
              </a:rPr>
              <a:t>Câu 2</a:t>
            </a:r>
            <a:r>
              <a:rPr lang="en-US" sz="3200" b="1" i="0">
                <a:solidFill>
                  <a:srgbClr val="0070C0"/>
                </a:solidFill>
                <a:effectLst/>
                <a:latin typeface="Times New Roman" panose="02020603050405020304" pitchFamily="18" charset="0"/>
                <a:cs typeface="Times New Roman" panose="02020603050405020304" pitchFamily="18" charset="0"/>
              </a:rPr>
              <a:t>: </a:t>
            </a:r>
            <a:r>
              <a:rPr lang="nl-NL" sz="3600" kern="100">
                <a:solidFill>
                  <a:srgbClr val="0070C0"/>
                </a:solidFill>
                <a:latin typeface="Arail"/>
                <a:ea typeface="Calibri" panose="020F0502020204030204" pitchFamily="34" charset="0"/>
                <a:cs typeface="Times New Roman" panose="02020603050405020304" pitchFamily="18" charset="0"/>
              </a:rPr>
              <a:t>Đối với Nam, chuyến về thăm quê bạn có gì đặc biệt? </a:t>
            </a:r>
            <a:endParaRPr lang="en-US" sz="3600" kern="100">
              <a:solidFill>
                <a:srgbClr val="0070C0"/>
              </a:solidFill>
              <a:latin typeface="Arail"/>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41C5893-91A4-4972-AA02-DDA5B90DE9FC}"/>
              </a:ext>
            </a:extLst>
          </p:cNvPr>
          <p:cNvSpPr txBox="1"/>
          <p:nvPr/>
        </p:nvSpPr>
        <p:spPr>
          <a:xfrm>
            <a:off x="433633" y="2130360"/>
            <a:ext cx="11462994" cy="1200329"/>
          </a:xfrm>
          <a:prstGeom prst="rect">
            <a:avLst/>
          </a:prstGeom>
          <a:solidFill>
            <a:schemeClr val="accent4">
              <a:lumMod val="20000"/>
              <a:lumOff val="80000"/>
            </a:schemeClr>
          </a:solidFill>
        </p:spPr>
        <p:txBody>
          <a:bodyPr wrap="square">
            <a:spAutoFit/>
          </a:bodyPr>
          <a:lstStyle/>
          <a:p>
            <a:r>
              <a:rPr lang="nl-NL" sz="3600">
                <a:solidFill>
                  <a:srgbClr val="FF0000"/>
                </a:solidFill>
                <a:latin typeface="Arail"/>
                <a:ea typeface="Calibri" panose="020F0502020204030204" pitchFamily="34" charset="0"/>
              </a:rPr>
              <a:t>Nam ở vùng đồi núi nên chuyến thăm quê An là lần đầu tiên Nam thấy biển.</a:t>
            </a:r>
            <a:endParaRPr lang="en-US" sz="3600" b="1" dirty="0">
              <a:solidFill>
                <a:srgbClr val="FF0000"/>
              </a:solidFill>
              <a:latin typeface="Arail"/>
              <a:cs typeface="Times New Roman" panose="02020603050405020304" pitchFamily="18" charset="0"/>
            </a:endParaRPr>
          </a:p>
        </p:txBody>
      </p:sp>
    </p:spTree>
    <p:extLst>
      <p:ext uri="{BB962C8B-B14F-4D97-AF65-F5344CB8AC3E}">
        <p14:creationId xmlns:p14="http://schemas.microsoft.com/office/powerpoint/2010/main" val="4732278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681A4D-9F9A-42A5-8405-33BAC3308D9C}"/>
              </a:ext>
            </a:extLst>
          </p:cNvPr>
          <p:cNvSpPr txBox="1"/>
          <p:nvPr/>
        </p:nvSpPr>
        <p:spPr>
          <a:xfrm>
            <a:off x="1518058" y="876692"/>
            <a:ext cx="10103911" cy="646331"/>
          </a:xfrm>
          <a:prstGeom prst="rect">
            <a:avLst/>
          </a:prstGeom>
          <a:solidFill>
            <a:schemeClr val="accent2">
              <a:lumMod val="20000"/>
              <a:lumOff val="80000"/>
            </a:schemeClr>
          </a:solidFill>
        </p:spPr>
        <p:txBody>
          <a:bodyPr wrap="square">
            <a:spAutoFit/>
          </a:bodyPr>
          <a:lstStyle/>
          <a:p>
            <a:r>
              <a:rPr lang="vi-VN" sz="3600" b="1" i="0" dirty="0">
                <a:effectLst/>
                <a:latin typeface="Arail"/>
                <a:cs typeface="Times New Roman" panose="02020603050405020304" pitchFamily="18" charset="0"/>
              </a:rPr>
              <a:t>Câu 3</a:t>
            </a:r>
            <a:r>
              <a:rPr lang="en-US" sz="3600" b="1" i="0">
                <a:effectLst/>
                <a:latin typeface="Arail"/>
                <a:cs typeface="Times New Roman" panose="02020603050405020304" pitchFamily="18" charset="0"/>
              </a:rPr>
              <a:t>: </a:t>
            </a:r>
            <a:r>
              <a:rPr lang="nl-NL" sz="3600">
                <a:latin typeface="Arail"/>
                <a:ea typeface="Calibri" panose="020F0502020204030204" pitchFamily="34" charset="0"/>
              </a:rPr>
              <a:t>Mơ ước của hai bạn có gì giống nhau? </a:t>
            </a:r>
            <a:endParaRPr lang="vi-VN" sz="3600" b="1" i="0" dirty="0">
              <a:solidFill>
                <a:schemeClr val="accent1">
                  <a:lumMod val="75000"/>
                </a:schemeClr>
              </a:solidFill>
              <a:effectLst/>
              <a:latin typeface="Arail"/>
              <a:cs typeface="Times New Roman" panose="02020603050405020304" pitchFamily="18" charset="0"/>
            </a:endParaRPr>
          </a:p>
        </p:txBody>
      </p:sp>
      <p:sp>
        <p:nvSpPr>
          <p:cNvPr id="7" name="TextBox 6">
            <a:extLst>
              <a:ext uri="{FF2B5EF4-FFF2-40B4-BE49-F238E27FC236}">
                <a16:creationId xmlns:a16="http://schemas.microsoft.com/office/drawing/2014/main" id="{DB5C3631-EDE4-4F3C-9A9B-B805E40E49DC}"/>
              </a:ext>
            </a:extLst>
          </p:cNvPr>
          <p:cNvSpPr txBox="1"/>
          <p:nvPr/>
        </p:nvSpPr>
        <p:spPr>
          <a:xfrm>
            <a:off x="1109391" y="1857957"/>
            <a:ext cx="9973217" cy="1200329"/>
          </a:xfrm>
          <a:prstGeom prst="rect">
            <a:avLst/>
          </a:prstGeom>
          <a:solidFill>
            <a:schemeClr val="accent2">
              <a:lumMod val="40000"/>
              <a:lumOff val="60000"/>
            </a:schemeClr>
          </a:solidFill>
        </p:spPr>
        <p:txBody>
          <a:bodyPr wrap="square">
            <a:spAutoFit/>
          </a:bodyPr>
          <a:lstStyle/>
          <a:p>
            <a:pPr algn="ctr"/>
            <a:r>
              <a:rPr lang="en-US" sz="3200" b="1" i="0">
                <a:solidFill>
                  <a:srgbClr val="0070C0"/>
                </a:solidFill>
                <a:effectLst/>
                <a:latin typeface="Times New Roman" panose="02020603050405020304" pitchFamily="18" charset="0"/>
                <a:cs typeface="Times New Roman" panose="02020603050405020304" pitchFamily="18" charset="0"/>
              </a:rPr>
              <a:t>	</a:t>
            </a:r>
            <a:r>
              <a:rPr lang="nl-NL" sz="3600">
                <a:solidFill>
                  <a:srgbClr val="FF0000"/>
                </a:solidFill>
                <a:latin typeface="Arail"/>
                <a:ea typeface="Calibri" panose="020F0502020204030204" pitchFamily="34" charset="0"/>
              </a:rPr>
              <a:t>Cả hai bạn đều mong muốn lớn lên sẽ góp sức xây dựng và bảo vệ quê hương.</a:t>
            </a:r>
            <a:endParaRPr lang="en-US" sz="3600" b="1" dirty="0">
              <a:solidFill>
                <a:srgbClr val="FF0000"/>
              </a:solidFill>
              <a:latin typeface="Arail"/>
              <a:cs typeface="Times New Roman" panose="02020603050405020304" pitchFamily="18" charset="0"/>
            </a:endParaRPr>
          </a:p>
        </p:txBody>
      </p:sp>
    </p:spTree>
    <p:extLst>
      <p:ext uri="{BB962C8B-B14F-4D97-AF65-F5344CB8AC3E}">
        <p14:creationId xmlns:p14="http://schemas.microsoft.com/office/powerpoint/2010/main" val="31090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681A4D-9F9A-42A5-8405-33BAC3308D9C}"/>
              </a:ext>
            </a:extLst>
          </p:cNvPr>
          <p:cNvSpPr txBox="1"/>
          <p:nvPr/>
        </p:nvSpPr>
        <p:spPr>
          <a:xfrm>
            <a:off x="1518058" y="876692"/>
            <a:ext cx="10103911" cy="646331"/>
          </a:xfrm>
          <a:prstGeom prst="rect">
            <a:avLst/>
          </a:prstGeom>
          <a:solidFill>
            <a:schemeClr val="accent2">
              <a:lumMod val="20000"/>
              <a:lumOff val="80000"/>
            </a:schemeClr>
          </a:solidFill>
        </p:spPr>
        <p:txBody>
          <a:bodyPr wrap="square">
            <a:spAutoFit/>
          </a:bodyPr>
          <a:lstStyle/>
          <a:p>
            <a:pPr lvl="0"/>
            <a:r>
              <a:rPr kumimoji="0" lang="vi-VN" sz="3600" b="1" i="0" u="none" strike="noStrike" kern="1200" cap="none" spc="0" normalizeH="0" baseline="0" noProof="0">
                <a:ln>
                  <a:noFill/>
                </a:ln>
                <a:solidFill>
                  <a:srgbClr val="3F3F3F"/>
                </a:solidFill>
                <a:effectLst/>
                <a:uLnTx/>
                <a:uFillTx/>
                <a:latin typeface="Arail"/>
                <a:cs typeface="Times New Roman" panose="02020603050405020304" pitchFamily="18" charset="0"/>
              </a:rPr>
              <a:t>Câu </a:t>
            </a:r>
            <a:r>
              <a:rPr kumimoji="0" lang="en-US" sz="3600" b="1" i="0" u="none" strike="noStrike" kern="1200" cap="none" spc="0" normalizeH="0" baseline="0" noProof="0">
                <a:ln>
                  <a:noFill/>
                </a:ln>
                <a:solidFill>
                  <a:srgbClr val="3F3F3F"/>
                </a:solidFill>
                <a:effectLst/>
                <a:uLnTx/>
                <a:uFillTx/>
                <a:latin typeface="Arail"/>
                <a:cs typeface="Times New Roman" panose="02020603050405020304" pitchFamily="18" charset="0"/>
              </a:rPr>
              <a:t>4: </a:t>
            </a:r>
            <a:r>
              <a:rPr lang="nl-NL" sz="3600">
                <a:latin typeface="Arail"/>
                <a:ea typeface="Calibri" panose="020F0502020204030204" pitchFamily="34" charset="0"/>
              </a:rPr>
              <a:t>Tìm hai từ đồng nghĩa với </a:t>
            </a:r>
            <a:r>
              <a:rPr lang="nl-NL" sz="3600" b="1" i="1">
                <a:latin typeface="Arail"/>
                <a:ea typeface="Calibri" panose="020F0502020204030204" pitchFamily="34" charset="0"/>
              </a:rPr>
              <a:t>mơ ước</a:t>
            </a:r>
            <a:r>
              <a:rPr lang="nl-NL" sz="3600">
                <a:latin typeface="Arail"/>
                <a:ea typeface="Calibri" panose="020F0502020204030204" pitchFamily="34" charset="0"/>
              </a:rPr>
              <a:t>. </a:t>
            </a:r>
            <a:r>
              <a:rPr kumimoji="0" lang="nl-NL" sz="3600" b="0" i="0" u="none" strike="noStrike" kern="1200" cap="none" spc="0" normalizeH="0" baseline="0" noProof="0">
                <a:ln>
                  <a:noFill/>
                </a:ln>
                <a:solidFill>
                  <a:srgbClr val="3F3F3F"/>
                </a:solidFill>
                <a:effectLst/>
                <a:uLnTx/>
                <a:uFillTx/>
                <a:latin typeface="Arail"/>
                <a:ea typeface="Calibri" panose="020F0502020204030204" pitchFamily="34" charset="0"/>
              </a:rPr>
              <a:t> </a:t>
            </a:r>
            <a:endParaRPr kumimoji="0" lang="vi-VN" sz="3600" b="1" i="0" u="none" strike="noStrike" kern="1200" cap="none" spc="0" normalizeH="0" baseline="0" noProof="0" dirty="0">
              <a:ln>
                <a:noFill/>
              </a:ln>
              <a:solidFill>
                <a:srgbClr val="4FC1E9">
                  <a:lumMod val="75000"/>
                </a:srgbClr>
              </a:solidFill>
              <a:effectLst/>
              <a:uLnTx/>
              <a:uFillTx/>
              <a:latin typeface="Arail"/>
              <a:cs typeface="Times New Roman" panose="02020603050405020304" pitchFamily="18" charset="0"/>
            </a:endParaRPr>
          </a:p>
        </p:txBody>
      </p:sp>
      <p:sp>
        <p:nvSpPr>
          <p:cNvPr id="7" name="TextBox 6">
            <a:extLst>
              <a:ext uri="{FF2B5EF4-FFF2-40B4-BE49-F238E27FC236}">
                <a16:creationId xmlns:a16="http://schemas.microsoft.com/office/drawing/2014/main" id="{DB5C3631-EDE4-4F3C-9A9B-B805E40E49DC}"/>
              </a:ext>
            </a:extLst>
          </p:cNvPr>
          <p:cNvSpPr txBox="1"/>
          <p:nvPr/>
        </p:nvSpPr>
        <p:spPr>
          <a:xfrm>
            <a:off x="1518058" y="1857957"/>
            <a:ext cx="9564550" cy="1665521"/>
          </a:xfrm>
          <a:prstGeom prst="rect">
            <a:avLst/>
          </a:prstGeom>
          <a:solidFill>
            <a:schemeClr val="accent2">
              <a:lumMod val="40000"/>
              <a:lumOff val="60000"/>
            </a:schemeClr>
          </a:solidFill>
        </p:spPr>
        <p:txBody>
          <a:bodyPr wrap="square">
            <a:spAutoFit/>
          </a:bodyPr>
          <a:lstStyle/>
          <a:p>
            <a:pPr algn="ctr">
              <a:lnSpc>
                <a:spcPct val="150000"/>
              </a:lnSpc>
              <a:spcBef>
                <a:spcPts val="600"/>
              </a:spcBef>
              <a:spcAft>
                <a:spcPts val="0"/>
              </a:spcAft>
            </a:pPr>
            <a:r>
              <a:rPr lang="nl-NL" sz="3600" i="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ước muốn, ước mong, mong ước, ước mơ, ước vọng, ước ao</a:t>
            </a:r>
            <a:r>
              <a:rPr lang="nl-NL" sz="3600"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kern="1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217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E09BBD-B020-4037-8655-4C7E88B21EFC}"/>
              </a:ext>
            </a:extLst>
          </p:cNvPr>
          <p:cNvPicPr>
            <a:picLocks noChangeAspect="1"/>
          </p:cNvPicPr>
          <p:nvPr/>
        </p:nvPicPr>
        <p:blipFill>
          <a:blip r:embed="rId3"/>
          <a:stretch>
            <a:fillRect/>
          </a:stretch>
        </p:blipFill>
        <p:spPr>
          <a:xfrm>
            <a:off x="2282674" y="253319"/>
            <a:ext cx="6407451" cy="1902117"/>
          </a:xfrm>
          <a:prstGeom prst="rect">
            <a:avLst/>
          </a:prstGeom>
        </p:spPr>
      </p:pic>
      <p:sp>
        <p:nvSpPr>
          <p:cNvPr id="3" name="TextBox 2">
            <a:extLst>
              <a:ext uri="{FF2B5EF4-FFF2-40B4-BE49-F238E27FC236}">
                <a16:creationId xmlns:a16="http://schemas.microsoft.com/office/drawing/2014/main" id="{71BBE2E3-6F0C-44B2-A5C4-F9DE021A24B3}"/>
              </a:ext>
            </a:extLst>
          </p:cNvPr>
          <p:cNvSpPr txBox="1"/>
          <p:nvPr/>
        </p:nvSpPr>
        <p:spPr>
          <a:xfrm>
            <a:off x="1789661" y="2075836"/>
            <a:ext cx="8612678" cy="52322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2800" b="1" dirty="0">
                <a:solidFill>
                  <a:schemeClr val="tx2">
                    <a:lumMod val="75000"/>
                  </a:schemeClr>
                </a:solidFill>
                <a:effectLst/>
                <a:latin typeface="Times New Roman" panose="02020603050405020304" pitchFamily="18" charset="0"/>
                <a:ea typeface="Times New Roman" panose="02020603050405020304" pitchFamily="18" charset="0"/>
              </a:rPr>
              <a:t>Qua tiết học hôm nay, các em đã làm được những gì?</a:t>
            </a:r>
            <a:endParaRPr lang="en-US" sz="2800" b="1" dirty="0">
              <a:solidFill>
                <a:schemeClr val="tx2">
                  <a:lumMod val="75000"/>
                </a:schemeClr>
              </a:solidFill>
            </a:endParaRPr>
          </a:p>
        </p:txBody>
      </p:sp>
      <p:sp>
        <p:nvSpPr>
          <p:cNvPr id="4" name="TextBox 4">
            <a:extLst>
              <a:ext uri="{FF2B5EF4-FFF2-40B4-BE49-F238E27FC236}">
                <a16:creationId xmlns:a16="http://schemas.microsoft.com/office/drawing/2014/main" id="{A6BF733A-4CA6-4A9B-94B8-E9ACF7F226C4}"/>
              </a:ext>
            </a:extLst>
          </p:cNvPr>
          <p:cNvSpPr txBox="1"/>
          <p:nvPr/>
        </p:nvSpPr>
        <p:spPr>
          <a:xfrm>
            <a:off x="1789661" y="2736503"/>
            <a:ext cx="8365779" cy="95410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nl-NL" sz="2800" b="1" dirty="0">
                <a:solidFill>
                  <a:schemeClr val="tx2">
                    <a:lumMod val="75000"/>
                  </a:schemeClr>
                </a:solidFill>
                <a:effectLst/>
                <a:latin typeface="Times New Roman" panose="02020603050405020304" pitchFamily="18" charset="0"/>
                <a:ea typeface="Times New Roman" panose="02020603050405020304" pitchFamily="18" charset="0"/>
              </a:rPr>
              <a:t>GV nhắc HS phải chú ý thực hiện đúng yêu cầu </a:t>
            </a:r>
            <a:r>
              <a:rPr lang="nl-NL" sz="2800" b="1">
                <a:solidFill>
                  <a:schemeClr val="tx2">
                    <a:lumMod val="75000"/>
                  </a:schemeClr>
                </a:solidFill>
                <a:effectLst/>
                <a:latin typeface="Times New Roman" panose="02020603050405020304" pitchFamily="18" charset="0"/>
                <a:ea typeface="Times New Roman" panose="02020603050405020304" pitchFamily="18" charset="0"/>
              </a:rPr>
              <a:t>khi s</a:t>
            </a:r>
            <a:r>
              <a:rPr lang="en-US" sz="2800" b="1">
                <a:solidFill>
                  <a:schemeClr val="tx2">
                    <a:lumMod val="75000"/>
                  </a:schemeClr>
                </a:solidFill>
                <a:latin typeface="Times New Roman" panose="02020603050405020304" pitchFamily="18" charset="0"/>
                <a:ea typeface="Times New Roman" panose="02020603050405020304" pitchFamily="18" charset="0"/>
              </a:rPr>
              <a:t>ử dụng từ đồng nghĩa</a:t>
            </a:r>
            <a:r>
              <a:rPr lang="nl-NL" sz="2800" b="1">
                <a:solidFill>
                  <a:schemeClr val="tx2">
                    <a:lumMod val="75000"/>
                  </a:schemeClr>
                </a:solidFill>
                <a:effectLst/>
                <a:latin typeface="Times New Roman" panose="02020603050405020304" pitchFamily="18" charset="0"/>
                <a:ea typeface="Times New Roman" panose="02020603050405020304" pitchFamily="18" charset="0"/>
              </a:rPr>
              <a:t>.</a:t>
            </a:r>
            <a:endParaRPr lang="en-US" sz="2800" b="1" dirty="0">
              <a:solidFill>
                <a:schemeClr val="tx2">
                  <a:lumMod val="75000"/>
                </a:schemeClr>
              </a:solidFill>
            </a:endParaRPr>
          </a:p>
        </p:txBody>
      </p:sp>
      <p:sp>
        <p:nvSpPr>
          <p:cNvPr id="5" name="TextBox 5">
            <a:extLst>
              <a:ext uri="{FF2B5EF4-FFF2-40B4-BE49-F238E27FC236}">
                <a16:creationId xmlns:a16="http://schemas.microsoft.com/office/drawing/2014/main" id="{32F16753-62B4-4BA1-892B-731B0B4D845D}"/>
              </a:ext>
            </a:extLst>
          </p:cNvPr>
          <p:cNvSpPr txBox="1"/>
          <p:nvPr/>
        </p:nvSpPr>
        <p:spPr>
          <a:xfrm>
            <a:off x="1789661" y="3828057"/>
            <a:ext cx="8290365" cy="95410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nl-NL" sz="2800" b="1" dirty="0">
                <a:solidFill>
                  <a:schemeClr val="tx2">
                    <a:lumMod val="75000"/>
                  </a:schemeClr>
                </a:solidFill>
                <a:effectLst/>
                <a:latin typeface="Times New Roman" panose="02020603050405020304" pitchFamily="18" charset="0"/>
                <a:ea typeface="Times New Roman" panose="02020603050405020304" pitchFamily="18" charset="0"/>
              </a:rPr>
              <a:t>GV nhận xét tiết học và hướng dẫn HS chuẩn </a:t>
            </a:r>
            <a:r>
              <a:rPr lang="nl-NL" sz="2800" b="1">
                <a:solidFill>
                  <a:schemeClr val="tx2">
                    <a:lumMod val="75000"/>
                  </a:schemeClr>
                </a:solidFill>
                <a:effectLst/>
                <a:latin typeface="Times New Roman" panose="02020603050405020304" pitchFamily="18" charset="0"/>
                <a:ea typeface="Times New Roman" panose="02020603050405020304" pitchFamily="18" charset="0"/>
              </a:rPr>
              <a:t>bị bài tiết sau: </a:t>
            </a:r>
            <a:r>
              <a:rPr lang="nl-NL" sz="2800" b="1" i="1">
                <a:solidFill>
                  <a:srgbClr val="FF0000"/>
                </a:solidFill>
                <a:effectLst/>
                <a:latin typeface="Times New Roman" panose="02020603050405020304" pitchFamily="18" charset="0"/>
                <a:ea typeface="Times New Roman" panose="02020603050405020304" pitchFamily="18" charset="0"/>
              </a:rPr>
              <a:t>Bài 5: Ôn tập giữa học kì I (Tiết 2)</a:t>
            </a:r>
            <a:endParaRPr lang="en-US" sz="2800" b="1" i="1" dirty="0">
              <a:solidFill>
                <a:srgbClr val="FF0000"/>
              </a:solidFill>
            </a:endParaRPr>
          </a:p>
        </p:txBody>
      </p:sp>
    </p:spTree>
    <p:extLst>
      <p:ext uri="{BB962C8B-B14F-4D97-AF65-F5344CB8AC3E}">
        <p14:creationId xmlns:p14="http://schemas.microsoft.com/office/powerpoint/2010/main" val="2553156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C2D71-B233-4736-8531-A6986E05A013}"/>
              </a:ext>
            </a:extLst>
          </p:cNvPr>
          <p:cNvPicPr>
            <a:picLocks noChangeAspect="1"/>
          </p:cNvPicPr>
          <p:nvPr/>
        </p:nvPicPr>
        <p:blipFill>
          <a:blip r:embed="rId3"/>
          <a:stretch>
            <a:fillRect/>
          </a:stretch>
        </p:blipFill>
        <p:spPr>
          <a:xfrm>
            <a:off x="2218082" y="837351"/>
            <a:ext cx="8226081" cy="3780972"/>
          </a:xfrm>
          <a:prstGeom prst="rect">
            <a:avLst/>
          </a:prstGeom>
        </p:spPr>
      </p:pic>
    </p:spTree>
    <p:extLst>
      <p:ext uri="{BB962C8B-B14F-4D97-AF65-F5344CB8AC3E}">
        <p14:creationId xmlns:p14="http://schemas.microsoft.com/office/powerpoint/2010/main" val="138315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D0A7E4-4247-4195-BD19-19E948467B2E}"/>
              </a:ext>
            </a:extLst>
          </p:cNvPr>
          <p:cNvPicPr>
            <a:picLocks noChangeAspect="1"/>
          </p:cNvPicPr>
          <p:nvPr/>
        </p:nvPicPr>
        <p:blipFill>
          <a:blip r:embed="rId3"/>
          <a:stretch>
            <a:fillRect/>
          </a:stretch>
        </p:blipFill>
        <p:spPr>
          <a:xfrm>
            <a:off x="2049761" y="0"/>
            <a:ext cx="4651077" cy="885825"/>
          </a:xfrm>
          <a:prstGeom prst="rect">
            <a:avLst/>
          </a:prstGeom>
        </p:spPr>
      </p:pic>
      <p:sp>
        <p:nvSpPr>
          <p:cNvPr id="4" name="TextBox 3">
            <a:extLst>
              <a:ext uri="{FF2B5EF4-FFF2-40B4-BE49-F238E27FC236}">
                <a16:creationId xmlns:a16="http://schemas.microsoft.com/office/drawing/2014/main" id="{79F750A4-4D53-4AC2-A60D-E8DE2DFCF918}"/>
              </a:ext>
            </a:extLst>
          </p:cNvPr>
          <p:cNvSpPr txBox="1"/>
          <p:nvPr/>
        </p:nvSpPr>
        <p:spPr>
          <a:xfrm>
            <a:off x="2318146" y="1471176"/>
            <a:ext cx="8483203" cy="661207"/>
          </a:xfrm>
          <a:prstGeom prst="rect">
            <a:avLst/>
          </a:prstGeom>
          <a:noFill/>
        </p:spPr>
        <p:txBody>
          <a:bodyPr wrap="square">
            <a:spAutoFit/>
          </a:bodyPr>
          <a:lstStyle/>
          <a:p>
            <a:pPr marL="0" marR="0">
              <a:lnSpc>
                <a:spcPct val="150000"/>
              </a:lnSpc>
              <a:spcBef>
                <a:spcPts val="0"/>
              </a:spcBef>
              <a:spcAft>
                <a:spcPts val="0"/>
              </a:spcAft>
            </a:pP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endPar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B44E4652-A538-4B38-AD53-BBF670B357C2}"/>
              </a:ext>
            </a:extLst>
          </p:cNvPr>
          <p:cNvSpPr txBox="1"/>
          <p:nvPr/>
        </p:nvSpPr>
        <p:spPr>
          <a:xfrm>
            <a:off x="2589610" y="2389183"/>
            <a:ext cx="6093618" cy="523220"/>
          </a:xfrm>
          <a:prstGeom prst="rect">
            <a:avLst/>
          </a:prstGeom>
          <a:noFill/>
        </p:spPr>
        <p:txBody>
          <a:bodyPr wrap="square">
            <a:spAutoFit/>
          </a:bodyPr>
          <a:lstStyle/>
          <a:p>
            <a:r>
              <a:rPr lang="en-US" sz="2800" b="1" kern="0" dirty="0" err="1">
                <a:effectLst/>
                <a:latin typeface="Times New Roman" panose="02020603050405020304" pitchFamily="18" charset="0"/>
                <a:ea typeface="Times New Roman" panose="02020603050405020304" pitchFamily="18" charset="0"/>
              </a:rPr>
              <a:t>Trò</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chơi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bí</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mật</a:t>
            </a:r>
            <a:r>
              <a:rPr lang="en-US" sz="2800" b="1" kern="0" dirty="0">
                <a:effectLst/>
                <a:latin typeface="Times New Roman" panose="02020603050405020304" pitchFamily="18" charset="0"/>
                <a:ea typeface="Times New Roman" panose="02020603050405020304" pitchFamily="18" charset="0"/>
              </a:rPr>
              <a:t>”</a:t>
            </a:r>
            <a:endParaRPr lang="en-US" sz="2800" b="1" dirty="0"/>
          </a:p>
        </p:txBody>
      </p:sp>
      <p:sp>
        <p:nvSpPr>
          <p:cNvPr id="8" name="TextBox 7">
            <a:extLst>
              <a:ext uri="{FF2B5EF4-FFF2-40B4-BE49-F238E27FC236}">
                <a16:creationId xmlns:a16="http://schemas.microsoft.com/office/drawing/2014/main" id="{C20AFB5C-75BB-4173-B9BB-FFA932083C4C}"/>
              </a:ext>
            </a:extLst>
          </p:cNvPr>
          <p:cNvSpPr txBox="1"/>
          <p:nvPr/>
        </p:nvSpPr>
        <p:spPr>
          <a:xfrm>
            <a:off x="2589610" y="3105835"/>
            <a:ext cx="7297340" cy="954107"/>
          </a:xfrm>
          <a:prstGeom prst="rect">
            <a:avLst/>
          </a:prstGeom>
          <a:noFill/>
        </p:spPr>
        <p:txBody>
          <a:bodyPr wrap="square">
            <a:spAutoFit/>
          </a:bodyPr>
          <a:lstStyle/>
          <a:p>
            <a:r>
              <a:rPr lang="en-US" sz="2800" b="1" kern="0" dirty="0" err="1">
                <a:effectLst/>
                <a:latin typeface="Times New Roman" panose="02020603050405020304" pitchFamily="18" charset="0"/>
                <a:ea typeface="Times New Roman" panose="02020603050405020304" pitchFamily="18" charset="0"/>
              </a:rPr>
              <a:t>Luật</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chơi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Mỗi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học</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sinh</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sẽ</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chọn</a:t>
            </a:r>
            <a:r>
              <a:rPr lang="en-US" sz="2800" b="1" kern="0" dirty="0">
                <a:effectLst/>
                <a:latin typeface="Times New Roman" panose="02020603050405020304" pitchFamily="18" charset="0"/>
                <a:ea typeface="Times New Roman" panose="02020603050405020304" pitchFamily="18" charset="0"/>
              </a:rPr>
              <a:t> 1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và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thực</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hiện</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theo</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yêu</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cầu</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của</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đó</a:t>
            </a:r>
            <a:r>
              <a:rPr lang="en-US" sz="2800" b="1" kern="0" dirty="0">
                <a:effectLst/>
                <a:latin typeface="Times New Roman" panose="02020603050405020304" pitchFamily="18" charset="0"/>
                <a:ea typeface="Times New Roman" panose="02020603050405020304" pitchFamily="18" charset="0"/>
              </a:rPr>
              <a:t>.</a:t>
            </a:r>
            <a:endParaRPr lang="en-US" sz="2800" b="1" dirty="0"/>
          </a:p>
        </p:txBody>
      </p:sp>
    </p:spTree>
    <p:extLst>
      <p:ext uri="{BB962C8B-B14F-4D97-AF65-F5344CB8AC3E}">
        <p14:creationId xmlns:p14="http://schemas.microsoft.com/office/powerpoint/2010/main" val="28708850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1" y="0"/>
            <a:ext cx="7772396" cy="4301328"/>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757586" y="4057324"/>
            <a:ext cx="6676828" cy="646331"/>
          </a:xfrm>
          <a:prstGeom prst="rect">
            <a:avLst/>
          </a:prstGeom>
          <a:noFill/>
        </p:spPr>
        <p:txBody>
          <a:bodyPr wrap="none" lIns="91440" tIns="45720" rIns="91440" bIns="45720">
            <a:spAutoFit/>
          </a:bodyPr>
          <a:lstStyle/>
          <a:p>
            <a:pPr algn="ct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endParaRPr lang="en-US" sz="3600" b="1" cap="none" spc="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D5637220-8609-44A7-8DDD-910576BCA515}"/>
              </a:ext>
            </a:extLst>
          </p:cNvPr>
          <p:cNvSpPr/>
          <p:nvPr/>
        </p:nvSpPr>
        <p:spPr>
          <a:xfrm>
            <a:off x="5868643" y="4924753"/>
            <a:ext cx="4464684" cy="584775"/>
          </a:xfrm>
          <a:prstGeom prst="rect">
            <a:avLst/>
          </a:prstGeom>
        </p:spPr>
        <p:txBody>
          <a:bodyPr wrap="none">
            <a:spAutoFit/>
          </a:bodyPr>
          <a:lstStyle/>
          <a:p>
            <a:r>
              <a:rPr lang="en-US" sz="3200" b="1">
                <a:latin typeface="Tahoma" panose="020B0604030504040204" pitchFamily="34" charset="0"/>
                <a:ea typeface="Tahoma" panose="020B0604030504040204" pitchFamily="34" charset="0"/>
                <a:cs typeface="Tahoma" panose="020B0604030504040204" pitchFamily="34" charset="0"/>
              </a:rPr>
              <a:t>Gift box secret game</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1926" y="-800100"/>
            <a:ext cx="609600" cy="609600"/>
          </a:xfrm>
          <a:prstGeom prst="rect">
            <a:avLst/>
          </a:prstGeom>
        </p:spPr>
      </p:pic>
    </p:spTree>
    <p:extLst>
      <p:ext uri="{BB962C8B-B14F-4D97-AF65-F5344CB8AC3E}">
        <p14:creationId xmlns:p14="http://schemas.microsoft.com/office/powerpoint/2010/main" val="26025529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OpenSans-San"/>
              <a:ea typeface="+mn-ea"/>
              <a:cs typeface="+mn-cs"/>
            </a:endParaRPr>
          </a:p>
        </p:txBody>
      </p:sp>
      <p:pic>
        <p:nvPicPr>
          <p:cNvPr id="8" name="Picture 7">
            <a:hlinkClick r:id="rId3"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57" y="930650"/>
            <a:ext cx="1969179" cy="1743607"/>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2" y="418541"/>
            <a:ext cx="2060627" cy="1383912"/>
          </a:xfrm>
          <a:prstGeom prst="rect">
            <a:avLst/>
          </a:prstGeom>
        </p:spPr>
      </p:pic>
      <p:pic>
        <p:nvPicPr>
          <p:cNvPr id="10" name="Picture 9">
            <a:hlinkClick r:id="" action="ppaction://noaction"/>
            <a:extLst>
              <a:ext uri="{FF2B5EF4-FFF2-40B4-BE49-F238E27FC236}">
                <a16:creationId xmlns:a16="http://schemas.microsoft.com/office/drawing/2014/main" id="{99F79902-D845-4948-9A8D-BC737DA839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3399" y="930649"/>
            <a:ext cx="1969179" cy="1743607"/>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7674" y="418540"/>
            <a:ext cx="2060627" cy="1383912"/>
          </a:xfrm>
          <a:prstGeom prst="rect">
            <a:avLst/>
          </a:prstGeom>
        </p:spPr>
      </p:pic>
      <p:pic>
        <p:nvPicPr>
          <p:cNvPr id="12" name="Picture 11">
            <a:hlinkClick r:id="" action="ppaction://noaction"/>
            <a:extLst>
              <a:ext uri="{FF2B5EF4-FFF2-40B4-BE49-F238E27FC236}">
                <a16:creationId xmlns:a16="http://schemas.microsoft.com/office/drawing/2014/main" id="{B9F6EF56-EFE5-46AA-BEED-938FE1E31A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12141" y="930649"/>
            <a:ext cx="1969179" cy="1743607"/>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6416" y="418540"/>
            <a:ext cx="2060627" cy="1383912"/>
          </a:xfrm>
          <a:prstGeom prst="rect">
            <a:avLst/>
          </a:prstGeom>
        </p:spPr>
      </p:pic>
      <p:pic>
        <p:nvPicPr>
          <p:cNvPr id="14" name="Picture 13">
            <a:hlinkClick r:id="" action="ppaction://noaction"/>
            <a:extLst>
              <a:ext uri="{FF2B5EF4-FFF2-40B4-BE49-F238E27FC236}">
                <a16:creationId xmlns:a16="http://schemas.microsoft.com/office/drawing/2014/main" id="{633EC59B-FCA1-44AA-9210-1F72A9C855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36606" y="930648"/>
            <a:ext cx="1969179" cy="1743607"/>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90881" y="418539"/>
            <a:ext cx="2060627" cy="1383912"/>
          </a:xfrm>
          <a:prstGeom prst="rect">
            <a:avLst/>
          </a:prstGeom>
        </p:spPr>
      </p:pic>
      <p:pic>
        <p:nvPicPr>
          <p:cNvPr id="16" name="Picture 15">
            <a:hlinkClick r:id="" action="ppaction://noaction"/>
            <a:extLst>
              <a:ext uri="{FF2B5EF4-FFF2-40B4-BE49-F238E27FC236}">
                <a16:creationId xmlns:a16="http://schemas.microsoft.com/office/drawing/2014/main" id="{6FB1DCEB-4C74-4EB6-8AC6-7F38A1717E0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69623" y="930647"/>
            <a:ext cx="1969179" cy="1743607"/>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23898" y="418538"/>
            <a:ext cx="2060627" cy="1383912"/>
          </a:xfrm>
          <a:prstGeom prst="rect">
            <a:avLst/>
          </a:prstGeom>
        </p:spPr>
      </p:pic>
      <p:pic>
        <p:nvPicPr>
          <p:cNvPr id="18" name="Picture 17">
            <a:hlinkClick r:id="" action="ppaction://noaction"/>
            <a:extLst>
              <a:ext uri="{FF2B5EF4-FFF2-40B4-BE49-F238E27FC236}">
                <a16:creationId xmlns:a16="http://schemas.microsoft.com/office/drawing/2014/main" id="{72FC547B-FE68-4CD5-98AE-80D9F184E2A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4657" y="4250911"/>
            <a:ext cx="1969179" cy="1743607"/>
          </a:xfrm>
          <a:prstGeom prst="rect">
            <a:avLst/>
          </a:prstGeom>
        </p:spPr>
      </p:pic>
      <p:pic>
        <p:nvPicPr>
          <p:cNvPr id="19" name="Picture 18">
            <a:extLst>
              <a:ext uri="{FF2B5EF4-FFF2-40B4-BE49-F238E27FC236}">
                <a16:creationId xmlns:a16="http://schemas.microsoft.com/office/drawing/2014/main" id="{12C318AC-1A9F-4496-B8ED-00C59FCFCB6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932" y="3738802"/>
            <a:ext cx="2060627" cy="1383912"/>
          </a:xfrm>
          <a:prstGeom prst="rect">
            <a:avLst/>
          </a:prstGeom>
        </p:spPr>
      </p:pic>
      <p:pic>
        <p:nvPicPr>
          <p:cNvPr id="20" name="Picture 19">
            <a:hlinkClick r:id="" action="ppaction://noaction"/>
            <a:extLst>
              <a:ext uri="{FF2B5EF4-FFF2-40B4-BE49-F238E27FC236}">
                <a16:creationId xmlns:a16="http://schemas.microsoft.com/office/drawing/2014/main" id="{B25B2451-429F-4193-AD91-3FC55091FAE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687674" y="4250910"/>
            <a:ext cx="1969179" cy="1743607"/>
          </a:xfrm>
          <a:prstGeom prst="rect">
            <a:avLst/>
          </a:prstGeom>
        </p:spPr>
      </p:pic>
      <p:pic>
        <p:nvPicPr>
          <p:cNvPr id="21" name="Picture 20">
            <a:extLst>
              <a:ext uri="{FF2B5EF4-FFF2-40B4-BE49-F238E27FC236}">
                <a16:creationId xmlns:a16="http://schemas.microsoft.com/office/drawing/2014/main" id="{F815BA16-0CA4-45FA-B15C-9FFC4691156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641949" y="3738801"/>
            <a:ext cx="2060627" cy="1383912"/>
          </a:xfrm>
          <a:prstGeom prst="rect">
            <a:avLst/>
          </a:prstGeom>
        </p:spPr>
      </p:pic>
      <p:pic>
        <p:nvPicPr>
          <p:cNvPr id="22" name="Picture 21">
            <a:hlinkClick r:id="" action="ppaction://noaction"/>
            <a:extLst>
              <a:ext uri="{FF2B5EF4-FFF2-40B4-BE49-F238E27FC236}">
                <a16:creationId xmlns:a16="http://schemas.microsoft.com/office/drawing/2014/main" id="{424C2331-9CA8-46A5-9223-5370B0AC721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966414" y="4250909"/>
            <a:ext cx="1969179" cy="1743607"/>
          </a:xfrm>
          <a:prstGeom prst="rect">
            <a:avLst/>
          </a:prstGeom>
        </p:spPr>
      </p:pic>
      <p:pic>
        <p:nvPicPr>
          <p:cNvPr id="23" name="Picture 22">
            <a:extLst>
              <a:ext uri="{FF2B5EF4-FFF2-40B4-BE49-F238E27FC236}">
                <a16:creationId xmlns:a16="http://schemas.microsoft.com/office/drawing/2014/main" id="{BE6BB17E-4B9B-41C4-96D2-D72E59DCE11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920689" y="3738800"/>
            <a:ext cx="2060627" cy="1383912"/>
          </a:xfrm>
          <a:prstGeom prst="rect">
            <a:avLst/>
          </a:prstGeom>
        </p:spPr>
      </p:pic>
      <p:pic>
        <p:nvPicPr>
          <p:cNvPr id="24" name="Picture 23">
            <a:hlinkClick r:id="" action="ppaction://noaction"/>
            <a:extLst>
              <a:ext uri="{FF2B5EF4-FFF2-40B4-BE49-F238E27FC236}">
                <a16:creationId xmlns:a16="http://schemas.microsoft.com/office/drawing/2014/main" id="{9D0C5192-D75C-485C-BF26-434A5F1AB62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336602" y="4250909"/>
            <a:ext cx="1969179" cy="1743607"/>
          </a:xfrm>
          <a:prstGeom prst="rect">
            <a:avLst/>
          </a:prstGeom>
        </p:spPr>
      </p:pic>
      <p:pic>
        <p:nvPicPr>
          <p:cNvPr id="25" name="Picture 24">
            <a:extLst>
              <a:ext uri="{FF2B5EF4-FFF2-40B4-BE49-F238E27FC236}">
                <a16:creationId xmlns:a16="http://schemas.microsoft.com/office/drawing/2014/main" id="{ECEE385F-125C-47C1-8007-986DF71CC28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290877" y="3738800"/>
            <a:ext cx="2060627" cy="1383912"/>
          </a:xfrm>
          <a:prstGeom prst="rect">
            <a:avLst/>
          </a:prstGeom>
        </p:spPr>
      </p:pic>
      <p:pic>
        <p:nvPicPr>
          <p:cNvPr id="26" name="Picture 25">
            <a:hlinkClick r:id="" action="ppaction://noaction"/>
            <a:extLst>
              <a:ext uri="{FF2B5EF4-FFF2-40B4-BE49-F238E27FC236}">
                <a16:creationId xmlns:a16="http://schemas.microsoft.com/office/drawing/2014/main" id="{9BA53A17-AFCF-4E30-9122-7DE4F8E4940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569623" y="4250909"/>
            <a:ext cx="1969179" cy="1743607"/>
          </a:xfrm>
          <a:prstGeom prst="rect">
            <a:avLst/>
          </a:prstGeom>
        </p:spPr>
      </p:pic>
      <p:pic>
        <p:nvPicPr>
          <p:cNvPr id="27" name="Picture 26">
            <a:extLst>
              <a:ext uri="{FF2B5EF4-FFF2-40B4-BE49-F238E27FC236}">
                <a16:creationId xmlns:a16="http://schemas.microsoft.com/office/drawing/2014/main" id="{4B61E008-E63C-47EA-9197-B0DC8AA996A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523898" y="3738800"/>
            <a:ext cx="2060627"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 action="ppaction://noaction"/>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3.OpenSans-San"/>
              <a:ea typeface="+mn-ea"/>
              <a:cs typeface="+mn-cs"/>
            </a:endParaRPr>
          </a:p>
        </p:txBody>
      </p:sp>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5"/>
                                        </p:tgtEl>
                                      </p:cBhvr>
                                    </p:animEffect>
                                    <p:set>
                                      <p:cBhvr>
                                        <p:cTn id="8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6"/>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26"/>
                                        </p:tgtEl>
                                      </p:cBhvr>
                                    </p:animEffect>
                                    <p:set>
                                      <p:cBhvr>
                                        <p:cTn id="88" dur="1" fill="hold">
                                          <p:stCondLst>
                                            <p:cond delay="499"/>
                                          </p:stCondLst>
                                        </p:cTn>
                                        <p:tgtEl>
                                          <p:spTgt spid="2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hape 792">
            <a:extLst>
              <a:ext uri="{FF2B5EF4-FFF2-40B4-BE49-F238E27FC236}">
                <a16:creationId xmlns:a16="http://schemas.microsoft.com/office/drawing/2014/main" id="{8986B35F-3FB7-4681-8BF6-FE3C02ED7C44}"/>
              </a:ext>
            </a:extLst>
          </p:cNvPr>
          <p:cNvSpPr txBox="1"/>
          <p:nvPr/>
        </p:nvSpPr>
        <p:spPr>
          <a:xfrm>
            <a:off x="1772240" y="1960776"/>
            <a:ext cx="8823488" cy="2130457"/>
          </a:xfrm>
          <a:prstGeom prst="rect">
            <a:avLst/>
          </a:prstGeom>
          <a:noFill/>
        </p:spPr>
        <p:txBody>
          <a:bodyPr lIns="0" tIns="0" rIns="0" bIns="0"/>
          <a:lstStyle/>
          <a:p>
            <a:pPr>
              <a:lnSpc>
                <a:spcPct val="130000"/>
              </a:lnSpc>
              <a:spcAft>
                <a:spcPts val="0"/>
              </a:spcAft>
            </a:pPr>
            <a:r>
              <a:rPr lang="en-US" sz="3600">
                <a:solidFill>
                  <a:srgbClr val="231F20"/>
                </a:solidFill>
                <a:effectLst/>
                <a:latin typeface="Arial" panose="020B0604020202020204" pitchFamily="34" charset="0"/>
                <a:ea typeface="Arial" panose="020B0604020202020204" pitchFamily="34" charset="0"/>
              </a:rPr>
              <a:t>Mỗi học sinh đọc diễn cảm một đoạn văn, đoạn thơ khoảng 90 - 95 tiếng hoặc đọc thuộc lòng một đoạn thơ (bài thơ) đã học.</a:t>
            </a:r>
          </a:p>
        </p:txBody>
      </p:sp>
    </p:spTree>
    <p:extLst>
      <p:ext uri="{BB962C8B-B14F-4D97-AF65-F5344CB8AC3E}">
        <p14:creationId xmlns:p14="http://schemas.microsoft.com/office/powerpoint/2010/main" val="10907545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DA16D3-B05B-4081-ACCA-29C61BA93008}"/>
              </a:ext>
            </a:extLst>
          </p:cNvPr>
          <p:cNvSpPr txBox="1"/>
          <p:nvPr/>
        </p:nvSpPr>
        <p:spPr>
          <a:xfrm>
            <a:off x="2044173" y="70670"/>
            <a:ext cx="6093618" cy="523220"/>
          </a:xfrm>
          <a:prstGeom prst="rect">
            <a:avLst/>
          </a:prstGeom>
          <a:noFill/>
        </p:spPr>
        <p:txBody>
          <a:bodyPr wrap="square">
            <a:spAutoFit/>
          </a:bodyPr>
          <a:lstStyle/>
          <a:p>
            <a:r>
              <a:rPr lang="nl-NL" sz="2800" b="1" i="1" kern="0" dirty="0">
                <a:solidFill>
                  <a:srgbClr val="FF0000"/>
                </a:solidFill>
                <a:latin typeface="Times New Roman" panose="02020603050405020304" pitchFamily="18" charset="0"/>
                <a:ea typeface="Times New Roman" panose="02020603050405020304" pitchFamily="18" charset="0"/>
              </a:rPr>
              <a:t>B. </a:t>
            </a:r>
            <a:r>
              <a:rPr lang="nl-NL" sz="2800" b="1" i="1" kern="0" dirty="0">
                <a:solidFill>
                  <a:srgbClr val="FF0000"/>
                </a:solidFill>
                <a:effectLst/>
                <a:latin typeface="Times New Roman" panose="02020603050405020304" pitchFamily="18" charset="0"/>
                <a:ea typeface="Times New Roman" panose="02020603050405020304" pitchFamily="18" charset="0"/>
              </a:rPr>
              <a:t>Đọc và làm bài tập</a:t>
            </a:r>
            <a:endParaRPr lang="en-US" sz="2800" b="1" dirty="0">
              <a:solidFill>
                <a:srgbClr val="FF0000"/>
              </a:solidFill>
            </a:endParaRPr>
          </a:p>
        </p:txBody>
      </p:sp>
      <p:sp>
        <p:nvSpPr>
          <p:cNvPr id="7" name="TextBox 6">
            <a:extLst>
              <a:ext uri="{FF2B5EF4-FFF2-40B4-BE49-F238E27FC236}">
                <a16:creationId xmlns:a16="http://schemas.microsoft.com/office/drawing/2014/main" id="{B0BDEADB-DAC4-46B3-B86C-973F7A37AC6E}"/>
              </a:ext>
            </a:extLst>
          </p:cNvPr>
          <p:cNvSpPr txBox="1"/>
          <p:nvPr/>
        </p:nvSpPr>
        <p:spPr>
          <a:xfrm>
            <a:off x="5467546" y="-38020"/>
            <a:ext cx="2592372" cy="584775"/>
          </a:xfrm>
          <a:prstGeom prst="rect">
            <a:avLst/>
          </a:prstGeom>
          <a:noFill/>
        </p:spPr>
        <p:txBody>
          <a:bodyPr wrap="square">
            <a:spAutoFit/>
          </a:bodyPr>
          <a:lstStyle/>
          <a:p>
            <a:pPr algn="ctr" rtl="0"/>
            <a:r>
              <a:rPr lang="en-US" sz="3200" b="1" i="0">
                <a:solidFill>
                  <a:srgbClr val="FF0000"/>
                </a:solidFill>
                <a:effectLst/>
                <a:latin typeface="Times New Roman" panose="02020603050405020304" pitchFamily="18" charset="0"/>
                <a:cs typeface="Times New Roman" panose="02020603050405020304" pitchFamily="18" charset="0"/>
              </a:rPr>
              <a:t>Tình bạn</a:t>
            </a:r>
            <a:endParaRPr lang="vi-VN" sz="3200" b="0" i="0" dirty="0">
              <a:solidFill>
                <a:srgbClr val="FF0000"/>
              </a:solidFill>
              <a:effectLst/>
              <a:latin typeface="Times New Roman" panose="02020603050405020304" pitchFamily="18" charset="0"/>
              <a:cs typeface="Times New Roman" panose="02020603050405020304" pitchFamily="18" charset="0"/>
            </a:endParaRPr>
          </a:p>
        </p:txBody>
      </p:sp>
      <p:pic>
        <p:nvPicPr>
          <p:cNvPr id="6" name="Shape 788">
            <a:extLst>
              <a:ext uri="{FF2B5EF4-FFF2-40B4-BE49-F238E27FC236}">
                <a16:creationId xmlns:a16="http://schemas.microsoft.com/office/drawing/2014/main" id="{24F2FE1B-D67A-470E-858E-3D5FDC967EDE}"/>
              </a:ext>
            </a:extLst>
          </p:cNvPr>
          <p:cNvPicPr/>
          <p:nvPr/>
        </p:nvPicPr>
        <p:blipFill>
          <a:blip r:embed="rId3"/>
          <a:stretch>
            <a:fillRect/>
          </a:stretch>
        </p:blipFill>
        <p:spPr>
          <a:xfrm>
            <a:off x="4630864" y="608310"/>
            <a:ext cx="7597120" cy="6336889"/>
          </a:xfrm>
          <a:prstGeom prst="rect">
            <a:avLst/>
          </a:prstGeom>
        </p:spPr>
      </p:pic>
      <p:sp>
        <p:nvSpPr>
          <p:cNvPr id="9" name="TextBox 8">
            <a:extLst>
              <a:ext uri="{FF2B5EF4-FFF2-40B4-BE49-F238E27FC236}">
                <a16:creationId xmlns:a16="http://schemas.microsoft.com/office/drawing/2014/main" id="{928FA0F2-ABEA-4FC3-B4A7-7B81DD4BB6DB}"/>
              </a:ext>
            </a:extLst>
          </p:cNvPr>
          <p:cNvSpPr txBox="1"/>
          <p:nvPr/>
        </p:nvSpPr>
        <p:spPr>
          <a:xfrm>
            <a:off x="108155" y="743395"/>
            <a:ext cx="8652387" cy="3554819"/>
          </a:xfrm>
          <a:prstGeom prst="rect">
            <a:avLst/>
          </a:prstGeom>
        </p:spPr>
        <p:style>
          <a:lnRef idx="1">
            <a:schemeClr val="accent4"/>
          </a:lnRef>
          <a:fillRef idx="2">
            <a:schemeClr val="accent4"/>
          </a:fillRef>
          <a:effectRef idx="1">
            <a:schemeClr val="accent4"/>
          </a:effectRef>
          <a:fontRef idx="minor">
            <a:schemeClr val="dk1"/>
          </a:fontRef>
        </p:style>
        <p:txBody>
          <a:bodyPr wrap="square" numCol="1">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sz="3300">
                <a:solidFill>
                  <a:srgbClr val="231F20"/>
                </a:solidFill>
                <a:latin typeface="Arail"/>
                <a:ea typeface="Arial" panose="020B0604020202020204" pitchFamily="34" charset="0"/>
              </a:rPr>
              <a:t>         </a:t>
            </a:r>
            <a:r>
              <a:rPr lang="en-US" sz="3200">
                <a:solidFill>
                  <a:srgbClr val="231F20"/>
                </a:solidFill>
                <a:latin typeface="Arail"/>
                <a:ea typeface="Arial" panose="020B0604020202020204" pitchFamily="34" charset="0"/>
              </a:rPr>
              <a:t>Hè năm nay, Nam được về quê An chơi.</a:t>
            </a:r>
          </a:p>
          <a:p>
            <a:pPr algn="just"/>
            <a:r>
              <a:rPr lang="en-US" sz="3200">
                <a:solidFill>
                  <a:srgbClr val="000000"/>
                </a:solidFill>
                <a:latin typeface="Arail"/>
                <a:ea typeface="Courier New" panose="02070309020205020404" pitchFamily="49" charset="0"/>
              </a:rPr>
              <a:t>         </a:t>
            </a:r>
            <a:r>
              <a:rPr lang="vi-VN" sz="3200">
                <a:solidFill>
                  <a:srgbClr val="000000"/>
                </a:solidFill>
                <a:latin typeface="Arail"/>
                <a:ea typeface="Courier New" panose="02070309020205020404" pitchFamily="49" charset="0"/>
              </a:rPr>
              <a:t>Nam quen An qua mục “Góc sáng tạo” của báo </a:t>
            </a:r>
            <a:r>
              <a:rPr lang="vi-VN" sz="3200" i="1">
                <a:solidFill>
                  <a:srgbClr val="000000"/>
                </a:solidFill>
                <a:latin typeface="Arail"/>
                <a:ea typeface="Courier New" panose="02070309020205020404" pitchFamily="49" charset="0"/>
              </a:rPr>
              <a:t>Thiếu niên Tiền phong</a:t>
            </a:r>
            <a:r>
              <a:rPr lang="vi-VN" sz="3200">
                <a:solidFill>
                  <a:srgbClr val="000000"/>
                </a:solidFill>
                <a:latin typeface="Arail"/>
                <a:ea typeface="Courier New" panose="02070309020205020404" pitchFamily="49" charset="0"/>
              </a:rPr>
              <a:t> hồi năm ngoái. Khi ấy, cả hai đứa đều tham gia thi ý tưởng về chủ đề “Em yêu môi trường quê em”. Chẳng hiểu thế nào mà một đứa ở đồng rừng, một đứa ở ven biển lại có cùng ý tưởng thả bèo trên các ao hồ bị ô</a:t>
            </a:r>
            <a:r>
              <a:rPr lang="en-US" sz="3200">
                <a:solidFill>
                  <a:srgbClr val="000000"/>
                </a:solidFill>
                <a:latin typeface="Arail"/>
                <a:ea typeface="Courier New" panose="02070309020205020404" pitchFamily="49" charset="0"/>
              </a:rPr>
              <a:t> </a:t>
            </a:r>
            <a:r>
              <a:rPr lang="vi-VN" sz="3200">
                <a:solidFill>
                  <a:srgbClr val="000000"/>
                </a:solidFill>
                <a:latin typeface="Arail"/>
                <a:ea typeface="Courier New" panose="02070309020205020404" pitchFamily="49" charset="0"/>
              </a:rPr>
              <a:t>nhiễm. </a:t>
            </a:r>
            <a:endParaRPr kumimoji="0" lang="en-US" altLang="en-US" sz="3200" b="0" i="0" u="none" strike="noStrike" cap="none" normalizeH="0" baseline="0" dirty="0">
              <a:ln>
                <a:noFill/>
              </a:ln>
              <a:solidFill>
                <a:schemeClr val="tx1"/>
              </a:solidFill>
              <a:effectLst/>
              <a:latin typeface="Arail"/>
              <a:cs typeface="Times New Roman" panose="02020603050405020304" pitchFamily="18" charset="0"/>
            </a:endParaRPr>
          </a:p>
        </p:txBody>
      </p:sp>
      <p:sp>
        <p:nvSpPr>
          <p:cNvPr id="10" name="TextBox 9">
            <a:extLst>
              <a:ext uri="{FF2B5EF4-FFF2-40B4-BE49-F238E27FC236}">
                <a16:creationId xmlns:a16="http://schemas.microsoft.com/office/drawing/2014/main" id="{5BD0F56F-43DC-4E5F-A0B4-0C4E2D0A4E0F}"/>
              </a:ext>
            </a:extLst>
          </p:cNvPr>
          <p:cNvSpPr txBox="1"/>
          <p:nvPr/>
        </p:nvSpPr>
        <p:spPr>
          <a:xfrm>
            <a:off x="108155" y="4308404"/>
            <a:ext cx="4896464" cy="2554545"/>
          </a:xfrm>
          <a:prstGeom prst="rect">
            <a:avLst/>
          </a:prstGeom>
        </p:spPr>
        <p:style>
          <a:lnRef idx="1">
            <a:schemeClr val="accent4"/>
          </a:lnRef>
          <a:fillRef idx="2">
            <a:schemeClr val="accent4"/>
          </a:fillRef>
          <a:effectRef idx="1">
            <a:schemeClr val="accent4"/>
          </a:effectRef>
          <a:fontRef idx="minor">
            <a:schemeClr val="dk1"/>
          </a:fontRef>
        </p:style>
        <p:txBody>
          <a:bodyPr wrap="square" numCol="1">
            <a:spAutoFit/>
          </a:bodyPr>
          <a:lstStyle/>
          <a:p>
            <a:pPr lvl="0" algn="just" eaLnBrk="0" fontAlgn="base" hangingPunct="0">
              <a:spcBef>
                <a:spcPct val="0"/>
              </a:spcBef>
              <a:spcAft>
                <a:spcPct val="0"/>
              </a:spcAft>
            </a:pPr>
            <a:r>
              <a:rPr lang="vi-VN" sz="3200">
                <a:solidFill>
                  <a:srgbClr val="000000"/>
                </a:solidFill>
                <a:latin typeface="Arail"/>
                <a:ea typeface="Courier New" panose="02070309020205020404" pitchFamily="49" charset="0"/>
              </a:rPr>
              <a:t>Bèo sẽ lọc được nhiều cặn bẩn trong nước, tạo một bề mặt xanh để bảo vệ cho các loài thuỷ sinh trong ao hồ không bị chế't vì nắng nóng.</a:t>
            </a:r>
            <a:endParaRPr kumimoji="0" lang="en-US" altLang="en-US" sz="3200" b="0" i="0" u="none" strike="noStrike" cap="none" normalizeH="0" baseline="0" dirty="0">
              <a:ln>
                <a:noFill/>
              </a:ln>
              <a:solidFill>
                <a:schemeClr val="tx1"/>
              </a:solidFill>
              <a:effectLst/>
              <a:latin typeface="Arail"/>
              <a:cs typeface="Times New Roman" panose="02020603050405020304" pitchFamily="18" charset="0"/>
            </a:endParaRPr>
          </a:p>
        </p:txBody>
      </p:sp>
    </p:spTree>
    <p:extLst>
      <p:ext uri="{BB962C8B-B14F-4D97-AF65-F5344CB8AC3E}">
        <p14:creationId xmlns:p14="http://schemas.microsoft.com/office/powerpoint/2010/main" val="39865670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F61C614-78E1-48DB-98C6-DDC4B2D973D0}"/>
              </a:ext>
            </a:extLst>
          </p:cNvPr>
          <p:cNvSpPr txBox="1"/>
          <p:nvPr/>
        </p:nvSpPr>
        <p:spPr>
          <a:xfrm>
            <a:off x="108155" y="139573"/>
            <a:ext cx="12005288" cy="6586418"/>
          </a:xfrm>
          <a:prstGeom prst="rect">
            <a:avLst/>
          </a:prstGeom>
        </p:spPr>
        <p:style>
          <a:lnRef idx="1">
            <a:schemeClr val="accent4"/>
          </a:lnRef>
          <a:fillRef idx="2">
            <a:schemeClr val="accent4"/>
          </a:fillRef>
          <a:effectRef idx="1">
            <a:schemeClr val="accent4"/>
          </a:effectRef>
          <a:fontRef idx="minor">
            <a:schemeClr val="dk1"/>
          </a:fontRef>
        </p:style>
        <p:txBody>
          <a:bodyPr wrap="square" numCol="1">
            <a:spAutoFit/>
          </a:bodyPr>
          <a:lstStyle/>
          <a:p>
            <a:pPr indent="228600" algn="just">
              <a:spcAft>
                <a:spcPts val="0"/>
              </a:spcAft>
            </a:pPr>
            <a:r>
              <a:rPr lang="en-US" sz="3000">
                <a:solidFill>
                  <a:srgbClr val="231F20"/>
                </a:solidFill>
                <a:latin typeface="Arail"/>
                <a:ea typeface="Arial" panose="020B0604020202020204" pitchFamily="34" charset="0"/>
              </a:rPr>
              <a:t>    </a:t>
            </a:r>
            <a:r>
              <a:rPr lang="en-US" sz="2800">
                <a:solidFill>
                  <a:srgbClr val="231F20"/>
                </a:solidFill>
                <a:latin typeface="Arial" panose="020B0604020202020204" pitchFamily="34" charset="0"/>
                <a:ea typeface="Arial" panose="020B0604020202020204" pitchFamily="34" charset="0"/>
              </a:rPr>
              <a:t>Ngay buổi chiều đầu tiên nhìn thấy biển, Nam thấy đẹp vô cùng. Hai đứa vừa đi dọc triền cát, vừa lúi húi tìm ốc. Nam nhặt được một con ốc hoa vỏ trắng ngà thật duyên dáng. Áp vào tai, Nam thấy tràn ngập những lời yêu thương của tình bạn và của biển xanh thăm thẳm. Nam hỏi, sau này lớn lên An muốn làm gì. An đưa tay chỉ ra xa, nơi có những con tàu đang đỗ ngoài vịnh, bảo mình mơ ước trở thành cảnh sát biển. Nam nói:</a:t>
            </a:r>
          </a:p>
          <a:p>
            <a:pPr indent="228600" algn="just">
              <a:spcAft>
                <a:spcPts val="0"/>
              </a:spcAft>
            </a:pPr>
            <a:r>
              <a:rPr lang="en-US" sz="2800">
                <a:solidFill>
                  <a:srgbClr val="231F20"/>
                </a:solidFill>
                <a:latin typeface="Arial" panose="020B0604020202020204" pitchFamily="34" charset="0"/>
                <a:ea typeface="Arial" panose="020B0604020202020204" pitchFamily="34" charset="0"/>
              </a:rPr>
              <a:t>   - Mình yêu vùng đồi quê mình lắm. Mình sẽ học ngành thuỷ lợi, rồi mình sẽ khơi dòng, đem nước về vùng đồi khô khát ấy để không còn đất hoang, đồi trọc nữa.</a:t>
            </a:r>
          </a:p>
          <a:p>
            <a:pPr indent="228600" algn="just">
              <a:spcAft>
                <a:spcPts val="0"/>
              </a:spcAft>
            </a:pPr>
            <a:r>
              <a:rPr lang="en-US" sz="2800">
                <a:solidFill>
                  <a:srgbClr val="231F20"/>
                </a:solidFill>
                <a:latin typeface="Arial" panose="020B0604020202020204" pitchFamily="34" charset="0"/>
                <a:ea typeface="Arial" panose="020B0604020202020204" pitchFamily="34" charset="0"/>
              </a:rPr>
              <a:t>   An nhìn bạn trìu mến, bảo:</a:t>
            </a:r>
          </a:p>
          <a:p>
            <a:pPr indent="228600" algn="just"/>
            <a:r>
              <a:rPr lang="en-US" sz="2800">
                <a:solidFill>
                  <a:srgbClr val="231F20"/>
                </a:solidFill>
                <a:latin typeface="Arial" panose="020B0604020202020204" pitchFamily="34" charset="0"/>
                <a:ea typeface="Arial" panose="020B0604020202020204" pitchFamily="34" charset="0"/>
              </a:rPr>
              <a:t>   - Sau này, cậu sẽ làm cho rừng thêm xanh, còn mình sẽ giữ cho biển mãi bình yên và nhiều tôm cá.</a:t>
            </a:r>
          </a:p>
          <a:p>
            <a:pPr indent="228600" algn="just"/>
            <a:r>
              <a:rPr lang="en-US" sz="2800">
                <a:solidFill>
                  <a:srgbClr val="231F20"/>
                </a:solidFill>
                <a:latin typeface="Arial" panose="020B0604020202020204" pitchFamily="34" charset="0"/>
                <a:ea typeface="Arial" panose="020B0604020202020204" pitchFamily="34" charset="0"/>
              </a:rPr>
              <a:t>   Nam nắm chặt tay bạn, nhìn ông trăng đang từ từ nhô lên, lung linh toả sáng như chia vui với tình bạn của các em.</a:t>
            </a:r>
          </a:p>
          <a:p>
            <a:pPr indent="228600" algn="just"/>
            <a:r>
              <a:rPr lang="en-US" sz="2800">
                <a:solidFill>
                  <a:srgbClr val="231F20"/>
                </a:solidFill>
                <a:latin typeface="Arial" panose="020B0604020202020204" pitchFamily="34" charset="0"/>
                <a:ea typeface="Arial" panose="020B0604020202020204" pitchFamily="34" charset="0"/>
              </a:rPr>
              <a:t>                                                                  Theo PHẠM VÂN ANH</a:t>
            </a:r>
          </a:p>
        </p:txBody>
      </p:sp>
    </p:spTree>
    <p:extLst>
      <p:ext uri="{BB962C8B-B14F-4D97-AF65-F5344CB8AC3E}">
        <p14:creationId xmlns:p14="http://schemas.microsoft.com/office/powerpoint/2010/main" val="9102007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35314D-0F1C-4DD9-8012-845F3FD70035}"/>
              </a:ext>
            </a:extLst>
          </p:cNvPr>
          <p:cNvSpPr txBox="1"/>
          <p:nvPr/>
        </p:nvSpPr>
        <p:spPr>
          <a:xfrm>
            <a:off x="254524" y="441436"/>
            <a:ext cx="11840065" cy="668132"/>
          </a:xfrm>
          <a:prstGeom prst="rect">
            <a:avLst/>
          </a:prstGeom>
          <a:solidFill>
            <a:schemeClr val="accent2">
              <a:lumMod val="20000"/>
              <a:lumOff val="80000"/>
            </a:schemeClr>
          </a:solidFill>
        </p:spPr>
        <p:txBody>
          <a:bodyPr wrap="square">
            <a:spAutoFit/>
          </a:bodyPr>
          <a:lstStyle/>
          <a:p>
            <a:pPr>
              <a:lnSpc>
                <a:spcPct val="130000"/>
              </a:lnSpc>
              <a:spcAft>
                <a:spcPts val="0"/>
              </a:spcAft>
            </a:pPr>
            <a:r>
              <a:rPr kumimoji="0" lang="vi-VN"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Câu </a:t>
            </a:r>
            <a:r>
              <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1: </a:t>
            </a:r>
            <a:r>
              <a:rPr lang="en-US" sz="3200">
                <a:solidFill>
                  <a:srgbClr val="0070C0"/>
                </a:solidFill>
                <a:latin typeface="Arial" panose="020B0604020202020204" pitchFamily="34" charset="0"/>
                <a:ea typeface="Arial" panose="020B0604020202020204" pitchFamily="34" charset="0"/>
              </a:rPr>
              <a:t>Nam và An trở thành bạn của nhau trong hoàn cảnh nào?</a:t>
            </a:r>
          </a:p>
        </p:txBody>
      </p:sp>
      <p:sp>
        <p:nvSpPr>
          <p:cNvPr id="5" name="TextBox 4">
            <a:extLst>
              <a:ext uri="{FF2B5EF4-FFF2-40B4-BE49-F238E27FC236}">
                <a16:creationId xmlns:a16="http://schemas.microsoft.com/office/drawing/2014/main" id="{741C5893-91A4-4972-AA02-DDA5B90DE9FC}"/>
              </a:ext>
            </a:extLst>
          </p:cNvPr>
          <p:cNvSpPr txBox="1"/>
          <p:nvPr/>
        </p:nvSpPr>
        <p:spPr>
          <a:xfrm>
            <a:off x="405353" y="2130360"/>
            <a:ext cx="11481847" cy="1569660"/>
          </a:xfrm>
          <a:prstGeom prst="rect">
            <a:avLst/>
          </a:prstGeom>
          <a:solidFill>
            <a:schemeClr val="accent4">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Hai bạn</a:t>
            </a:r>
            <a:r>
              <a:rPr kumimoji="0" lang="en-US" sz="3200"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 quen nhau qua mục “Góc sáng tạo” của báo </a:t>
            </a:r>
            <a:r>
              <a:rPr kumimoji="0" lang="en-US" sz="320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Thiếu</a:t>
            </a:r>
            <a:r>
              <a:rPr kumimoji="0" lang="en-US" sz="3200"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 niên Tiền phong vào năm trước, khi cả hai đều tham gia thi ý tưởng về chủ đề “Em yêu môi trường quê em”</a:t>
            </a:r>
            <a:r>
              <a:rPr kumimoji="0" lang="en-US" sz="320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320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646015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316</TotalTime>
  <Words>666</Words>
  <Application>Microsoft Office PowerPoint</Application>
  <PresentationFormat>Widescreen</PresentationFormat>
  <Paragraphs>31</Paragraphs>
  <Slides>13</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A3.OpenSansBold-San</vt:lpstr>
      <vt:lpstr>A3.OpenSans-San</vt:lpstr>
      <vt:lpstr>Arail</vt:lpstr>
      <vt:lpstr>Arial</vt:lpstr>
      <vt:lpstr>Calibri</vt:lpstr>
      <vt:lpstr>Calibri Light</vt:lpstr>
      <vt:lpstr>Tahoma</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67</cp:revision>
  <dcterms:created xsi:type="dcterms:W3CDTF">2023-08-28T11:14:38Z</dcterms:created>
  <dcterms:modified xsi:type="dcterms:W3CDTF">2025-11-03T03:07:45Z</dcterms:modified>
</cp:coreProperties>
</file>