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25" r:id="rId4"/>
    <p:sldMasterId id="2147483730" r:id="rId5"/>
  </p:sldMasterIdLst>
  <p:notesMasterIdLst>
    <p:notesMasterId r:id="rId20"/>
  </p:notesMasterIdLst>
  <p:sldIdLst>
    <p:sldId id="275" r:id="rId6"/>
    <p:sldId id="273" r:id="rId7"/>
    <p:sldId id="320" r:id="rId8"/>
    <p:sldId id="258" r:id="rId9"/>
    <p:sldId id="278" r:id="rId10"/>
    <p:sldId id="259" r:id="rId11"/>
    <p:sldId id="260" r:id="rId12"/>
    <p:sldId id="281" r:id="rId13"/>
    <p:sldId id="283" r:id="rId14"/>
    <p:sldId id="279" r:id="rId15"/>
    <p:sldId id="262" r:id="rId16"/>
    <p:sldId id="263" r:id="rId17"/>
    <p:sldId id="318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4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F32E4-8C7B-4C52-851C-88067FD8C49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C9743-CC68-4982-95FA-086E073B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BBFEAD-C8B0-4906-BC87-EBA034344FA9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1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0942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0DACE-38E0-42D2-9336-2B707D34BC6D}" type="slidenum">
              <a:rPr lang="zh-CN" altLang="en-US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pPr>
                <a:defRPr/>
              </a:pPr>
              <a:t>14</a:t>
            </a:fld>
            <a:endParaRPr lang="zh-CN" altLang="en-US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164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4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6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57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9144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5001296"/>
            <a:ext cx="2142464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426112" y="-74389"/>
            <a:ext cx="11474420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782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23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39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23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09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61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15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2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20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25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17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60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33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10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3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94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48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17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3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887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690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35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80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29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5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233142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605960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648470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A4382AE-074A-4D2F-9617-CC0E24B2B9F9}"/>
              </a:ext>
            </a:extLst>
          </p:cNvPr>
          <p:cNvGrpSpPr>
            <a:grpSpLocks/>
          </p:cNvGrpSpPr>
          <p:nvPr/>
        </p:nvGrpSpPr>
        <p:grpSpPr bwMode="auto">
          <a:xfrm>
            <a:off x="1" y="2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E688327A-FF2B-4A2D-8CCE-94D69FC7A5D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1E28FB57-2C95-483A-85FF-D0ED162059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8F5DE1F-C42A-44FE-967B-6F2555A336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A0AEF92-8DDC-4F00-8BEA-6C4638E1B1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6F2920C6-32DD-4357-BCF5-4F47707F00F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F0829252-2622-4AAC-B3D8-71D58D6034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065D4161-1054-4BBF-BBF3-8EDA0D5FE6C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5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48510AC2-E198-44A2-AC33-71DC7B9B00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599AB887-26A8-48AB-81C1-10FF9E64C4F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63831874-3699-475A-BD4D-CB9A2A20CC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20043510-51D0-4D50-8B3A-5AA94C40DE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314E4-BFB3-4FFA-BD44-0DC20D4834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5066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3FA93BB-C60F-45F5-AACB-2927915A0B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3FAFB9E-39F0-424D-9F81-9AF72B75E7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676CE-A933-4DE0-97C5-A36BA3C9D4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285A857-CD84-46F9-8D99-6A7C7F50E79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8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3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33E26DE-0DE6-41FC-A032-81B0B84CA1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02A0601-1CC6-4B2F-AACF-F516F30089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D4822-4D43-439B-B503-AA99A0B15F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4139BA0-6495-4DF5-AE10-A5B90F97B38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06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89F3535-BB1D-40EC-9C49-6B5F500E0D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CB6B18C-D89D-4C13-86D2-4CAE2B72E9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EDFDE-0124-4DB8-BF00-C213C2449A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955CAA8-2699-4B80-AB91-D6AA128A38C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02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9060C08-0857-4A7A-8DD0-F78EE85721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DF87AE2-71E6-4A34-9CEA-F5F85D708F0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D8BF5-83FA-4255-AFA7-ACD90C5B04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B2C675E-C6A1-497B-9213-88E16CE786A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995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655927-B337-46E4-A632-D9FDD0EA5E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E56C10-BD61-4F25-BF4E-56E1371F8C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85ABE-3C6F-49F6-BCEC-D98C99782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B1C1D905-01FA-4A1D-AEB0-E4A5E63FF20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871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1709399-941F-43DD-B786-724AC7DD08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DF9B735-708D-42D0-A34E-B4CF8AB29D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C1259-EC6D-4AED-8796-CCDB36A71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9FD8CA5E-8570-4C35-A6FA-944805C8FEA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154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F670EC0-A48B-4009-84A2-258B2FCB2F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89AFC07-89C4-4B15-A2E8-F5F999117C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4FD8F-9B7F-43DE-ACD6-6AE6402E8F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80F2BF7-B986-46F4-BCB9-EE574DE2A82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067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4867B8F-C7ED-409C-8702-73CF8FE279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D83BD33-F6F0-4191-BA1D-9F9BB78BA0E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5EB48-9CF6-4F2B-91A7-8FCCAE3CEF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EBA10BE-A452-4B30-B3A0-D8244C509A7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775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13A557C-6084-43C3-B1F2-F610195BC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7DB3ED7-E065-4794-829F-957368F551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949B7-DC1E-404E-89E3-1E519EB381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AB881B1-BDB6-4F09-A292-E65837ED943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778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23BD0AA-7357-46A3-9733-080A2F58A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9F9336C-E33E-4532-BB07-1DEA6C5FCFB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D4E1B-94E5-4FEC-8474-4CFBEC25E0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BC6FDA4-4D8F-4894-9A1A-B59845FF9B2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4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2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8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7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1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9153-0702-4284-BA24-FB7D7E665FC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0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99153-0702-4284-BA24-FB7D7E665FC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6A9C9-5205-4DA6-BAF2-7E4FCB85C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9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7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F0EBE-7749-4BA2-BC2E-291977C1F0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CB529-91FE-42E3-BE44-B1F54463BC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1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 userDrawn="1"/>
        </p:nvSpPr>
        <p:spPr>
          <a:xfrm>
            <a:off x="2902268" y="2025651"/>
            <a:ext cx="3547586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AFE2539B-0A93-9718-1DFF-0FBBC977C67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906" y="304800"/>
            <a:ext cx="12858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4AE7B88-00E3-4A51-9F62-E34BB050489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393CB33-CDA6-4679-AEB9-AC6215C945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b="0" i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F68CF2-3F71-422E-8A22-5A8D6E8474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BB94647D-A3F7-4A3B-8EA2-2682BF77B2A7}"/>
              </a:ext>
            </a:extLst>
          </p:cNvPr>
          <p:cNvGrpSpPr>
            <a:grpSpLocks/>
          </p:cNvGrpSpPr>
          <p:nvPr/>
        </p:nvGrpSpPr>
        <p:grpSpPr bwMode="auto">
          <a:xfrm>
            <a:off x="1" y="2"/>
            <a:ext cx="9140825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DA3DEA6D-6685-482E-83A9-35463509E5D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6" name="Freeform 6">
                <a:extLst>
                  <a:ext uri="{FF2B5EF4-FFF2-40B4-BE49-F238E27FC236}">
                    <a16:creationId xmlns:a16="http://schemas.microsoft.com/office/drawing/2014/main" id="{2D3052E6-1AE3-476B-9376-32DEB969E71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5127" name="Freeform 7">
                <a:extLst>
                  <a:ext uri="{FF2B5EF4-FFF2-40B4-BE49-F238E27FC236}">
                    <a16:creationId xmlns:a16="http://schemas.microsoft.com/office/drawing/2014/main" id="{C804AE71-6154-473A-8E0C-C5CE20B1AA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5128" name="Freeform 8">
                <a:extLst>
                  <a:ext uri="{FF2B5EF4-FFF2-40B4-BE49-F238E27FC236}">
                    <a16:creationId xmlns:a16="http://schemas.microsoft.com/office/drawing/2014/main" id="{594F3F8B-7A7B-439B-8CCB-A0131EEF756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D5A40BF8-1263-4334-8B2A-5C8029A124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5130" name="Freeform 10">
                <a:extLst>
                  <a:ext uri="{FF2B5EF4-FFF2-40B4-BE49-F238E27FC236}">
                    <a16:creationId xmlns:a16="http://schemas.microsoft.com/office/drawing/2014/main" id="{36FDBDCD-2B53-45B7-9C1F-D206EA3795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50"/>
              </a:p>
            </p:txBody>
          </p:sp>
        </p:grpSp>
        <p:sp>
          <p:nvSpPr>
            <p:cNvPr id="5131" name="Freeform 11">
              <a:extLst>
                <a:ext uri="{FF2B5EF4-FFF2-40B4-BE49-F238E27FC236}">
                  <a16:creationId xmlns:a16="http://schemas.microsoft.com/office/drawing/2014/main" id="{825A1461-5FDD-4C25-9CD8-D5F1AEE2FE3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50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5491C47B-2607-4B03-AC11-265AF0E93D0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5133" name="Rectangle 13">
            <a:extLst>
              <a:ext uri="{FF2B5EF4-FFF2-40B4-BE49-F238E27FC236}">
                <a16:creationId xmlns:a16="http://schemas.microsoft.com/office/drawing/2014/main" id="{01D02711-9D0B-4745-8339-49BE55CE84C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34" name="Rectangle 14">
            <a:extLst>
              <a:ext uri="{FF2B5EF4-FFF2-40B4-BE49-F238E27FC236}">
                <a16:creationId xmlns:a16="http://schemas.microsoft.com/office/drawing/2014/main" id="{5921911F-7E61-4C1B-81A2-2C06D9C035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5" name="Rectangle 15">
            <a:extLst>
              <a:ext uri="{FF2B5EF4-FFF2-40B4-BE49-F238E27FC236}">
                <a16:creationId xmlns:a16="http://schemas.microsoft.com/office/drawing/2014/main" id="{25933D45-B14A-424F-A88B-51AF2B4659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06126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5"/>
          <a:stretch>
            <a:fillRect/>
          </a:stretch>
        </p:blipFill>
        <p:spPr bwMode="auto">
          <a:xfrm>
            <a:off x="-66101" y="-15423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6"/>
          <p:cNvSpPr>
            <a:spLocks noChangeArrowheads="1" noChangeShapeType="1" noTextEdit="1"/>
          </p:cNvSpPr>
          <p:nvPr/>
        </p:nvSpPr>
        <p:spPr bwMode="auto">
          <a:xfrm>
            <a:off x="3330677" y="1905000"/>
            <a:ext cx="2537562" cy="7508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kern="10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187869" y="3124200"/>
            <a:ext cx="6993356" cy="1887012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ct val="110000"/>
              </a:lnSpc>
            </a:pPr>
            <a:r>
              <a:rPr lang="en-US" sz="9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ail"/>
                <a:cs typeface="Times New Roman"/>
              </a:rPr>
              <a:t>Bài</a:t>
            </a:r>
            <a:r>
              <a:rPr lang="en-US" sz="9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ail"/>
                <a:cs typeface="Times New Roman"/>
              </a:rPr>
              <a:t> 25: </a:t>
            </a:r>
            <a:r>
              <a:rPr lang="en-US" sz="9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ail"/>
                <a:cs typeface="Times New Roman"/>
              </a:rPr>
              <a:t>Cộng</a:t>
            </a:r>
            <a:r>
              <a:rPr lang="en-US" sz="9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ail"/>
                <a:cs typeface="Times New Roman"/>
              </a:rPr>
              <a:t> </a:t>
            </a:r>
            <a:r>
              <a:rPr lang="en-US" sz="9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ail"/>
                <a:cs typeface="Times New Roman"/>
              </a:rPr>
              <a:t>các</a:t>
            </a:r>
            <a:r>
              <a:rPr lang="en-US" sz="9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ail"/>
                <a:cs typeface="Times New Roman"/>
              </a:rPr>
              <a:t> </a:t>
            </a:r>
            <a:r>
              <a:rPr lang="en-US" sz="9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ail"/>
                <a:cs typeface="Times New Roman"/>
              </a:rPr>
              <a:t>sô</a:t>
            </a:r>
            <a:r>
              <a:rPr lang="en-US" sz="9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ail"/>
                <a:cs typeface="Times New Roman"/>
              </a:rPr>
              <a:t>́ </a:t>
            </a:r>
            <a:r>
              <a:rPr lang="en-US" sz="9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ail"/>
                <a:cs typeface="Times New Roman"/>
              </a:rPr>
              <a:t>thập</a:t>
            </a:r>
            <a:r>
              <a:rPr lang="en-US" sz="9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ail"/>
                <a:cs typeface="Times New Roman"/>
              </a:rPr>
              <a:t> </a:t>
            </a:r>
            <a:r>
              <a:rPr lang="en-US" sz="9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ail"/>
                <a:cs typeface="Times New Roman"/>
              </a:rPr>
              <a:t>phân</a:t>
            </a:r>
            <a:endParaRPr lang="en-US" sz="9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latin typeface="Arail"/>
              <a:cs typeface="Times New Roman"/>
            </a:endParaRPr>
          </a:p>
          <a:p>
            <a:pPr algn="ctr">
              <a:lnSpc>
                <a:spcPct val="110000"/>
              </a:lnSpc>
            </a:pPr>
            <a:r>
              <a:rPr lang="en-US" sz="9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ail"/>
                <a:cs typeface="Times New Roman"/>
              </a:rPr>
              <a:t>(</a:t>
            </a:r>
            <a:r>
              <a:rPr lang="en-US" sz="9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ail"/>
                <a:cs typeface="Times New Roman"/>
              </a:rPr>
              <a:t>Tiết</a:t>
            </a:r>
            <a:r>
              <a:rPr lang="en-US" sz="9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ail"/>
                <a:cs typeface="Times New Roman"/>
              </a:rPr>
              <a:t> 1)</a:t>
            </a:r>
            <a:endParaRPr lang="en-US" sz="20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latin typeface="Arail"/>
              <a:cs typeface="Times New Roman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3443287" y="954645"/>
            <a:ext cx="2312342" cy="86503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25288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8" y="706345"/>
            <a:ext cx="4103687" cy="547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062" y="2123715"/>
            <a:ext cx="4322287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6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70"/>
            <a:ext cx="9144000" cy="6858000"/>
          </a:xfrm>
          <a:prstGeom prst="rect">
            <a:avLst/>
          </a:prstGeom>
        </p:spPr>
      </p:pic>
      <p:sp>
        <p:nvSpPr>
          <p:cNvPr id="11" name="Oval 7">
            <a:extLst>
              <a:ext uri="{FF2B5EF4-FFF2-40B4-BE49-F238E27FC236}">
                <a16:creationId xmlns:a16="http://schemas.microsoft.com/office/drawing/2014/main" id="{48AC1134-5945-4F88-BE7C-B76B3587AEB9}"/>
              </a:ext>
            </a:extLst>
          </p:cNvPr>
          <p:cNvSpPr/>
          <p:nvPr/>
        </p:nvSpPr>
        <p:spPr>
          <a:xfrm>
            <a:off x="410620" y="404787"/>
            <a:ext cx="732380" cy="6858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rPr>
              <a:t>1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353751DD-AB6B-40FF-8752-C26398BC0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693" y="475992"/>
            <a:ext cx="1905000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Tính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C8159A-50A1-4712-8105-71BAC10A7BAF}"/>
              </a:ext>
            </a:extLst>
          </p:cNvPr>
          <p:cNvSpPr/>
          <p:nvPr/>
        </p:nvSpPr>
        <p:spPr>
          <a:xfrm>
            <a:off x="522127" y="2550590"/>
            <a:ext cx="1306673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ail"/>
                <a:cs typeface="Times New Roman" pitchFamily="18" charset="0"/>
              </a:rPr>
              <a:t>?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6E9DEFBA-07E8-4350-B80A-33CC0AF71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5" y="1252564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34,4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0DB1E025-0B5E-4FBC-AF40-9032E8245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4" y="1833240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65,8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8E74F8E-1BA5-485C-9BD5-90E8D194A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79" y="1557913"/>
            <a:ext cx="68802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0D6EFE-2C73-44D7-9D60-EDF6AFE14298}"/>
              </a:ext>
            </a:extLst>
          </p:cNvPr>
          <p:cNvCxnSpPr>
            <a:cxnSpLocks/>
          </p:cNvCxnSpPr>
          <p:nvPr/>
        </p:nvCxnSpPr>
        <p:spPr>
          <a:xfrm>
            <a:off x="457200" y="2434400"/>
            <a:ext cx="141706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A1865FC-9AD2-484B-9BD1-81D2C35C22A7}"/>
              </a:ext>
            </a:extLst>
          </p:cNvPr>
          <p:cNvSpPr/>
          <p:nvPr/>
        </p:nvSpPr>
        <p:spPr>
          <a:xfrm>
            <a:off x="523851" y="2550590"/>
            <a:ext cx="1306673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ail"/>
                <a:cs typeface="Times New Roman" pitchFamily="18" charset="0"/>
              </a:rPr>
              <a:t>100,2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3FED014A-54CB-4C12-836D-C99577795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4494" y="1252564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28,19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E6912BA4-A91F-4073-A926-B3EA2297F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833240"/>
            <a:ext cx="152790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6,04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6D56B1D8-60FD-438D-BC63-82E56D794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598" y="1557913"/>
            <a:ext cx="68802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+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7060C2-D473-4731-81F0-3180CBDD07A2}"/>
              </a:ext>
            </a:extLst>
          </p:cNvPr>
          <p:cNvCxnSpPr>
            <a:cxnSpLocks/>
          </p:cNvCxnSpPr>
          <p:nvPr/>
        </p:nvCxnSpPr>
        <p:spPr>
          <a:xfrm>
            <a:off x="2434493" y="2434400"/>
            <a:ext cx="141706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0877CC4-43AE-4698-98E0-EF6F0E3D5BD5}"/>
              </a:ext>
            </a:extLst>
          </p:cNvPr>
          <p:cNvSpPr/>
          <p:nvPr/>
        </p:nvSpPr>
        <p:spPr>
          <a:xfrm>
            <a:off x="2480595" y="2550590"/>
            <a:ext cx="1405605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ail"/>
                <a:cs typeface="Times New Roman" pitchFamily="18" charset="0"/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3D306A-87A8-4CC5-9BC3-913A37E08CE0}"/>
              </a:ext>
            </a:extLst>
          </p:cNvPr>
          <p:cNvSpPr/>
          <p:nvPr/>
        </p:nvSpPr>
        <p:spPr>
          <a:xfrm>
            <a:off x="2535532" y="2540354"/>
            <a:ext cx="1405605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ail"/>
                <a:cs typeface="Times New Roman" pitchFamily="18" charset="0"/>
              </a:rPr>
              <a:t>34,23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5A5FFCC1-675B-4FAD-B66D-8204BDA25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811" y="1232080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17,9</a:t>
            </a: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A86685A8-5614-497B-B155-65FEA0D48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113" y="1832471"/>
            <a:ext cx="152790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2,67</a:t>
            </a: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id="{83F5B6B2-624D-46C3-AD6D-F82E84B05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4973" y="1537429"/>
            <a:ext cx="68802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+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5B51B66-47E0-4E63-A504-9525F1073A71}"/>
              </a:ext>
            </a:extLst>
          </p:cNvPr>
          <p:cNvCxnSpPr>
            <a:cxnSpLocks/>
          </p:cNvCxnSpPr>
          <p:nvPr/>
        </p:nvCxnSpPr>
        <p:spPr>
          <a:xfrm>
            <a:off x="4602734" y="2438400"/>
            <a:ext cx="141706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4550C052-1576-40CB-A5C7-50F798C44897}"/>
              </a:ext>
            </a:extLst>
          </p:cNvPr>
          <p:cNvSpPr/>
          <p:nvPr/>
        </p:nvSpPr>
        <p:spPr>
          <a:xfrm>
            <a:off x="4690395" y="2550590"/>
            <a:ext cx="1405605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ail"/>
                <a:cs typeface="Times New Roman" pitchFamily="18" charset="0"/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8C21BF-98FC-4B6A-9F45-444EEB24B8AC}"/>
              </a:ext>
            </a:extLst>
          </p:cNvPr>
          <p:cNvSpPr/>
          <p:nvPr/>
        </p:nvSpPr>
        <p:spPr>
          <a:xfrm>
            <a:off x="4665604" y="2550590"/>
            <a:ext cx="1405605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ail"/>
                <a:cs typeface="Times New Roman" pitchFamily="18" charset="0"/>
              </a:rPr>
              <a:t>20,57</a:t>
            </a:r>
          </a:p>
        </p:txBody>
      </p:sp>
      <p:sp>
        <p:nvSpPr>
          <p:cNvPr id="32" name="Text Box 14">
            <a:extLst>
              <a:ext uri="{FF2B5EF4-FFF2-40B4-BE49-F238E27FC236}">
                <a16:creationId xmlns:a16="http://schemas.microsoft.com/office/drawing/2014/main" id="{4715D413-37A2-4E69-9A79-6788CE340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975" y="1231311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2,68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D71C3338-2783-4E79-A44B-5340C831C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9293" y="1831702"/>
            <a:ext cx="152790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39,7</a:t>
            </a: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D5653A66-4927-4684-8CCB-4E5C43B90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455" y="1536660"/>
            <a:ext cx="68802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+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3E71B50-820B-4C81-8976-DC0D0635D47C}"/>
              </a:ext>
            </a:extLst>
          </p:cNvPr>
          <p:cNvCxnSpPr>
            <a:cxnSpLocks/>
          </p:cNvCxnSpPr>
          <p:nvPr/>
        </p:nvCxnSpPr>
        <p:spPr>
          <a:xfrm>
            <a:off x="6964934" y="2430587"/>
            <a:ext cx="141706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0DF424D9-6D09-4E7B-8CEB-5F2EDF5AF2B4}"/>
              </a:ext>
            </a:extLst>
          </p:cNvPr>
          <p:cNvSpPr/>
          <p:nvPr/>
        </p:nvSpPr>
        <p:spPr>
          <a:xfrm>
            <a:off x="7041135" y="2550590"/>
            <a:ext cx="1417065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ail"/>
                <a:cs typeface="Times New Roman" pitchFamily="18" charset="0"/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2D49FFE-F417-4F22-B099-22B2C0068B01}"/>
              </a:ext>
            </a:extLst>
          </p:cNvPr>
          <p:cNvSpPr/>
          <p:nvPr/>
        </p:nvSpPr>
        <p:spPr>
          <a:xfrm>
            <a:off x="7011328" y="2534668"/>
            <a:ext cx="1417065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ail"/>
                <a:cs typeface="Times New Roman" pitchFamily="18" charset="0"/>
              </a:rPr>
              <a:t>42,38</a:t>
            </a:r>
          </a:p>
        </p:txBody>
      </p:sp>
    </p:spTree>
    <p:extLst>
      <p:ext uri="{BB962C8B-B14F-4D97-AF65-F5344CB8AC3E}">
        <p14:creationId xmlns:p14="http://schemas.microsoft.com/office/powerpoint/2010/main" val="33021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23" grpId="0" animBg="1"/>
      <p:bldP spid="25" grpId="0" animBg="1"/>
      <p:bldP spid="30" grpId="0" animBg="1"/>
      <p:bldP spid="31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DB0FF524-5EFF-4800-9FDC-468BA34FA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35760"/>
            <a:ext cx="346430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Đặt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tính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rồi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tính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  <a:cs typeface="Times New Roman" panose="02020603050405020304" pitchFamily="18" charset="0"/>
            </a:endParaRPr>
          </a:p>
        </p:txBody>
      </p:sp>
      <p:pic>
        <p:nvPicPr>
          <p:cNvPr id="8" name="Picture 7" descr="Toán lớp 5 Cánh diều Bài 25: Cộng các số thập phân | Giải Toán lớp 5">
            <a:extLst>
              <a:ext uri="{FF2B5EF4-FFF2-40B4-BE49-F238E27FC236}">
                <a16:creationId xmlns:a16="http://schemas.microsoft.com/office/drawing/2014/main" id="{21732D02-3F7B-40AB-8F5C-88455D4F234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7" y="1752600"/>
            <a:ext cx="8214663" cy="9861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5930711C-5E1D-4E83-8DFA-BAA0B0663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69" y="2714606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29,62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762F620A-39AA-40E4-B1AA-7DACD3E1B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68" y="3295282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74,35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6F80F96-7278-45E8-87E6-9D6A7EA53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73" y="3019955"/>
            <a:ext cx="68802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+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6671E0-BC5C-4903-9311-DCA1868F732E}"/>
              </a:ext>
            </a:extLst>
          </p:cNvPr>
          <p:cNvCxnSpPr>
            <a:cxnSpLocks/>
          </p:cNvCxnSpPr>
          <p:nvPr/>
        </p:nvCxnSpPr>
        <p:spPr>
          <a:xfrm>
            <a:off x="464668" y="3915188"/>
            <a:ext cx="141706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3" name="Text Box 14">
            <a:extLst>
              <a:ext uri="{FF2B5EF4-FFF2-40B4-BE49-F238E27FC236}">
                <a16:creationId xmlns:a16="http://schemas.microsoft.com/office/drawing/2014/main" id="{AEA47566-1A7B-4FD7-805B-C17C6ECFC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55715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103,97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4AA80967-B2F1-41E2-B81A-CC5D9DC3C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7960" y="2738755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16,35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76A66834-05C1-42E5-B506-354BBBB15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933" y="3319431"/>
            <a:ext cx="141706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8,9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CF285F0-ADC9-441C-BF2B-B1CF4406A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7064" y="3044104"/>
            <a:ext cx="68802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+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25DBFE-47EE-4F98-A8F0-4CB648E985CB}"/>
              </a:ext>
            </a:extLst>
          </p:cNvPr>
          <p:cNvCxnSpPr>
            <a:cxnSpLocks/>
          </p:cNvCxnSpPr>
          <p:nvPr/>
        </p:nvCxnSpPr>
        <p:spPr>
          <a:xfrm>
            <a:off x="2607960" y="3962400"/>
            <a:ext cx="141706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8" name="Text Box 14">
            <a:extLst>
              <a:ext uri="{FF2B5EF4-FFF2-40B4-BE49-F238E27FC236}">
                <a16:creationId xmlns:a16="http://schemas.microsoft.com/office/drawing/2014/main" id="{0CD80FD9-10F5-42C9-9F00-1077C609C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775" y="3955715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25,25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65B897C2-CE8B-415E-B0F8-5A8521767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705" y="2756317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8,8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773C9827-3211-42DA-948B-135A1E441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678" y="3336993"/>
            <a:ext cx="141706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21,75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0F72A9CC-A378-40B2-A25F-7010A86D2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809" y="3061666"/>
            <a:ext cx="68802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+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31B4F3-875A-4A5F-8844-F96DD925B126}"/>
              </a:ext>
            </a:extLst>
          </p:cNvPr>
          <p:cNvCxnSpPr>
            <a:cxnSpLocks/>
          </p:cNvCxnSpPr>
          <p:nvPr/>
        </p:nvCxnSpPr>
        <p:spPr>
          <a:xfrm>
            <a:off x="4672705" y="3934165"/>
            <a:ext cx="141706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23" name="Text Box 14">
            <a:extLst>
              <a:ext uri="{FF2B5EF4-FFF2-40B4-BE49-F238E27FC236}">
                <a16:creationId xmlns:a16="http://schemas.microsoft.com/office/drawing/2014/main" id="{24FB7B92-DBE5-4343-8CE7-FBC1376C1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7898" y="3941448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30,55</a:t>
            </a: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3B3FD3F3-97C1-4844-8F7C-79712C3CE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5997" y="2743524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26,458</a:t>
            </a: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BCFF0F4E-97A3-45E6-8248-1376525A2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970" y="3324200"/>
            <a:ext cx="141706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0,57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A0C5B274-A294-4301-95C9-F89C3D7ED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1" y="3048873"/>
            <a:ext cx="688027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+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862E7BF-86F6-4647-92B0-2240AC3E754D}"/>
              </a:ext>
            </a:extLst>
          </p:cNvPr>
          <p:cNvCxnSpPr>
            <a:cxnSpLocks/>
          </p:cNvCxnSpPr>
          <p:nvPr/>
        </p:nvCxnSpPr>
        <p:spPr>
          <a:xfrm>
            <a:off x="6781800" y="3967643"/>
            <a:ext cx="158304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32" name="Text Box 14">
            <a:extLst>
              <a:ext uri="{FF2B5EF4-FFF2-40B4-BE49-F238E27FC236}">
                <a16:creationId xmlns:a16="http://schemas.microsoft.com/office/drawing/2014/main" id="{5F7ABEFC-6255-4836-83A9-C01A1C440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6745" y="4009927"/>
            <a:ext cx="1678625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27,028</a:t>
            </a:r>
          </a:p>
        </p:txBody>
      </p:sp>
    </p:spTree>
    <p:extLst>
      <p:ext uri="{BB962C8B-B14F-4D97-AF65-F5344CB8AC3E}">
        <p14:creationId xmlns:p14="http://schemas.microsoft.com/office/powerpoint/2010/main" val="33021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608D7EAE-FB7B-46C3-A8F5-2F963755A9B9}"/>
              </a:ext>
            </a:extLst>
          </p:cNvPr>
          <p:cNvSpPr txBox="1"/>
          <p:nvPr/>
        </p:nvSpPr>
        <p:spPr>
          <a:xfrm>
            <a:off x="2320290" y="533400"/>
            <a:ext cx="4503420" cy="6752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>
              <a:lnSpc>
                <a:spcPct val="115000"/>
              </a:lnSpc>
              <a:buClr>
                <a:srgbClr val="231F20"/>
              </a:buClr>
              <a:buSzPts val="1200"/>
              <a:tabLst>
                <a:tab pos="315754" algn="l"/>
              </a:tabLst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CỦNG CỐ, DẶN DÒ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53435FB3-2E20-4A57-9E4F-7C69A4A885AF}"/>
              </a:ext>
            </a:extLst>
          </p:cNvPr>
          <p:cNvSpPr txBox="1"/>
          <p:nvPr/>
        </p:nvSpPr>
        <p:spPr>
          <a:xfrm>
            <a:off x="152400" y="1587593"/>
            <a:ext cx="8839200" cy="8528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83870" algn="l"/>
              </a:tabLst>
            </a:pP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nay,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BFD595A-3699-43B7-A3C9-CEEA785BD3EC}"/>
              </a:ext>
            </a:extLst>
          </p:cNvPr>
          <p:cNvSpPr txBox="1"/>
          <p:nvPr/>
        </p:nvSpPr>
        <p:spPr>
          <a:xfrm>
            <a:off x="152400" y="2819400"/>
            <a:ext cx="8839200" cy="16838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83870" algn="l"/>
              </a:tabLst>
            </a:pP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nhắn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3200" dirty="0"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15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29D7753-73C2-46B3-BEA8-873474623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3"/>
            <a:ext cx="6858001" cy="914400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622557"/>
            <a:ext cx="9677399" cy="616185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59185" y="2227030"/>
            <a:ext cx="2425635" cy="6858001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00" y="1752600"/>
            <a:ext cx="7848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vi-VN" sz="6000" b="1" dirty="0">
                <a:solidFill>
                  <a:srgbClr val="C00000"/>
                </a:solidFill>
                <a:latin typeface="Times New Roman" pitchFamily="18" charset="0"/>
              </a:rPr>
              <a:t>CHÀO TẠM BIỆT CÁC EM !</a:t>
            </a:r>
          </a:p>
        </p:txBody>
      </p:sp>
      <p:pic>
        <p:nvPicPr>
          <p:cNvPr id="11" name="图片 3" descr="595d3f6b209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0002" y="3615518"/>
            <a:ext cx="3311000" cy="2711450"/>
          </a:xfrm>
          <a:prstGeom prst="rect">
            <a:avLst/>
          </a:prstGeom>
        </p:spPr>
      </p:pic>
      <p:pic>
        <p:nvPicPr>
          <p:cNvPr id="7" name="Picture 4" descr="67169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307" y="363376"/>
            <a:ext cx="1359694" cy="567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570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92" y="-16481"/>
            <a:ext cx="9144000" cy="68580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95E03B5E-7D28-4E4F-929A-61EEF5E3FDF7}"/>
              </a:ext>
            </a:extLst>
          </p:cNvPr>
          <p:cNvGrpSpPr/>
          <p:nvPr/>
        </p:nvGrpSpPr>
        <p:grpSpPr>
          <a:xfrm>
            <a:off x="5715002" y="4443127"/>
            <a:ext cx="3565561" cy="2414877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213317" y="-930913"/>
            <a:ext cx="820538" cy="155391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FE0448A-0CFE-4C22-B2F4-16C1451FE7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" y="1451171"/>
            <a:ext cx="2467923" cy="524490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38738C6-B887-4B04-98D6-93C8D0CCF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41" y="724183"/>
            <a:ext cx="2456972" cy="4340988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1A1CF58-BBD3-4741-9298-997DCBDD28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463" y="2514600"/>
            <a:ext cx="2714625" cy="480060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72C592F-E3B8-4C7B-92E9-DF072458E0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03" y="-1215916"/>
            <a:ext cx="6197784" cy="68524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3196" y="1298866"/>
            <a:ext cx="4247756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7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8887CE-3B86-4816-AD74-20E9CACAC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133600"/>
            <a:ext cx="8717280" cy="3742944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FE45551D-D7B8-445E-A5BC-EA21A9E48704}"/>
              </a:ext>
            </a:extLst>
          </p:cNvPr>
          <p:cNvSpPr txBox="1"/>
          <p:nvPr/>
        </p:nvSpPr>
        <p:spPr>
          <a:xfrm>
            <a:off x="226255" y="381291"/>
            <a:ext cx="871728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vi-VN" sz="3600" dirty="0">
                <a:solidFill>
                  <a:srgbClr val="FFFF00"/>
                </a:solidFill>
                <a:latin typeface="Arail"/>
              </a:rPr>
              <a:t>Quan sát bức tranh nói với bạn các vấn đề liên quan đến tình huống trong bức tranh.</a:t>
            </a:r>
            <a:endParaRPr lang="en-US" sz="3600" dirty="0">
              <a:solidFill>
                <a:srgbClr val="FFFF00"/>
              </a:solidFill>
              <a:latin typeface="Arail"/>
            </a:endParaRPr>
          </a:p>
        </p:txBody>
      </p:sp>
    </p:spTree>
    <p:extLst>
      <p:ext uri="{BB962C8B-B14F-4D97-AF65-F5344CB8AC3E}">
        <p14:creationId xmlns:p14="http://schemas.microsoft.com/office/powerpoint/2010/main" val="91496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lowchart: Terminator 1"/>
          <p:cNvSpPr/>
          <p:nvPr/>
        </p:nvSpPr>
        <p:spPr>
          <a:xfrm>
            <a:off x="261938" y="381000"/>
            <a:ext cx="8501061" cy="3124200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465455" algn="l"/>
              </a:tabLst>
            </a:pP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Một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chiếc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bình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đang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chứa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2,25 /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nước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.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Bạn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nam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đổ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thêm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1,32 /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nước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.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Bạn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nữ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hỏi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: Sau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khi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đổ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thêm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nước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trong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bình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có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tất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cả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bao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nhiêu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lít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nước</a:t>
            </a:r>
            <a:r>
              <a:rPr lang="en-US" sz="3200" kern="100" dirty="0">
                <a:solidFill>
                  <a:srgbClr val="000000"/>
                </a:solidFill>
                <a:latin typeface="Arial "/>
                <a:ea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00"/>
              </a:solidFill>
              <a:latin typeface="Arial "/>
              <a:ea typeface="Courier New" panose="02070309020205020404" pitchFamily="49" charset="0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8976C99A-E98B-4BBD-BD6F-FF1A9E137022}"/>
              </a:ext>
            </a:extLst>
          </p:cNvPr>
          <p:cNvSpPr/>
          <p:nvPr/>
        </p:nvSpPr>
        <p:spPr>
          <a:xfrm>
            <a:off x="533400" y="3657600"/>
            <a:ext cx="8077200" cy="15240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471170" algn="l"/>
              </a:tabLst>
            </a:pP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Nêu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phép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tính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tìm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số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lít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nước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trong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bình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sau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khi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đã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đổ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thêm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nước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vào</a:t>
            </a:r>
            <a:r>
              <a:rPr lang="en-US" sz="3300" kern="100" dirty="0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 </a:t>
            </a:r>
            <a:r>
              <a:rPr lang="en-US" sz="3300" kern="100" dirty="0" err="1">
                <a:solidFill>
                  <a:srgbClr val="000000"/>
                </a:solidFill>
                <a:latin typeface="Arail"/>
                <a:ea typeface="Times New Roman" panose="02020603050405020304" pitchFamily="18" charset="0"/>
              </a:rPr>
              <a:t>bình</a:t>
            </a:r>
            <a:endParaRPr lang="en-US" sz="3300" dirty="0">
              <a:solidFill>
                <a:srgbClr val="000000"/>
              </a:solidFill>
              <a:latin typeface="Arail"/>
              <a:ea typeface="Courier New" panose="02070309020205020404" pitchFamily="49" charset="0"/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3D1E1D02-E628-4F23-A16F-FA6EA7885F29}"/>
              </a:ext>
            </a:extLst>
          </p:cNvPr>
          <p:cNvSpPr/>
          <p:nvPr/>
        </p:nvSpPr>
        <p:spPr>
          <a:xfrm>
            <a:off x="428767" y="5334000"/>
            <a:ext cx="8077200" cy="1329335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Ta thực hiện phép cộng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các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sô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́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thập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phân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ai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 2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,2</a:t>
            </a: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5 +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 </a:t>
            </a: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1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il"/>
              </a:rPr>
              <a:t>,32 = ?</a:t>
            </a:r>
          </a:p>
        </p:txBody>
      </p:sp>
    </p:spTree>
    <p:extLst>
      <p:ext uri="{BB962C8B-B14F-4D97-AF65-F5344CB8AC3E}">
        <p14:creationId xmlns:p14="http://schemas.microsoft.com/office/powerpoint/2010/main" val="33021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ndefined (17)"/>
          <p:cNvPicPr>
            <a:picLocks noChangeAspect="1"/>
          </p:cNvPicPr>
          <p:nvPr/>
        </p:nvPicPr>
        <p:blipFill>
          <a:blip r:embed="rId4"/>
          <a:srcRect r="53034" b="34472"/>
          <a:stretch>
            <a:fillRect/>
          </a:stretch>
        </p:blipFill>
        <p:spPr>
          <a:xfrm>
            <a:off x="856299" y="553720"/>
            <a:ext cx="2231231" cy="4151630"/>
          </a:xfrm>
          <a:prstGeom prst="rect">
            <a:avLst/>
          </a:prstGeom>
        </p:spPr>
      </p:pic>
      <p:pic>
        <p:nvPicPr>
          <p:cNvPr id="4" name="图片 3" descr="undefined (17)"/>
          <p:cNvPicPr>
            <a:picLocks noChangeAspect="1"/>
          </p:cNvPicPr>
          <p:nvPr/>
        </p:nvPicPr>
        <p:blipFill>
          <a:blip r:embed="rId4"/>
          <a:srcRect r="53034" b="34472"/>
          <a:stretch>
            <a:fillRect/>
          </a:stretch>
        </p:blipFill>
        <p:spPr>
          <a:xfrm flipH="1">
            <a:off x="6399849" y="553720"/>
            <a:ext cx="2231231" cy="4151630"/>
          </a:xfrm>
          <a:prstGeom prst="rect">
            <a:avLst/>
          </a:prstGeom>
        </p:spPr>
      </p:pic>
      <p:pic>
        <p:nvPicPr>
          <p:cNvPr id="15" name="图片 14" descr="a6a6d201e3a52359e6f7f4c39de683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3941" y="310514"/>
            <a:ext cx="5808389" cy="60923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0B98C8-A3F6-1C50-E52E-DD41C0511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0602" y="2245834"/>
            <a:ext cx="2994920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621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1A64D52C-ED43-48FA-AF27-A93806706D1E}"/>
              </a:ext>
            </a:extLst>
          </p:cNvPr>
          <p:cNvSpPr/>
          <p:nvPr/>
        </p:nvSpPr>
        <p:spPr>
          <a:xfrm>
            <a:off x="571500" y="609600"/>
            <a:ext cx="8001000" cy="1329335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T</a:t>
            </a:r>
            <a:r>
              <a:rPr lang="en-US" sz="3600" b="1" dirty="0" err="1">
                <a:solidFill>
                  <a:srgbClr val="FF0000"/>
                </a:solidFill>
                <a:latin typeface="Arial "/>
              </a:rPr>
              <a:t>ính</a:t>
            </a:r>
            <a:r>
              <a:rPr lang="en-US" sz="3600" b="1" dirty="0">
                <a:solidFill>
                  <a:srgbClr val="FF0000"/>
                </a:solidFill>
                <a:latin typeface="Arial 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,2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5 +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,32 = ?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8AADA52A-30B5-4A6B-8098-09B925AEE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7927" y="2362200"/>
            <a:ext cx="9419854" cy="66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thảo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luận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nhóm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3021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25C6B2-D34D-4956-9137-1E8726966C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981200"/>
            <a:ext cx="2919984" cy="3438144"/>
          </a:xfrm>
          <a:prstGeom prst="rect">
            <a:avLst/>
          </a:prstGeom>
        </p:spPr>
      </p:pic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A5061CA4-DC42-47AC-AFDA-F517BBC0D898}"/>
              </a:ext>
            </a:extLst>
          </p:cNvPr>
          <p:cNvSpPr/>
          <p:nvPr/>
        </p:nvSpPr>
        <p:spPr>
          <a:xfrm>
            <a:off x="457200" y="240588"/>
            <a:ext cx="8001000" cy="1329335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T</a:t>
            </a:r>
            <a:r>
              <a:rPr lang="en-US" sz="3600" b="1" dirty="0" err="1">
                <a:solidFill>
                  <a:srgbClr val="FF0000"/>
                </a:solidFill>
                <a:latin typeface="Arial "/>
              </a:rPr>
              <a:t>ính</a:t>
            </a:r>
            <a:r>
              <a:rPr lang="en-US" sz="3600" b="1" dirty="0">
                <a:solidFill>
                  <a:srgbClr val="FF0000"/>
                </a:solidFill>
                <a:latin typeface="Arial 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,2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5 +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,32 = 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DC5152-7B9D-43D9-9508-58D9769E20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1946244"/>
            <a:ext cx="2795016" cy="34730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AA84CC-3B6E-40B1-B6E7-7BE6645413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16" y="1981201"/>
            <a:ext cx="2795016" cy="33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4BBC52-6615-402F-8F8E-3960D5890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819912"/>
            <a:ext cx="8717280" cy="48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2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4BBC52-6615-402F-8F8E-3960D5890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52400"/>
            <a:ext cx="8717280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AFCCA9-16A6-478A-AD50-53427DB6B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1" y="3810000"/>
            <a:ext cx="871728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8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228</Words>
  <Application>Microsoft Office PowerPoint</Application>
  <PresentationFormat>On-screen Show (4:3)</PresentationFormat>
  <Paragraphs>59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等线</vt:lpstr>
      <vt:lpstr>微软雅黑</vt:lpstr>
      <vt:lpstr>宋体</vt:lpstr>
      <vt:lpstr>Arail</vt:lpstr>
      <vt:lpstr>Arial</vt:lpstr>
      <vt:lpstr>Arial </vt:lpstr>
      <vt:lpstr>Calibri</vt:lpstr>
      <vt:lpstr>Calibri Light</vt:lpstr>
      <vt:lpstr>Courier New</vt:lpstr>
      <vt:lpstr>Garamond</vt:lpstr>
      <vt:lpstr>Times New Roman</vt:lpstr>
      <vt:lpstr>Wingdings</vt:lpstr>
      <vt:lpstr>Office Theme</vt:lpstr>
      <vt:lpstr>1_Office Theme</vt:lpstr>
      <vt:lpstr>2_Office Theme</vt:lpstr>
      <vt:lpstr>Office 主题</vt:lpstr>
      <vt:lpstr>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Aspire3A315</dc:creator>
  <cp:lastModifiedBy>Administrator</cp:lastModifiedBy>
  <cp:revision>57</cp:revision>
  <dcterms:created xsi:type="dcterms:W3CDTF">2023-10-06T12:43:54Z</dcterms:created>
  <dcterms:modified xsi:type="dcterms:W3CDTF">2024-07-24T04:20:17Z</dcterms:modified>
</cp:coreProperties>
</file>