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84" r:id="rId6"/>
    <p:sldId id="327" r:id="rId7"/>
    <p:sldId id="319" r:id="rId8"/>
    <p:sldId id="320" r:id="rId9"/>
    <p:sldId id="321" r:id="rId10"/>
    <p:sldId id="322" r:id="rId11"/>
    <p:sldId id="326" r:id="rId12"/>
    <p:sldId id="324" r:id="rId13"/>
    <p:sldId id="325" r:id="rId14"/>
    <p:sldId id="323" r:id="rId15"/>
    <p:sldId id="328" r:id="rId16"/>
    <p:sldId id="329" r:id="rId17"/>
    <p:sldId id="714" r:id="rId18"/>
    <p:sldId id="330" r:id="rId19"/>
    <p:sldId id="332" r:id="rId20"/>
    <p:sldId id="335" r:id="rId21"/>
    <p:sldId id="334" r:id="rId22"/>
    <p:sldId id="715" r:id="rId23"/>
    <p:sldId id="707" r:id="rId24"/>
    <p:sldId id="712" r:id="rId25"/>
    <p:sldId id="277" r:id="rId26"/>
    <p:sldId id="278" r:id="rId27"/>
    <p:sldId id="279" r:id="rId28"/>
    <p:sldId id="270" r:id="rId29"/>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FF"/>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2" autoAdjust="0"/>
    <p:restoredTop sz="95455"/>
  </p:normalViewPr>
  <p:slideViewPr>
    <p:cSldViewPr snapToGrid="0">
      <p:cViewPr varScale="1">
        <p:scale>
          <a:sx n="90" d="100"/>
          <a:sy n="90" d="100"/>
        </p:scale>
        <p:origin x="278"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ạm Quốc Khánh" userId="d263517f-a7e4-4e43-9da1-c373a0f6ff1d" providerId="ADAL" clId="{E1DA3548-8891-7349-8B3C-A7870C0B4A72}"/>
    <pc:docChg chg="undo custSel addSld delSld modSld modMainMaster">
      <pc:chgData name="Phạm Quốc Khánh" userId="d263517f-a7e4-4e43-9da1-c373a0f6ff1d" providerId="ADAL" clId="{E1DA3548-8891-7349-8B3C-A7870C0B4A72}" dt="2025-08-14T00:11:39.650" v="512" actId="1076"/>
      <pc:docMkLst>
        <pc:docMk/>
      </pc:docMkLst>
      <pc:sldChg chg="delSp modSp mod">
        <pc:chgData name="Phạm Quốc Khánh" userId="d263517f-a7e4-4e43-9da1-c373a0f6ff1d" providerId="ADAL" clId="{E1DA3548-8891-7349-8B3C-A7870C0B4A72}" dt="2025-08-14T00:05:32.487" v="424" actId="1076"/>
        <pc:sldMkLst>
          <pc:docMk/>
          <pc:sldMk cId="2387296585" sldId="256"/>
        </pc:sldMkLst>
        <pc:spChg chg="mod">
          <ac:chgData name="Phạm Quốc Khánh" userId="d263517f-a7e4-4e43-9da1-c373a0f6ff1d" providerId="ADAL" clId="{E1DA3548-8891-7349-8B3C-A7870C0B4A72}" dt="2025-08-14T00:05:32.487" v="424" actId="1076"/>
          <ac:spMkLst>
            <pc:docMk/>
            <pc:sldMk cId="2387296585" sldId="256"/>
            <ac:spMk id="5" creationId="{23F9968E-F683-03C2-E75A-276FE767F1EC}"/>
          </ac:spMkLst>
        </pc:spChg>
        <pc:picChg chg="del">
          <ac:chgData name="Phạm Quốc Khánh" userId="d263517f-a7e4-4e43-9da1-c373a0f6ff1d" providerId="ADAL" clId="{E1DA3548-8891-7349-8B3C-A7870C0B4A72}" dt="2025-08-14T00:05:27.029" v="423" actId="478"/>
          <ac:picMkLst>
            <pc:docMk/>
            <pc:sldMk cId="2387296585" sldId="256"/>
            <ac:picMk id="1026" creationId="{00000000-0000-0000-0000-000000000000}"/>
          </ac:picMkLst>
        </pc:picChg>
      </pc:sldChg>
      <pc:sldChg chg="add del">
        <pc:chgData name="Phạm Quốc Khánh" userId="d263517f-a7e4-4e43-9da1-c373a0f6ff1d" providerId="ADAL" clId="{E1DA3548-8891-7349-8B3C-A7870C0B4A72}" dt="2025-08-12T04:38:02.041" v="366" actId="2696"/>
        <pc:sldMkLst>
          <pc:docMk/>
          <pc:sldMk cId="2130983612" sldId="263"/>
        </pc:sldMkLst>
      </pc:sldChg>
      <pc:sldChg chg="delSp mod">
        <pc:chgData name="Phạm Quốc Khánh" userId="d263517f-a7e4-4e43-9da1-c373a0f6ff1d" providerId="ADAL" clId="{E1DA3548-8891-7349-8B3C-A7870C0B4A72}" dt="2025-08-12T04:47:09.554" v="418" actId="478"/>
        <pc:sldMkLst>
          <pc:docMk/>
          <pc:sldMk cId="2135491560" sldId="270"/>
        </pc:sldMkLst>
        <pc:picChg chg="del">
          <ac:chgData name="Phạm Quốc Khánh" userId="d263517f-a7e4-4e43-9da1-c373a0f6ff1d" providerId="ADAL" clId="{E1DA3548-8891-7349-8B3C-A7870C0B4A72}" dt="2025-08-12T04:47:04.682" v="414" actId="478"/>
          <ac:picMkLst>
            <pc:docMk/>
            <pc:sldMk cId="2135491560" sldId="270"/>
            <ac:picMk id="4" creationId="{00000000-0000-0000-0000-000000000000}"/>
          </ac:picMkLst>
        </pc:picChg>
        <pc:picChg chg="del">
          <ac:chgData name="Phạm Quốc Khánh" userId="d263517f-a7e4-4e43-9da1-c373a0f6ff1d" providerId="ADAL" clId="{E1DA3548-8891-7349-8B3C-A7870C0B4A72}" dt="2025-08-12T04:47:06.528" v="415" actId="478"/>
          <ac:picMkLst>
            <pc:docMk/>
            <pc:sldMk cId="2135491560" sldId="270"/>
            <ac:picMk id="5" creationId="{00000000-0000-0000-0000-000000000000}"/>
          </ac:picMkLst>
        </pc:picChg>
        <pc:picChg chg="del">
          <ac:chgData name="Phạm Quốc Khánh" userId="d263517f-a7e4-4e43-9da1-c373a0f6ff1d" providerId="ADAL" clId="{E1DA3548-8891-7349-8B3C-A7870C0B4A72}" dt="2025-08-12T04:47:08.291" v="417" actId="478"/>
          <ac:picMkLst>
            <pc:docMk/>
            <pc:sldMk cId="2135491560" sldId="270"/>
            <ac:picMk id="6" creationId="{00000000-0000-0000-0000-000000000000}"/>
          </ac:picMkLst>
        </pc:picChg>
        <pc:picChg chg="del">
          <ac:chgData name="Phạm Quốc Khánh" userId="d263517f-a7e4-4e43-9da1-c373a0f6ff1d" providerId="ADAL" clId="{E1DA3548-8891-7349-8B3C-A7870C0B4A72}" dt="2025-08-12T04:47:09.554" v="418" actId="478"/>
          <ac:picMkLst>
            <pc:docMk/>
            <pc:sldMk cId="2135491560" sldId="270"/>
            <ac:picMk id="7" creationId="{00000000-0000-0000-0000-000000000000}"/>
          </ac:picMkLst>
        </pc:picChg>
        <pc:picChg chg="del">
          <ac:chgData name="Phạm Quốc Khánh" userId="d263517f-a7e4-4e43-9da1-c373a0f6ff1d" providerId="ADAL" clId="{E1DA3548-8891-7349-8B3C-A7870C0B4A72}" dt="2025-08-12T04:47:07.436" v="416" actId="478"/>
          <ac:picMkLst>
            <pc:docMk/>
            <pc:sldMk cId="2135491560" sldId="270"/>
            <ac:picMk id="9" creationId="{00000000-0000-0000-0000-000000000000}"/>
          </ac:picMkLst>
        </pc:picChg>
      </pc:sldChg>
      <pc:sldChg chg="delSp modSp mod">
        <pc:chgData name="Phạm Quốc Khánh" userId="d263517f-a7e4-4e43-9da1-c373a0f6ff1d" providerId="ADAL" clId="{E1DA3548-8891-7349-8B3C-A7870C0B4A72}" dt="2025-08-12T04:47:19.395" v="422" actId="478"/>
        <pc:sldMkLst>
          <pc:docMk/>
          <pc:sldMk cId="112965273" sldId="277"/>
        </pc:sldMkLst>
        <pc:spChg chg="mod">
          <ac:chgData name="Phạm Quốc Khánh" userId="d263517f-a7e4-4e43-9da1-c373a0f6ff1d" providerId="ADAL" clId="{E1DA3548-8891-7349-8B3C-A7870C0B4A72}" dt="2025-08-12T04:39:20.157" v="392" actId="20577"/>
          <ac:spMkLst>
            <pc:docMk/>
            <pc:sldMk cId="112965273" sldId="277"/>
            <ac:spMk id="15" creationId="{DB44BF62-2E83-A494-BE62-2604C1079F48}"/>
          </ac:spMkLst>
        </pc:spChg>
        <pc:picChg chg="del">
          <ac:chgData name="Phạm Quốc Khánh" userId="d263517f-a7e4-4e43-9da1-c373a0f6ff1d" providerId="ADAL" clId="{E1DA3548-8891-7349-8B3C-A7870C0B4A72}" dt="2025-08-12T04:47:16.715" v="419" actId="478"/>
          <ac:picMkLst>
            <pc:docMk/>
            <pc:sldMk cId="112965273" sldId="277"/>
            <ac:picMk id="4" creationId="{00000000-0000-0000-0000-000000000000}"/>
          </ac:picMkLst>
        </pc:picChg>
        <pc:picChg chg="del">
          <ac:chgData name="Phạm Quốc Khánh" userId="d263517f-a7e4-4e43-9da1-c373a0f6ff1d" providerId="ADAL" clId="{E1DA3548-8891-7349-8B3C-A7870C0B4A72}" dt="2025-08-12T04:47:17.730" v="420" actId="478"/>
          <ac:picMkLst>
            <pc:docMk/>
            <pc:sldMk cId="112965273" sldId="277"/>
            <ac:picMk id="5" creationId="{00000000-0000-0000-0000-000000000000}"/>
          </ac:picMkLst>
        </pc:picChg>
        <pc:picChg chg="del">
          <ac:chgData name="Phạm Quốc Khánh" userId="d263517f-a7e4-4e43-9da1-c373a0f6ff1d" providerId="ADAL" clId="{E1DA3548-8891-7349-8B3C-A7870C0B4A72}" dt="2025-08-12T04:47:18.594" v="421" actId="478"/>
          <ac:picMkLst>
            <pc:docMk/>
            <pc:sldMk cId="112965273" sldId="277"/>
            <ac:picMk id="6" creationId="{00000000-0000-0000-0000-000000000000}"/>
          </ac:picMkLst>
        </pc:picChg>
        <pc:picChg chg="del">
          <ac:chgData name="Phạm Quốc Khánh" userId="d263517f-a7e4-4e43-9da1-c373a0f6ff1d" providerId="ADAL" clId="{E1DA3548-8891-7349-8B3C-A7870C0B4A72}" dt="2025-08-12T04:47:19.395" v="422" actId="478"/>
          <ac:picMkLst>
            <pc:docMk/>
            <pc:sldMk cId="112965273" sldId="277"/>
            <ac:picMk id="7" creationId="{00000000-0000-0000-0000-000000000000}"/>
          </ac:picMkLst>
        </pc:picChg>
      </pc:sldChg>
      <pc:sldChg chg="delSp modSp mod">
        <pc:chgData name="Phạm Quốc Khánh" userId="d263517f-a7e4-4e43-9da1-c373a0f6ff1d" providerId="ADAL" clId="{E1DA3548-8891-7349-8B3C-A7870C0B4A72}" dt="2025-08-12T04:40:06.782" v="405" actId="478"/>
        <pc:sldMkLst>
          <pc:docMk/>
          <pc:sldMk cId="4231843766" sldId="278"/>
        </pc:sldMkLst>
        <pc:spChg chg="mod">
          <ac:chgData name="Phạm Quốc Khánh" userId="d263517f-a7e4-4e43-9da1-c373a0f6ff1d" providerId="ADAL" clId="{E1DA3548-8891-7349-8B3C-A7870C0B4A72}" dt="2025-08-12T04:39:31.786" v="395" actId="1076"/>
          <ac:spMkLst>
            <pc:docMk/>
            <pc:sldMk cId="4231843766" sldId="278"/>
            <ac:spMk id="2" creationId="{00000000-0000-0000-0000-000000000000}"/>
          </ac:spMkLst>
        </pc:spChg>
        <pc:spChg chg="mod">
          <ac:chgData name="Phạm Quốc Khánh" userId="d263517f-a7e4-4e43-9da1-c373a0f6ff1d" providerId="ADAL" clId="{E1DA3548-8891-7349-8B3C-A7870C0B4A72}" dt="2025-08-12T04:39:40.393" v="397" actId="403"/>
          <ac:spMkLst>
            <pc:docMk/>
            <pc:sldMk cId="4231843766" sldId="278"/>
            <ac:spMk id="11" creationId="{8626D3E1-0586-CEA2-CECC-5B29FE0271BD}"/>
          </ac:spMkLst>
        </pc:spChg>
        <pc:picChg chg="del">
          <ac:chgData name="Phạm Quốc Khánh" userId="d263517f-a7e4-4e43-9da1-c373a0f6ff1d" providerId="ADAL" clId="{E1DA3548-8891-7349-8B3C-A7870C0B4A72}" dt="2025-08-12T04:40:02.116" v="402" actId="478"/>
          <ac:picMkLst>
            <pc:docMk/>
            <pc:sldMk cId="4231843766" sldId="278"/>
            <ac:picMk id="4" creationId="{00000000-0000-0000-0000-000000000000}"/>
          </ac:picMkLst>
        </pc:picChg>
        <pc:picChg chg="del">
          <ac:chgData name="Phạm Quốc Khánh" userId="d263517f-a7e4-4e43-9da1-c373a0f6ff1d" providerId="ADAL" clId="{E1DA3548-8891-7349-8B3C-A7870C0B4A72}" dt="2025-08-12T04:40:03.534" v="403" actId="478"/>
          <ac:picMkLst>
            <pc:docMk/>
            <pc:sldMk cId="4231843766" sldId="278"/>
            <ac:picMk id="5" creationId="{00000000-0000-0000-0000-000000000000}"/>
          </ac:picMkLst>
        </pc:picChg>
        <pc:picChg chg="del">
          <ac:chgData name="Phạm Quốc Khánh" userId="d263517f-a7e4-4e43-9da1-c373a0f6ff1d" providerId="ADAL" clId="{E1DA3548-8891-7349-8B3C-A7870C0B4A72}" dt="2025-08-12T04:40:05.246" v="404" actId="478"/>
          <ac:picMkLst>
            <pc:docMk/>
            <pc:sldMk cId="4231843766" sldId="278"/>
            <ac:picMk id="6" creationId="{00000000-0000-0000-0000-000000000000}"/>
          </ac:picMkLst>
        </pc:picChg>
        <pc:picChg chg="del">
          <ac:chgData name="Phạm Quốc Khánh" userId="d263517f-a7e4-4e43-9da1-c373a0f6ff1d" providerId="ADAL" clId="{E1DA3548-8891-7349-8B3C-A7870C0B4A72}" dt="2025-08-12T04:40:06.782" v="405" actId="478"/>
          <ac:picMkLst>
            <pc:docMk/>
            <pc:sldMk cId="4231843766" sldId="278"/>
            <ac:picMk id="7" creationId="{00000000-0000-0000-0000-000000000000}"/>
          </ac:picMkLst>
        </pc:picChg>
      </pc:sldChg>
      <pc:sldChg chg="delSp modSp mod">
        <pc:chgData name="Phạm Quốc Khánh" userId="d263517f-a7e4-4e43-9da1-c373a0f6ff1d" providerId="ADAL" clId="{E1DA3548-8891-7349-8B3C-A7870C0B4A72}" dt="2025-08-12T04:40:24.434" v="411"/>
        <pc:sldMkLst>
          <pc:docMk/>
          <pc:sldMk cId="2090946587" sldId="279"/>
        </pc:sldMkLst>
        <pc:spChg chg="mod">
          <ac:chgData name="Phạm Quốc Khánh" userId="d263517f-a7e4-4e43-9da1-c373a0f6ff1d" providerId="ADAL" clId="{E1DA3548-8891-7349-8B3C-A7870C0B4A72}" dt="2025-08-12T04:40:24.434" v="411"/>
          <ac:spMkLst>
            <pc:docMk/>
            <pc:sldMk cId="2090946587" sldId="279"/>
            <ac:spMk id="16" creationId="{1F1F0428-EF1C-2DAD-710E-70FD09507481}"/>
          </ac:spMkLst>
        </pc:spChg>
        <pc:picChg chg="del">
          <ac:chgData name="Phạm Quốc Khánh" userId="d263517f-a7e4-4e43-9da1-c373a0f6ff1d" providerId="ADAL" clId="{E1DA3548-8891-7349-8B3C-A7870C0B4A72}" dt="2025-08-12T04:39:50.919" v="398" actId="478"/>
          <ac:picMkLst>
            <pc:docMk/>
            <pc:sldMk cId="2090946587" sldId="279"/>
            <ac:picMk id="4" creationId="{00000000-0000-0000-0000-000000000000}"/>
          </ac:picMkLst>
        </pc:picChg>
        <pc:picChg chg="del">
          <ac:chgData name="Phạm Quốc Khánh" userId="d263517f-a7e4-4e43-9da1-c373a0f6ff1d" providerId="ADAL" clId="{E1DA3548-8891-7349-8B3C-A7870C0B4A72}" dt="2025-08-12T04:39:58.506" v="401" actId="478"/>
          <ac:picMkLst>
            <pc:docMk/>
            <pc:sldMk cId="2090946587" sldId="279"/>
            <ac:picMk id="5" creationId="{00000000-0000-0000-0000-000000000000}"/>
          </ac:picMkLst>
        </pc:picChg>
        <pc:picChg chg="del">
          <ac:chgData name="Phạm Quốc Khánh" userId="d263517f-a7e4-4e43-9da1-c373a0f6ff1d" providerId="ADAL" clId="{E1DA3548-8891-7349-8B3C-A7870C0B4A72}" dt="2025-08-12T04:39:54.831" v="399" actId="478"/>
          <ac:picMkLst>
            <pc:docMk/>
            <pc:sldMk cId="2090946587" sldId="279"/>
            <ac:picMk id="6" creationId="{00000000-0000-0000-0000-000000000000}"/>
          </ac:picMkLst>
        </pc:picChg>
        <pc:picChg chg="del">
          <ac:chgData name="Phạm Quốc Khánh" userId="d263517f-a7e4-4e43-9da1-c373a0f6ff1d" providerId="ADAL" clId="{E1DA3548-8891-7349-8B3C-A7870C0B4A72}" dt="2025-08-12T04:39:56.912" v="400" actId="478"/>
          <ac:picMkLst>
            <pc:docMk/>
            <pc:sldMk cId="2090946587" sldId="279"/>
            <ac:picMk id="7" creationId="{00000000-0000-0000-0000-000000000000}"/>
          </ac:picMkLst>
        </pc:picChg>
      </pc:sldChg>
      <pc:sldChg chg="delSp modSp mod">
        <pc:chgData name="Phạm Quốc Khánh" userId="d263517f-a7e4-4e43-9da1-c373a0f6ff1d" providerId="ADAL" clId="{E1DA3548-8891-7349-8B3C-A7870C0B4A72}" dt="2025-08-12T04:40:29.527" v="413"/>
        <pc:sldMkLst>
          <pc:docMk/>
          <pc:sldMk cId="2490397888" sldId="280"/>
        </pc:sldMkLst>
        <pc:spChg chg="mod">
          <ac:chgData name="Phạm Quốc Khánh" userId="d263517f-a7e4-4e43-9da1-c373a0f6ff1d" providerId="ADAL" clId="{E1DA3548-8891-7349-8B3C-A7870C0B4A72}" dt="2025-08-12T04:40:29.527" v="413"/>
          <ac:spMkLst>
            <pc:docMk/>
            <pc:sldMk cId="2490397888" sldId="280"/>
            <ac:spMk id="14" creationId="{5B2CF1FC-DB92-DC35-31A1-345A63EA8FD5}"/>
          </ac:spMkLst>
        </pc:spChg>
        <pc:picChg chg="del">
          <ac:chgData name="Phạm Quốc Khánh" userId="d263517f-a7e4-4e43-9da1-c373a0f6ff1d" providerId="ADAL" clId="{E1DA3548-8891-7349-8B3C-A7870C0B4A72}" dt="2025-08-12T04:40:11.234" v="406" actId="478"/>
          <ac:picMkLst>
            <pc:docMk/>
            <pc:sldMk cId="2490397888" sldId="280"/>
            <ac:picMk id="4" creationId="{00000000-0000-0000-0000-000000000000}"/>
          </ac:picMkLst>
        </pc:picChg>
        <pc:picChg chg="del">
          <ac:chgData name="Phạm Quốc Khánh" userId="d263517f-a7e4-4e43-9da1-c373a0f6ff1d" providerId="ADAL" clId="{E1DA3548-8891-7349-8B3C-A7870C0B4A72}" dt="2025-08-12T04:40:12.788" v="407" actId="478"/>
          <ac:picMkLst>
            <pc:docMk/>
            <pc:sldMk cId="2490397888" sldId="280"/>
            <ac:picMk id="5" creationId="{00000000-0000-0000-0000-000000000000}"/>
          </ac:picMkLst>
        </pc:picChg>
        <pc:picChg chg="del">
          <ac:chgData name="Phạm Quốc Khánh" userId="d263517f-a7e4-4e43-9da1-c373a0f6ff1d" providerId="ADAL" clId="{E1DA3548-8891-7349-8B3C-A7870C0B4A72}" dt="2025-08-12T04:40:14.303" v="408" actId="478"/>
          <ac:picMkLst>
            <pc:docMk/>
            <pc:sldMk cId="2490397888" sldId="280"/>
            <ac:picMk id="6" creationId="{00000000-0000-0000-0000-000000000000}"/>
          </ac:picMkLst>
        </pc:picChg>
        <pc:picChg chg="del">
          <ac:chgData name="Phạm Quốc Khánh" userId="d263517f-a7e4-4e43-9da1-c373a0f6ff1d" providerId="ADAL" clId="{E1DA3548-8891-7349-8B3C-A7870C0B4A72}" dt="2025-08-12T04:40:15.879" v="409" actId="478"/>
          <ac:picMkLst>
            <pc:docMk/>
            <pc:sldMk cId="2490397888" sldId="280"/>
            <ac:picMk id="7" creationId="{00000000-0000-0000-0000-000000000000}"/>
          </ac:picMkLst>
        </pc:picChg>
      </pc:sldChg>
      <pc:sldChg chg="modSp mod">
        <pc:chgData name="Phạm Quốc Khánh" userId="d263517f-a7e4-4e43-9da1-c373a0f6ff1d" providerId="ADAL" clId="{E1DA3548-8891-7349-8B3C-A7870C0B4A72}" dt="2025-08-12T04:31:36.846" v="12" actId="20577"/>
        <pc:sldMkLst>
          <pc:docMk/>
          <pc:sldMk cId="1814067342" sldId="284"/>
        </pc:sldMkLst>
        <pc:spChg chg="mod">
          <ac:chgData name="Phạm Quốc Khánh" userId="d263517f-a7e4-4e43-9da1-c373a0f6ff1d" providerId="ADAL" clId="{E1DA3548-8891-7349-8B3C-A7870C0B4A72}" dt="2025-08-12T04:31:36.846" v="12" actId="20577"/>
          <ac:spMkLst>
            <pc:docMk/>
            <pc:sldMk cId="1814067342" sldId="284"/>
            <ac:spMk id="2" creationId="{E54BAE01-5D2D-4525-9A14-4BCACBC8233B}"/>
          </ac:spMkLst>
        </pc:spChg>
      </pc:sldChg>
      <pc:sldChg chg="modSp mod">
        <pc:chgData name="Phạm Quốc Khánh" userId="d263517f-a7e4-4e43-9da1-c373a0f6ff1d" providerId="ADAL" clId="{E1DA3548-8891-7349-8B3C-A7870C0B4A72}" dt="2025-08-12T04:32:49.847" v="115" actId="20577"/>
        <pc:sldMkLst>
          <pc:docMk/>
          <pc:sldMk cId="87269899" sldId="319"/>
        </pc:sldMkLst>
        <pc:spChg chg="mod">
          <ac:chgData name="Phạm Quốc Khánh" userId="d263517f-a7e4-4e43-9da1-c373a0f6ff1d" providerId="ADAL" clId="{E1DA3548-8891-7349-8B3C-A7870C0B4A72}" dt="2025-08-12T04:32:49.847" v="115" actId="20577"/>
          <ac:spMkLst>
            <pc:docMk/>
            <pc:sldMk cId="87269899" sldId="319"/>
            <ac:spMk id="2" creationId="{E54BAE01-5D2D-4525-9A14-4BCACBC8233B}"/>
          </ac:spMkLst>
        </pc:spChg>
      </pc:sldChg>
      <pc:sldChg chg="modSp mod">
        <pc:chgData name="Phạm Quốc Khánh" userId="d263517f-a7e4-4e43-9da1-c373a0f6ff1d" providerId="ADAL" clId="{E1DA3548-8891-7349-8B3C-A7870C0B4A72}" dt="2025-08-12T04:32:59.014" v="128" actId="20577"/>
        <pc:sldMkLst>
          <pc:docMk/>
          <pc:sldMk cId="2833502026" sldId="320"/>
        </pc:sldMkLst>
        <pc:spChg chg="mod">
          <ac:chgData name="Phạm Quốc Khánh" userId="d263517f-a7e4-4e43-9da1-c373a0f6ff1d" providerId="ADAL" clId="{E1DA3548-8891-7349-8B3C-A7870C0B4A72}" dt="2025-08-12T04:32:59.014" v="128" actId="20577"/>
          <ac:spMkLst>
            <pc:docMk/>
            <pc:sldMk cId="2833502026" sldId="320"/>
            <ac:spMk id="2" creationId="{E54BAE01-5D2D-4525-9A14-4BCACBC8233B}"/>
          </ac:spMkLst>
        </pc:spChg>
      </pc:sldChg>
      <pc:sldChg chg="modSp mod">
        <pc:chgData name="Phạm Quốc Khánh" userId="d263517f-a7e4-4e43-9da1-c373a0f6ff1d" providerId="ADAL" clId="{E1DA3548-8891-7349-8B3C-A7870C0B4A72}" dt="2025-08-12T04:34:06.156" v="167" actId="20577"/>
        <pc:sldMkLst>
          <pc:docMk/>
          <pc:sldMk cId="3575564152" sldId="321"/>
        </pc:sldMkLst>
        <pc:spChg chg="mod">
          <ac:chgData name="Phạm Quốc Khánh" userId="d263517f-a7e4-4e43-9da1-c373a0f6ff1d" providerId="ADAL" clId="{E1DA3548-8891-7349-8B3C-A7870C0B4A72}" dt="2025-08-12T04:33:05.190" v="141" actId="20577"/>
          <ac:spMkLst>
            <pc:docMk/>
            <pc:sldMk cId="3575564152" sldId="321"/>
            <ac:spMk id="2" creationId="{E54BAE01-5D2D-4525-9A14-4BCACBC8233B}"/>
          </ac:spMkLst>
        </pc:spChg>
        <pc:spChg chg="mod">
          <ac:chgData name="Phạm Quốc Khánh" userId="d263517f-a7e4-4e43-9da1-c373a0f6ff1d" providerId="ADAL" clId="{E1DA3548-8891-7349-8B3C-A7870C0B4A72}" dt="2025-08-12T04:34:06.156" v="167" actId="20577"/>
          <ac:spMkLst>
            <pc:docMk/>
            <pc:sldMk cId="3575564152" sldId="321"/>
            <ac:spMk id="5" creationId="{AA590B62-C386-8596-210B-580F39F7464F}"/>
          </ac:spMkLst>
        </pc:spChg>
      </pc:sldChg>
      <pc:sldChg chg="modSp mod">
        <pc:chgData name="Phạm Quốc Khánh" userId="d263517f-a7e4-4e43-9da1-c373a0f6ff1d" providerId="ADAL" clId="{E1DA3548-8891-7349-8B3C-A7870C0B4A72}" dt="2025-08-12T04:34:17.599" v="180" actId="20577"/>
        <pc:sldMkLst>
          <pc:docMk/>
          <pc:sldMk cId="2774752405" sldId="322"/>
        </pc:sldMkLst>
        <pc:spChg chg="mod">
          <ac:chgData name="Phạm Quốc Khánh" userId="d263517f-a7e4-4e43-9da1-c373a0f6ff1d" providerId="ADAL" clId="{E1DA3548-8891-7349-8B3C-A7870C0B4A72}" dt="2025-08-12T04:34:17.599" v="180" actId="20577"/>
          <ac:spMkLst>
            <pc:docMk/>
            <pc:sldMk cId="2774752405" sldId="322"/>
            <ac:spMk id="2" creationId="{E54BAE01-5D2D-4525-9A14-4BCACBC8233B}"/>
          </ac:spMkLst>
        </pc:spChg>
      </pc:sldChg>
      <pc:sldChg chg="modSp mod">
        <pc:chgData name="Phạm Quốc Khánh" userId="d263517f-a7e4-4e43-9da1-c373a0f6ff1d" providerId="ADAL" clId="{E1DA3548-8891-7349-8B3C-A7870C0B4A72}" dt="2025-08-12T04:35:24.608" v="271" actId="20577"/>
        <pc:sldMkLst>
          <pc:docMk/>
          <pc:sldMk cId="1569118907" sldId="323"/>
        </pc:sldMkLst>
        <pc:spChg chg="mod">
          <ac:chgData name="Phạm Quốc Khánh" userId="d263517f-a7e4-4e43-9da1-c373a0f6ff1d" providerId="ADAL" clId="{E1DA3548-8891-7349-8B3C-A7870C0B4A72}" dt="2025-08-12T04:35:24.608" v="271" actId="20577"/>
          <ac:spMkLst>
            <pc:docMk/>
            <pc:sldMk cId="1569118907" sldId="323"/>
            <ac:spMk id="5" creationId="{AA590B62-C386-8596-210B-580F39F7464F}"/>
          </ac:spMkLst>
        </pc:spChg>
      </pc:sldChg>
      <pc:sldChg chg="modSp mod">
        <pc:chgData name="Phạm Quốc Khánh" userId="d263517f-a7e4-4e43-9da1-c373a0f6ff1d" providerId="ADAL" clId="{E1DA3548-8891-7349-8B3C-A7870C0B4A72}" dt="2025-08-12T04:34:40.894" v="219" actId="20577"/>
        <pc:sldMkLst>
          <pc:docMk/>
          <pc:sldMk cId="1789782523" sldId="324"/>
        </pc:sldMkLst>
        <pc:spChg chg="mod">
          <ac:chgData name="Phạm Quốc Khánh" userId="d263517f-a7e4-4e43-9da1-c373a0f6ff1d" providerId="ADAL" clId="{E1DA3548-8891-7349-8B3C-A7870C0B4A72}" dt="2025-08-12T04:34:40.894" v="219" actId="20577"/>
          <ac:spMkLst>
            <pc:docMk/>
            <pc:sldMk cId="1789782523" sldId="324"/>
            <ac:spMk id="2" creationId="{E54BAE01-5D2D-4525-9A14-4BCACBC8233B}"/>
          </ac:spMkLst>
        </pc:spChg>
      </pc:sldChg>
      <pc:sldChg chg="modSp mod">
        <pc:chgData name="Phạm Quốc Khánh" userId="d263517f-a7e4-4e43-9da1-c373a0f6ff1d" providerId="ADAL" clId="{E1DA3548-8891-7349-8B3C-A7870C0B4A72}" dt="2025-08-12T04:35:08.471" v="258" actId="20577"/>
        <pc:sldMkLst>
          <pc:docMk/>
          <pc:sldMk cId="200212163" sldId="325"/>
        </pc:sldMkLst>
        <pc:spChg chg="mod">
          <ac:chgData name="Phạm Quốc Khánh" userId="d263517f-a7e4-4e43-9da1-c373a0f6ff1d" providerId="ADAL" clId="{E1DA3548-8891-7349-8B3C-A7870C0B4A72}" dt="2025-08-12T04:35:08.471" v="258" actId="20577"/>
          <ac:spMkLst>
            <pc:docMk/>
            <pc:sldMk cId="200212163" sldId="325"/>
            <ac:spMk id="2" creationId="{E54BAE01-5D2D-4525-9A14-4BCACBC8233B}"/>
          </ac:spMkLst>
        </pc:spChg>
      </pc:sldChg>
      <pc:sldChg chg="modSp mod">
        <pc:chgData name="Phạm Quốc Khánh" userId="d263517f-a7e4-4e43-9da1-c373a0f6ff1d" providerId="ADAL" clId="{E1DA3548-8891-7349-8B3C-A7870C0B4A72}" dt="2025-08-12T04:34:53.445" v="245" actId="20577"/>
        <pc:sldMkLst>
          <pc:docMk/>
          <pc:sldMk cId="726874810" sldId="326"/>
        </pc:sldMkLst>
        <pc:spChg chg="mod">
          <ac:chgData name="Phạm Quốc Khánh" userId="d263517f-a7e4-4e43-9da1-c373a0f6ff1d" providerId="ADAL" clId="{E1DA3548-8891-7349-8B3C-A7870C0B4A72}" dt="2025-08-12T04:34:35.392" v="206" actId="20577"/>
          <ac:spMkLst>
            <pc:docMk/>
            <pc:sldMk cId="726874810" sldId="326"/>
            <ac:spMk id="2" creationId="{E54BAE01-5D2D-4525-9A14-4BCACBC8233B}"/>
          </ac:spMkLst>
        </pc:spChg>
        <pc:spChg chg="mod">
          <ac:chgData name="Phạm Quốc Khánh" userId="d263517f-a7e4-4e43-9da1-c373a0f6ff1d" providerId="ADAL" clId="{E1DA3548-8891-7349-8B3C-A7870C0B4A72}" dt="2025-08-12T04:34:53.445" v="245" actId="20577"/>
          <ac:spMkLst>
            <pc:docMk/>
            <pc:sldMk cId="726874810" sldId="326"/>
            <ac:spMk id="5" creationId="{AA590B62-C386-8596-210B-580F39F7464F}"/>
          </ac:spMkLst>
        </pc:spChg>
      </pc:sldChg>
      <pc:sldChg chg="modSp mod">
        <pc:chgData name="Phạm Quốc Khánh" userId="d263517f-a7e4-4e43-9da1-c373a0f6ff1d" providerId="ADAL" clId="{E1DA3548-8891-7349-8B3C-A7870C0B4A72}" dt="2025-08-12T04:32:40.003" v="102" actId="20577"/>
        <pc:sldMkLst>
          <pc:docMk/>
          <pc:sldMk cId="86638359" sldId="327"/>
        </pc:sldMkLst>
        <pc:spChg chg="mod">
          <ac:chgData name="Phạm Quốc Khánh" userId="d263517f-a7e4-4e43-9da1-c373a0f6ff1d" providerId="ADAL" clId="{E1DA3548-8891-7349-8B3C-A7870C0B4A72}" dt="2025-08-12T04:31:46.017" v="38" actId="20577"/>
          <ac:spMkLst>
            <pc:docMk/>
            <pc:sldMk cId="86638359" sldId="327"/>
            <ac:spMk id="2" creationId="{E54BAE01-5D2D-4525-9A14-4BCACBC8233B}"/>
          </ac:spMkLst>
        </pc:spChg>
        <pc:spChg chg="mod">
          <ac:chgData name="Phạm Quốc Khánh" userId="d263517f-a7e4-4e43-9da1-c373a0f6ff1d" providerId="ADAL" clId="{E1DA3548-8891-7349-8B3C-A7870C0B4A72}" dt="2025-08-12T04:32:40.003" v="102" actId="20577"/>
          <ac:spMkLst>
            <pc:docMk/>
            <pc:sldMk cId="86638359" sldId="327"/>
            <ac:spMk id="5" creationId="{AA590B62-C386-8596-210B-580F39F7464F}"/>
          </ac:spMkLst>
        </pc:spChg>
      </pc:sldChg>
      <pc:sldChg chg="modSp mod">
        <pc:chgData name="Phạm Quốc Khánh" userId="d263517f-a7e4-4e43-9da1-c373a0f6ff1d" providerId="ADAL" clId="{E1DA3548-8891-7349-8B3C-A7870C0B4A72}" dt="2025-08-12T04:36:26.045" v="360" actId="20577"/>
        <pc:sldMkLst>
          <pc:docMk/>
          <pc:sldMk cId="3149770003" sldId="328"/>
        </pc:sldMkLst>
        <pc:spChg chg="mod">
          <ac:chgData name="Phạm Quốc Khánh" userId="d263517f-a7e4-4e43-9da1-c373a0f6ff1d" providerId="ADAL" clId="{E1DA3548-8891-7349-8B3C-A7870C0B4A72}" dt="2025-08-12T04:35:41.937" v="306" actId="20577"/>
          <ac:spMkLst>
            <pc:docMk/>
            <pc:sldMk cId="3149770003" sldId="328"/>
            <ac:spMk id="2" creationId="{E54BAE01-5D2D-4525-9A14-4BCACBC8233B}"/>
          </ac:spMkLst>
        </pc:spChg>
        <pc:graphicFrameChg chg="modGraphic">
          <ac:chgData name="Phạm Quốc Khánh" userId="d263517f-a7e4-4e43-9da1-c373a0f6ff1d" providerId="ADAL" clId="{E1DA3548-8891-7349-8B3C-A7870C0B4A72}" dt="2025-08-12T04:36:26.045" v="360" actId="20577"/>
          <ac:graphicFrameMkLst>
            <pc:docMk/>
            <pc:sldMk cId="3149770003" sldId="328"/>
            <ac:graphicFrameMk id="8" creationId="{3C490E60-FA36-B649-2942-97DCE7E2CD4C}"/>
          </ac:graphicFrameMkLst>
        </pc:graphicFrameChg>
      </pc:sldChg>
      <pc:sldChg chg="modSp mod">
        <pc:chgData name="Phạm Quốc Khánh" userId="d263517f-a7e4-4e43-9da1-c373a0f6ff1d" providerId="ADAL" clId="{E1DA3548-8891-7349-8B3C-A7870C0B4A72}" dt="2025-08-14T00:07:02.539" v="427" actId="20577"/>
        <pc:sldMkLst>
          <pc:docMk/>
          <pc:sldMk cId="4184332173" sldId="329"/>
        </pc:sldMkLst>
        <pc:spChg chg="mod">
          <ac:chgData name="Phạm Quốc Khánh" userId="d263517f-a7e4-4e43-9da1-c373a0f6ff1d" providerId="ADAL" clId="{E1DA3548-8891-7349-8B3C-A7870C0B4A72}" dt="2025-08-14T00:07:02.539" v="427" actId="20577"/>
          <ac:spMkLst>
            <pc:docMk/>
            <pc:sldMk cId="4184332173" sldId="329"/>
            <ac:spMk id="2" creationId="{E54BAE01-5D2D-4525-9A14-4BCACBC8233B}"/>
          </ac:spMkLst>
        </pc:spChg>
      </pc:sldChg>
      <pc:sldChg chg="addSp delSp modSp mod">
        <pc:chgData name="Phạm Quốc Khánh" userId="d263517f-a7e4-4e43-9da1-c373a0f6ff1d" providerId="ADAL" clId="{E1DA3548-8891-7349-8B3C-A7870C0B4A72}" dt="2025-08-14T00:09:01.279" v="465" actId="1076"/>
        <pc:sldMkLst>
          <pc:docMk/>
          <pc:sldMk cId="449005481" sldId="333"/>
        </pc:sldMkLst>
        <pc:spChg chg="mod">
          <ac:chgData name="Phạm Quốc Khánh" userId="d263517f-a7e4-4e43-9da1-c373a0f6ff1d" providerId="ADAL" clId="{E1DA3548-8891-7349-8B3C-A7870C0B4A72}" dt="2025-08-14T00:08:02.024" v="457" actId="20577"/>
          <ac:spMkLst>
            <pc:docMk/>
            <pc:sldMk cId="449005481" sldId="333"/>
            <ac:spMk id="2" creationId="{E54BAE01-5D2D-4525-9A14-4BCACBC8233B}"/>
          </ac:spMkLst>
        </pc:spChg>
        <pc:spChg chg="mod">
          <ac:chgData name="Phạm Quốc Khánh" userId="d263517f-a7e4-4e43-9da1-c373a0f6ff1d" providerId="ADAL" clId="{E1DA3548-8891-7349-8B3C-A7870C0B4A72}" dt="2025-08-14T00:09:01.279" v="465" actId="1076"/>
          <ac:spMkLst>
            <pc:docMk/>
            <pc:sldMk cId="449005481" sldId="333"/>
            <ac:spMk id="5" creationId="{72BB8F16-FA6F-F3E3-E3CF-3F23AF817902}"/>
          </ac:spMkLst>
        </pc:spChg>
        <pc:picChg chg="add del mod">
          <ac:chgData name="Phạm Quốc Khánh" userId="d263517f-a7e4-4e43-9da1-c373a0f6ff1d" providerId="ADAL" clId="{E1DA3548-8891-7349-8B3C-A7870C0B4A72}" dt="2025-08-14T00:08:52.345" v="462" actId="478"/>
          <ac:picMkLst>
            <pc:docMk/>
            <pc:sldMk cId="449005481" sldId="333"/>
            <ac:picMk id="4" creationId="{ECDA8DBD-B733-D266-0A23-EEF015B46753}"/>
          </ac:picMkLst>
        </pc:picChg>
      </pc:sldChg>
      <pc:sldChg chg="modSp mod">
        <pc:chgData name="Phạm Quốc Khánh" userId="d263517f-a7e4-4e43-9da1-c373a0f6ff1d" providerId="ADAL" clId="{E1DA3548-8891-7349-8B3C-A7870C0B4A72}" dt="2025-08-12T04:39:06.259" v="384" actId="14100"/>
        <pc:sldMkLst>
          <pc:docMk/>
          <pc:sldMk cId="1424485741" sldId="707"/>
        </pc:sldMkLst>
        <pc:graphicFrameChg chg="mod modGraphic">
          <ac:chgData name="Phạm Quốc Khánh" userId="d263517f-a7e4-4e43-9da1-c373a0f6ff1d" providerId="ADAL" clId="{E1DA3548-8891-7349-8B3C-A7870C0B4A72}" dt="2025-08-12T04:39:06.259" v="384" actId="14100"/>
          <ac:graphicFrameMkLst>
            <pc:docMk/>
            <pc:sldMk cId="1424485741" sldId="707"/>
            <ac:graphicFrameMk id="5" creationId="{543159E1-A8D9-B24A-BB3D-798B70AD562B}"/>
          </ac:graphicFrameMkLst>
        </pc:graphicFrameChg>
      </pc:sldChg>
      <pc:sldChg chg="modSp mod">
        <pc:chgData name="Phạm Quốc Khánh" userId="d263517f-a7e4-4e43-9da1-c373a0f6ff1d" providerId="ADAL" clId="{E1DA3548-8891-7349-8B3C-A7870C0B4A72}" dt="2025-08-12T04:38:57.962" v="382" actId="207"/>
        <pc:sldMkLst>
          <pc:docMk/>
          <pc:sldMk cId="2828277216" sldId="712"/>
        </pc:sldMkLst>
        <pc:graphicFrameChg chg="modGraphic">
          <ac:chgData name="Phạm Quốc Khánh" userId="d263517f-a7e4-4e43-9da1-c373a0f6ff1d" providerId="ADAL" clId="{E1DA3548-8891-7349-8B3C-A7870C0B4A72}" dt="2025-08-12T04:38:57.962" v="382" actId="207"/>
          <ac:graphicFrameMkLst>
            <pc:docMk/>
            <pc:sldMk cId="2828277216" sldId="712"/>
            <ac:graphicFrameMk id="5" creationId="{3BD441AC-24A9-1069-459A-E4DC32626D4E}"/>
          </ac:graphicFrameMkLst>
        </pc:graphicFrameChg>
      </pc:sldChg>
      <pc:sldChg chg="addSp delSp modSp add mod">
        <pc:chgData name="Phạm Quốc Khánh" userId="d263517f-a7e4-4e43-9da1-c373a0f6ff1d" providerId="ADAL" clId="{E1DA3548-8891-7349-8B3C-A7870C0B4A72}" dt="2025-08-14T00:07:20.900" v="442" actId="20577"/>
        <pc:sldMkLst>
          <pc:docMk/>
          <pc:sldMk cId="434924334" sldId="713"/>
        </pc:sldMkLst>
        <pc:spChg chg="mod">
          <ac:chgData name="Phạm Quốc Khánh" userId="d263517f-a7e4-4e43-9da1-c373a0f6ff1d" providerId="ADAL" clId="{E1DA3548-8891-7349-8B3C-A7870C0B4A72}" dt="2025-08-14T00:07:20.900" v="442" actId="20577"/>
          <ac:spMkLst>
            <pc:docMk/>
            <pc:sldMk cId="434924334" sldId="713"/>
            <ac:spMk id="2" creationId="{E54BAE01-5D2D-4525-9A14-4BCACBC8233B}"/>
          </ac:spMkLst>
        </pc:spChg>
        <pc:spChg chg="add mod">
          <ac:chgData name="Phạm Quốc Khánh" userId="d263517f-a7e4-4e43-9da1-c373a0f6ff1d" providerId="ADAL" clId="{E1DA3548-8891-7349-8B3C-A7870C0B4A72}" dt="2025-08-12T04:38:25.160" v="380" actId="20577"/>
          <ac:spMkLst>
            <pc:docMk/>
            <pc:sldMk cId="434924334" sldId="713"/>
            <ac:spMk id="3" creationId="{2E2A5B97-9587-5977-FB9A-00BAB2E89FBF}"/>
          </ac:spMkLst>
        </pc:spChg>
        <pc:spChg chg="del">
          <ac:chgData name="Phạm Quốc Khánh" userId="d263517f-a7e4-4e43-9da1-c373a0f6ff1d" providerId="ADAL" clId="{E1DA3548-8891-7349-8B3C-A7870C0B4A72}" dt="2025-08-12T04:37:52.067" v="364" actId="478"/>
          <ac:spMkLst>
            <pc:docMk/>
            <pc:sldMk cId="434924334" sldId="713"/>
            <ac:spMk id="5" creationId="{72BB8F16-FA6F-F3E3-E3CF-3F23AF817902}"/>
          </ac:spMkLst>
        </pc:spChg>
        <pc:picChg chg="del">
          <ac:chgData name="Phạm Quốc Khánh" userId="d263517f-a7e4-4e43-9da1-c373a0f6ff1d" providerId="ADAL" clId="{E1DA3548-8891-7349-8B3C-A7870C0B4A72}" dt="2025-08-12T04:37:45.676" v="363" actId="478"/>
          <ac:picMkLst>
            <pc:docMk/>
            <pc:sldMk cId="434924334" sldId="713"/>
            <ac:picMk id="4" creationId="{ECDA8DBD-B733-D266-0A23-EEF015B46753}"/>
          </ac:picMkLst>
        </pc:picChg>
      </pc:sldChg>
      <pc:sldChg chg="addSp delSp modSp add mod">
        <pc:chgData name="Phạm Quốc Khánh" userId="d263517f-a7e4-4e43-9da1-c373a0f6ff1d" providerId="ADAL" clId="{E1DA3548-8891-7349-8B3C-A7870C0B4A72}" dt="2025-08-14T00:11:39.650" v="512" actId="1076"/>
        <pc:sldMkLst>
          <pc:docMk/>
          <pc:sldMk cId="2592695442" sldId="714"/>
        </pc:sldMkLst>
        <pc:spChg chg="del">
          <ac:chgData name="Phạm Quốc Khánh" userId="d263517f-a7e4-4e43-9da1-c373a0f6ff1d" providerId="ADAL" clId="{E1DA3548-8891-7349-8B3C-A7870C0B4A72}" dt="2025-08-14T00:10:00.580" v="469" actId="478"/>
          <ac:spMkLst>
            <pc:docMk/>
            <pc:sldMk cId="2592695442" sldId="714"/>
            <ac:spMk id="2" creationId="{E54BAE01-5D2D-4525-9A14-4BCACBC8233B}"/>
          </ac:spMkLst>
        </pc:spChg>
        <pc:spChg chg="del">
          <ac:chgData name="Phạm Quốc Khánh" userId="d263517f-a7e4-4e43-9da1-c373a0f6ff1d" providerId="ADAL" clId="{E1DA3548-8891-7349-8B3C-A7870C0B4A72}" dt="2025-08-14T00:09:56.992" v="467" actId="478"/>
          <ac:spMkLst>
            <pc:docMk/>
            <pc:sldMk cId="2592695442" sldId="714"/>
            <ac:spMk id="3" creationId="{2E2A5B97-9587-5977-FB9A-00BAB2E89FBF}"/>
          </ac:spMkLst>
        </pc:spChg>
        <pc:spChg chg="add del mod">
          <ac:chgData name="Phạm Quốc Khánh" userId="d263517f-a7e4-4e43-9da1-c373a0f6ff1d" providerId="ADAL" clId="{E1DA3548-8891-7349-8B3C-A7870C0B4A72}" dt="2025-08-14T00:09:59.182" v="468" actId="478"/>
          <ac:spMkLst>
            <pc:docMk/>
            <pc:sldMk cId="2592695442" sldId="714"/>
            <ac:spMk id="5" creationId="{706D4871-66C8-BF91-7EE7-2617720D7996}"/>
          </ac:spMkLst>
        </pc:spChg>
        <pc:spChg chg="add del mod">
          <ac:chgData name="Phạm Quốc Khánh" userId="d263517f-a7e4-4e43-9da1-c373a0f6ff1d" providerId="ADAL" clId="{E1DA3548-8891-7349-8B3C-A7870C0B4A72}" dt="2025-08-14T00:10:34.325" v="501" actId="207"/>
          <ac:spMkLst>
            <pc:docMk/>
            <pc:sldMk cId="2592695442" sldId="714"/>
            <ac:spMk id="7" creationId="{7CC617A7-0E06-609B-5EF8-B9682F781A16}"/>
          </ac:spMkLst>
        </pc:spChg>
        <pc:spChg chg="add mod">
          <ac:chgData name="Phạm Quốc Khánh" userId="d263517f-a7e4-4e43-9da1-c373a0f6ff1d" providerId="ADAL" clId="{E1DA3548-8891-7349-8B3C-A7870C0B4A72}" dt="2025-08-14T00:11:03.202" v="504" actId="14100"/>
          <ac:spMkLst>
            <pc:docMk/>
            <pc:sldMk cId="2592695442" sldId="714"/>
            <ac:spMk id="8" creationId="{C93C3992-3318-BDA4-DEAC-54D32AFDE3D1}"/>
          </ac:spMkLst>
        </pc:spChg>
        <pc:spChg chg="add mod">
          <ac:chgData name="Phạm Quốc Khánh" userId="d263517f-a7e4-4e43-9da1-c373a0f6ff1d" providerId="ADAL" clId="{E1DA3548-8891-7349-8B3C-A7870C0B4A72}" dt="2025-08-14T00:11:39.650" v="512" actId="1076"/>
          <ac:spMkLst>
            <pc:docMk/>
            <pc:sldMk cId="2592695442" sldId="714"/>
            <ac:spMk id="9" creationId="{87B1611B-6342-C64D-7AEE-57C415D1E2C5}"/>
          </ac:spMkLst>
        </pc:spChg>
      </pc:sldChg>
      <pc:sldMasterChg chg="modSldLayout">
        <pc:chgData name="Phạm Quốc Khánh" userId="d263517f-a7e4-4e43-9da1-c373a0f6ff1d" providerId="ADAL" clId="{E1DA3548-8891-7349-8B3C-A7870C0B4A72}" dt="2025-08-14T00:05:54.247" v="425" actId="478"/>
        <pc:sldMasterMkLst>
          <pc:docMk/>
          <pc:sldMasterMk cId="2100732312" sldId="2147483648"/>
        </pc:sldMasterMkLst>
        <pc:sldLayoutChg chg="delSp">
          <pc:chgData name="Phạm Quốc Khánh" userId="d263517f-a7e4-4e43-9da1-c373a0f6ff1d" providerId="ADAL" clId="{E1DA3548-8891-7349-8B3C-A7870C0B4A72}" dt="2025-08-14T00:05:54.247" v="425" actId="478"/>
          <pc:sldLayoutMkLst>
            <pc:docMk/>
            <pc:sldMasterMk cId="2100732312" sldId="2147483648"/>
            <pc:sldLayoutMk cId="3508291436" sldId="2147483650"/>
          </pc:sldLayoutMkLst>
          <pc:picChg chg="del">
            <ac:chgData name="Phạm Quốc Khánh" userId="d263517f-a7e4-4e43-9da1-c373a0f6ff1d" providerId="ADAL" clId="{E1DA3548-8891-7349-8B3C-A7870C0B4A72}" dt="2025-08-14T00:05:54.247" v="425" actId="478"/>
            <ac:picMkLst>
              <pc:docMk/>
              <pc:sldMasterMk cId="2100732312" sldId="2147483648"/>
              <pc:sldLayoutMk cId="3508291436" sldId="2147483650"/>
              <ac:picMk id="7" creationId="{00000000-0000-0000-0000-000000000000}"/>
            </ac:picMkLst>
          </pc:picChg>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solidFill>
            <a:srgbClr val="00CCFF"/>
          </a:solidFill>
        </p:spPr>
        <p:txBody>
          <a:bodyPr anchor="ctr">
            <a:normAutofit/>
          </a:bodyPr>
          <a:lstStyle>
            <a:lvl1pPr algn="ctr">
              <a:defRPr sz="40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nchor="ct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0BE649BE-EBB4-4755-8E54-A96E33D7DC53}" type="datetimeFigureOut">
              <a:rPr lang="vi-VN" smtClean="0"/>
              <a:t>13/10/2025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6DAD6C1-62F6-4473-8FB1-A9EBE493AB22}" type="slidenum">
              <a:rPr lang="vi-VN" smtClean="0"/>
              <a:t>‹#›</a:t>
            </a:fld>
            <a:endParaRPr lang="vi-VN"/>
          </a:p>
        </p:txBody>
      </p:sp>
    </p:spTree>
    <p:extLst>
      <p:ext uri="{BB962C8B-B14F-4D97-AF65-F5344CB8AC3E}">
        <p14:creationId xmlns:p14="http://schemas.microsoft.com/office/powerpoint/2010/main" val="1701919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0BE649BE-EBB4-4755-8E54-A96E33D7DC53}" type="datetimeFigureOut">
              <a:rPr lang="vi-VN" smtClean="0"/>
              <a:t>13/10/2025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6DAD6C1-62F6-4473-8FB1-A9EBE493AB22}" type="slidenum">
              <a:rPr lang="vi-VN" smtClean="0"/>
              <a:t>‹#›</a:t>
            </a:fld>
            <a:endParaRPr lang="vi-VN"/>
          </a:p>
        </p:txBody>
      </p:sp>
    </p:spTree>
    <p:extLst>
      <p:ext uri="{BB962C8B-B14F-4D97-AF65-F5344CB8AC3E}">
        <p14:creationId xmlns:p14="http://schemas.microsoft.com/office/powerpoint/2010/main" val="1673866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0BE649BE-EBB4-4755-8E54-A96E33D7DC53}" type="datetimeFigureOut">
              <a:rPr lang="vi-VN" smtClean="0"/>
              <a:t>13/10/2025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6DAD6C1-62F6-4473-8FB1-A9EBE493AB22}" type="slidenum">
              <a:rPr lang="vi-VN" smtClean="0"/>
              <a:t>‹#›</a:t>
            </a:fld>
            <a:endParaRPr lang="vi-VN"/>
          </a:p>
        </p:txBody>
      </p:sp>
    </p:spTree>
    <p:extLst>
      <p:ext uri="{BB962C8B-B14F-4D97-AF65-F5344CB8AC3E}">
        <p14:creationId xmlns:p14="http://schemas.microsoft.com/office/powerpoint/2010/main" val="2638743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2100" y="479425"/>
            <a:ext cx="11468100" cy="1325563"/>
          </a:xfrm>
          <a:solidFill>
            <a:srgbClr val="33CCFF"/>
          </a:solidFill>
        </p:spPr>
        <p:txBody>
          <a:bodyPr>
            <a:normAutofit/>
          </a:bodyPr>
          <a:lstStyle>
            <a:lvl1pPr>
              <a:defRPr sz="32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vi-VN"/>
          </a:p>
        </p:txBody>
      </p:sp>
      <p:sp>
        <p:nvSpPr>
          <p:cNvPr id="3" name="Content Placeholder 2"/>
          <p:cNvSpPr>
            <a:spLocks noGrp="1"/>
          </p:cNvSpPr>
          <p:nvPr>
            <p:ph idx="1"/>
          </p:nvPr>
        </p:nvSpPr>
        <p:spPr>
          <a:xfrm>
            <a:off x="292100" y="1939925"/>
            <a:ext cx="114681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0BE649BE-EBB4-4755-8E54-A96E33D7DC53}" type="datetimeFigureOut">
              <a:rPr lang="vi-VN" smtClean="0"/>
              <a:t>13/10/2025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6DAD6C1-62F6-4473-8FB1-A9EBE493AB22}" type="slidenum">
              <a:rPr lang="vi-VN" smtClean="0"/>
              <a:t>‹#›</a:t>
            </a:fld>
            <a:endParaRPr lang="vi-VN"/>
          </a:p>
        </p:txBody>
      </p:sp>
    </p:spTree>
    <p:extLst>
      <p:ext uri="{BB962C8B-B14F-4D97-AF65-F5344CB8AC3E}">
        <p14:creationId xmlns:p14="http://schemas.microsoft.com/office/powerpoint/2010/main" val="3508291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BE649BE-EBB4-4755-8E54-A96E33D7DC53}" type="datetimeFigureOut">
              <a:rPr lang="vi-VN" smtClean="0"/>
              <a:t>13/10/2025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6DAD6C1-62F6-4473-8FB1-A9EBE493AB22}" type="slidenum">
              <a:rPr lang="vi-VN" smtClean="0"/>
              <a:t>‹#›</a:t>
            </a:fld>
            <a:endParaRPr lang="vi-VN"/>
          </a:p>
        </p:txBody>
      </p:sp>
    </p:spTree>
    <p:extLst>
      <p:ext uri="{BB962C8B-B14F-4D97-AF65-F5344CB8AC3E}">
        <p14:creationId xmlns:p14="http://schemas.microsoft.com/office/powerpoint/2010/main" val="3077615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0BE649BE-EBB4-4755-8E54-A96E33D7DC53}" type="datetimeFigureOut">
              <a:rPr lang="vi-VN" smtClean="0"/>
              <a:t>13/10/2025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D6DAD6C1-62F6-4473-8FB1-A9EBE493AB22}" type="slidenum">
              <a:rPr lang="vi-VN" smtClean="0"/>
              <a:t>‹#›</a:t>
            </a:fld>
            <a:endParaRPr lang="vi-VN"/>
          </a:p>
        </p:txBody>
      </p:sp>
    </p:spTree>
    <p:extLst>
      <p:ext uri="{BB962C8B-B14F-4D97-AF65-F5344CB8AC3E}">
        <p14:creationId xmlns:p14="http://schemas.microsoft.com/office/powerpoint/2010/main" val="975252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0BE649BE-EBB4-4755-8E54-A96E33D7DC53}" type="datetimeFigureOut">
              <a:rPr lang="vi-VN" smtClean="0"/>
              <a:t>13/10/2025</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D6DAD6C1-62F6-4473-8FB1-A9EBE493AB22}" type="slidenum">
              <a:rPr lang="vi-VN" smtClean="0"/>
              <a:t>‹#›</a:t>
            </a:fld>
            <a:endParaRPr lang="vi-VN"/>
          </a:p>
        </p:txBody>
      </p:sp>
    </p:spTree>
    <p:extLst>
      <p:ext uri="{BB962C8B-B14F-4D97-AF65-F5344CB8AC3E}">
        <p14:creationId xmlns:p14="http://schemas.microsoft.com/office/powerpoint/2010/main" val="2129721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0BE649BE-EBB4-4755-8E54-A96E33D7DC53}" type="datetimeFigureOut">
              <a:rPr lang="vi-VN" smtClean="0"/>
              <a:t>13/10/2025</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D6DAD6C1-62F6-4473-8FB1-A9EBE493AB22}" type="slidenum">
              <a:rPr lang="vi-VN" smtClean="0"/>
              <a:t>‹#›</a:t>
            </a:fld>
            <a:endParaRPr lang="vi-VN"/>
          </a:p>
        </p:txBody>
      </p:sp>
    </p:spTree>
    <p:extLst>
      <p:ext uri="{BB962C8B-B14F-4D97-AF65-F5344CB8AC3E}">
        <p14:creationId xmlns:p14="http://schemas.microsoft.com/office/powerpoint/2010/main" val="42768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E649BE-EBB4-4755-8E54-A96E33D7DC53}" type="datetimeFigureOut">
              <a:rPr lang="vi-VN" smtClean="0"/>
              <a:t>13/10/2025</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D6DAD6C1-62F6-4473-8FB1-A9EBE493AB22}" type="slidenum">
              <a:rPr lang="vi-VN" smtClean="0"/>
              <a:t>‹#›</a:t>
            </a:fld>
            <a:endParaRPr lang="vi-VN"/>
          </a:p>
        </p:txBody>
      </p:sp>
    </p:spTree>
    <p:extLst>
      <p:ext uri="{BB962C8B-B14F-4D97-AF65-F5344CB8AC3E}">
        <p14:creationId xmlns:p14="http://schemas.microsoft.com/office/powerpoint/2010/main" val="1139130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BE649BE-EBB4-4755-8E54-A96E33D7DC53}" type="datetimeFigureOut">
              <a:rPr lang="vi-VN" smtClean="0"/>
              <a:t>13/10/2025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D6DAD6C1-62F6-4473-8FB1-A9EBE493AB22}" type="slidenum">
              <a:rPr lang="vi-VN" smtClean="0"/>
              <a:t>‹#›</a:t>
            </a:fld>
            <a:endParaRPr lang="vi-VN"/>
          </a:p>
        </p:txBody>
      </p:sp>
    </p:spTree>
    <p:extLst>
      <p:ext uri="{BB962C8B-B14F-4D97-AF65-F5344CB8AC3E}">
        <p14:creationId xmlns:p14="http://schemas.microsoft.com/office/powerpoint/2010/main" val="4083992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BE649BE-EBB4-4755-8E54-A96E33D7DC53}" type="datetimeFigureOut">
              <a:rPr lang="vi-VN" smtClean="0"/>
              <a:t>13/10/2025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D6DAD6C1-62F6-4473-8FB1-A9EBE493AB22}" type="slidenum">
              <a:rPr lang="vi-VN" smtClean="0"/>
              <a:t>‹#›</a:t>
            </a:fld>
            <a:endParaRPr lang="vi-VN"/>
          </a:p>
        </p:txBody>
      </p:sp>
    </p:spTree>
    <p:extLst>
      <p:ext uri="{BB962C8B-B14F-4D97-AF65-F5344CB8AC3E}">
        <p14:creationId xmlns:p14="http://schemas.microsoft.com/office/powerpoint/2010/main" val="1862452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E649BE-EBB4-4755-8E54-A96E33D7DC53}" type="datetimeFigureOut">
              <a:rPr lang="vi-VN" smtClean="0"/>
              <a:t>13/10/2025</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DAD6C1-62F6-4473-8FB1-A9EBE493AB22}" type="slidenum">
              <a:rPr lang="vi-VN" smtClean="0"/>
              <a:t>‹#›</a:t>
            </a:fld>
            <a:endParaRPr lang="vi-VN"/>
          </a:p>
        </p:txBody>
      </p:sp>
    </p:spTree>
    <p:extLst>
      <p:ext uri="{BB962C8B-B14F-4D97-AF65-F5344CB8AC3E}">
        <p14:creationId xmlns:p14="http://schemas.microsoft.com/office/powerpoint/2010/main" val="21007323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7">
            <a:extLst>
              <a:ext uri="{FF2B5EF4-FFF2-40B4-BE49-F238E27FC236}">
                <a16:creationId xmlns:a16="http://schemas.microsoft.com/office/drawing/2014/main" id="{23F9968E-F683-03C2-E75A-276FE767F1EC}"/>
              </a:ext>
            </a:extLst>
          </p:cNvPr>
          <p:cNvSpPr txBox="1">
            <a:spLocks noChangeArrowheads="1"/>
          </p:cNvSpPr>
          <p:nvPr/>
        </p:nvSpPr>
        <p:spPr bwMode="auto">
          <a:xfrm>
            <a:off x="1046922" y="1346788"/>
            <a:ext cx="10098156" cy="2739211"/>
          </a:xfrm>
          <a:prstGeom prst="rect">
            <a:avLst/>
          </a:prstGeom>
          <a:solidFill>
            <a:srgbClr val="00CCFF"/>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lvl="1" algn="ctr">
              <a:lnSpc>
                <a:spcPct val="100000"/>
              </a:lnSpc>
              <a:spcBef>
                <a:spcPct val="0"/>
              </a:spcBef>
              <a:buNone/>
            </a:pPr>
            <a:r>
              <a:rPr lang="en-US" altLang="en-US" sz="3200" b="1" dirty="0">
                <a:solidFill>
                  <a:srgbClr val="FF0000"/>
                </a:solidFill>
                <a:latin typeface="Times New Roman" panose="02020603050405020304" pitchFamily="18" charset="0"/>
                <a:cs typeface="Times New Roman" panose="02020603050405020304" pitchFamily="18" charset="0"/>
              </a:rPr>
              <a:t>CHUYÊN ĐỀ</a:t>
            </a:r>
          </a:p>
          <a:p>
            <a:pPr lvl="1" algn="ctr">
              <a:lnSpc>
                <a:spcPct val="100000"/>
              </a:lnSpc>
              <a:spcBef>
                <a:spcPct val="0"/>
              </a:spcBef>
              <a:buNone/>
            </a:pPr>
            <a:r>
              <a:rPr lang="en-US" altLang="en-US" sz="3200" b="1" dirty="0">
                <a:solidFill>
                  <a:srgbClr val="FF0000"/>
                </a:solidFill>
                <a:latin typeface="Times New Roman" panose="02020603050405020304" pitchFamily="18" charset="0"/>
                <a:cs typeface="Times New Roman" panose="02020603050405020304" pitchFamily="18" charset="0"/>
              </a:rPr>
              <a:t>VẬN DỤNG KỸ THUẬT ĐÁNH GIÁ</a:t>
            </a:r>
            <a:endParaRPr lang="en-US" altLang="en-US" sz="2600" b="1" dirty="0">
              <a:solidFill>
                <a:srgbClr val="FF0000"/>
              </a:solidFill>
              <a:latin typeface="Times New Roman" panose="02020603050405020304" pitchFamily="18" charset="0"/>
              <a:cs typeface="Times New Roman" panose="02020603050405020304" pitchFamily="18" charset="0"/>
            </a:endParaRPr>
          </a:p>
          <a:p>
            <a:pPr algn="ctr" eaLnBrk="1" hangingPunct="1">
              <a:lnSpc>
                <a:spcPct val="100000"/>
              </a:lnSpc>
              <a:spcBef>
                <a:spcPct val="0"/>
              </a:spcBef>
              <a:buFontTx/>
              <a:buNone/>
            </a:pPr>
            <a:endParaRPr lang="en-US" altLang="en-US" sz="3000" b="1" dirty="0">
              <a:solidFill>
                <a:schemeClr val="bg1"/>
              </a:solidFill>
              <a:latin typeface="Times New Roman" panose="02020603050405020304" pitchFamily="18" charset="0"/>
              <a:cs typeface="Times New Roman" panose="02020603050405020304" pitchFamily="18" charset="0"/>
            </a:endParaRPr>
          </a:p>
          <a:p>
            <a:pPr algn="ctr" eaLnBrk="1" hangingPunct="1">
              <a:lnSpc>
                <a:spcPct val="100000"/>
              </a:lnSpc>
              <a:spcBef>
                <a:spcPct val="0"/>
              </a:spcBef>
              <a:buFontTx/>
              <a:buNone/>
            </a:pPr>
            <a:r>
              <a:rPr lang="en-US" altLang="en-US" sz="2400" b="1" dirty="0">
                <a:solidFill>
                  <a:schemeClr val="bg1"/>
                </a:solidFill>
                <a:latin typeface="Times New Roman" panose="02020603050405020304" pitchFamily="18" charset="0"/>
                <a:cs typeface="Times New Roman" panose="02020603050405020304" pitchFamily="18" charset="0"/>
              </a:rPr>
              <a:t>CHƯƠNG TRÌNH ĐÁNH GIÁ KẾT QUẢ HỌC TẬP </a:t>
            </a:r>
          </a:p>
          <a:p>
            <a:pPr algn="ctr" eaLnBrk="1" hangingPunct="1">
              <a:lnSpc>
                <a:spcPct val="100000"/>
              </a:lnSpc>
              <a:spcBef>
                <a:spcPct val="0"/>
              </a:spcBef>
              <a:buFontTx/>
              <a:buNone/>
            </a:pPr>
            <a:r>
              <a:rPr lang="en-US" altLang="en-US" sz="2400" b="1" dirty="0">
                <a:solidFill>
                  <a:schemeClr val="bg1"/>
                </a:solidFill>
                <a:latin typeface="Times New Roman" panose="02020603050405020304" pitchFamily="18" charset="0"/>
                <a:cs typeface="Times New Roman" panose="02020603050405020304" pitchFamily="18" charset="0"/>
              </a:rPr>
              <a:t>CỦA HỌC SINH TIỂU HỌC KHU VỰC ĐÔNG NAM Á (SEA-PLM)</a:t>
            </a:r>
          </a:p>
          <a:p>
            <a:pPr algn="ctr" eaLnBrk="1" hangingPunct="1">
              <a:lnSpc>
                <a:spcPct val="100000"/>
              </a:lnSpc>
              <a:spcBef>
                <a:spcPct val="0"/>
              </a:spcBef>
              <a:buFontTx/>
              <a:buNone/>
            </a:pPr>
            <a:endParaRPr lang="en-CA" altLang="en-US" sz="3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72965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BAE01-5D2D-4525-9A14-4BCACBC8233B}"/>
              </a:ext>
            </a:extLst>
          </p:cNvPr>
          <p:cNvSpPr>
            <a:spLocks noGrp="1"/>
          </p:cNvSpPr>
          <p:nvPr>
            <p:ph type="title"/>
          </p:nvPr>
        </p:nvSpPr>
        <p:spPr>
          <a:xfrm>
            <a:off x="292100" y="818109"/>
            <a:ext cx="11468100" cy="1121816"/>
          </a:xfrm>
        </p:spPr>
        <p:txBody>
          <a:bodyPr/>
          <a:lstStyle/>
          <a:p>
            <a:pPr algn="ctr"/>
            <a:r>
              <a:rPr lang="vi-VN" dirty="0">
                <a:solidFill>
                  <a:schemeClr val="tx1"/>
                </a:solidFill>
                <a:latin typeface="Times New Roman" panose="02020603050405020304" pitchFamily="18" charset="0"/>
                <a:cs typeface="Times New Roman" panose="02020603050405020304" pitchFamily="18" charset="0"/>
              </a:rPr>
              <a:t>Vai trò của Giáo viên trong Mối quan hệ giữa kiểm tra, đánh giá với dạy, học và thực hiện chương trình giáo dục</a:t>
            </a:r>
            <a:endParaRPr lang="en-SG" dirty="0">
              <a:solidFill>
                <a:schemeClr val="tx1"/>
              </a:solidFill>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AA590B62-C386-8596-210B-580F39F7464F}"/>
              </a:ext>
            </a:extLst>
          </p:cNvPr>
          <p:cNvSpPr>
            <a:spLocks noGrp="1"/>
          </p:cNvSpPr>
          <p:nvPr>
            <p:ph idx="1"/>
          </p:nvPr>
        </p:nvSpPr>
        <p:spPr>
          <a:xfrm>
            <a:off x="2534857" y="2032522"/>
            <a:ext cx="9120849" cy="4351338"/>
          </a:xfrm>
        </p:spPr>
        <p:txBody>
          <a:bodyPr>
            <a:normAutofit/>
          </a:bodyPr>
          <a:lstStyle/>
          <a:p>
            <a:pPr marL="0" indent="0" algn="ctr">
              <a:buNone/>
            </a:pPr>
            <a:r>
              <a:rPr lang="vi-VN" sz="2400" b="1">
                <a:solidFill>
                  <a:srgbClr val="FF0000"/>
                </a:solidFill>
              </a:rPr>
              <a:t>Trong mối quan hệ với hoạt động học</a:t>
            </a:r>
          </a:p>
          <a:p>
            <a:pPr marL="0" indent="0" algn="ctr">
              <a:buNone/>
            </a:pPr>
            <a:endParaRPr lang="vi-VN" sz="2400" b="1">
              <a:solidFill>
                <a:srgbClr val="FF0000"/>
              </a:solidFill>
            </a:endParaRPr>
          </a:p>
          <a:p>
            <a:pPr algn="just"/>
            <a:r>
              <a:rPr lang="vi-VN" sz="2400">
                <a:solidFill>
                  <a:srgbClr val="002060"/>
                </a:solidFill>
              </a:rPr>
              <a:t>Định hướng học tập: Thông qua </a:t>
            </a:r>
            <a:r>
              <a:rPr lang="vi-VN" sz="2400">
                <a:solidFill>
                  <a:srgbClr val="FF0000"/>
                </a:solidFill>
              </a:rPr>
              <a:t>các tiêu chí và hình thức KTĐG</a:t>
            </a:r>
            <a:r>
              <a:rPr lang="vi-VN" sz="2400">
                <a:solidFill>
                  <a:srgbClr val="002060"/>
                </a:solidFill>
              </a:rPr>
              <a:t>, giáo viên </a:t>
            </a:r>
            <a:r>
              <a:rPr lang="vi-VN" sz="2400" i="1">
                <a:solidFill>
                  <a:srgbClr val="FF0000"/>
                </a:solidFill>
              </a:rPr>
              <a:t>định hình cách học của học sinh </a:t>
            </a:r>
            <a:r>
              <a:rPr lang="vi-VN" sz="2400">
                <a:solidFill>
                  <a:srgbClr val="002060"/>
                </a:solidFill>
              </a:rPr>
              <a:t>(tự học, hợp tác, vận dụng).</a:t>
            </a:r>
          </a:p>
          <a:p>
            <a:pPr algn="just"/>
            <a:r>
              <a:rPr lang="vi-VN" sz="2400">
                <a:solidFill>
                  <a:srgbClr val="002060"/>
                </a:solidFill>
              </a:rPr>
              <a:t>Phản hồi và động viên: Cung cấp </a:t>
            </a:r>
            <a:r>
              <a:rPr lang="vi-VN" sz="2400" i="1">
                <a:solidFill>
                  <a:srgbClr val="FF0000"/>
                </a:solidFill>
              </a:rPr>
              <a:t>phản hồi kịp thời, công bằng và mang tính khuyến khích</a:t>
            </a:r>
            <a:r>
              <a:rPr lang="vi-VN" sz="2400">
                <a:solidFill>
                  <a:srgbClr val="002060"/>
                </a:solidFill>
              </a:rPr>
              <a:t> để học sinh điều chỉnh </a:t>
            </a:r>
            <a:r>
              <a:rPr lang="vi-VN" sz="2400" i="1">
                <a:solidFill>
                  <a:srgbClr val="FF0000"/>
                </a:solidFill>
              </a:rPr>
              <a:t>chiến lược/cách thức học tập và tăng động lực.</a:t>
            </a:r>
          </a:p>
          <a:p>
            <a:pPr algn="just"/>
            <a:r>
              <a:rPr lang="vi-VN" sz="2400">
                <a:solidFill>
                  <a:srgbClr val="002060"/>
                </a:solidFill>
              </a:rPr>
              <a:t>Hướng dẫn tự đánh giá: Giúp học sinh biết cách </a:t>
            </a:r>
            <a:r>
              <a:rPr lang="vi-VN" sz="2400" i="1">
                <a:solidFill>
                  <a:srgbClr val="FF0000"/>
                </a:solidFill>
              </a:rPr>
              <a:t>tự so sánh kết quả của mình với mục tiêu đặt ra, từ đó chủ động cải thiện</a:t>
            </a:r>
            <a:r>
              <a:rPr lang="vi-VN" sz="2400">
                <a:solidFill>
                  <a:srgbClr val="002060"/>
                </a:solidFill>
              </a:rPr>
              <a:t>.</a:t>
            </a:r>
            <a:endParaRPr lang="vi-VN" sz="2400" i="1">
              <a:solidFill>
                <a:srgbClr val="002060"/>
              </a:solidFill>
            </a:endParaRPr>
          </a:p>
        </p:txBody>
      </p:sp>
      <p:sp>
        <p:nvSpPr>
          <p:cNvPr id="6" name="TextBox 5">
            <a:extLst>
              <a:ext uri="{FF2B5EF4-FFF2-40B4-BE49-F238E27FC236}">
                <a16:creationId xmlns:a16="http://schemas.microsoft.com/office/drawing/2014/main" id="{10EB7158-E064-2979-A20D-1934764ECB0A}"/>
              </a:ext>
            </a:extLst>
          </p:cNvPr>
          <p:cNvSpPr txBox="1"/>
          <p:nvPr/>
        </p:nvSpPr>
        <p:spPr>
          <a:xfrm>
            <a:off x="292100" y="2196048"/>
            <a:ext cx="2025570" cy="2246769"/>
          </a:xfrm>
          <a:prstGeom prst="rect">
            <a:avLst/>
          </a:prstGeom>
          <a:solidFill>
            <a:schemeClr val="accent1">
              <a:lumMod val="75000"/>
            </a:schemeClr>
          </a:solidFill>
        </p:spPr>
        <p:txBody>
          <a:bodyPr wrap="square">
            <a:spAutoFit/>
          </a:bodyPr>
          <a:lstStyle/>
          <a:p>
            <a:pPr algn="ctr"/>
            <a:r>
              <a:rPr lang="en-VN" sz="2000">
                <a:solidFill>
                  <a:schemeClr val="bg1"/>
                </a:solidFill>
              </a:rPr>
              <a:t>Vừa là người tổ chức, vừa là người kết nối và điều phối các yếu tố để tạo thành một vòng lặp cải tiến liên tục</a:t>
            </a:r>
          </a:p>
        </p:txBody>
      </p:sp>
      <p:pic>
        <p:nvPicPr>
          <p:cNvPr id="7" name="Picture 6">
            <a:extLst>
              <a:ext uri="{FF2B5EF4-FFF2-40B4-BE49-F238E27FC236}">
                <a16:creationId xmlns:a16="http://schemas.microsoft.com/office/drawing/2014/main" id="{CAE68A1F-30CE-1E8F-29DB-FAE824A7F39E}"/>
              </a:ext>
            </a:extLst>
          </p:cNvPr>
          <p:cNvPicPr>
            <a:picLocks noChangeAspect="1"/>
          </p:cNvPicPr>
          <p:nvPr/>
        </p:nvPicPr>
        <p:blipFill>
          <a:blip r:embed="rId2"/>
          <a:stretch>
            <a:fillRect/>
          </a:stretch>
        </p:blipFill>
        <p:spPr>
          <a:xfrm>
            <a:off x="183506" y="4611231"/>
            <a:ext cx="2134164" cy="2134164"/>
          </a:xfrm>
          <a:prstGeom prst="rect">
            <a:avLst/>
          </a:prstGeom>
        </p:spPr>
      </p:pic>
    </p:spTree>
    <p:extLst>
      <p:ext uri="{BB962C8B-B14F-4D97-AF65-F5344CB8AC3E}">
        <p14:creationId xmlns:p14="http://schemas.microsoft.com/office/powerpoint/2010/main" val="200212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BAE01-5D2D-4525-9A14-4BCACBC8233B}"/>
              </a:ext>
            </a:extLst>
          </p:cNvPr>
          <p:cNvSpPr>
            <a:spLocks noGrp="1"/>
          </p:cNvSpPr>
          <p:nvPr>
            <p:ph type="title"/>
          </p:nvPr>
        </p:nvSpPr>
        <p:spPr>
          <a:xfrm>
            <a:off x="292100" y="818109"/>
            <a:ext cx="11468100" cy="1121816"/>
          </a:xfrm>
        </p:spPr>
        <p:txBody>
          <a:bodyPr/>
          <a:lstStyle/>
          <a:p>
            <a:pPr algn="ctr"/>
            <a:r>
              <a:rPr lang="vi-VN" dirty="0">
                <a:solidFill>
                  <a:schemeClr val="tx1"/>
                </a:solidFill>
                <a:latin typeface="Times New Roman" panose="02020603050405020304" pitchFamily="18" charset="0"/>
                <a:cs typeface="Times New Roman" panose="02020603050405020304" pitchFamily="18" charset="0"/>
              </a:rPr>
              <a:t>Vai trò của Giáo viên trong Mối quan hệ giữa kiểm tra, đánh giá với dạy, học và chương trình giáo dục</a:t>
            </a:r>
            <a:endParaRPr lang="en-SG" dirty="0">
              <a:solidFill>
                <a:schemeClr val="tx1"/>
              </a:solidFill>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AA590B62-C386-8596-210B-580F39F7464F}"/>
              </a:ext>
            </a:extLst>
          </p:cNvPr>
          <p:cNvSpPr>
            <a:spLocks noGrp="1"/>
          </p:cNvSpPr>
          <p:nvPr>
            <p:ph idx="1"/>
          </p:nvPr>
        </p:nvSpPr>
        <p:spPr>
          <a:xfrm>
            <a:off x="5625295" y="2032522"/>
            <a:ext cx="6088285" cy="4351338"/>
          </a:xfrm>
        </p:spPr>
        <p:txBody>
          <a:bodyPr>
            <a:normAutofit/>
          </a:bodyPr>
          <a:lstStyle/>
          <a:p>
            <a:pPr marL="0" indent="0" algn="ctr">
              <a:buNone/>
            </a:pPr>
            <a:r>
              <a:rPr lang="vi-VN" sz="2400" b="1">
                <a:solidFill>
                  <a:srgbClr val="FF0000"/>
                </a:solidFill>
              </a:rPr>
              <a:t>Mối quan hệ tổng thể: </a:t>
            </a:r>
          </a:p>
          <a:p>
            <a:pPr marL="0" indent="0" algn="ctr">
              <a:buNone/>
            </a:pPr>
            <a:r>
              <a:rPr lang="vi-VN" sz="2400" b="1">
                <a:solidFill>
                  <a:srgbClr val="FF0000"/>
                </a:solidFill>
              </a:rPr>
              <a:t>Giáo viên là người kiến tạo vòng lặp giữa KTĐG – Dạy – Học – Chương trình:</a:t>
            </a:r>
          </a:p>
          <a:p>
            <a:pPr marL="0" indent="0" algn="just">
              <a:buNone/>
            </a:pPr>
            <a:endParaRPr lang="vi-VN" sz="2400" b="1"/>
          </a:p>
          <a:p>
            <a:pPr marL="0" indent="0" algn="just">
              <a:buNone/>
            </a:pPr>
            <a:r>
              <a:rPr lang="vi-VN" sz="2400" b="1"/>
              <a:t>1. Dựa trên </a:t>
            </a:r>
            <a:r>
              <a:rPr lang="vi-VN" sz="2400" b="1" i="1">
                <a:solidFill>
                  <a:srgbClr val="FF0000"/>
                </a:solidFill>
              </a:rPr>
              <a:t>chương trình để thiết kế dạy và đánh giá.</a:t>
            </a:r>
          </a:p>
          <a:p>
            <a:pPr marL="0" indent="0" algn="just">
              <a:buNone/>
            </a:pPr>
            <a:r>
              <a:rPr lang="vi-VN" sz="2400" b="1"/>
              <a:t>2. Sử dụng </a:t>
            </a:r>
            <a:r>
              <a:rPr lang="vi-VN" sz="2400" b="1" i="1">
                <a:solidFill>
                  <a:srgbClr val="FF0000"/>
                </a:solidFill>
              </a:rPr>
              <a:t>đánh giá để điều chỉnh dạy và hỗ trợ học. </a:t>
            </a:r>
          </a:p>
          <a:p>
            <a:pPr marL="0" indent="0" algn="just">
              <a:buNone/>
            </a:pPr>
            <a:r>
              <a:rPr lang="vi-VN" sz="2400" b="1"/>
              <a:t>3.  </a:t>
            </a:r>
            <a:r>
              <a:rPr lang="vi-VN" sz="2400" b="1" i="1">
                <a:solidFill>
                  <a:srgbClr val="FF0000"/>
                </a:solidFill>
              </a:rPr>
              <a:t>Phản hồi </a:t>
            </a:r>
            <a:r>
              <a:rPr lang="vi-VN" sz="2400" b="1"/>
              <a:t>kết quả tổng hợp để </a:t>
            </a:r>
            <a:r>
              <a:rPr lang="vi-VN" sz="2400" b="1" i="1">
                <a:solidFill>
                  <a:srgbClr val="FF0000"/>
                </a:solidFill>
              </a:rPr>
              <a:t>cải tiến thực hiện chương trình.</a:t>
            </a:r>
            <a:endParaRPr lang="vi-VN" sz="2400" i="1">
              <a:solidFill>
                <a:srgbClr val="FF0000"/>
              </a:solidFill>
            </a:endParaRPr>
          </a:p>
        </p:txBody>
      </p:sp>
      <p:sp>
        <p:nvSpPr>
          <p:cNvPr id="6" name="TextBox 5">
            <a:extLst>
              <a:ext uri="{FF2B5EF4-FFF2-40B4-BE49-F238E27FC236}">
                <a16:creationId xmlns:a16="http://schemas.microsoft.com/office/drawing/2014/main" id="{10EB7158-E064-2979-A20D-1934764ECB0A}"/>
              </a:ext>
            </a:extLst>
          </p:cNvPr>
          <p:cNvSpPr txBox="1"/>
          <p:nvPr/>
        </p:nvSpPr>
        <p:spPr>
          <a:xfrm>
            <a:off x="292100" y="2196048"/>
            <a:ext cx="4789186" cy="1200329"/>
          </a:xfrm>
          <a:prstGeom prst="rect">
            <a:avLst/>
          </a:prstGeom>
          <a:solidFill>
            <a:schemeClr val="accent1">
              <a:lumMod val="75000"/>
            </a:schemeClr>
          </a:solidFill>
        </p:spPr>
        <p:txBody>
          <a:bodyPr wrap="square">
            <a:spAutoFit/>
          </a:bodyPr>
          <a:lstStyle/>
          <a:p>
            <a:pPr algn="ctr"/>
            <a:r>
              <a:rPr lang="en-VN" sz="2400">
                <a:solidFill>
                  <a:schemeClr val="bg1"/>
                </a:solidFill>
              </a:rPr>
              <a:t>Vừa là người tổ chức, vừa là người kết nối và điều phối các yếu tố để tạo thành một vòng lặp cải tiến liên tục</a:t>
            </a:r>
          </a:p>
        </p:txBody>
      </p:sp>
      <p:pic>
        <p:nvPicPr>
          <p:cNvPr id="7" name="Picture 6">
            <a:extLst>
              <a:ext uri="{FF2B5EF4-FFF2-40B4-BE49-F238E27FC236}">
                <a16:creationId xmlns:a16="http://schemas.microsoft.com/office/drawing/2014/main" id="{CAE68A1F-30CE-1E8F-29DB-FAE824A7F39E}"/>
              </a:ext>
            </a:extLst>
          </p:cNvPr>
          <p:cNvPicPr>
            <a:picLocks noChangeAspect="1"/>
          </p:cNvPicPr>
          <p:nvPr/>
        </p:nvPicPr>
        <p:blipFill>
          <a:blip r:embed="rId2"/>
          <a:stretch>
            <a:fillRect/>
          </a:stretch>
        </p:blipFill>
        <p:spPr>
          <a:xfrm>
            <a:off x="986580" y="3472655"/>
            <a:ext cx="3284316" cy="3284316"/>
          </a:xfrm>
          <a:prstGeom prst="rect">
            <a:avLst/>
          </a:prstGeom>
        </p:spPr>
      </p:pic>
    </p:spTree>
    <p:extLst>
      <p:ext uri="{BB962C8B-B14F-4D97-AF65-F5344CB8AC3E}">
        <p14:creationId xmlns:p14="http://schemas.microsoft.com/office/powerpoint/2010/main" val="1569118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BAE01-5D2D-4525-9A14-4BCACBC8233B}"/>
              </a:ext>
            </a:extLst>
          </p:cNvPr>
          <p:cNvSpPr>
            <a:spLocks noGrp="1"/>
          </p:cNvSpPr>
          <p:nvPr>
            <p:ph type="title"/>
          </p:nvPr>
        </p:nvSpPr>
        <p:spPr>
          <a:xfrm>
            <a:off x="361550" y="519129"/>
            <a:ext cx="11468100" cy="881408"/>
          </a:xfrm>
        </p:spPr>
        <p:txBody>
          <a:bodyPr>
            <a:normAutofit fontScale="90000"/>
          </a:bodyPr>
          <a:lstStyle/>
          <a:p>
            <a:pPr algn="ctr"/>
            <a:r>
              <a:rPr lang="vi-VN" dirty="0">
                <a:solidFill>
                  <a:schemeClr val="tx1"/>
                </a:solidFill>
                <a:latin typeface="Times New Roman" panose="02020603050405020304" pitchFamily="18" charset="0"/>
                <a:cs typeface="Times New Roman" panose="02020603050405020304" pitchFamily="18" charset="0"/>
              </a:rPr>
              <a:t>Vai trò của Giáo viên trong Mối quan hệ giữa kiểm tra, đánh giá với dạy, học và thực hiện chương trình giáo dục</a:t>
            </a:r>
            <a:endParaRPr lang="en-SG" dirty="0">
              <a:solidFill>
                <a:schemeClr val="tx1"/>
              </a:solidFill>
              <a:latin typeface="Times New Roman" panose="02020603050405020304" pitchFamily="18" charset="0"/>
              <a:cs typeface="Times New Roman" panose="02020603050405020304" pitchFamily="18" charset="0"/>
            </a:endParaRPr>
          </a:p>
        </p:txBody>
      </p:sp>
      <p:graphicFrame>
        <p:nvGraphicFramePr>
          <p:cNvPr id="8" name="Table 7">
            <a:extLst>
              <a:ext uri="{FF2B5EF4-FFF2-40B4-BE49-F238E27FC236}">
                <a16:creationId xmlns:a16="http://schemas.microsoft.com/office/drawing/2014/main" id="{3C490E60-FA36-B649-2942-97DCE7E2CD4C}"/>
              </a:ext>
            </a:extLst>
          </p:cNvPr>
          <p:cNvGraphicFramePr>
            <a:graphicFrameLocks noGrp="1"/>
          </p:cNvGraphicFramePr>
          <p:nvPr>
            <p:extLst>
              <p:ext uri="{D42A27DB-BD31-4B8C-83A1-F6EECF244321}">
                <p14:modId xmlns:p14="http://schemas.microsoft.com/office/powerpoint/2010/main" val="2235167225"/>
              </p:ext>
            </p:extLst>
          </p:nvPr>
        </p:nvGraphicFramePr>
        <p:xfrm>
          <a:off x="0" y="1536774"/>
          <a:ext cx="12192000" cy="5299899"/>
        </p:xfrm>
        <a:graphic>
          <a:graphicData uri="http://schemas.openxmlformats.org/drawingml/2006/table">
            <a:tbl>
              <a:tblPr firstRow="1" firstCol="1" bandRow="1">
                <a:tableStyleId>{21E4AEA4-8DFA-4A89-87EB-49C32662AFE0}</a:tableStyleId>
              </a:tblPr>
              <a:tblGrid>
                <a:gridCol w="2064387">
                  <a:extLst>
                    <a:ext uri="{9D8B030D-6E8A-4147-A177-3AD203B41FA5}">
                      <a16:colId xmlns:a16="http://schemas.microsoft.com/office/drawing/2014/main" val="1986222545"/>
                    </a:ext>
                  </a:extLst>
                </a:gridCol>
                <a:gridCol w="4996170">
                  <a:extLst>
                    <a:ext uri="{9D8B030D-6E8A-4147-A177-3AD203B41FA5}">
                      <a16:colId xmlns:a16="http://schemas.microsoft.com/office/drawing/2014/main" val="3522816378"/>
                    </a:ext>
                  </a:extLst>
                </a:gridCol>
                <a:gridCol w="5131443">
                  <a:extLst>
                    <a:ext uri="{9D8B030D-6E8A-4147-A177-3AD203B41FA5}">
                      <a16:colId xmlns:a16="http://schemas.microsoft.com/office/drawing/2014/main" val="3356474467"/>
                    </a:ext>
                  </a:extLst>
                </a:gridCol>
              </a:tblGrid>
              <a:tr h="396198">
                <a:tc>
                  <a:txBody>
                    <a:bodyPr/>
                    <a:lstStyle/>
                    <a:p>
                      <a:pPr algn="ctr">
                        <a:lnSpc>
                          <a:spcPct val="100000"/>
                        </a:lnSpc>
                        <a:spcAft>
                          <a:spcPts val="1000"/>
                        </a:spcAft>
                      </a:pPr>
                      <a:r>
                        <a:rPr lang="en-US" sz="1800">
                          <a:effectLst/>
                        </a:rPr>
                        <a:t>Vai trò của giáo viên</a:t>
                      </a:r>
                      <a:endParaRPr lang="en-VN" sz="1800">
                        <a:effectLst/>
                        <a:latin typeface="Cambria" panose="02040503050406030204" pitchFamily="18" charset="0"/>
                        <a:ea typeface="MS Mincho" panose="02020609040205080304" pitchFamily="49" charset="-128"/>
                        <a:cs typeface="Times New Roman" panose="02020603050405020304" pitchFamily="18" charset="0"/>
                      </a:endParaRPr>
                    </a:p>
                  </a:txBody>
                  <a:tcPr marL="54335" marR="54335" marT="0" marB="0" anchor="ctr">
                    <a:solidFill>
                      <a:schemeClr val="accent1">
                        <a:lumMod val="75000"/>
                      </a:schemeClr>
                    </a:solidFill>
                  </a:tcPr>
                </a:tc>
                <a:tc>
                  <a:txBody>
                    <a:bodyPr/>
                    <a:lstStyle/>
                    <a:p>
                      <a:pPr algn="ctr">
                        <a:lnSpc>
                          <a:spcPct val="100000"/>
                        </a:lnSpc>
                        <a:spcAft>
                          <a:spcPts val="1000"/>
                        </a:spcAft>
                      </a:pPr>
                      <a:r>
                        <a:rPr lang="en-US" sz="1800">
                          <a:effectLst/>
                        </a:rPr>
                        <a:t>Hành động cụ thể</a:t>
                      </a:r>
                      <a:endParaRPr lang="en-VN" sz="1800">
                        <a:effectLst/>
                        <a:latin typeface="Cambria" panose="02040503050406030204" pitchFamily="18" charset="0"/>
                        <a:ea typeface="MS Mincho" panose="02020609040205080304" pitchFamily="49" charset="-128"/>
                        <a:cs typeface="Times New Roman" panose="02020603050405020304" pitchFamily="18" charset="0"/>
                      </a:endParaRPr>
                    </a:p>
                  </a:txBody>
                  <a:tcPr marL="54335" marR="54335" marT="0" marB="0" anchor="ctr"/>
                </a:tc>
                <a:tc>
                  <a:txBody>
                    <a:bodyPr/>
                    <a:lstStyle/>
                    <a:p>
                      <a:pPr algn="ctr">
                        <a:lnSpc>
                          <a:spcPct val="100000"/>
                        </a:lnSpc>
                        <a:spcAft>
                          <a:spcPts val="1000"/>
                        </a:spcAft>
                      </a:pPr>
                      <a:r>
                        <a:rPr lang="en-US" sz="1800">
                          <a:effectLst/>
                        </a:rPr>
                        <a:t>Tác động đến Dạy, Học, thực hiện Chương trình</a:t>
                      </a:r>
                      <a:endParaRPr lang="en-VN" sz="1800">
                        <a:effectLst/>
                        <a:latin typeface="Cambria" panose="02040503050406030204" pitchFamily="18" charset="0"/>
                        <a:ea typeface="MS Mincho" panose="02020609040205080304" pitchFamily="49" charset="-128"/>
                        <a:cs typeface="Times New Roman" panose="02020603050405020304" pitchFamily="18" charset="0"/>
                      </a:endParaRPr>
                    </a:p>
                  </a:txBody>
                  <a:tcPr marL="54335" marR="54335" marT="0" marB="0" anchor="ctr"/>
                </a:tc>
                <a:extLst>
                  <a:ext uri="{0D108BD9-81ED-4DB2-BD59-A6C34878D82A}">
                    <a16:rowId xmlns:a16="http://schemas.microsoft.com/office/drawing/2014/main" val="3094553841"/>
                  </a:ext>
                </a:extLst>
              </a:tr>
              <a:tr h="1021882">
                <a:tc>
                  <a:txBody>
                    <a:bodyPr/>
                    <a:lstStyle/>
                    <a:p>
                      <a:pPr>
                        <a:lnSpc>
                          <a:spcPct val="115000"/>
                        </a:lnSpc>
                        <a:spcAft>
                          <a:spcPts val="1000"/>
                        </a:spcAft>
                      </a:pPr>
                      <a:r>
                        <a:rPr lang="en-US" sz="1800" b="0">
                          <a:effectLst/>
                        </a:rPr>
                        <a:t>1. Kết nối mục tiêu chương trình với thực tiễn dạy học</a:t>
                      </a:r>
                      <a:endParaRPr lang="en-VN" sz="1800" b="0">
                        <a:effectLst/>
                        <a:latin typeface="Cambria" panose="02040503050406030204" pitchFamily="18" charset="0"/>
                        <a:ea typeface="MS Mincho" panose="02020609040205080304" pitchFamily="49" charset="-128"/>
                        <a:cs typeface="Times New Roman" panose="02020603050405020304" pitchFamily="18" charset="0"/>
                      </a:endParaRPr>
                    </a:p>
                  </a:txBody>
                  <a:tcPr marL="54335" marR="54335" marT="0" marB="0">
                    <a:solidFill>
                      <a:schemeClr val="accent6">
                        <a:lumMod val="75000"/>
                      </a:schemeClr>
                    </a:solidFill>
                  </a:tcPr>
                </a:tc>
                <a:tc>
                  <a:txBody>
                    <a:bodyPr/>
                    <a:lstStyle/>
                    <a:p>
                      <a:pPr>
                        <a:lnSpc>
                          <a:spcPct val="115000"/>
                        </a:lnSpc>
                        <a:spcAft>
                          <a:spcPts val="1000"/>
                        </a:spcAft>
                      </a:pPr>
                      <a:r>
                        <a:rPr lang="en-US" sz="1600">
                          <a:effectLst/>
                        </a:rPr>
                        <a:t>- Nắm vững mục tiêu, nội dung, chuẩn đầu ra của chương trình</a:t>
                      </a:r>
                      <a:br>
                        <a:rPr lang="en-US" sz="1600">
                          <a:effectLst/>
                        </a:rPr>
                      </a:br>
                      <a:r>
                        <a:rPr lang="en-US" sz="1600">
                          <a:effectLst/>
                        </a:rPr>
                        <a:t>- Chuyển hóa mục tiêu thành kế hoạch bài học và hoạt động học tập</a:t>
                      </a:r>
                      <a:endParaRPr lang="en-VN" sz="1600">
                        <a:effectLst/>
                        <a:latin typeface="Cambria" panose="02040503050406030204" pitchFamily="18" charset="0"/>
                        <a:ea typeface="MS Mincho" panose="02020609040205080304" pitchFamily="49" charset="-128"/>
                        <a:cs typeface="Times New Roman" panose="02020603050405020304" pitchFamily="18" charset="0"/>
                      </a:endParaRPr>
                    </a:p>
                  </a:txBody>
                  <a:tcPr marL="54335" marR="54335" marT="0" marB="0"/>
                </a:tc>
                <a:tc>
                  <a:txBody>
                    <a:bodyPr/>
                    <a:lstStyle/>
                    <a:p>
                      <a:pPr>
                        <a:lnSpc>
                          <a:spcPct val="115000"/>
                        </a:lnSpc>
                        <a:spcAft>
                          <a:spcPts val="1000"/>
                        </a:spcAft>
                      </a:pPr>
                      <a:r>
                        <a:rPr lang="en-US" sz="1600">
                          <a:effectLst/>
                        </a:rPr>
                        <a:t>- Dạy học theo đúng định hướng năng lực</a:t>
                      </a:r>
                      <a:br>
                        <a:rPr lang="en-US" sz="1600">
                          <a:effectLst/>
                        </a:rPr>
                      </a:br>
                      <a:r>
                        <a:rPr lang="en-US" sz="1600">
                          <a:effectLst/>
                        </a:rPr>
                        <a:t>- Giúp học sinh học đúng trọng tâm, đúng yêu cầu chuẩn</a:t>
                      </a:r>
                      <a:endParaRPr lang="en-VN" sz="1600">
                        <a:effectLst/>
                        <a:latin typeface="Cambria" panose="02040503050406030204" pitchFamily="18" charset="0"/>
                        <a:ea typeface="MS Mincho" panose="02020609040205080304" pitchFamily="49" charset="-128"/>
                        <a:cs typeface="Times New Roman" panose="02020603050405020304" pitchFamily="18" charset="0"/>
                      </a:endParaRPr>
                    </a:p>
                  </a:txBody>
                  <a:tcPr marL="54335" marR="54335" marT="0" marB="0"/>
                </a:tc>
                <a:extLst>
                  <a:ext uri="{0D108BD9-81ED-4DB2-BD59-A6C34878D82A}">
                    <a16:rowId xmlns:a16="http://schemas.microsoft.com/office/drawing/2014/main" val="2563056129"/>
                  </a:ext>
                </a:extLst>
              </a:tr>
              <a:tr h="849112">
                <a:tc>
                  <a:txBody>
                    <a:bodyPr/>
                    <a:lstStyle/>
                    <a:p>
                      <a:pPr>
                        <a:lnSpc>
                          <a:spcPct val="115000"/>
                        </a:lnSpc>
                        <a:spcAft>
                          <a:spcPts val="1000"/>
                        </a:spcAft>
                      </a:pPr>
                      <a:r>
                        <a:rPr lang="en-US" sz="1800" b="0">
                          <a:effectLst/>
                        </a:rPr>
                        <a:t>2. Thiết kế và triển khai công cụ KTĐG phù hợp</a:t>
                      </a:r>
                      <a:endParaRPr lang="en-VN" sz="1800" b="0">
                        <a:effectLst/>
                        <a:latin typeface="Cambria" panose="02040503050406030204" pitchFamily="18" charset="0"/>
                        <a:ea typeface="MS Mincho" panose="02020609040205080304" pitchFamily="49" charset="-128"/>
                        <a:cs typeface="Times New Roman" panose="02020603050405020304" pitchFamily="18" charset="0"/>
                      </a:endParaRPr>
                    </a:p>
                  </a:txBody>
                  <a:tcPr marL="54335" marR="54335" marT="0" marB="0">
                    <a:solidFill>
                      <a:schemeClr val="accent6">
                        <a:lumMod val="75000"/>
                      </a:schemeClr>
                    </a:solidFill>
                  </a:tcPr>
                </a:tc>
                <a:tc>
                  <a:txBody>
                    <a:bodyPr/>
                    <a:lstStyle/>
                    <a:p>
                      <a:pPr>
                        <a:lnSpc>
                          <a:spcPct val="115000"/>
                        </a:lnSpc>
                        <a:spcAft>
                          <a:spcPts val="1000"/>
                        </a:spcAft>
                      </a:pPr>
                      <a:r>
                        <a:rPr lang="en-US" sz="1600">
                          <a:effectLst/>
                        </a:rPr>
                        <a:t>- Lựa chọn hình thức đánh giá (trắc nghiệm, tự luận, dự án...)</a:t>
                      </a:r>
                      <a:br>
                        <a:rPr lang="en-US" sz="1600">
                          <a:effectLst/>
                        </a:rPr>
                      </a:br>
                      <a:r>
                        <a:rPr lang="en-US" sz="1600">
                          <a:effectLst/>
                        </a:rPr>
                        <a:t>- Xây dựng tiêu chí, thang đo minh bạch</a:t>
                      </a:r>
                      <a:endParaRPr lang="en-VN" sz="1600">
                        <a:effectLst/>
                        <a:latin typeface="Cambria" panose="02040503050406030204" pitchFamily="18" charset="0"/>
                        <a:ea typeface="MS Mincho" panose="02020609040205080304" pitchFamily="49" charset="-128"/>
                        <a:cs typeface="Times New Roman" panose="02020603050405020304" pitchFamily="18" charset="0"/>
                      </a:endParaRPr>
                    </a:p>
                  </a:txBody>
                  <a:tcPr marL="54335" marR="54335" marT="0" marB="0"/>
                </a:tc>
                <a:tc>
                  <a:txBody>
                    <a:bodyPr/>
                    <a:lstStyle/>
                    <a:p>
                      <a:pPr>
                        <a:lnSpc>
                          <a:spcPct val="115000"/>
                        </a:lnSpc>
                        <a:spcAft>
                          <a:spcPts val="1000"/>
                        </a:spcAft>
                      </a:pPr>
                      <a:r>
                        <a:rPr lang="en-US" sz="1600">
                          <a:effectLst/>
                        </a:rPr>
                        <a:t>- Đảm bảo đánh giá chính xác, toàn diện</a:t>
                      </a:r>
                      <a:br>
                        <a:rPr lang="en-US" sz="1600">
                          <a:effectLst/>
                        </a:rPr>
                      </a:br>
                      <a:r>
                        <a:rPr lang="en-US" sz="1600">
                          <a:effectLst/>
                        </a:rPr>
                        <a:t>- Học sinh được kiểm tra cả tiến bộ và kết quả cuối cùng</a:t>
                      </a:r>
                      <a:endParaRPr lang="en-VN" sz="1600">
                        <a:effectLst/>
                        <a:latin typeface="Cambria" panose="02040503050406030204" pitchFamily="18" charset="0"/>
                        <a:ea typeface="MS Mincho" panose="02020609040205080304" pitchFamily="49" charset="-128"/>
                        <a:cs typeface="Times New Roman" panose="02020603050405020304" pitchFamily="18" charset="0"/>
                      </a:endParaRPr>
                    </a:p>
                  </a:txBody>
                  <a:tcPr marL="54335" marR="54335" marT="0" marB="0"/>
                </a:tc>
                <a:extLst>
                  <a:ext uri="{0D108BD9-81ED-4DB2-BD59-A6C34878D82A}">
                    <a16:rowId xmlns:a16="http://schemas.microsoft.com/office/drawing/2014/main" val="1364718771"/>
                  </a:ext>
                </a:extLst>
              </a:tr>
              <a:tr h="849112">
                <a:tc>
                  <a:txBody>
                    <a:bodyPr/>
                    <a:lstStyle/>
                    <a:p>
                      <a:pPr>
                        <a:lnSpc>
                          <a:spcPct val="115000"/>
                        </a:lnSpc>
                        <a:spcAft>
                          <a:spcPts val="1000"/>
                        </a:spcAft>
                      </a:pPr>
                      <a:r>
                        <a:rPr lang="en-US" sz="1800" b="0">
                          <a:effectLst/>
                        </a:rPr>
                        <a:t>3. Điều chỉnh dạy học dựa trên phản hồi KTĐG</a:t>
                      </a:r>
                      <a:endParaRPr lang="en-VN" sz="1800" b="0">
                        <a:effectLst/>
                        <a:latin typeface="Cambria" panose="02040503050406030204" pitchFamily="18" charset="0"/>
                        <a:ea typeface="MS Mincho" panose="02020609040205080304" pitchFamily="49" charset="-128"/>
                        <a:cs typeface="Times New Roman" panose="02020603050405020304" pitchFamily="18" charset="0"/>
                      </a:endParaRPr>
                    </a:p>
                  </a:txBody>
                  <a:tcPr marL="54335" marR="54335" marT="0" marB="0">
                    <a:solidFill>
                      <a:schemeClr val="accent6">
                        <a:lumMod val="75000"/>
                      </a:schemeClr>
                    </a:solidFill>
                  </a:tcPr>
                </a:tc>
                <a:tc>
                  <a:txBody>
                    <a:bodyPr/>
                    <a:lstStyle/>
                    <a:p>
                      <a:pPr>
                        <a:lnSpc>
                          <a:spcPct val="115000"/>
                        </a:lnSpc>
                        <a:spcAft>
                          <a:spcPts val="1000"/>
                        </a:spcAft>
                      </a:pPr>
                      <a:r>
                        <a:rPr lang="en-US" sz="1600">
                          <a:effectLst/>
                        </a:rPr>
                        <a:t>- Phân tích kết quả đánh giá để phát hiện điểm mạnh, yếu của học sinh</a:t>
                      </a:r>
                      <a:br>
                        <a:rPr lang="en-US" sz="1600">
                          <a:effectLst/>
                        </a:rPr>
                      </a:br>
                      <a:r>
                        <a:rPr lang="en-US" sz="1600">
                          <a:effectLst/>
                        </a:rPr>
                        <a:t>- Thay đổi phương pháp, tốc độ, nội dung dạy học khi cần</a:t>
                      </a:r>
                      <a:endParaRPr lang="en-VN" sz="1600">
                        <a:effectLst/>
                        <a:latin typeface="Cambria" panose="02040503050406030204" pitchFamily="18" charset="0"/>
                        <a:ea typeface="MS Mincho" panose="02020609040205080304" pitchFamily="49" charset="-128"/>
                        <a:cs typeface="Times New Roman" panose="02020603050405020304" pitchFamily="18" charset="0"/>
                      </a:endParaRPr>
                    </a:p>
                  </a:txBody>
                  <a:tcPr marL="54335" marR="54335" marT="0" marB="0"/>
                </a:tc>
                <a:tc>
                  <a:txBody>
                    <a:bodyPr/>
                    <a:lstStyle/>
                    <a:p>
                      <a:pPr>
                        <a:lnSpc>
                          <a:spcPct val="115000"/>
                        </a:lnSpc>
                        <a:spcAft>
                          <a:spcPts val="1000"/>
                        </a:spcAft>
                      </a:pPr>
                      <a:r>
                        <a:rPr lang="en-US" sz="1600">
                          <a:effectLst/>
                        </a:rPr>
                        <a:t>- Tăng hiệu quả giảng dạy</a:t>
                      </a:r>
                      <a:br>
                        <a:rPr lang="en-US" sz="1600">
                          <a:effectLst/>
                        </a:rPr>
                      </a:br>
                      <a:r>
                        <a:rPr lang="en-US" sz="1600">
                          <a:effectLst/>
                        </a:rPr>
                        <a:t>- Học sinh được học theo nhu cầu cá nhân</a:t>
                      </a:r>
                      <a:br>
                        <a:rPr lang="en-US" sz="1600">
                          <a:effectLst/>
                        </a:rPr>
                      </a:br>
                      <a:r>
                        <a:rPr lang="en-US" sz="1600">
                          <a:effectLst/>
                        </a:rPr>
                        <a:t>- Chương trình được vận dụng, thực hiện linh hoạt</a:t>
                      </a:r>
                      <a:endParaRPr lang="en-VN" sz="1600">
                        <a:effectLst/>
                        <a:latin typeface="Cambria" panose="02040503050406030204" pitchFamily="18" charset="0"/>
                        <a:ea typeface="MS Mincho" panose="02020609040205080304" pitchFamily="49" charset="-128"/>
                        <a:cs typeface="Times New Roman" panose="02020603050405020304" pitchFamily="18" charset="0"/>
                      </a:endParaRPr>
                    </a:p>
                  </a:txBody>
                  <a:tcPr marL="54335" marR="54335" marT="0" marB="0"/>
                </a:tc>
                <a:extLst>
                  <a:ext uri="{0D108BD9-81ED-4DB2-BD59-A6C34878D82A}">
                    <a16:rowId xmlns:a16="http://schemas.microsoft.com/office/drawing/2014/main" val="3188498441"/>
                  </a:ext>
                </a:extLst>
              </a:tr>
              <a:tr h="1021882">
                <a:tc>
                  <a:txBody>
                    <a:bodyPr/>
                    <a:lstStyle/>
                    <a:p>
                      <a:pPr>
                        <a:lnSpc>
                          <a:spcPct val="115000"/>
                        </a:lnSpc>
                        <a:spcAft>
                          <a:spcPts val="1000"/>
                        </a:spcAft>
                      </a:pPr>
                      <a:r>
                        <a:rPr lang="en-US" sz="1800" b="0">
                          <a:effectLst/>
                        </a:rPr>
                        <a:t>4. Tạo động lực và định hướng học tập</a:t>
                      </a:r>
                      <a:endParaRPr lang="en-VN" sz="1800" b="0">
                        <a:effectLst/>
                        <a:latin typeface="Cambria" panose="02040503050406030204" pitchFamily="18" charset="0"/>
                        <a:ea typeface="MS Mincho" panose="02020609040205080304" pitchFamily="49" charset="-128"/>
                        <a:cs typeface="Times New Roman" panose="02020603050405020304" pitchFamily="18" charset="0"/>
                      </a:endParaRPr>
                    </a:p>
                  </a:txBody>
                  <a:tcPr marL="54335" marR="54335" marT="0" marB="0">
                    <a:solidFill>
                      <a:schemeClr val="accent6">
                        <a:lumMod val="75000"/>
                      </a:schemeClr>
                    </a:solidFill>
                  </a:tcPr>
                </a:tc>
                <a:tc>
                  <a:txBody>
                    <a:bodyPr/>
                    <a:lstStyle/>
                    <a:p>
                      <a:pPr>
                        <a:lnSpc>
                          <a:spcPct val="115000"/>
                        </a:lnSpc>
                        <a:spcAft>
                          <a:spcPts val="1000"/>
                        </a:spcAft>
                      </a:pPr>
                      <a:r>
                        <a:rPr lang="en-US" sz="1600">
                          <a:effectLst/>
                        </a:rPr>
                        <a:t>- Sử dụng KTĐG như công cụ khích lệ, không chỉ chấm điểm</a:t>
                      </a:r>
                      <a:br>
                        <a:rPr lang="en-US" sz="1600">
                          <a:effectLst/>
                        </a:rPr>
                      </a:br>
                      <a:r>
                        <a:rPr lang="en-US" sz="1600">
                          <a:effectLst/>
                        </a:rPr>
                        <a:t>- Hướng dẫn học sinh tự đánh giá và đánh giá lẫn nhau</a:t>
                      </a:r>
                      <a:endParaRPr lang="en-VN" sz="1600">
                        <a:effectLst/>
                        <a:latin typeface="Cambria" panose="02040503050406030204" pitchFamily="18" charset="0"/>
                        <a:ea typeface="MS Mincho" panose="02020609040205080304" pitchFamily="49" charset="-128"/>
                        <a:cs typeface="Times New Roman" panose="02020603050405020304" pitchFamily="18" charset="0"/>
                      </a:endParaRPr>
                    </a:p>
                  </a:txBody>
                  <a:tcPr marL="54335" marR="54335" marT="0" marB="0"/>
                </a:tc>
                <a:tc>
                  <a:txBody>
                    <a:bodyPr/>
                    <a:lstStyle/>
                    <a:p>
                      <a:pPr>
                        <a:lnSpc>
                          <a:spcPct val="115000"/>
                        </a:lnSpc>
                        <a:spcAft>
                          <a:spcPts val="1000"/>
                        </a:spcAft>
                      </a:pPr>
                      <a:r>
                        <a:rPr lang="en-US" sz="1600">
                          <a:effectLst/>
                        </a:rPr>
                        <a:t>- Học sinh chủ động, tích cực hơn</a:t>
                      </a:r>
                      <a:br>
                        <a:rPr lang="en-US" sz="1600">
                          <a:effectLst/>
                        </a:rPr>
                      </a:br>
                      <a:r>
                        <a:rPr lang="en-US" sz="1600">
                          <a:effectLst/>
                        </a:rPr>
                        <a:t>- Giảm học vẹt, tăng học hiểu và vận dụng</a:t>
                      </a:r>
                      <a:br>
                        <a:rPr lang="en-US" sz="1600">
                          <a:effectLst/>
                        </a:rPr>
                      </a:br>
                      <a:r>
                        <a:rPr lang="en-US" sz="1600">
                          <a:effectLst/>
                        </a:rPr>
                        <a:t>- Tăng tinh thần tự học</a:t>
                      </a:r>
                      <a:endParaRPr lang="en-VN" sz="1600">
                        <a:effectLst/>
                        <a:latin typeface="Cambria" panose="02040503050406030204" pitchFamily="18" charset="0"/>
                        <a:ea typeface="MS Mincho" panose="02020609040205080304" pitchFamily="49" charset="-128"/>
                        <a:cs typeface="Times New Roman" panose="02020603050405020304" pitchFamily="18" charset="0"/>
                      </a:endParaRPr>
                    </a:p>
                  </a:txBody>
                  <a:tcPr marL="54335" marR="54335" marT="0" marB="0"/>
                </a:tc>
                <a:extLst>
                  <a:ext uri="{0D108BD9-81ED-4DB2-BD59-A6C34878D82A}">
                    <a16:rowId xmlns:a16="http://schemas.microsoft.com/office/drawing/2014/main" val="3249378822"/>
                  </a:ext>
                </a:extLst>
              </a:tr>
              <a:tr h="849112">
                <a:tc>
                  <a:txBody>
                    <a:bodyPr/>
                    <a:lstStyle/>
                    <a:p>
                      <a:pPr>
                        <a:lnSpc>
                          <a:spcPct val="115000"/>
                        </a:lnSpc>
                        <a:spcAft>
                          <a:spcPts val="1000"/>
                        </a:spcAft>
                      </a:pPr>
                      <a:r>
                        <a:rPr lang="en-US" sz="1800" b="0">
                          <a:effectLst/>
                        </a:rPr>
                        <a:t>6. Phản hồi để cải tiến thực hiện chương trình</a:t>
                      </a:r>
                      <a:endParaRPr lang="en-VN" sz="1800" b="0">
                        <a:effectLst/>
                        <a:latin typeface="Cambria" panose="02040503050406030204" pitchFamily="18" charset="0"/>
                        <a:ea typeface="MS Mincho" panose="02020609040205080304" pitchFamily="49" charset="-128"/>
                        <a:cs typeface="Times New Roman" panose="02020603050405020304" pitchFamily="18" charset="0"/>
                      </a:endParaRPr>
                    </a:p>
                  </a:txBody>
                  <a:tcPr marL="54335" marR="54335" marT="0" marB="0">
                    <a:solidFill>
                      <a:schemeClr val="accent6">
                        <a:lumMod val="75000"/>
                      </a:schemeClr>
                    </a:solidFill>
                  </a:tcPr>
                </a:tc>
                <a:tc>
                  <a:txBody>
                    <a:bodyPr/>
                    <a:lstStyle/>
                    <a:p>
                      <a:pPr>
                        <a:lnSpc>
                          <a:spcPct val="115000"/>
                        </a:lnSpc>
                        <a:spcAft>
                          <a:spcPts val="1000"/>
                        </a:spcAft>
                      </a:pPr>
                      <a:r>
                        <a:rPr lang="en-US" sz="1600">
                          <a:effectLst/>
                        </a:rPr>
                        <a:t>- Cung cấp dữ liệu, nhận xét về bất cập chương trình</a:t>
                      </a:r>
                      <a:br>
                        <a:rPr lang="en-US" sz="1600">
                          <a:effectLst/>
                        </a:rPr>
                      </a:br>
                      <a:r>
                        <a:rPr lang="en-US" sz="1600">
                          <a:effectLst/>
                        </a:rPr>
                        <a:t>- Vận dụng kết quả KTĐG để liên tục cải tiến dạy học</a:t>
                      </a:r>
                      <a:endParaRPr lang="en-VN" sz="1600">
                        <a:effectLst/>
                        <a:latin typeface="Cambria" panose="02040503050406030204" pitchFamily="18" charset="0"/>
                        <a:ea typeface="MS Mincho" panose="02020609040205080304" pitchFamily="49" charset="-128"/>
                        <a:cs typeface="Times New Roman" panose="02020603050405020304" pitchFamily="18" charset="0"/>
                      </a:endParaRPr>
                    </a:p>
                  </a:txBody>
                  <a:tcPr marL="54335" marR="54335" marT="0" marB="0"/>
                </a:tc>
                <a:tc>
                  <a:txBody>
                    <a:bodyPr/>
                    <a:lstStyle/>
                    <a:p>
                      <a:pPr>
                        <a:lnSpc>
                          <a:spcPct val="115000"/>
                        </a:lnSpc>
                        <a:spcAft>
                          <a:spcPts val="1000"/>
                        </a:spcAft>
                      </a:pPr>
                      <a:r>
                        <a:rPr lang="en-US" sz="1600">
                          <a:effectLst/>
                        </a:rPr>
                        <a:t>- Chương trình được thực hiện sát thực tế</a:t>
                      </a:r>
                      <a:br>
                        <a:rPr lang="en-US" sz="1600">
                          <a:effectLst/>
                        </a:rPr>
                      </a:br>
                      <a:r>
                        <a:rPr lang="en-US" sz="1600">
                          <a:effectLst/>
                        </a:rPr>
                        <a:t>- Đảm bảo tính đồng bộ giữa mục tiêu, nội dung và đánh giá</a:t>
                      </a:r>
                      <a:endParaRPr lang="en-VN" sz="1600">
                        <a:effectLst/>
                        <a:latin typeface="Cambria" panose="02040503050406030204" pitchFamily="18" charset="0"/>
                        <a:ea typeface="MS Mincho" panose="02020609040205080304" pitchFamily="49" charset="-128"/>
                        <a:cs typeface="Times New Roman" panose="02020603050405020304" pitchFamily="18" charset="0"/>
                      </a:endParaRPr>
                    </a:p>
                  </a:txBody>
                  <a:tcPr marL="54335" marR="54335" marT="0" marB="0"/>
                </a:tc>
                <a:extLst>
                  <a:ext uri="{0D108BD9-81ED-4DB2-BD59-A6C34878D82A}">
                    <a16:rowId xmlns:a16="http://schemas.microsoft.com/office/drawing/2014/main" val="2549618416"/>
                  </a:ext>
                </a:extLst>
              </a:tr>
            </a:tbl>
          </a:graphicData>
        </a:graphic>
      </p:graphicFrame>
    </p:spTree>
    <p:extLst>
      <p:ext uri="{BB962C8B-B14F-4D97-AF65-F5344CB8AC3E}">
        <p14:creationId xmlns:p14="http://schemas.microsoft.com/office/powerpoint/2010/main" val="31497700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BAE01-5D2D-4525-9A14-4BCACBC8233B}"/>
              </a:ext>
            </a:extLst>
          </p:cNvPr>
          <p:cNvSpPr>
            <a:spLocks noGrp="1"/>
          </p:cNvSpPr>
          <p:nvPr>
            <p:ph type="title"/>
          </p:nvPr>
        </p:nvSpPr>
        <p:spPr>
          <a:xfrm>
            <a:off x="500444" y="2307184"/>
            <a:ext cx="11468100" cy="1121816"/>
          </a:xfrm>
        </p:spPr>
        <p:txBody>
          <a:bodyPr/>
          <a:lstStyle/>
          <a:p>
            <a:pPr algn="ctr"/>
            <a:r>
              <a:rPr lang="vi-VN" dirty="0">
                <a:solidFill>
                  <a:schemeClr val="tx1"/>
                </a:solidFill>
                <a:latin typeface="Times New Roman" panose="02020603050405020304" pitchFamily="18" charset="0"/>
                <a:cs typeface="Times New Roman" panose="02020603050405020304" pitchFamily="18" charset="0"/>
              </a:rPr>
              <a:t>Vận dụng kỹ thuật đánh giá kết quả học tập học sinh </a:t>
            </a:r>
            <a:br>
              <a:rPr lang="en-US" dirty="0">
                <a:solidFill>
                  <a:schemeClr val="tx1"/>
                </a:solidFill>
                <a:latin typeface="Times New Roman" panose="02020603050405020304" pitchFamily="18" charset="0"/>
                <a:cs typeface="Times New Roman" panose="02020603050405020304" pitchFamily="18" charset="0"/>
              </a:rPr>
            </a:br>
            <a:r>
              <a:rPr lang="vi-VN" dirty="0">
                <a:solidFill>
                  <a:schemeClr val="tx1"/>
                </a:solidFill>
                <a:latin typeface="Times New Roman" panose="02020603050405020304" pitchFamily="18" charset="0"/>
                <a:cs typeface="Times New Roman" panose="02020603050405020304" pitchFamily="18" charset="0"/>
              </a:rPr>
              <a:t>Chương trình SEA-PLM</a:t>
            </a:r>
            <a:endParaRPr lang="en-SG" dirty="0">
              <a:solidFill>
                <a:schemeClr val="tx1"/>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ECDA8DBD-B733-D266-0A23-EEF015B467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5842" y="3922873"/>
            <a:ext cx="6017303" cy="1158411"/>
          </a:xfrm>
          <a:prstGeom prst="rect">
            <a:avLst/>
          </a:prstGeom>
        </p:spPr>
      </p:pic>
    </p:spTree>
    <p:extLst>
      <p:ext uri="{BB962C8B-B14F-4D97-AF65-F5344CB8AC3E}">
        <p14:creationId xmlns:p14="http://schemas.microsoft.com/office/powerpoint/2010/main" val="4184332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CC617A7-0E06-609B-5EF8-B9682F781A16}"/>
              </a:ext>
            </a:extLst>
          </p:cNvPr>
          <p:cNvSpPr>
            <a:spLocks noGrp="1"/>
          </p:cNvSpPr>
          <p:nvPr>
            <p:ph type="title"/>
          </p:nvPr>
        </p:nvSpPr>
        <p:spPr>
          <a:xfrm>
            <a:off x="326158" y="185530"/>
            <a:ext cx="11434041" cy="632746"/>
          </a:xfrm>
        </p:spPr>
        <p:txBody>
          <a:bodyPr>
            <a:normAutofit/>
          </a:bodyPr>
          <a:lstStyle/>
          <a:p>
            <a:pPr algn="ctr"/>
            <a:r>
              <a:rPr lang="en-VN">
                <a:solidFill>
                  <a:srgbClr val="FF0000"/>
                </a:solidFill>
              </a:rPr>
              <a:t>GIÁO DỤC TIỂU HỌC</a:t>
            </a:r>
          </a:p>
        </p:txBody>
      </p:sp>
      <p:sp>
        <p:nvSpPr>
          <p:cNvPr id="8" name="TextBox 7">
            <a:extLst>
              <a:ext uri="{FF2B5EF4-FFF2-40B4-BE49-F238E27FC236}">
                <a16:creationId xmlns:a16="http://schemas.microsoft.com/office/drawing/2014/main" id="{C93C3992-3318-BDA4-DEAC-54D32AFDE3D1}"/>
              </a:ext>
            </a:extLst>
          </p:cNvPr>
          <p:cNvSpPr txBox="1"/>
          <p:nvPr/>
        </p:nvSpPr>
        <p:spPr>
          <a:xfrm>
            <a:off x="326159" y="944645"/>
            <a:ext cx="7479371" cy="5262979"/>
          </a:xfrm>
          <a:prstGeom prst="rect">
            <a:avLst/>
          </a:prstGeom>
          <a:noFill/>
        </p:spPr>
        <p:txBody>
          <a:bodyPr wrap="square">
            <a:spAutoFit/>
          </a:bodyPr>
          <a:lstStyle/>
          <a:p>
            <a:pPr algn="just"/>
            <a:r>
              <a:rPr lang="en-VN" sz="2400" b="1" dirty="0">
                <a:solidFill>
                  <a:srgbClr val="002060"/>
                </a:solidFill>
              </a:rPr>
              <a:t>Luật Giáo dục: </a:t>
            </a:r>
            <a:r>
              <a:rPr lang="en-VN" sz="2400" dirty="0">
                <a:solidFill>
                  <a:srgbClr val="002060"/>
                </a:solidFill>
              </a:rPr>
              <a:t>Giáo dục cơ bản gồm Giáo dục tiểu học và Giáo dục THCS.</a:t>
            </a:r>
            <a:r>
              <a:rPr lang="en-VN" sz="2400" b="1" dirty="0">
                <a:solidFill>
                  <a:srgbClr val="002060"/>
                </a:solidFill>
              </a:rPr>
              <a:t> Giáo dục tiểu học chất lượng</a:t>
            </a:r>
            <a:r>
              <a:rPr lang="en-VN" sz="2400" b="1" dirty="0">
                <a:solidFill>
                  <a:srgbClr val="FF0000"/>
                </a:solidFill>
              </a:rPr>
              <a:t> </a:t>
            </a:r>
            <a:r>
              <a:rPr lang="en-VN" sz="2400" dirty="0"/>
              <a:t>có thể giúp học sinh </a:t>
            </a:r>
            <a:r>
              <a:rPr lang="en-VN" sz="2400" b="1" i="1" dirty="0">
                <a:solidFill>
                  <a:srgbClr val="C00000"/>
                </a:solidFill>
              </a:rPr>
              <a:t>phát triển và khai phá hết tiềm năng của mình</a:t>
            </a:r>
            <a:r>
              <a:rPr lang="en-VN" sz="2400" dirty="0"/>
              <a:t>.  </a:t>
            </a:r>
          </a:p>
          <a:p>
            <a:pPr algn="just"/>
            <a:endParaRPr lang="en-VN" sz="2400" dirty="0"/>
          </a:p>
          <a:p>
            <a:pPr algn="just"/>
            <a:r>
              <a:rPr lang="en-VN" sz="2400" dirty="0"/>
              <a:t>Giai đoạn Giáo dục tiểu học là nơi các em </a:t>
            </a:r>
            <a:r>
              <a:rPr lang="en-VN" sz="2400" b="1" i="1" dirty="0">
                <a:solidFill>
                  <a:srgbClr val="C00000"/>
                </a:solidFill>
              </a:rPr>
              <a:t>học và phát triển các kỹ năng sống</a:t>
            </a:r>
            <a:r>
              <a:rPr lang="en-VN" sz="2400" dirty="0"/>
              <a:t> có giá trị giúp ích cho các em </a:t>
            </a:r>
            <a:r>
              <a:rPr lang="en-VN" sz="2400" b="1" i="1" dirty="0">
                <a:solidFill>
                  <a:srgbClr val="C00000"/>
                </a:solidFill>
              </a:rPr>
              <a:t>trong thế giới thực</a:t>
            </a:r>
            <a:r>
              <a:rPr lang="en-VN" sz="2400" dirty="0"/>
              <a:t>, bao gồm: </a:t>
            </a:r>
          </a:p>
          <a:p>
            <a:pPr marL="342900" indent="-342900" algn="just">
              <a:buFont typeface="Arial" panose="020B0604020202020204" pitchFamily="34" charset="0"/>
              <a:buChar char="•"/>
            </a:pPr>
            <a:r>
              <a:rPr lang="en-VN" sz="2400" dirty="0"/>
              <a:t>Kỹ năng ứng phó về mặt xã hội và cảm xúc; </a:t>
            </a:r>
          </a:p>
          <a:p>
            <a:pPr marL="342900" indent="-342900" algn="just">
              <a:buFont typeface="Arial" panose="020B0604020202020204" pitchFamily="34" charset="0"/>
              <a:buChar char="•"/>
            </a:pPr>
            <a:r>
              <a:rPr lang="en-VN" sz="2400" dirty="0"/>
              <a:t>Hợp tác và phối hợp; </a:t>
            </a:r>
          </a:p>
          <a:p>
            <a:pPr marL="342900" indent="-342900" algn="just">
              <a:buFont typeface="Arial" panose="020B0604020202020204" pitchFamily="34" charset="0"/>
              <a:buChar char="•"/>
            </a:pPr>
            <a:r>
              <a:rPr lang="en-VN" sz="2400" dirty="0"/>
              <a:t>Giải quyết vấn đề.</a:t>
            </a:r>
            <a:endParaRPr lang="en-VN" sz="1600" dirty="0"/>
          </a:p>
          <a:p>
            <a:endParaRPr lang="en-VN" sz="2400" dirty="0"/>
          </a:p>
          <a:p>
            <a:r>
              <a:rPr lang="en-VN" sz="2400" dirty="0"/>
              <a:t>Những kỹ năng có giá trị này có thể đảm bảo rằng </a:t>
            </a:r>
            <a:r>
              <a:rPr lang="en-VN" sz="2400" b="1" i="1" dirty="0">
                <a:solidFill>
                  <a:srgbClr val="C00000"/>
                </a:solidFill>
              </a:rPr>
              <a:t>học sinh đã sẵn sàng </a:t>
            </a:r>
            <a:r>
              <a:rPr lang="en-VN" sz="2400" dirty="0"/>
              <a:t>cho một thế giới mà các em có thể dễ dàng </a:t>
            </a:r>
            <a:r>
              <a:rPr lang="en-VN" sz="2400" b="1" i="1" dirty="0">
                <a:solidFill>
                  <a:srgbClr val="C00000"/>
                </a:solidFill>
              </a:rPr>
              <a:t>thích nghi và phát triển</a:t>
            </a:r>
            <a:r>
              <a:rPr lang="en-VN" sz="2400" dirty="0"/>
              <a:t>.</a:t>
            </a:r>
          </a:p>
        </p:txBody>
      </p:sp>
      <p:sp>
        <p:nvSpPr>
          <p:cNvPr id="9" name="TextBox 8">
            <a:extLst>
              <a:ext uri="{FF2B5EF4-FFF2-40B4-BE49-F238E27FC236}">
                <a16:creationId xmlns:a16="http://schemas.microsoft.com/office/drawing/2014/main" id="{87B1611B-6342-C64D-7AEE-57C415D1E2C5}"/>
              </a:ext>
            </a:extLst>
          </p:cNvPr>
          <p:cNvSpPr txBox="1"/>
          <p:nvPr/>
        </p:nvSpPr>
        <p:spPr>
          <a:xfrm>
            <a:off x="8136835" y="1106322"/>
            <a:ext cx="3908020" cy="5201424"/>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spcBef>
                <a:spcPts val="1200"/>
              </a:spcBef>
            </a:pPr>
            <a:r>
              <a:rPr lang="vi-VN" sz="2400" dirty="0">
                <a:latin typeface="Times New Roman" panose="02020603050405020304" pitchFamily="18" charset="0"/>
                <a:cs typeface="Times New Roman" panose="02020603050405020304" pitchFamily="18" charset="0"/>
              </a:rPr>
              <a:t>Chương trình giáo dục tiểu học (GDPT 2018) giúp học sinh:</a:t>
            </a:r>
          </a:p>
          <a:p>
            <a:pPr algn="just">
              <a:spcBef>
                <a:spcPts val="1200"/>
              </a:spcBef>
            </a:pPr>
            <a:r>
              <a:rPr lang="vi-VN" sz="2400" dirty="0">
                <a:latin typeface="Times New Roman" panose="02020603050405020304" pitchFamily="18" charset="0"/>
                <a:cs typeface="Times New Roman" panose="02020603050405020304" pitchFamily="18" charset="0"/>
              </a:rPr>
              <a:t>Hình thành và phát triển </a:t>
            </a:r>
            <a:r>
              <a:rPr lang="vi-VN" sz="2400" i="1" dirty="0">
                <a:solidFill>
                  <a:srgbClr val="FF0000"/>
                </a:solidFill>
                <a:latin typeface="Times New Roman" panose="02020603050405020304" pitchFamily="18" charset="0"/>
                <a:cs typeface="Times New Roman" panose="02020603050405020304" pitchFamily="18" charset="0"/>
              </a:rPr>
              <a:t>những yếu tố căn bản đặt nền móng </a:t>
            </a:r>
            <a:r>
              <a:rPr lang="vi-VN" sz="2400" dirty="0">
                <a:latin typeface="Times New Roman" panose="02020603050405020304" pitchFamily="18" charset="0"/>
                <a:cs typeface="Times New Roman" panose="02020603050405020304" pitchFamily="18" charset="0"/>
              </a:rPr>
              <a:t>cho sự phát triển </a:t>
            </a:r>
            <a:r>
              <a:rPr lang="vi-VN" sz="2400" i="1" dirty="0">
                <a:solidFill>
                  <a:srgbClr val="FF0000"/>
                </a:solidFill>
                <a:latin typeface="Times New Roman" panose="02020603050405020304" pitchFamily="18" charset="0"/>
                <a:cs typeface="Times New Roman" panose="02020603050405020304" pitchFamily="18" charset="0"/>
              </a:rPr>
              <a:t>hài hoà về thể chất và tinh thần, phẩm chất và năng lực</a:t>
            </a:r>
            <a:r>
              <a:rPr lang="vi-VN" sz="2400" dirty="0">
                <a:latin typeface="Times New Roman" panose="02020603050405020304" pitchFamily="18" charset="0"/>
                <a:cs typeface="Times New Roman" panose="02020603050405020304" pitchFamily="18" charset="0"/>
              </a:rPr>
              <a:t>; </a:t>
            </a:r>
          </a:p>
          <a:p>
            <a:pPr algn="just">
              <a:spcBef>
                <a:spcPts val="1200"/>
              </a:spcBef>
            </a:pPr>
            <a:r>
              <a:rPr lang="vi-VN" sz="2400" dirty="0">
                <a:latin typeface="Times New Roman" panose="02020603050405020304" pitchFamily="18" charset="0"/>
                <a:cs typeface="Times New Roman" panose="02020603050405020304" pitchFamily="18" charset="0"/>
              </a:rPr>
              <a:t>Định hướng chính vào giáo dục về </a:t>
            </a:r>
            <a:r>
              <a:rPr lang="vi-VN" sz="2400" i="1" dirty="0">
                <a:solidFill>
                  <a:srgbClr val="FF0000"/>
                </a:solidFill>
                <a:latin typeface="Times New Roman" panose="02020603050405020304" pitchFamily="18" charset="0"/>
                <a:cs typeface="Times New Roman" panose="02020603050405020304" pitchFamily="18" charset="0"/>
              </a:rPr>
              <a:t>giá trị</a:t>
            </a:r>
            <a:r>
              <a:rPr lang="vi-VN" sz="2400" dirty="0">
                <a:latin typeface="Times New Roman" panose="02020603050405020304" pitchFamily="18" charset="0"/>
                <a:cs typeface="Times New Roman" panose="02020603050405020304" pitchFamily="18" charset="0"/>
              </a:rPr>
              <a:t> bản thân, gia đình, cộng đồng và những </a:t>
            </a:r>
            <a:r>
              <a:rPr lang="vi-VN" sz="2400" i="1" dirty="0">
                <a:solidFill>
                  <a:srgbClr val="FF0000"/>
                </a:solidFill>
                <a:latin typeface="Times New Roman" panose="02020603050405020304" pitchFamily="18" charset="0"/>
                <a:cs typeface="Times New Roman" panose="02020603050405020304" pitchFamily="18" charset="0"/>
              </a:rPr>
              <a:t>thói quen, nền nếp </a:t>
            </a:r>
            <a:r>
              <a:rPr lang="vi-VN" sz="2400" dirty="0">
                <a:latin typeface="Times New Roman" panose="02020603050405020304" pitchFamily="18" charset="0"/>
                <a:cs typeface="Times New Roman" panose="02020603050405020304" pitchFamily="18" charset="0"/>
              </a:rPr>
              <a:t>cần thiết trong học tập và sinh hoạt.</a:t>
            </a:r>
          </a:p>
        </p:txBody>
      </p:sp>
    </p:spTree>
    <p:extLst>
      <p:ext uri="{BB962C8B-B14F-4D97-AF65-F5344CB8AC3E}">
        <p14:creationId xmlns:p14="http://schemas.microsoft.com/office/powerpoint/2010/main" val="25926954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BAE01-5D2D-4525-9A14-4BCACBC8233B}"/>
              </a:ext>
            </a:extLst>
          </p:cNvPr>
          <p:cNvSpPr>
            <a:spLocks noGrp="1"/>
          </p:cNvSpPr>
          <p:nvPr>
            <p:ph type="title"/>
          </p:nvPr>
        </p:nvSpPr>
        <p:spPr>
          <a:xfrm>
            <a:off x="292100" y="818109"/>
            <a:ext cx="11468100" cy="1121816"/>
          </a:xfrm>
        </p:spPr>
        <p:txBody>
          <a:bodyPr/>
          <a:lstStyle/>
          <a:p>
            <a:pPr algn="ctr"/>
            <a:r>
              <a:rPr lang="vi-VN" dirty="0">
                <a:solidFill>
                  <a:schemeClr val="tx1"/>
                </a:solidFill>
                <a:latin typeface="Times New Roman" panose="02020603050405020304" pitchFamily="18" charset="0"/>
                <a:cs typeface="Times New Roman" panose="02020603050405020304" pitchFamily="18" charset="0"/>
              </a:rPr>
              <a:t>Vận dụng kỹ thuật đánh giá kết quả học tập học sinh </a:t>
            </a:r>
            <a:br>
              <a:rPr lang="en-US" dirty="0">
                <a:solidFill>
                  <a:schemeClr val="tx1"/>
                </a:solidFill>
                <a:latin typeface="Times New Roman" panose="02020603050405020304" pitchFamily="18" charset="0"/>
                <a:cs typeface="Times New Roman" panose="02020603050405020304" pitchFamily="18" charset="0"/>
              </a:rPr>
            </a:br>
            <a:r>
              <a:rPr lang="vi-VN" dirty="0">
                <a:solidFill>
                  <a:schemeClr val="tx1"/>
                </a:solidFill>
                <a:latin typeface="Times New Roman" panose="02020603050405020304" pitchFamily="18" charset="0"/>
                <a:cs typeface="Times New Roman" panose="02020603050405020304" pitchFamily="18" charset="0"/>
              </a:rPr>
              <a:t>Chương trình SEA-PLM</a:t>
            </a:r>
            <a:endParaRPr lang="en-SG" dirty="0">
              <a:solidFill>
                <a:schemeClr val="tx1"/>
              </a:solidFill>
              <a:latin typeface="Times New Roman" panose="02020603050405020304" pitchFamily="18" charset="0"/>
              <a:cs typeface="Times New Roman" panose="02020603050405020304" pitchFamily="18" charset="0"/>
            </a:endParaRPr>
          </a:p>
        </p:txBody>
      </p:sp>
      <p:graphicFrame>
        <p:nvGraphicFramePr>
          <p:cNvPr id="10" name="Table 9">
            <a:extLst>
              <a:ext uri="{FF2B5EF4-FFF2-40B4-BE49-F238E27FC236}">
                <a16:creationId xmlns:a16="http://schemas.microsoft.com/office/drawing/2014/main" id="{0BF12704-FDA3-6AE1-1A59-59822BEE85E2}"/>
              </a:ext>
            </a:extLst>
          </p:cNvPr>
          <p:cNvGraphicFramePr>
            <a:graphicFrameLocks noGrp="1"/>
          </p:cNvGraphicFramePr>
          <p:nvPr>
            <p:extLst>
              <p:ext uri="{D42A27DB-BD31-4B8C-83A1-F6EECF244321}">
                <p14:modId xmlns:p14="http://schemas.microsoft.com/office/powerpoint/2010/main" val="1448160385"/>
              </p:ext>
            </p:extLst>
          </p:nvPr>
        </p:nvGraphicFramePr>
        <p:xfrm>
          <a:off x="303675" y="2029427"/>
          <a:ext cx="11629824" cy="4612735"/>
        </p:xfrm>
        <a:graphic>
          <a:graphicData uri="http://schemas.openxmlformats.org/drawingml/2006/table">
            <a:tbl>
              <a:tblPr firstRow="1" firstCol="1" bandRow="1">
                <a:tableStyleId>{5C22544A-7EE6-4342-B048-85BDC9FD1C3A}</a:tableStyleId>
              </a:tblPr>
              <a:tblGrid>
                <a:gridCol w="2451100">
                  <a:extLst>
                    <a:ext uri="{9D8B030D-6E8A-4147-A177-3AD203B41FA5}">
                      <a16:colId xmlns:a16="http://schemas.microsoft.com/office/drawing/2014/main" val="2946697162"/>
                    </a:ext>
                  </a:extLst>
                </a:gridCol>
                <a:gridCol w="4456253">
                  <a:extLst>
                    <a:ext uri="{9D8B030D-6E8A-4147-A177-3AD203B41FA5}">
                      <a16:colId xmlns:a16="http://schemas.microsoft.com/office/drawing/2014/main" val="3840609762"/>
                    </a:ext>
                  </a:extLst>
                </a:gridCol>
                <a:gridCol w="4722471">
                  <a:extLst>
                    <a:ext uri="{9D8B030D-6E8A-4147-A177-3AD203B41FA5}">
                      <a16:colId xmlns:a16="http://schemas.microsoft.com/office/drawing/2014/main" val="2700064999"/>
                    </a:ext>
                  </a:extLst>
                </a:gridCol>
              </a:tblGrid>
              <a:tr h="311715">
                <a:tc>
                  <a:txBody>
                    <a:bodyPr/>
                    <a:lstStyle/>
                    <a:p>
                      <a:pPr algn="ctr">
                        <a:lnSpc>
                          <a:spcPct val="115000"/>
                        </a:lnSpc>
                        <a:spcAft>
                          <a:spcPts val="1000"/>
                        </a:spcAft>
                      </a:pPr>
                      <a:r>
                        <a:rPr lang="en-VN" sz="2000">
                          <a:effectLst/>
                          <a:latin typeface="Times New Roman" panose="02020603050405020304" pitchFamily="18" charset="0"/>
                          <a:cs typeface="Times New Roman" panose="02020603050405020304" pitchFamily="18" charset="0"/>
                        </a:rPr>
                        <a:t>Yếu tố</a:t>
                      </a:r>
                      <a:endParaRPr lang="en-VN" sz="20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solidFill>
                      <a:schemeClr val="accent2">
                        <a:lumMod val="75000"/>
                      </a:schemeClr>
                    </a:solidFill>
                  </a:tcPr>
                </a:tc>
                <a:tc>
                  <a:txBody>
                    <a:bodyPr/>
                    <a:lstStyle/>
                    <a:p>
                      <a:pPr algn="ctr">
                        <a:lnSpc>
                          <a:spcPct val="115000"/>
                        </a:lnSpc>
                        <a:spcAft>
                          <a:spcPts val="1000"/>
                        </a:spcAft>
                      </a:pPr>
                      <a:r>
                        <a:rPr lang="en-VN" sz="2000">
                          <a:effectLst/>
                          <a:latin typeface="Times New Roman" panose="02020603050405020304" pitchFamily="18" charset="0"/>
                          <a:cs typeface="Times New Roman" panose="02020603050405020304" pitchFamily="18" charset="0"/>
                        </a:rPr>
                        <a:t>GDPT 2018 (Lớp 5)</a:t>
                      </a:r>
                      <a:endParaRPr lang="en-VN" sz="20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solidFill>
                      <a:schemeClr val="accent2">
                        <a:lumMod val="75000"/>
                      </a:schemeClr>
                    </a:solidFill>
                  </a:tcPr>
                </a:tc>
                <a:tc>
                  <a:txBody>
                    <a:bodyPr/>
                    <a:lstStyle/>
                    <a:p>
                      <a:pPr algn="ctr">
                        <a:lnSpc>
                          <a:spcPct val="115000"/>
                        </a:lnSpc>
                        <a:spcAft>
                          <a:spcPts val="1000"/>
                        </a:spcAft>
                      </a:pPr>
                      <a:r>
                        <a:rPr lang="en-VN" sz="2000">
                          <a:effectLst/>
                          <a:latin typeface="Times New Roman" panose="02020603050405020304" pitchFamily="18" charset="0"/>
                          <a:cs typeface="Times New Roman" panose="02020603050405020304" pitchFamily="18" charset="0"/>
                        </a:rPr>
                        <a:t>SEA-PLM</a:t>
                      </a:r>
                      <a:endParaRPr lang="en-VN" sz="20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solidFill>
                      <a:schemeClr val="accent2">
                        <a:lumMod val="75000"/>
                      </a:schemeClr>
                    </a:solidFill>
                  </a:tcPr>
                </a:tc>
                <a:extLst>
                  <a:ext uri="{0D108BD9-81ED-4DB2-BD59-A6C34878D82A}">
                    <a16:rowId xmlns:a16="http://schemas.microsoft.com/office/drawing/2014/main" val="2440091504"/>
                  </a:ext>
                </a:extLst>
              </a:tr>
              <a:tr h="977935">
                <a:tc>
                  <a:txBody>
                    <a:bodyPr/>
                    <a:lstStyle/>
                    <a:p>
                      <a:pPr>
                        <a:lnSpc>
                          <a:spcPct val="115000"/>
                        </a:lnSpc>
                        <a:spcAft>
                          <a:spcPts val="1000"/>
                        </a:spcAft>
                      </a:pPr>
                      <a:r>
                        <a:rPr lang="en-VN" sz="2000">
                          <a:effectLst/>
                          <a:latin typeface="Times New Roman" panose="02020603050405020304" pitchFamily="18" charset="0"/>
                          <a:cs typeface="Times New Roman" panose="02020603050405020304" pitchFamily="18" charset="0"/>
                        </a:rPr>
                        <a:t>Mục tiêu</a:t>
                      </a:r>
                      <a:endParaRPr lang="en-VN" sz="20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15000"/>
                        </a:lnSpc>
                        <a:spcAft>
                          <a:spcPts val="1000"/>
                        </a:spcAft>
                      </a:pPr>
                      <a:r>
                        <a:rPr lang="en-VN" sz="2000">
                          <a:effectLst/>
                          <a:latin typeface="Times New Roman" panose="02020603050405020304" pitchFamily="18" charset="0"/>
                          <a:cs typeface="Times New Roman" panose="02020603050405020304" pitchFamily="18" charset="0"/>
                        </a:rPr>
                        <a:t>Phát triển phẩm chất và năng lực toàn diện theo khung năng lực cốt lõi và đặc thù.</a:t>
                      </a:r>
                      <a:endParaRPr lang="en-VN" sz="20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15000"/>
                        </a:lnSpc>
                        <a:spcAft>
                          <a:spcPts val="1000"/>
                        </a:spcAft>
                      </a:pPr>
                      <a:r>
                        <a:rPr lang="en-VN" sz="2000" dirty="0">
                          <a:effectLst/>
                          <a:latin typeface="Times New Roman" panose="02020603050405020304" pitchFamily="18" charset="0"/>
                          <a:cs typeface="Times New Roman" panose="02020603050405020304" pitchFamily="18" charset="0"/>
                        </a:rPr>
                        <a:t>Đo mức thành thạo năng lực đọc, toán, công dân toàn cầu theo thang </a:t>
                      </a:r>
                      <a:r>
                        <a:rPr lang="en-US" sz="2000" dirty="0">
                          <a:effectLst/>
                          <a:latin typeface="Times New Roman" panose="02020603050405020304" pitchFamily="18" charset="0"/>
                          <a:cs typeface="Times New Roman" panose="02020603050405020304" pitchFamily="18" charset="0"/>
                        </a:rPr>
                        <a:t>6</a:t>
                      </a:r>
                      <a:r>
                        <a:rPr lang="en-VN" sz="2000" dirty="0">
                          <a:effectLst/>
                          <a:latin typeface="Times New Roman" panose="02020603050405020304" pitchFamily="18" charset="0"/>
                          <a:cs typeface="Times New Roman" panose="02020603050405020304" pitchFamily="18" charset="0"/>
                        </a:rPr>
                        <a:t> cấp độ cụ thể.</a:t>
                      </a:r>
                      <a:endParaRPr lang="en-VN" sz="20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955530650"/>
                  </a:ext>
                </a:extLst>
              </a:tr>
              <a:tr h="1311045">
                <a:tc>
                  <a:txBody>
                    <a:bodyPr/>
                    <a:lstStyle/>
                    <a:p>
                      <a:pPr>
                        <a:lnSpc>
                          <a:spcPct val="115000"/>
                        </a:lnSpc>
                        <a:spcAft>
                          <a:spcPts val="1000"/>
                        </a:spcAft>
                      </a:pPr>
                      <a:r>
                        <a:rPr lang="en-VN" sz="2000">
                          <a:effectLst/>
                          <a:latin typeface="Times New Roman" panose="02020603050405020304" pitchFamily="18" charset="0"/>
                          <a:cs typeface="Times New Roman" panose="02020603050405020304" pitchFamily="18" charset="0"/>
                        </a:rPr>
                        <a:t>Cách mô tả năng lực</a:t>
                      </a:r>
                      <a:endParaRPr lang="en-VN" sz="20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15000"/>
                        </a:lnSpc>
                        <a:spcAft>
                          <a:spcPts val="1000"/>
                        </a:spcAft>
                      </a:pPr>
                      <a:r>
                        <a:rPr lang="en-VN" sz="2000" dirty="0">
                          <a:effectLst/>
                          <a:latin typeface="Times New Roman" panose="02020603050405020304" pitchFamily="18" charset="0"/>
                          <a:cs typeface="Times New Roman" panose="02020603050405020304" pitchFamily="18" charset="0"/>
                        </a:rPr>
                        <a:t>Định hướng chung, tích hợp trong chương trình các môn học, không phân định mức độ rõ rệt.</a:t>
                      </a:r>
                      <a:endParaRPr lang="en-VN" sz="20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15000"/>
                        </a:lnSpc>
                        <a:spcAft>
                          <a:spcPts val="1000"/>
                        </a:spcAft>
                      </a:pPr>
                      <a:r>
                        <a:rPr lang="en-VN" sz="2000">
                          <a:effectLst/>
                          <a:latin typeface="Times New Roman" panose="02020603050405020304" pitchFamily="18" charset="0"/>
                          <a:cs typeface="Times New Roman" panose="02020603050405020304" pitchFamily="18" charset="0"/>
                        </a:rPr>
                        <a:t>Mô tả chi tiết theo từng mức (Can-do statements), giúp phân loại năng lực học sinh cụ thể hơn.</a:t>
                      </a:r>
                      <a:endParaRPr lang="en-VN" sz="20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021350448"/>
                  </a:ext>
                </a:extLst>
              </a:tr>
              <a:tr h="977935">
                <a:tc>
                  <a:txBody>
                    <a:bodyPr/>
                    <a:lstStyle/>
                    <a:p>
                      <a:pPr>
                        <a:lnSpc>
                          <a:spcPct val="115000"/>
                        </a:lnSpc>
                        <a:spcAft>
                          <a:spcPts val="1000"/>
                        </a:spcAft>
                      </a:pPr>
                      <a:r>
                        <a:rPr lang="en-VN" sz="2000">
                          <a:effectLst/>
                          <a:latin typeface="Times New Roman" panose="02020603050405020304" pitchFamily="18" charset="0"/>
                          <a:cs typeface="Times New Roman" panose="02020603050405020304" pitchFamily="18" charset="0"/>
                        </a:rPr>
                        <a:t>Phạm vi đánh giá</a:t>
                      </a:r>
                      <a:endParaRPr lang="en-VN" sz="20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15000"/>
                        </a:lnSpc>
                        <a:spcAft>
                          <a:spcPts val="1000"/>
                        </a:spcAft>
                      </a:pPr>
                      <a:r>
                        <a:rPr lang="en-VN" sz="2000">
                          <a:effectLst/>
                          <a:latin typeface="Times New Roman" panose="02020603050405020304" pitchFamily="18" charset="0"/>
                          <a:cs typeface="Times New Roman" panose="02020603050405020304" pitchFamily="18" charset="0"/>
                        </a:rPr>
                        <a:t>Toàn diện (phẩm chất, năng lực ngôn ngữ, khoa học, thể chất,…).</a:t>
                      </a:r>
                      <a:endParaRPr lang="en-VN" sz="20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15000"/>
                        </a:lnSpc>
                        <a:spcAft>
                          <a:spcPts val="1000"/>
                        </a:spcAft>
                      </a:pPr>
                      <a:r>
                        <a:rPr lang="en-VN" sz="2000">
                          <a:effectLst/>
                          <a:latin typeface="Times New Roman" panose="02020603050405020304" pitchFamily="18" charset="0"/>
                          <a:cs typeface="Times New Roman" panose="02020603050405020304" pitchFamily="18" charset="0"/>
                        </a:rPr>
                        <a:t>Tập trung vào năng lực học thuật ba lĩnh vực chính, có tính chuẩn hóa cao.</a:t>
                      </a:r>
                      <a:endParaRPr lang="en-VN" sz="20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099947785"/>
                  </a:ext>
                </a:extLst>
              </a:tr>
              <a:tr h="977935">
                <a:tc>
                  <a:txBody>
                    <a:bodyPr/>
                    <a:lstStyle/>
                    <a:p>
                      <a:pPr>
                        <a:lnSpc>
                          <a:spcPct val="115000"/>
                        </a:lnSpc>
                        <a:spcAft>
                          <a:spcPts val="1000"/>
                        </a:spcAft>
                      </a:pPr>
                      <a:r>
                        <a:rPr lang="en-VN" sz="2000">
                          <a:effectLst/>
                          <a:latin typeface="Times New Roman" panose="02020603050405020304" pitchFamily="18" charset="0"/>
                          <a:cs typeface="Times New Roman" panose="02020603050405020304" pitchFamily="18" charset="0"/>
                        </a:rPr>
                        <a:t>Ứng dụng thực tiễn</a:t>
                      </a:r>
                      <a:endParaRPr lang="en-VN" sz="20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15000"/>
                        </a:lnSpc>
                        <a:spcAft>
                          <a:spcPts val="1000"/>
                        </a:spcAft>
                      </a:pPr>
                      <a:r>
                        <a:rPr lang="en-VN" sz="2000">
                          <a:effectLst/>
                          <a:latin typeface="Times New Roman" panose="02020603050405020304" pitchFamily="18" charset="0"/>
                          <a:cs typeface="Times New Roman" panose="02020603050405020304" pitchFamily="18" charset="0"/>
                        </a:rPr>
                        <a:t>Hướng dẫn giáo viên thiết kế dạy học tích hợp, phát triển năng lực tổng hợp.</a:t>
                      </a:r>
                      <a:endParaRPr lang="en-VN" sz="20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15000"/>
                        </a:lnSpc>
                        <a:spcAft>
                          <a:spcPts val="1000"/>
                        </a:spcAft>
                      </a:pPr>
                      <a:r>
                        <a:rPr lang="en-VN" sz="2000" dirty="0">
                          <a:effectLst/>
                          <a:latin typeface="Times New Roman" panose="02020603050405020304" pitchFamily="18" charset="0"/>
                          <a:cs typeface="Times New Roman" panose="02020603050405020304" pitchFamily="18" charset="0"/>
                        </a:rPr>
                        <a:t>Hỗ trợ đánh giá định lượng, so sánh quốc tế, định vị năng lực học sinh cụ thể.</a:t>
                      </a:r>
                      <a:endParaRPr lang="en-VN" sz="20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00422131"/>
                  </a:ext>
                </a:extLst>
              </a:tr>
            </a:tbl>
          </a:graphicData>
        </a:graphic>
      </p:graphicFrame>
    </p:spTree>
    <p:extLst>
      <p:ext uri="{BB962C8B-B14F-4D97-AF65-F5344CB8AC3E}">
        <p14:creationId xmlns:p14="http://schemas.microsoft.com/office/powerpoint/2010/main" val="1158067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BAE01-5D2D-4525-9A14-4BCACBC8233B}"/>
              </a:ext>
            </a:extLst>
          </p:cNvPr>
          <p:cNvSpPr>
            <a:spLocks noGrp="1"/>
          </p:cNvSpPr>
          <p:nvPr>
            <p:ph type="title"/>
          </p:nvPr>
        </p:nvSpPr>
        <p:spPr>
          <a:xfrm>
            <a:off x="292100" y="818109"/>
            <a:ext cx="11468100" cy="1121816"/>
          </a:xfrm>
        </p:spPr>
        <p:txBody>
          <a:bodyPr/>
          <a:lstStyle/>
          <a:p>
            <a:pPr algn="ctr"/>
            <a:r>
              <a:rPr lang="vi-VN" dirty="0">
                <a:solidFill>
                  <a:schemeClr val="tx1"/>
                </a:solidFill>
                <a:latin typeface="Times New Roman" panose="02020603050405020304" pitchFamily="18" charset="0"/>
                <a:cs typeface="Times New Roman" panose="02020603050405020304" pitchFamily="18" charset="0"/>
              </a:rPr>
              <a:t>Vận dụng kỹ thuật đánh giá kết quả học tập học sinh </a:t>
            </a:r>
            <a:br>
              <a:rPr lang="en-US" dirty="0">
                <a:solidFill>
                  <a:schemeClr val="tx1"/>
                </a:solidFill>
                <a:latin typeface="Times New Roman" panose="02020603050405020304" pitchFamily="18" charset="0"/>
                <a:cs typeface="Times New Roman" panose="02020603050405020304" pitchFamily="18" charset="0"/>
              </a:rPr>
            </a:br>
            <a:r>
              <a:rPr lang="vi-VN" dirty="0">
                <a:solidFill>
                  <a:schemeClr val="tx1"/>
                </a:solidFill>
                <a:latin typeface="Times New Roman" panose="02020603050405020304" pitchFamily="18" charset="0"/>
                <a:cs typeface="Times New Roman" panose="02020603050405020304" pitchFamily="18" charset="0"/>
              </a:rPr>
              <a:t>Chương trình SEA-PLM</a:t>
            </a:r>
            <a:endParaRPr lang="en-SG" dirty="0">
              <a:solidFill>
                <a:schemeClr val="tx1"/>
              </a:solidFill>
              <a:latin typeface="Times New Roman" panose="02020603050405020304" pitchFamily="18"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5C68D68C-3097-FCF2-ED52-83EBD3108B54}"/>
              </a:ext>
            </a:extLst>
          </p:cNvPr>
          <p:cNvGraphicFramePr>
            <a:graphicFrameLocks noGrp="1"/>
          </p:cNvGraphicFramePr>
          <p:nvPr>
            <p:extLst>
              <p:ext uri="{D42A27DB-BD31-4B8C-83A1-F6EECF244321}">
                <p14:modId xmlns:p14="http://schemas.microsoft.com/office/powerpoint/2010/main" val="3582395315"/>
              </p:ext>
            </p:extLst>
          </p:nvPr>
        </p:nvGraphicFramePr>
        <p:xfrm>
          <a:off x="176353" y="2081362"/>
          <a:ext cx="11826596" cy="4658995"/>
        </p:xfrm>
        <a:graphic>
          <a:graphicData uri="http://schemas.openxmlformats.org/drawingml/2006/table">
            <a:tbl>
              <a:tblPr firstRow="1" firstCol="1" bandRow="1">
                <a:tableStyleId>{5C22544A-7EE6-4342-B048-85BDC9FD1C3A}</a:tableStyleId>
              </a:tblPr>
              <a:tblGrid>
                <a:gridCol w="1212609">
                  <a:extLst>
                    <a:ext uri="{9D8B030D-6E8A-4147-A177-3AD203B41FA5}">
                      <a16:colId xmlns:a16="http://schemas.microsoft.com/office/drawing/2014/main" val="1743142118"/>
                    </a:ext>
                  </a:extLst>
                </a:gridCol>
                <a:gridCol w="3970116">
                  <a:extLst>
                    <a:ext uri="{9D8B030D-6E8A-4147-A177-3AD203B41FA5}">
                      <a16:colId xmlns:a16="http://schemas.microsoft.com/office/drawing/2014/main" val="1504104481"/>
                    </a:ext>
                  </a:extLst>
                </a:gridCol>
                <a:gridCol w="3657600">
                  <a:extLst>
                    <a:ext uri="{9D8B030D-6E8A-4147-A177-3AD203B41FA5}">
                      <a16:colId xmlns:a16="http://schemas.microsoft.com/office/drawing/2014/main" val="555977575"/>
                    </a:ext>
                  </a:extLst>
                </a:gridCol>
                <a:gridCol w="2986271">
                  <a:extLst>
                    <a:ext uri="{9D8B030D-6E8A-4147-A177-3AD203B41FA5}">
                      <a16:colId xmlns:a16="http://schemas.microsoft.com/office/drawing/2014/main" val="1770554686"/>
                    </a:ext>
                  </a:extLst>
                </a:gridCol>
              </a:tblGrid>
              <a:tr h="227271">
                <a:tc>
                  <a:txBody>
                    <a:bodyPr/>
                    <a:lstStyle/>
                    <a:p>
                      <a:pPr algn="ctr">
                        <a:lnSpc>
                          <a:spcPct val="115000"/>
                        </a:lnSpc>
                        <a:spcAft>
                          <a:spcPts val="1000"/>
                        </a:spcAft>
                      </a:pPr>
                      <a:r>
                        <a:rPr lang="en-US" sz="1800">
                          <a:effectLst/>
                          <a:latin typeface="Times New Roman" panose="02020603050405020304" pitchFamily="18" charset="0"/>
                          <a:cs typeface="Times New Roman" panose="02020603050405020304" pitchFamily="18" charset="0"/>
                        </a:rPr>
                        <a:t>Lĩnh vực</a:t>
                      </a:r>
                      <a:endParaRPr lang="en-VN" sz="1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2225" marR="42225" marT="0" marB="0">
                    <a:solidFill>
                      <a:schemeClr val="accent2">
                        <a:lumMod val="75000"/>
                      </a:schemeClr>
                    </a:solidFill>
                  </a:tcPr>
                </a:tc>
                <a:tc>
                  <a:txBody>
                    <a:bodyPr/>
                    <a:lstStyle/>
                    <a:p>
                      <a:pPr algn="ctr">
                        <a:lnSpc>
                          <a:spcPct val="115000"/>
                        </a:lnSpc>
                        <a:spcAft>
                          <a:spcPts val="1000"/>
                        </a:spcAft>
                      </a:pPr>
                      <a:r>
                        <a:rPr lang="en-US" sz="1800">
                          <a:effectLst/>
                          <a:latin typeface="Times New Roman" panose="02020603050405020304" pitchFamily="18" charset="0"/>
                          <a:cs typeface="Times New Roman" panose="02020603050405020304" pitchFamily="18" charset="0"/>
                        </a:rPr>
                        <a:t>GDPT 2018 – Yêu cầu cần đạt (Lớp 5)</a:t>
                      </a:r>
                      <a:endParaRPr lang="en-VN" sz="1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2225" marR="42225" marT="0" marB="0">
                    <a:solidFill>
                      <a:schemeClr val="accent2">
                        <a:lumMod val="75000"/>
                      </a:schemeClr>
                    </a:solidFill>
                  </a:tcPr>
                </a:tc>
                <a:tc>
                  <a:txBody>
                    <a:bodyPr/>
                    <a:lstStyle/>
                    <a:p>
                      <a:pPr algn="ctr">
                        <a:lnSpc>
                          <a:spcPct val="115000"/>
                        </a:lnSpc>
                        <a:spcAft>
                          <a:spcPts val="1000"/>
                        </a:spcAft>
                      </a:pPr>
                      <a:r>
                        <a:rPr lang="en-US" sz="1800">
                          <a:effectLst/>
                          <a:latin typeface="Times New Roman" panose="02020603050405020304" pitchFamily="18" charset="0"/>
                          <a:cs typeface="Times New Roman" panose="02020603050405020304" pitchFamily="18" charset="0"/>
                        </a:rPr>
                        <a:t>SEA-PLM – Mức năng lực</a:t>
                      </a:r>
                      <a:endParaRPr lang="en-VN" sz="1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2225" marR="42225" marT="0" marB="0">
                    <a:solidFill>
                      <a:schemeClr val="accent2">
                        <a:lumMod val="75000"/>
                      </a:schemeClr>
                    </a:solidFill>
                  </a:tcPr>
                </a:tc>
                <a:tc>
                  <a:txBody>
                    <a:bodyPr/>
                    <a:lstStyle/>
                    <a:p>
                      <a:pPr algn="ctr">
                        <a:lnSpc>
                          <a:spcPct val="115000"/>
                        </a:lnSpc>
                        <a:spcAft>
                          <a:spcPts val="1000"/>
                        </a:spcAft>
                      </a:pPr>
                      <a:r>
                        <a:rPr lang="en-US" sz="1800">
                          <a:effectLst/>
                          <a:latin typeface="Times New Roman" panose="02020603050405020304" pitchFamily="18" charset="0"/>
                          <a:cs typeface="Times New Roman" panose="02020603050405020304" pitchFamily="18" charset="0"/>
                        </a:rPr>
                        <a:t>Nhận xét đối sánh</a:t>
                      </a:r>
                      <a:endParaRPr lang="en-VN" sz="1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2225" marR="42225" marT="0" marB="0">
                    <a:solidFill>
                      <a:schemeClr val="accent2">
                        <a:lumMod val="75000"/>
                      </a:schemeClr>
                    </a:solidFill>
                  </a:tcPr>
                </a:tc>
                <a:extLst>
                  <a:ext uri="{0D108BD9-81ED-4DB2-BD59-A6C34878D82A}">
                    <a16:rowId xmlns:a16="http://schemas.microsoft.com/office/drawing/2014/main" val="873541022"/>
                  </a:ext>
                </a:extLst>
              </a:tr>
              <a:tr h="1295557">
                <a:tc>
                  <a:txBody>
                    <a:bodyPr/>
                    <a:lstStyle/>
                    <a:p>
                      <a:pPr>
                        <a:lnSpc>
                          <a:spcPct val="115000"/>
                        </a:lnSpc>
                        <a:spcAft>
                          <a:spcPts val="1000"/>
                        </a:spcAft>
                      </a:pPr>
                      <a:r>
                        <a:rPr lang="en-US" sz="1600">
                          <a:effectLst/>
                          <a:latin typeface="Times New Roman" panose="02020603050405020304" pitchFamily="18" charset="0"/>
                          <a:cs typeface="Times New Roman" panose="02020603050405020304" pitchFamily="18" charset="0"/>
                        </a:rPr>
                        <a:t>Đọc hiểu</a:t>
                      </a:r>
                      <a:endParaRPr lang="en-VN" sz="16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2225" marR="42225" marT="0" marB="0"/>
                </a:tc>
                <a:tc>
                  <a:txBody>
                    <a:bodyPr/>
                    <a:lstStyle/>
                    <a:p>
                      <a:pPr>
                        <a:lnSpc>
                          <a:spcPct val="100000"/>
                        </a:lnSpc>
                        <a:spcAft>
                          <a:spcPts val="400"/>
                        </a:spcAft>
                      </a:pPr>
                      <a:r>
                        <a:rPr lang="en-US" sz="1800">
                          <a:effectLst/>
                          <a:latin typeface="Times New Roman" panose="02020603050405020304" pitchFamily="18" charset="0"/>
                          <a:cs typeface="Times New Roman" panose="02020603050405020304" pitchFamily="18" charset="0"/>
                        </a:rPr>
                        <a:t>- Đọc trôi chảy, đúng, ngắt nghỉ hợp lý.</a:t>
                      </a:r>
                    </a:p>
                    <a:p>
                      <a:pPr>
                        <a:lnSpc>
                          <a:spcPct val="100000"/>
                        </a:lnSpc>
                        <a:spcAft>
                          <a:spcPts val="400"/>
                        </a:spcAft>
                      </a:pPr>
                      <a:r>
                        <a:rPr lang="en-US" sz="1800">
                          <a:effectLst/>
                          <a:latin typeface="Times New Roman" panose="02020603050405020304" pitchFamily="18" charset="0"/>
                          <a:cs typeface="Times New Roman" panose="02020603050405020304" pitchFamily="18" charset="0"/>
                        </a:rPr>
                        <a:t>- Hiểu nội dung chính và chi tiết của văn bản.</a:t>
                      </a:r>
                    </a:p>
                    <a:p>
                      <a:pPr>
                        <a:lnSpc>
                          <a:spcPct val="100000"/>
                        </a:lnSpc>
                        <a:spcAft>
                          <a:spcPts val="400"/>
                        </a:spcAft>
                      </a:pPr>
                      <a:r>
                        <a:rPr lang="en-US" sz="1800">
                          <a:effectLst/>
                          <a:latin typeface="Times New Roman" panose="02020603050405020304" pitchFamily="18" charset="0"/>
                          <a:cs typeface="Times New Roman" panose="02020603050405020304" pitchFamily="18" charset="0"/>
                        </a:rPr>
                        <a:t>- Nhận biết và so sánh được đặc điểm nhân vật, sự kiện.</a:t>
                      </a:r>
                    </a:p>
                    <a:p>
                      <a:pPr>
                        <a:lnSpc>
                          <a:spcPct val="100000"/>
                        </a:lnSpc>
                        <a:spcAft>
                          <a:spcPts val="400"/>
                        </a:spcAft>
                      </a:pPr>
                      <a:r>
                        <a:rPr lang="en-US" sz="1800">
                          <a:effectLst/>
                          <a:latin typeface="Times New Roman" panose="02020603050405020304" pitchFamily="18" charset="0"/>
                          <a:cs typeface="Times New Roman" panose="02020603050405020304" pitchFamily="18" charset="0"/>
                        </a:rPr>
                        <a:t>- Bước đầu suy luận, nêu cảm nhận cá nhân.</a:t>
                      </a:r>
                      <a:endParaRPr lang="en-VN" sz="1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2225" marR="42225" marT="0" marB="0"/>
                </a:tc>
                <a:tc>
                  <a:txBody>
                    <a:bodyPr/>
                    <a:lstStyle/>
                    <a:p>
                      <a:pPr>
                        <a:lnSpc>
                          <a:spcPct val="100000"/>
                        </a:lnSpc>
                        <a:spcAft>
                          <a:spcPts val="400"/>
                        </a:spcAft>
                      </a:pPr>
                      <a:r>
                        <a:rPr lang="en-US" sz="1800">
                          <a:effectLst/>
                          <a:latin typeface="Times New Roman" panose="02020603050405020304" pitchFamily="18" charset="0"/>
                          <a:cs typeface="Times New Roman" panose="02020603050405020304" pitchFamily="18" charset="0"/>
                        </a:rPr>
                        <a:t>Level 1–2: Nhận diện thông tin rõ ràng, ý chính của văn bản đơn giản.</a:t>
                      </a:r>
                    </a:p>
                    <a:p>
                      <a:pPr>
                        <a:lnSpc>
                          <a:spcPct val="100000"/>
                        </a:lnSpc>
                        <a:spcAft>
                          <a:spcPts val="400"/>
                        </a:spcAft>
                      </a:pPr>
                      <a:r>
                        <a:rPr lang="en-US" sz="1800">
                          <a:effectLst/>
                          <a:latin typeface="Times New Roman" panose="02020603050405020304" pitchFamily="18" charset="0"/>
                          <a:cs typeface="Times New Roman" panose="02020603050405020304" pitchFamily="18" charset="0"/>
                        </a:rPr>
                        <a:t>Level 3–4: Tìm thông tin, hiểu từ/cụm từ, liên kết thông tin, rút ý chính.</a:t>
                      </a:r>
                    </a:p>
                    <a:p>
                      <a:pPr>
                        <a:lnSpc>
                          <a:spcPct val="100000"/>
                        </a:lnSpc>
                        <a:spcAft>
                          <a:spcPts val="400"/>
                        </a:spcAft>
                      </a:pPr>
                      <a:r>
                        <a:rPr lang="en-US" sz="1800">
                          <a:effectLst/>
                          <a:latin typeface="Times New Roman" panose="02020603050405020304" pitchFamily="18" charset="0"/>
                          <a:cs typeface="Times New Roman" panose="02020603050405020304" pitchFamily="18" charset="0"/>
                        </a:rPr>
                        <a:t>Level 5–6: Suy luận, đánh giá lập luận, phân tích ý nghĩa sâu.</a:t>
                      </a:r>
                      <a:endParaRPr lang="en-VN" sz="1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2225" marR="42225" marT="0" marB="0"/>
                </a:tc>
                <a:tc>
                  <a:txBody>
                    <a:bodyPr/>
                    <a:lstStyle/>
                    <a:p>
                      <a:pPr>
                        <a:lnSpc>
                          <a:spcPct val="100000"/>
                        </a:lnSpc>
                        <a:spcAft>
                          <a:spcPts val="400"/>
                        </a:spcAft>
                      </a:pPr>
                      <a:r>
                        <a:rPr lang="en-US" sz="1800">
                          <a:effectLst/>
                          <a:latin typeface="Times New Roman" panose="02020603050405020304" pitchFamily="18" charset="0"/>
                          <a:cs typeface="Times New Roman" panose="02020603050405020304" pitchFamily="18" charset="0"/>
                        </a:rPr>
                        <a:t>Phần yêu cầu của GDPT 2018 chủ yếu tương ứng Level 2–4, một số HS giỏi có thể đạt Level 5. </a:t>
                      </a:r>
                    </a:p>
                    <a:p>
                      <a:pPr>
                        <a:lnSpc>
                          <a:spcPct val="100000"/>
                        </a:lnSpc>
                        <a:spcAft>
                          <a:spcPts val="400"/>
                        </a:spcAft>
                      </a:pPr>
                      <a:r>
                        <a:rPr lang="en-US" sz="1800">
                          <a:effectLst/>
                          <a:latin typeface="Times New Roman" panose="02020603050405020304" pitchFamily="18" charset="0"/>
                          <a:cs typeface="Times New Roman" panose="02020603050405020304" pitchFamily="18" charset="0"/>
                        </a:rPr>
                        <a:t>Chưa yêu cầu nhiều ở mức phân tích – đánh giá (Level 6).</a:t>
                      </a:r>
                      <a:endParaRPr lang="en-VN" sz="1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2225" marR="42225" marT="0" marB="0"/>
                </a:tc>
                <a:extLst>
                  <a:ext uri="{0D108BD9-81ED-4DB2-BD59-A6C34878D82A}">
                    <a16:rowId xmlns:a16="http://schemas.microsoft.com/office/drawing/2014/main" val="3953608666"/>
                  </a:ext>
                </a:extLst>
              </a:tr>
              <a:tr h="1651652">
                <a:tc>
                  <a:txBody>
                    <a:bodyPr/>
                    <a:lstStyle/>
                    <a:p>
                      <a:pPr>
                        <a:lnSpc>
                          <a:spcPct val="115000"/>
                        </a:lnSpc>
                        <a:spcAft>
                          <a:spcPts val="1000"/>
                        </a:spcAft>
                      </a:pPr>
                      <a:r>
                        <a:rPr lang="en-US" sz="1600">
                          <a:effectLst/>
                          <a:latin typeface="Times New Roman" panose="02020603050405020304" pitchFamily="18" charset="0"/>
                          <a:cs typeface="Times New Roman" panose="02020603050405020304" pitchFamily="18" charset="0"/>
                        </a:rPr>
                        <a:t>Toán học</a:t>
                      </a:r>
                      <a:endParaRPr lang="en-VN" sz="16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2225" marR="42225" marT="0" marB="0"/>
                </a:tc>
                <a:tc>
                  <a:txBody>
                    <a:bodyPr/>
                    <a:lstStyle/>
                    <a:p>
                      <a:pPr>
                        <a:lnSpc>
                          <a:spcPct val="100000"/>
                        </a:lnSpc>
                        <a:spcAft>
                          <a:spcPts val="400"/>
                        </a:spcAft>
                      </a:pPr>
                      <a:r>
                        <a:rPr lang="en-US" sz="1800">
                          <a:effectLst/>
                          <a:latin typeface="Times New Roman" panose="02020603050405020304" pitchFamily="18" charset="0"/>
                          <a:cs typeface="Times New Roman" panose="02020603050405020304" pitchFamily="18" charset="0"/>
                        </a:rPr>
                        <a:t>- Thực hiện thành thạo 4 phép tính với số tự nhiên, phân số, số thập phân.</a:t>
                      </a:r>
                    </a:p>
                    <a:p>
                      <a:pPr>
                        <a:lnSpc>
                          <a:spcPct val="100000"/>
                        </a:lnSpc>
                        <a:spcAft>
                          <a:spcPts val="400"/>
                        </a:spcAft>
                      </a:pPr>
                      <a:r>
                        <a:rPr lang="en-US" sz="1800">
                          <a:effectLst/>
                          <a:latin typeface="Times New Roman" panose="02020603050405020304" pitchFamily="18" charset="0"/>
                          <a:cs typeface="Times New Roman" panose="02020603050405020304" pitchFamily="18" charset="0"/>
                        </a:rPr>
                        <a:t>- Giải các bài toán có lời văn, sử dụng một số công thức hình học cơ bản.</a:t>
                      </a:r>
                    </a:p>
                    <a:p>
                      <a:pPr>
                        <a:lnSpc>
                          <a:spcPct val="100000"/>
                        </a:lnSpc>
                        <a:spcAft>
                          <a:spcPts val="400"/>
                        </a:spcAft>
                      </a:pPr>
                      <a:r>
                        <a:rPr lang="en-US" sz="1800">
                          <a:effectLst/>
                          <a:latin typeface="Times New Roman" panose="02020603050405020304" pitchFamily="18" charset="0"/>
                          <a:cs typeface="Times New Roman" panose="02020603050405020304" pitchFamily="18" charset="0"/>
                        </a:rPr>
                        <a:t>- Đọc và hiểu biểu đồ cột, bảng số liệu.</a:t>
                      </a:r>
                    </a:p>
                    <a:p>
                      <a:pPr>
                        <a:lnSpc>
                          <a:spcPct val="100000"/>
                        </a:lnSpc>
                        <a:spcAft>
                          <a:spcPts val="400"/>
                        </a:spcAft>
                      </a:pPr>
                      <a:r>
                        <a:rPr lang="en-US" sz="1800">
                          <a:effectLst/>
                          <a:latin typeface="Times New Roman" panose="02020603050405020304" pitchFamily="18" charset="0"/>
                          <a:cs typeface="Times New Roman" panose="02020603050405020304" pitchFamily="18" charset="0"/>
                        </a:rPr>
                        <a:t>- Vận dụng kiến thức vào giải quyết một số tình huống thực tế đơn giản.</a:t>
                      </a:r>
                      <a:endParaRPr lang="en-VN" sz="1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2225" marR="42225" marT="0" marB="0"/>
                </a:tc>
                <a:tc>
                  <a:txBody>
                    <a:bodyPr/>
                    <a:lstStyle/>
                    <a:p>
                      <a:pPr>
                        <a:lnSpc>
                          <a:spcPct val="100000"/>
                        </a:lnSpc>
                        <a:spcAft>
                          <a:spcPts val="400"/>
                        </a:spcAft>
                      </a:pPr>
                      <a:r>
                        <a:rPr lang="en-US" sz="1800">
                          <a:effectLst/>
                          <a:latin typeface="Times New Roman" panose="02020603050405020304" pitchFamily="18" charset="0"/>
                          <a:cs typeface="Times New Roman" panose="02020603050405020304" pitchFamily="18" charset="0"/>
                        </a:rPr>
                        <a:t>Level 1–2: Nhận biết số, hình, phép toán cơ bản; đọc biểu đồ đơn giản.</a:t>
                      </a:r>
                    </a:p>
                    <a:p>
                      <a:pPr>
                        <a:lnSpc>
                          <a:spcPct val="100000"/>
                        </a:lnSpc>
                        <a:spcAft>
                          <a:spcPts val="400"/>
                        </a:spcAft>
                      </a:pPr>
                      <a:r>
                        <a:rPr lang="en-US" sz="1800">
                          <a:effectLst/>
                          <a:latin typeface="Times New Roman" panose="02020603050405020304" pitchFamily="18" charset="0"/>
                          <a:cs typeface="Times New Roman" panose="02020603050405020304" pitchFamily="18" charset="0"/>
                        </a:rPr>
                        <a:t>Level 3–4: Giải toán nhiều bước; vận dụng số học, đo lường, hình học vào tình huống quen thuộc hoặc hơi mới.</a:t>
                      </a:r>
                    </a:p>
                    <a:p>
                      <a:pPr>
                        <a:lnSpc>
                          <a:spcPct val="100000"/>
                        </a:lnSpc>
                        <a:spcAft>
                          <a:spcPts val="400"/>
                        </a:spcAft>
                      </a:pPr>
                      <a:r>
                        <a:rPr lang="en-US" sz="1800">
                          <a:effectLst/>
                          <a:latin typeface="Times New Roman" panose="02020603050405020304" pitchFamily="18" charset="0"/>
                          <a:cs typeface="Times New Roman" panose="02020603050405020304" pitchFamily="18" charset="0"/>
                        </a:rPr>
                        <a:t>Level 5–6: Giải quyết vấn đề phức tạp, đa bước, chọn phương pháp tối ưu, diễn giải kết quả.</a:t>
                      </a:r>
                      <a:endParaRPr lang="en-VN" sz="1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2225" marR="42225" marT="0" marB="0"/>
                </a:tc>
                <a:tc>
                  <a:txBody>
                    <a:bodyPr/>
                    <a:lstStyle/>
                    <a:p>
                      <a:pPr>
                        <a:lnSpc>
                          <a:spcPct val="100000"/>
                        </a:lnSpc>
                        <a:spcAft>
                          <a:spcPts val="400"/>
                        </a:spcAft>
                      </a:pPr>
                      <a:r>
                        <a:rPr lang="en-US" sz="1800">
                          <a:effectLst/>
                          <a:latin typeface="Times New Roman" panose="02020603050405020304" pitchFamily="18" charset="0"/>
                          <a:cs typeface="Times New Roman" panose="02020603050405020304" pitchFamily="18" charset="0"/>
                        </a:rPr>
                        <a:t>GDPT 2018 bao trùm Level 2–4, một số yêu cầu vận dụng thực tế có thể tiệm cận Level 5.</a:t>
                      </a:r>
                    </a:p>
                    <a:p>
                      <a:pPr>
                        <a:lnSpc>
                          <a:spcPct val="100000"/>
                        </a:lnSpc>
                        <a:spcAft>
                          <a:spcPts val="400"/>
                        </a:spcAft>
                      </a:pPr>
                      <a:r>
                        <a:rPr lang="en-US" sz="1800">
                          <a:effectLst/>
                          <a:latin typeface="Times New Roman" panose="02020603050405020304" pitchFamily="18" charset="0"/>
                          <a:cs typeface="Times New Roman" panose="02020603050405020304" pitchFamily="18" charset="0"/>
                        </a:rPr>
                        <a:t>Chưa hướng mạnh đến các bài toán mở, phức tạp như Level 6.</a:t>
                      </a:r>
                      <a:endParaRPr lang="en-VN" sz="1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2225" marR="42225" marT="0" marB="0"/>
                </a:tc>
                <a:extLst>
                  <a:ext uri="{0D108BD9-81ED-4DB2-BD59-A6C34878D82A}">
                    <a16:rowId xmlns:a16="http://schemas.microsoft.com/office/drawing/2014/main" val="432880673"/>
                  </a:ext>
                </a:extLst>
              </a:tr>
            </a:tbl>
          </a:graphicData>
        </a:graphic>
      </p:graphicFrame>
    </p:spTree>
    <p:extLst>
      <p:ext uri="{BB962C8B-B14F-4D97-AF65-F5344CB8AC3E}">
        <p14:creationId xmlns:p14="http://schemas.microsoft.com/office/powerpoint/2010/main" val="13894661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BAE01-5D2D-4525-9A14-4BCACBC8233B}"/>
              </a:ext>
            </a:extLst>
          </p:cNvPr>
          <p:cNvSpPr>
            <a:spLocks noGrp="1"/>
          </p:cNvSpPr>
          <p:nvPr>
            <p:ph type="title"/>
          </p:nvPr>
        </p:nvSpPr>
        <p:spPr>
          <a:xfrm>
            <a:off x="292100" y="818109"/>
            <a:ext cx="11468100" cy="1121816"/>
          </a:xfrm>
        </p:spPr>
        <p:txBody>
          <a:bodyPr/>
          <a:lstStyle/>
          <a:p>
            <a:pPr algn="ctr"/>
            <a:r>
              <a:rPr lang="vi-VN" dirty="0">
                <a:solidFill>
                  <a:schemeClr val="tx1"/>
                </a:solidFill>
                <a:latin typeface="Times New Roman" panose="02020603050405020304" pitchFamily="18" charset="0"/>
                <a:cs typeface="Times New Roman" panose="02020603050405020304" pitchFamily="18" charset="0"/>
              </a:rPr>
              <a:t>Vận dụng kỹ thuật đánh giá kết quả học tập học sinh </a:t>
            </a:r>
            <a:br>
              <a:rPr lang="en-US" dirty="0">
                <a:solidFill>
                  <a:schemeClr val="tx1"/>
                </a:solidFill>
                <a:latin typeface="Times New Roman" panose="02020603050405020304" pitchFamily="18" charset="0"/>
                <a:cs typeface="Times New Roman" panose="02020603050405020304" pitchFamily="18" charset="0"/>
              </a:rPr>
            </a:br>
            <a:r>
              <a:rPr lang="vi-VN" dirty="0">
                <a:solidFill>
                  <a:schemeClr val="tx1"/>
                </a:solidFill>
                <a:latin typeface="Times New Roman" panose="02020603050405020304" pitchFamily="18" charset="0"/>
                <a:cs typeface="Times New Roman" panose="02020603050405020304" pitchFamily="18" charset="0"/>
              </a:rPr>
              <a:t>Chương trình SEA-PLM</a:t>
            </a:r>
            <a:endParaRPr lang="en-SG"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9">
            <a:extLst>
              <a:ext uri="{FF2B5EF4-FFF2-40B4-BE49-F238E27FC236}">
                <a16:creationId xmlns:a16="http://schemas.microsoft.com/office/drawing/2014/main" id="{421378A2-4F96-8D0F-2C51-F558DA2EC43E}"/>
              </a:ext>
            </a:extLst>
          </p:cNvPr>
          <p:cNvSpPr>
            <a:spLocks noGrp="1"/>
          </p:cNvSpPr>
          <p:nvPr>
            <p:ph idx="1"/>
          </p:nvPr>
        </p:nvSpPr>
        <p:spPr>
          <a:xfrm>
            <a:off x="684235" y="1971825"/>
            <a:ext cx="8752192" cy="2569013"/>
          </a:xfrm>
          <a:prstGeom prst="homePlate">
            <a:avLst/>
          </a:prstGeom>
        </p:spPr>
        <p:style>
          <a:lnRef idx="2">
            <a:schemeClr val="accent5"/>
          </a:lnRef>
          <a:fillRef idx="1">
            <a:schemeClr val="lt1"/>
          </a:fillRef>
          <a:effectRef idx="0">
            <a:schemeClr val="accent5"/>
          </a:effectRef>
          <a:fontRef idx="minor">
            <a:schemeClr val="dk1"/>
          </a:fontRef>
        </p:style>
        <p:txBody>
          <a:bodyPr rtlCol="0" anchor="ctr">
            <a:normAutofit lnSpcReduction="10000"/>
          </a:bodyPr>
          <a:lstStyle/>
          <a:p>
            <a:pPr marL="0" indent="0" algn="ctr">
              <a:buNone/>
            </a:pPr>
            <a:r>
              <a:rPr lang="en-US" sz="2400" b="1" dirty="0">
                <a:solidFill>
                  <a:srgbClr val="002060"/>
                </a:solidFill>
                <a:latin typeface="Times New Roman" panose="02020603050405020304" pitchFamily="18" charset="0"/>
                <a:cs typeface="Times New Roman" panose="02020603050405020304" pitchFamily="18" charset="0"/>
              </a:rPr>
              <a:t>CHƯƠNG TRÌNH GIÁO DỤC PHỔ THÔNG 2018 </a:t>
            </a:r>
            <a:endParaRPr lang="en-US" b="1" dirty="0">
              <a:latin typeface="Times New Roman" panose="02020603050405020304" pitchFamily="18" charset="0"/>
              <a:cs typeface="Times New Roman" panose="02020603050405020304" pitchFamily="18" charset="0"/>
            </a:endParaRPr>
          </a:p>
          <a:p>
            <a:pPr marL="0" indent="0" algn="just">
              <a:buNone/>
            </a:pPr>
            <a:r>
              <a:rPr lang="en-US" sz="2400" b="1" dirty="0" err="1">
                <a:solidFill>
                  <a:srgbClr val="FF0000"/>
                </a:solidFill>
                <a:latin typeface="Times New Roman" panose="02020603050405020304" pitchFamily="18" charset="0"/>
                <a:cs typeface="Times New Roman" panose="02020603050405020304" pitchFamily="18" charset="0"/>
              </a:rPr>
              <a:t>Mục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tiêu</a:t>
            </a:r>
            <a:r>
              <a:rPr lang="en-US" sz="2400" b="1" dirty="0">
                <a:solidFill>
                  <a:srgbClr val="FF0000"/>
                </a:solidFill>
                <a:latin typeface="Times New Roman" panose="02020603050405020304" pitchFamily="18" charset="0"/>
                <a:cs typeface="Times New Roman" panose="02020603050405020304" pitchFamily="18" charset="0"/>
              </a:rPr>
              <a:t>: </a:t>
            </a:r>
          </a:p>
          <a:p>
            <a:pPr marL="0" indent="0" algn="just">
              <a:buNone/>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mức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độ</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đáp</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ứng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yêu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cầu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cần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sự</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tiến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bộ</a:t>
            </a:r>
            <a:r>
              <a:rPr lang="en-US" sz="2400" b="1" dirty="0">
                <a:solidFill>
                  <a:srgbClr val="FF0000"/>
                </a:solidFill>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p>
          <a:p>
            <a:pPr marL="0" indent="0" algn="just">
              <a:buNone/>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hướng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dẫn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hoạt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động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học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tập</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điều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chỉnh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các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hoạt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động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dạy</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triển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tiến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bộ</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của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từng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học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sinh</a:t>
            </a:r>
            <a:r>
              <a:rPr lang="en-US" sz="2400" b="1" dirty="0">
                <a:solidFill>
                  <a:srgbClr val="FF0000"/>
                </a:solidFill>
                <a:latin typeface="Times New Roman" panose="02020603050405020304" pitchFamily="18" charset="0"/>
                <a:cs typeface="Times New Roman" panose="02020603050405020304" pitchFamily="18" charset="0"/>
              </a:rPr>
              <a: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nâng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lượng</a:t>
            </a:r>
            <a:r>
              <a:rPr lang="en-US" sz="2400" b="1" dirty="0">
                <a:latin typeface="Times New Roman" panose="02020603050405020304" pitchFamily="18" charset="0"/>
                <a:cs typeface="Times New Roman" panose="02020603050405020304" pitchFamily="18" charset="0"/>
              </a:rPr>
              <a:t>.</a:t>
            </a:r>
          </a:p>
        </p:txBody>
      </p:sp>
      <p:sp>
        <p:nvSpPr>
          <p:cNvPr id="4" name="Oval 3">
            <a:extLst>
              <a:ext uri="{FF2B5EF4-FFF2-40B4-BE49-F238E27FC236}">
                <a16:creationId xmlns:a16="http://schemas.microsoft.com/office/drawing/2014/main" id="{2CDEF957-F509-FB65-472D-C3055B375086}"/>
              </a:ext>
            </a:extLst>
          </p:cNvPr>
          <p:cNvSpPr/>
          <p:nvPr/>
        </p:nvSpPr>
        <p:spPr>
          <a:xfrm>
            <a:off x="9687204" y="1939925"/>
            <a:ext cx="1840781" cy="2895202"/>
          </a:xfrm>
          <a:prstGeom prst="ellipse">
            <a:avLst/>
          </a:prstGeom>
          <a:solidFill>
            <a:srgbClr val="FF000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000" b="1" dirty="0" err="1">
                <a:solidFill>
                  <a:schemeClr val="bg1"/>
                </a:solidFill>
                <a:latin typeface="Times New Roman" panose="02020603050405020304" pitchFamily="18" charset="0"/>
                <a:cs typeface="Times New Roman" panose="02020603050405020304" pitchFamily="18" charset="0"/>
              </a:rPr>
              <a:t>Hình</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thành</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và</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phát</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triển</a:t>
            </a:r>
            <a:r>
              <a:rPr lang="en-US" sz="2000" b="1" dirty="0">
                <a:solidFill>
                  <a:schemeClr val="bg1"/>
                </a:solidFill>
                <a:latin typeface="Times New Roman" panose="02020603050405020304" pitchFamily="18" charset="0"/>
                <a:cs typeface="Times New Roman" panose="02020603050405020304" pitchFamily="18" charset="0"/>
              </a:rPr>
              <a:t> PHẨM CHẤT, NĂNG LỰC </a:t>
            </a:r>
          </a:p>
          <a:p>
            <a:pPr algn="ctr"/>
            <a:r>
              <a:rPr lang="en-US" sz="2000" b="1" dirty="0" err="1">
                <a:solidFill>
                  <a:schemeClr val="bg1"/>
                </a:solidFill>
                <a:latin typeface="Times New Roman" panose="02020603050405020304" pitchFamily="18" charset="0"/>
                <a:cs typeface="Times New Roman" panose="02020603050405020304" pitchFamily="18" charset="0"/>
              </a:rPr>
              <a:t>của</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học</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sinh</a:t>
            </a:r>
            <a:endParaRPr lang="vi-VN" sz="2000" b="1" dirty="0">
              <a:solidFill>
                <a:schemeClr val="bg1"/>
              </a:solidFill>
              <a:latin typeface="Times New Roman" panose="02020603050405020304" pitchFamily="18" charset="0"/>
              <a:cs typeface="Times New Roman" panose="02020603050405020304" pitchFamily="18" charset="0"/>
            </a:endParaRPr>
          </a:p>
        </p:txBody>
      </p:sp>
      <p:sp>
        <p:nvSpPr>
          <p:cNvPr id="5" name="Up Arrow Callout 4">
            <a:extLst>
              <a:ext uri="{FF2B5EF4-FFF2-40B4-BE49-F238E27FC236}">
                <a16:creationId xmlns:a16="http://schemas.microsoft.com/office/drawing/2014/main" id="{606F05D0-724A-003F-C33B-DAE445721FB1}"/>
              </a:ext>
            </a:extLst>
          </p:cNvPr>
          <p:cNvSpPr/>
          <p:nvPr/>
        </p:nvSpPr>
        <p:spPr>
          <a:xfrm>
            <a:off x="684235" y="4626258"/>
            <a:ext cx="8752192" cy="2072379"/>
          </a:xfrm>
          <a:prstGeom prst="upArrowCallout">
            <a:avLst>
              <a:gd name="adj1" fmla="val 18373"/>
              <a:gd name="adj2" fmla="val 17000"/>
              <a:gd name="adj3" fmla="val 25000"/>
              <a:gd name="adj4" fmla="val 75000"/>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2400" b="1" dirty="0">
                <a:solidFill>
                  <a:srgbClr val="002060"/>
                </a:solidFill>
                <a:latin typeface="Times New Roman" panose="02020603050405020304" pitchFamily="18" charset="0"/>
                <a:cs typeface="Times New Roman" panose="02020603050405020304" pitchFamily="18" charset="0"/>
              </a:rPr>
              <a:t>SEA-PLM</a:t>
            </a:r>
            <a:r>
              <a:rPr lang="vi-VN" sz="2400" b="1" dirty="0">
                <a:solidFill>
                  <a:srgbClr val="002060"/>
                </a:solidFill>
                <a:latin typeface="Times New Roman" panose="02020603050405020304" pitchFamily="18" charset="0"/>
                <a:cs typeface="Times New Roman" panose="02020603050405020304" pitchFamily="18" charset="0"/>
              </a:rPr>
              <a:t>:</a:t>
            </a:r>
            <a:r>
              <a:rPr lang="vi-VN" sz="2400" b="1" dirty="0">
                <a:solidFill>
                  <a:srgbClr val="FF0000"/>
                </a:solidFill>
                <a:latin typeface="Times New Roman" panose="02020603050405020304" pitchFamily="18" charset="0"/>
                <a:cs typeface="Times New Roman" panose="02020603050405020304" pitchFamily="18" charset="0"/>
              </a:rPr>
              <a:t> Đo lường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Năng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lực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Toán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học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Đọc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hiểu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Viết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Công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dân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toàn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cầu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của</a:t>
            </a:r>
            <a:r>
              <a:rPr lang="en-US" sz="2400"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học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sinh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lớp</a:t>
            </a:r>
            <a:r>
              <a:rPr lang="en-US" sz="2400" b="1" dirty="0">
                <a:solidFill>
                  <a:srgbClr val="FF0000"/>
                </a:solidFill>
                <a:latin typeface="Times New Roman" panose="02020603050405020304" pitchFamily="18" charset="0"/>
                <a:cs typeface="Times New Roman" panose="02020603050405020304" pitchFamily="18" charset="0"/>
              </a:rPr>
              <a:t> 5 </a:t>
            </a:r>
            <a:r>
              <a:rPr lang="en-US" sz="2400" dirty="0">
                <a:solidFill>
                  <a:schemeClr val="tx1"/>
                </a:solidFill>
                <a:latin typeface="Times New Roman" panose="02020603050405020304" pitchFamily="18" charset="0"/>
                <a:cs typeface="Times New Roman" panose="02020603050405020304" pitchFamily="18" charset="0"/>
              </a:rPr>
              <a:t>(</a:t>
            </a:r>
            <a:r>
              <a:rPr lang="en-US" sz="2400" dirty="0" err="1">
                <a:solidFill>
                  <a:schemeClr val="tx1"/>
                </a:solidFill>
                <a:latin typeface="Times New Roman" panose="02020603050405020304" pitchFamily="18" charset="0"/>
                <a:cs typeface="Times New Roman" panose="02020603050405020304" pitchFamily="18" charset="0"/>
              </a:rPr>
              <a:t>hoàn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thành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chương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trình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giáo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dục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cơ</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bản</a:t>
            </a:r>
            <a:r>
              <a:rPr lang="en-US" sz="2400" dirty="0">
                <a:solidFill>
                  <a:schemeClr val="tx1"/>
                </a:solidFill>
                <a:latin typeface="Times New Roman" panose="02020603050405020304" pitchFamily="18" charset="0"/>
                <a:cs typeface="Times New Roman" panose="02020603050405020304" pitchFamily="18" charset="0"/>
              </a:rPr>
              <a:t>/</a:t>
            </a:r>
            <a:r>
              <a:rPr lang="en-US" sz="2400" dirty="0" err="1">
                <a:solidFill>
                  <a:schemeClr val="tx1"/>
                </a:solidFill>
                <a:latin typeface="Times New Roman" panose="02020603050405020304" pitchFamily="18" charset="0"/>
                <a:cs typeface="Times New Roman" panose="02020603050405020304" pitchFamily="18" charset="0"/>
              </a:rPr>
              <a:t>tiểu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học</a:t>
            </a:r>
            <a:r>
              <a:rPr lang="en-US" sz="2400" dirty="0">
                <a:solidFill>
                  <a:schemeClr val="tx1"/>
                </a:solidFill>
                <a:latin typeface="Times New Roman" panose="02020603050405020304" pitchFamily="18" charset="0"/>
                <a:cs typeface="Times New Roman" panose="02020603050405020304" pitchFamily="18" charset="0"/>
              </a:rPr>
              <a:t>).</a:t>
            </a:r>
            <a:endParaRPr lang="en-US"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2995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BAE01-5D2D-4525-9A14-4BCACBC8233B}"/>
              </a:ext>
            </a:extLst>
          </p:cNvPr>
          <p:cNvSpPr>
            <a:spLocks noGrp="1"/>
          </p:cNvSpPr>
          <p:nvPr>
            <p:ph type="title"/>
          </p:nvPr>
        </p:nvSpPr>
        <p:spPr>
          <a:xfrm>
            <a:off x="292100" y="818109"/>
            <a:ext cx="11468100" cy="1121816"/>
          </a:xfrm>
        </p:spPr>
        <p:txBody>
          <a:bodyPr/>
          <a:lstStyle/>
          <a:p>
            <a:pPr algn="ctr"/>
            <a:r>
              <a:rPr lang="vi-VN" dirty="0">
                <a:solidFill>
                  <a:schemeClr val="tx1"/>
                </a:solidFill>
                <a:latin typeface="Times New Roman" panose="02020603050405020304" pitchFamily="18" charset="0"/>
                <a:cs typeface="Times New Roman" panose="02020603050405020304" pitchFamily="18" charset="0"/>
              </a:rPr>
              <a:t>Vận dụng kỹ thuật đánh giá kết quả học tập học sinh </a:t>
            </a:r>
            <a:br>
              <a:rPr lang="en-US" dirty="0">
                <a:solidFill>
                  <a:schemeClr val="tx1"/>
                </a:solidFill>
                <a:latin typeface="Times New Roman" panose="02020603050405020304" pitchFamily="18" charset="0"/>
                <a:cs typeface="Times New Roman" panose="02020603050405020304" pitchFamily="18" charset="0"/>
              </a:rPr>
            </a:br>
            <a:r>
              <a:rPr lang="vi-VN" dirty="0">
                <a:solidFill>
                  <a:schemeClr val="tx1"/>
                </a:solidFill>
                <a:latin typeface="Times New Roman" panose="02020603050405020304" pitchFamily="18" charset="0"/>
                <a:cs typeface="Times New Roman" panose="02020603050405020304" pitchFamily="18" charset="0"/>
              </a:rPr>
              <a:t>Chương trình SEA-PLM</a:t>
            </a:r>
            <a:endParaRPr lang="en-SG" dirty="0">
              <a:solidFill>
                <a:schemeClr val="tx1"/>
              </a:solidFill>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AA590B62-C386-8596-210B-580F39F7464F}"/>
              </a:ext>
            </a:extLst>
          </p:cNvPr>
          <p:cNvSpPr>
            <a:spLocks noGrp="1"/>
          </p:cNvSpPr>
          <p:nvPr>
            <p:ph idx="1"/>
          </p:nvPr>
        </p:nvSpPr>
        <p:spPr>
          <a:xfrm>
            <a:off x="416689" y="2032522"/>
            <a:ext cx="11296891" cy="4351338"/>
          </a:xfrm>
        </p:spPr>
        <p:txBody>
          <a:bodyPr>
            <a:normAutofit fontScale="85000" lnSpcReduction="20000"/>
          </a:bodyPr>
          <a:lstStyle/>
          <a:p>
            <a:pPr algn="just">
              <a:lnSpc>
                <a:spcPct val="150000"/>
              </a:lnSpc>
            </a:pPr>
            <a:r>
              <a:rPr lang="vi-VN" b="1">
                <a:solidFill>
                  <a:srgbClr val="002060"/>
                </a:solidFill>
              </a:rPr>
              <a:t>GDPT 2018 </a:t>
            </a:r>
            <a:r>
              <a:rPr lang="vi-VN">
                <a:solidFill>
                  <a:srgbClr val="002060"/>
                </a:solidFill>
              </a:rPr>
              <a:t>hướng đến phát triển </a:t>
            </a:r>
            <a:r>
              <a:rPr lang="vi-VN">
                <a:solidFill>
                  <a:srgbClr val="FF0000"/>
                </a:solidFill>
              </a:rPr>
              <a:t>toàn diện đa năng lực và phẩm chất</a:t>
            </a:r>
            <a:r>
              <a:rPr lang="vi-VN">
                <a:solidFill>
                  <a:srgbClr val="002060"/>
                </a:solidFill>
              </a:rPr>
              <a:t>; cần có thêm </a:t>
            </a:r>
            <a:r>
              <a:rPr lang="vi-VN" i="1">
                <a:solidFill>
                  <a:srgbClr val="FF0000"/>
                </a:solidFill>
              </a:rPr>
              <a:t>mô tả rõ ràng về mức độ thành thạo mỗi năng lực</a:t>
            </a:r>
            <a:r>
              <a:rPr lang="vi-VN">
                <a:solidFill>
                  <a:srgbClr val="002060"/>
                </a:solidFill>
              </a:rPr>
              <a:t>.</a:t>
            </a:r>
          </a:p>
          <a:p>
            <a:pPr algn="just">
              <a:lnSpc>
                <a:spcPct val="150000"/>
              </a:lnSpc>
            </a:pPr>
            <a:r>
              <a:rPr lang="vi-VN" b="1">
                <a:solidFill>
                  <a:srgbClr val="002060"/>
                </a:solidFill>
              </a:rPr>
              <a:t>SEA-PLM </a:t>
            </a:r>
            <a:r>
              <a:rPr lang="vi-VN">
                <a:solidFill>
                  <a:srgbClr val="002060"/>
                </a:solidFill>
              </a:rPr>
              <a:t>cung cấp </a:t>
            </a:r>
            <a:r>
              <a:rPr lang="vi-VN" i="1">
                <a:solidFill>
                  <a:srgbClr val="FF0000"/>
                </a:solidFill>
              </a:rPr>
              <a:t>thang đo cụ thể cho từng mức năng lực</a:t>
            </a:r>
            <a:r>
              <a:rPr lang="vi-VN">
                <a:solidFill>
                  <a:srgbClr val="002060"/>
                </a:solidFill>
              </a:rPr>
              <a:t>, rất hữu ích để định vị năng lực học sinh và phục vụ đánh giá chuẩn hóa.</a:t>
            </a:r>
          </a:p>
          <a:p>
            <a:pPr algn="just">
              <a:lnSpc>
                <a:spcPct val="150000"/>
              </a:lnSpc>
            </a:pPr>
            <a:r>
              <a:rPr lang="vi-VN" b="1">
                <a:solidFill>
                  <a:srgbClr val="002060"/>
                </a:solidFill>
              </a:rPr>
              <a:t>Việc kết hợp hai hệ thống có thể mang lại lợi ích lớn: </a:t>
            </a:r>
            <a:r>
              <a:rPr lang="vi-VN">
                <a:solidFill>
                  <a:srgbClr val="002060"/>
                </a:solidFill>
              </a:rPr>
              <a:t>SEA-PLM cho phép đánh giá chính xác hiệu quả đào tạo theo từng mức năng lực, có thể </a:t>
            </a:r>
            <a:r>
              <a:rPr lang="vi-VN" i="1">
                <a:solidFill>
                  <a:srgbClr val="FF0000"/>
                </a:solidFill>
              </a:rPr>
              <a:t>áp dụng phù hợp và khả thi khi đánh giá kết quả học tập </a:t>
            </a:r>
            <a:r>
              <a:rPr lang="vi-VN">
                <a:solidFill>
                  <a:srgbClr val="002060"/>
                </a:solidFill>
              </a:rPr>
              <a:t>của học sinh tiểu học theo học Chương trình GDPT 2018.</a:t>
            </a:r>
            <a:endParaRPr lang="vi-VN" sz="2400" i="1">
              <a:solidFill>
                <a:srgbClr val="002060"/>
              </a:solidFill>
            </a:endParaRPr>
          </a:p>
        </p:txBody>
      </p:sp>
    </p:spTree>
    <p:extLst>
      <p:ext uri="{BB962C8B-B14F-4D97-AF65-F5344CB8AC3E}">
        <p14:creationId xmlns:p14="http://schemas.microsoft.com/office/powerpoint/2010/main" val="33884768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EF0C7-2D0A-D062-D0BF-9CA7E7C1373A}"/>
              </a:ext>
            </a:extLst>
          </p:cNvPr>
          <p:cNvSpPr>
            <a:spLocks noGrp="1"/>
          </p:cNvSpPr>
          <p:nvPr>
            <p:ph type="title"/>
          </p:nvPr>
        </p:nvSpPr>
        <p:spPr/>
        <p:txBody>
          <a:bodyPr/>
          <a:lstStyle/>
          <a:p>
            <a:pPr algn="ctr"/>
            <a:r>
              <a:rPr lang="en-US" dirty="0"/>
              <a:t>THÔNG TƯ 27/2020/TT-BGDĐT</a:t>
            </a:r>
            <a:endParaRPr lang="vi-VN" dirty="0"/>
          </a:p>
        </p:txBody>
      </p:sp>
      <p:sp>
        <p:nvSpPr>
          <p:cNvPr id="3" name="Content Placeholder 2">
            <a:extLst>
              <a:ext uri="{FF2B5EF4-FFF2-40B4-BE49-F238E27FC236}">
                <a16:creationId xmlns:a16="http://schemas.microsoft.com/office/drawing/2014/main" id="{A24C3D87-68A4-9B11-A570-B0FAC2B0C5A6}"/>
              </a:ext>
            </a:extLst>
          </p:cNvPr>
          <p:cNvSpPr>
            <a:spLocks noGrp="1"/>
          </p:cNvSpPr>
          <p:nvPr>
            <p:ph idx="1"/>
          </p:nvPr>
        </p:nvSpPr>
        <p:spPr/>
        <p:txBody>
          <a:bodyPr>
            <a:normAutofit fontScale="92500" lnSpcReduction="10000"/>
          </a:bodyPr>
          <a:lstStyle/>
          <a:p>
            <a:pPr marL="0" lvl="0" indent="0" algn="just">
              <a:lnSpc>
                <a:spcPct val="124000"/>
              </a:lnSpc>
              <a:spcAft>
                <a:spcPts val="200"/>
              </a:spcAft>
              <a:buClr>
                <a:srgbClr val="000000"/>
              </a:buClr>
              <a:buSzPts val="1300"/>
              <a:buNone/>
              <a:tabLst>
                <a:tab pos="596900" algn="l"/>
              </a:tabLst>
            </a:pPr>
            <a:r>
              <a:rPr lang="vi-VN" sz="28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rPr>
              <a:t>Đánh giá định kỳ về sự hình thành và phát triển phẩm chất, năng lực</a:t>
            </a:r>
          </a:p>
          <a:p>
            <a:pPr indent="368300" algn="just">
              <a:lnSpc>
                <a:spcPct val="124000"/>
              </a:lnSpc>
              <a:spcAft>
                <a:spcPts val="200"/>
              </a:spcAft>
              <a:buNone/>
            </a:pPr>
            <a:r>
              <a:rPr lang="vi-VN" sz="2800" dirty="0">
                <a:effectLst/>
                <a:latin typeface="Times New Roman" panose="02020603050405020304" pitchFamily="18" charset="0"/>
                <a:ea typeface="Times New Roman" panose="02020603050405020304" pitchFamily="18" charset="0"/>
              </a:rPr>
              <a:t>Vào giữa học kỳ I, cuối học kỳ I, giữa học kỳ II và cuối năm học, giáo viên chủ nhiệm phối họp với các giáo viên dạy cùng lớp, thông qua các nhận xét, các biếu hiện trong quá trình đánh giá thường xuyên về sự hình thành và phát triển từng phẩm chất chủ yếu, năng lực cốt lõi cùa mỗi học sinh, đánh giá theo các mức sau:</a:t>
            </a:r>
          </a:p>
          <a:p>
            <a:pPr marL="0" lvl="0" indent="0" algn="just">
              <a:lnSpc>
                <a:spcPct val="124000"/>
              </a:lnSpc>
              <a:spcAft>
                <a:spcPts val="200"/>
              </a:spcAft>
              <a:buClr>
                <a:srgbClr val="000000"/>
              </a:buClr>
              <a:buSzPts val="1300"/>
              <a:buNone/>
              <a:tabLst>
                <a:tab pos="621030" algn="l"/>
              </a:tabLst>
            </a:pPr>
            <a:r>
              <a:rPr lang="vi-VN" sz="2800" u="none" strike="noStrike" spc="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Tốt: Đáp ứng tốt yêu cầu giáo dục, biểu hiện rõ và thường xuyên.</a:t>
            </a:r>
            <a:endParaRPr lang="vi-VN" sz="28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lgn="just">
              <a:lnSpc>
                <a:spcPct val="124000"/>
              </a:lnSpc>
              <a:spcAft>
                <a:spcPts val="200"/>
              </a:spcAft>
              <a:buClr>
                <a:srgbClr val="000000"/>
              </a:buClr>
              <a:buSzPts val="1300"/>
              <a:buNone/>
              <a:tabLst>
                <a:tab pos="632460" algn="l"/>
              </a:tabLst>
            </a:pPr>
            <a:r>
              <a:rPr lang="vi-VN" sz="2800" u="none" strike="noStrike" spc="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Đạt: Đáp ứng được yêu cầu giáo dục, biểu hiện nhưng chưa thường xuyên.</a:t>
            </a:r>
            <a:endParaRPr lang="vi-VN" sz="28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lgn="just">
              <a:lnSpc>
                <a:spcPct val="124000"/>
              </a:lnSpc>
              <a:spcAft>
                <a:spcPts val="200"/>
              </a:spcAft>
              <a:buClr>
                <a:srgbClr val="000000"/>
              </a:buClr>
              <a:buSzPts val="1300"/>
              <a:buNone/>
              <a:tabLst>
                <a:tab pos="632460" algn="l"/>
              </a:tabLst>
            </a:pPr>
            <a:r>
              <a:rPr lang="vi-VN" sz="2800" u="none" strike="noStrike" spc="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Cần cố gắng: Chưa đáp ứng được đầy đủ yêu cầu giáo dục, biểu hiện chưa rõ.</a:t>
            </a:r>
          </a:p>
          <a:p>
            <a:endParaRPr lang="vi-VN" dirty="0"/>
          </a:p>
        </p:txBody>
      </p:sp>
    </p:spTree>
    <p:extLst>
      <p:ext uri="{BB962C8B-B14F-4D97-AF65-F5344CB8AC3E}">
        <p14:creationId xmlns:p14="http://schemas.microsoft.com/office/powerpoint/2010/main" val="2756594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BAE01-5D2D-4525-9A14-4BCACBC8233B}"/>
              </a:ext>
            </a:extLst>
          </p:cNvPr>
          <p:cNvSpPr>
            <a:spLocks noGrp="1"/>
          </p:cNvSpPr>
          <p:nvPr>
            <p:ph type="title"/>
          </p:nvPr>
        </p:nvSpPr>
        <p:spPr>
          <a:xfrm>
            <a:off x="280525" y="2426990"/>
            <a:ext cx="11468100" cy="1121816"/>
          </a:xfrm>
        </p:spPr>
        <p:txBody>
          <a:bodyPr/>
          <a:lstStyle/>
          <a:p>
            <a:pPr algn="ctr"/>
            <a:r>
              <a:rPr lang="vi-VN" dirty="0">
                <a:solidFill>
                  <a:schemeClr val="tx1"/>
                </a:solidFill>
                <a:latin typeface="Times New Roman" panose="02020603050405020304" pitchFamily="18" charset="0"/>
                <a:cs typeface="Times New Roman" panose="02020603050405020304" pitchFamily="18" charset="0"/>
              </a:rPr>
              <a:t>Mối quan hệ giữa kiểm tra, đánh giá (KTĐG) với dạy, học và thực hiện chương trình giáo dục</a:t>
            </a:r>
            <a:endParaRPr lang="en-SG"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40673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D02588-BF55-90FE-08F5-1851A83BB1E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EE85828-7980-D2B8-5DCD-9B0A0610EADD}"/>
              </a:ext>
            </a:extLst>
          </p:cNvPr>
          <p:cNvSpPr txBox="1"/>
          <p:nvPr/>
        </p:nvSpPr>
        <p:spPr>
          <a:xfrm>
            <a:off x="283779" y="549264"/>
            <a:ext cx="11908221" cy="830997"/>
          </a:xfrm>
          <a:prstGeom prst="rect">
            <a:avLst/>
          </a:prstGeom>
          <a:noFill/>
        </p:spPr>
        <p:txBody>
          <a:bodyPr wrap="square">
            <a:spAutoFit/>
          </a:bodyPr>
          <a:lstStyle/>
          <a:p>
            <a:pPr algn="ctr"/>
            <a:r>
              <a:rPr lang="en-VN" sz="24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Ví dụ </a:t>
            </a:r>
            <a:r>
              <a:rPr lang="en-VN" sz="2400" b="1"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Tổ chức thực hiện đánh giá năng lực học sinh </a:t>
            </a:r>
            <a:r>
              <a:rPr lang="en-US" sz="2400" b="1" dirty="0" err="1">
                <a:latin typeface="Times New Roman" panose="02020603050405020304" pitchFamily="18" charset="0"/>
                <a:cs typeface="Times New Roman" panose="02020603050405020304" pitchFamily="18" charset="0"/>
              </a:rPr>
              <a:t>theo</a:t>
            </a:r>
            <a:r>
              <a:rPr lang="en-US" sz="2400" b="1" dirty="0">
                <a:latin typeface="Times New Roman" panose="02020603050405020304" pitchFamily="18" charset="0"/>
                <a:cs typeface="Times New Roman" panose="02020603050405020304" pitchFamily="18" charset="0"/>
              </a:rPr>
              <a:t> </a:t>
            </a:r>
            <a:r>
              <a:rPr lang="en-US" sz="2400" b="1" i="1" dirty="0">
                <a:solidFill>
                  <a:srgbClr val="C00000"/>
                </a:solidFill>
                <a:latin typeface="Times New Roman" panose="02020603050405020304" pitchFamily="18" charset="0"/>
                <a:cs typeface="Times New Roman" panose="02020603050405020304" pitchFamily="18" charset="0"/>
              </a:rPr>
              <a:t>3 </a:t>
            </a:r>
            <a:r>
              <a:rPr lang="en-US" sz="2400" b="1" i="1" dirty="0" err="1">
                <a:solidFill>
                  <a:srgbClr val="C00000"/>
                </a:solidFill>
                <a:latin typeface="Times New Roman" panose="02020603050405020304" pitchFamily="18" charset="0"/>
                <a:cs typeface="Times New Roman" panose="02020603050405020304" pitchFamily="18" charset="0"/>
              </a:rPr>
              <a:t>mức</a:t>
            </a:r>
            <a:r>
              <a:rPr lang="en-US" sz="2400" b="1" i="1" dirty="0">
                <a:solidFill>
                  <a:srgbClr val="C00000"/>
                </a:solidFill>
                <a:latin typeface="Times New Roman" panose="02020603050405020304" pitchFamily="18" charset="0"/>
                <a:cs typeface="Times New Roman" panose="02020603050405020304" pitchFamily="18" charset="0"/>
              </a:rPr>
              <a:t> </a:t>
            </a:r>
            <a:r>
              <a:rPr lang="en-US" sz="2400" b="1" i="1" dirty="0" err="1">
                <a:solidFill>
                  <a:srgbClr val="C00000"/>
                </a:solidFill>
                <a:latin typeface="Times New Roman" panose="02020603050405020304" pitchFamily="18" charset="0"/>
                <a:cs typeface="Times New Roman" panose="02020603050405020304" pitchFamily="18" charset="0"/>
              </a:rPr>
              <a:t>độ</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Tốt</a:t>
            </a:r>
            <a:r>
              <a:rPr lang="en-US" sz="2400" b="1" dirty="0">
                <a:latin typeface="Times New Roman" panose="02020603050405020304" pitchFamily="18" charset="0"/>
                <a:cs typeface="Times New Roman" panose="02020603050405020304" pitchFamily="18" charset="0"/>
              </a:rPr>
              <a:t> – Đạt – </a:t>
            </a:r>
            <a:r>
              <a:rPr lang="en-US" sz="2400" b="1" dirty="0" err="1">
                <a:latin typeface="Times New Roman" panose="02020603050405020304" pitchFamily="18" charset="0"/>
                <a:cs typeface="Times New Roman" panose="02020603050405020304" pitchFamily="18" charset="0"/>
              </a:rPr>
              <a:t>Chưa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đạt</a:t>
            </a:r>
            <a:endParaRPr lang="en-US" sz="2400" b="1" dirty="0">
              <a:latin typeface="Times New Roman" panose="02020603050405020304" pitchFamily="18" charset="0"/>
              <a:cs typeface="Times New Roman" panose="02020603050405020304" pitchFamily="18" charset="0"/>
            </a:endParaRPr>
          </a:p>
          <a:p>
            <a:pPr algn="ctr"/>
            <a:r>
              <a:rPr lang="en-US" sz="2400" dirty="0" err="1"/>
              <a:t>Áp</a:t>
            </a:r>
            <a:r>
              <a:rPr lang="en-US" sz="2400" dirty="0"/>
              <a:t> </a:t>
            </a:r>
            <a:r>
              <a:rPr lang="en-US" sz="2400" dirty="0" err="1"/>
              <a:t>dụng</a:t>
            </a:r>
            <a:r>
              <a:rPr lang="en-US" sz="2400" dirty="0"/>
              <a:t> </a:t>
            </a:r>
            <a:r>
              <a:rPr lang="en-US" sz="2400" dirty="0" err="1"/>
              <a:t>cho</a:t>
            </a:r>
            <a:r>
              <a:rPr lang="en-US" sz="2400" dirty="0"/>
              <a:t> </a:t>
            </a:r>
            <a:r>
              <a:rPr lang="en-US" sz="2400" dirty="0" err="1"/>
              <a:t>tiểu</a:t>
            </a:r>
            <a:r>
              <a:rPr lang="en-US" sz="2400" dirty="0"/>
              <a:t> </a:t>
            </a:r>
            <a:r>
              <a:rPr lang="en-US" sz="2400" dirty="0" err="1"/>
              <a:t>học</a:t>
            </a:r>
            <a:r>
              <a:rPr lang="en-US" sz="2400" dirty="0"/>
              <a:t> – </a:t>
            </a:r>
            <a:r>
              <a:rPr lang="en-US" sz="2400" dirty="0" err="1"/>
              <a:t>đánh</a:t>
            </a:r>
            <a:r>
              <a:rPr lang="en-US" sz="2400" dirty="0"/>
              <a:t> </a:t>
            </a:r>
            <a:r>
              <a:rPr lang="en-US" sz="2400" dirty="0" err="1"/>
              <a:t>giá</a:t>
            </a:r>
            <a:r>
              <a:rPr lang="en-US" sz="2400" dirty="0"/>
              <a:t> </a:t>
            </a:r>
            <a:r>
              <a:rPr lang="en-US" sz="2400" dirty="0" err="1"/>
              <a:t>định</a:t>
            </a:r>
            <a:r>
              <a:rPr lang="en-US" sz="2400" dirty="0"/>
              <a:t> </a:t>
            </a:r>
            <a:r>
              <a:rPr lang="en-US" sz="2400" dirty="0" err="1"/>
              <a:t>kỳ</a:t>
            </a:r>
            <a:r>
              <a:rPr lang="en-US" sz="2400" dirty="0"/>
              <a:t> </a:t>
            </a:r>
            <a:r>
              <a:rPr lang="en-US" sz="2400" dirty="0" err="1"/>
              <a:t>theo</a:t>
            </a:r>
            <a:r>
              <a:rPr lang="en-US" sz="2400" dirty="0"/>
              <a:t> </a:t>
            </a:r>
            <a:r>
              <a:rPr lang="en-US" sz="2400" dirty="0" err="1"/>
              <a:t>năng</a:t>
            </a:r>
            <a:r>
              <a:rPr lang="en-US" sz="2400" dirty="0"/>
              <a:t> </a:t>
            </a:r>
            <a:r>
              <a:rPr lang="en-US" sz="2400" dirty="0" err="1"/>
              <a:t>lực</a:t>
            </a:r>
            <a:r>
              <a:rPr lang="en-US" sz="2400" dirty="0"/>
              <a:t> </a:t>
            </a:r>
            <a:r>
              <a:rPr lang="en-US" sz="2400" b="1" dirty="0" err="1">
                <a:solidFill>
                  <a:srgbClr val="C00000"/>
                </a:solidFill>
              </a:rPr>
              <a:t>môn</a:t>
            </a:r>
            <a:r>
              <a:rPr lang="en-US" sz="2400" b="1" dirty="0">
                <a:solidFill>
                  <a:srgbClr val="C00000"/>
                </a:solidFill>
              </a:rPr>
              <a:t> </a:t>
            </a:r>
            <a:r>
              <a:rPr lang="en-US" sz="2400" b="1" dirty="0" err="1">
                <a:solidFill>
                  <a:srgbClr val="C00000"/>
                </a:solidFill>
              </a:rPr>
              <a:t>Toán</a:t>
            </a:r>
            <a:r>
              <a:rPr lang="en-US" sz="2400" dirty="0"/>
              <a:t>.</a:t>
            </a:r>
            <a:endParaRPr lang="en-VN" sz="2400" dirty="0"/>
          </a:p>
        </p:txBody>
      </p:sp>
      <p:graphicFrame>
        <p:nvGraphicFramePr>
          <p:cNvPr id="5" name="Table 4">
            <a:extLst>
              <a:ext uri="{FF2B5EF4-FFF2-40B4-BE49-F238E27FC236}">
                <a16:creationId xmlns:a16="http://schemas.microsoft.com/office/drawing/2014/main" id="{543159E1-A8D9-B24A-BB3D-798B70AD562B}"/>
              </a:ext>
            </a:extLst>
          </p:cNvPr>
          <p:cNvGraphicFramePr>
            <a:graphicFrameLocks noGrp="1"/>
          </p:cNvGraphicFramePr>
          <p:nvPr>
            <p:extLst>
              <p:ext uri="{D42A27DB-BD31-4B8C-83A1-F6EECF244321}">
                <p14:modId xmlns:p14="http://schemas.microsoft.com/office/powerpoint/2010/main" val="196815575"/>
              </p:ext>
            </p:extLst>
          </p:nvPr>
        </p:nvGraphicFramePr>
        <p:xfrm>
          <a:off x="141888" y="1380261"/>
          <a:ext cx="11908219" cy="5397106"/>
        </p:xfrm>
        <a:graphic>
          <a:graphicData uri="http://schemas.openxmlformats.org/drawingml/2006/table">
            <a:tbl>
              <a:tblPr firstRow="1" firstCol="1" bandRow="1">
                <a:tableStyleId>{5C22544A-7EE6-4342-B048-85BDC9FD1C3A}</a:tableStyleId>
              </a:tblPr>
              <a:tblGrid>
                <a:gridCol w="2580530">
                  <a:extLst>
                    <a:ext uri="{9D8B030D-6E8A-4147-A177-3AD203B41FA5}">
                      <a16:colId xmlns:a16="http://schemas.microsoft.com/office/drawing/2014/main" val="3616301484"/>
                    </a:ext>
                  </a:extLst>
                </a:gridCol>
                <a:gridCol w="3190009">
                  <a:extLst>
                    <a:ext uri="{9D8B030D-6E8A-4147-A177-3AD203B41FA5}">
                      <a16:colId xmlns:a16="http://schemas.microsoft.com/office/drawing/2014/main" val="1068390984"/>
                    </a:ext>
                  </a:extLst>
                </a:gridCol>
                <a:gridCol w="3335482">
                  <a:extLst>
                    <a:ext uri="{9D8B030D-6E8A-4147-A177-3AD203B41FA5}">
                      <a16:colId xmlns:a16="http://schemas.microsoft.com/office/drawing/2014/main" val="4048210511"/>
                    </a:ext>
                  </a:extLst>
                </a:gridCol>
                <a:gridCol w="2802198">
                  <a:extLst>
                    <a:ext uri="{9D8B030D-6E8A-4147-A177-3AD203B41FA5}">
                      <a16:colId xmlns:a16="http://schemas.microsoft.com/office/drawing/2014/main" val="440702830"/>
                    </a:ext>
                  </a:extLst>
                </a:gridCol>
              </a:tblGrid>
              <a:tr h="340388">
                <a:tc>
                  <a:txBody>
                    <a:bodyPr/>
                    <a:lstStyle/>
                    <a:p>
                      <a:pPr algn="ctr">
                        <a:lnSpc>
                          <a:spcPct val="115000"/>
                        </a:lnSpc>
                        <a:spcAft>
                          <a:spcPts val="1000"/>
                        </a:spcAft>
                        <a:buNone/>
                      </a:pPr>
                      <a:r>
                        <a:rPr lang="en-US" sz="2000" dirty="0" err="1">
                          <a:effectLst/>
                        </a:rPr>
                        <a:t>Năng</a:t>
                      </a:r>
                      <a:r>
                        <a:rPr lang="en-US" sz="2000" dirty="0">
                          <a:effectLst/>
                        </a:rPr>
                        <a:t> </a:t>
                      </a:r>
                      <a:r>
                        <a:rPr lang="en-US" sz="2000" dirty="0" err="1">
                          <a:effectLst/>
                        </a:rPr>
                        <a:t>lực</a:t>
                      </a:r>
                      <a:r>
                        <a:rPr lang="en-US" sz="2000" dirty="0">
                          <a:effectLst/>
                        </a:rPr>
                        <a:t> </a:t>
                      </a:r>
                      <a:r>
                        <a:rPr lang="en-US" sz="2000" dirty="0" err="1">
                          <a:effectLst/>
                        </a:rPr>
                        <a:t>môn</a:t>
                      </a:r>
                      <a:r>
                        <a:rPr lang="en-US" sz="2000" dirty="0">
                          <a:effectLst/>
                        </a:rPr>
                        <a:t> </a:t>
                      </a:r>
                      <a:r>
                        <a:rPr lang="en-US" sz="2000" dirty="0" err="1">
                          <a:effectLst/>
                        </a:rPr>
                        <a:t>Toán</a:t>
                      </a:r>
                      <a:endParaRPr lang="en-VN" sz="2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solidFill>
                      <a:schemeClr val="accent2">
                        <a:lumMod val="75000"/>
                      </a:schemeClr>
                    </a:solidFill>
                  </a:tcPr>
                </a:tc>
                <a:tc>
                  <a:txBody>
                    <a:bodyPr/>
                    <a:lstStyle/>
                    <a:p>
                      <a:pPr algn="ctr">
                        <a:lnSpc>
                          <a:spcPct val="115000"/>
                        </a:lnSpc>
                        <a:spcAft>
                          <a:spcPts val="1000"/>
                        </a:spcAft>
                        <a:buNone/>
                      </a:pPr>
                      <a:r>
                        <a:rPr lang="en-US" sz="2000" dirty="0" err="1">
                          <a:effectLst/>
                        </a:rPr>
                        <a:t>Chưa</a:t>
                      </a:r>
                      <a:r>
                        <a:rPr lang="en-US" sz="2000" dirty="0">
                          <a:effectLst/>
                        </a:rPr>
                        <a:t> </a:t>
                      </a:r>
                      <a:r>
                        <a:rPr lang="en-US" sz="2000" dirty="0" err="1">
                          <a:effectLst/>
                        </a:rPr>
                        <a:t>đạt</a:t>
                      </a:r>
                      <a:endParaRPr lang="en-VN" sz="2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15000"/>
                        </a:lnSpc>
                        <a:spcAft>
                          <a:spcPts val="1000"/>
                        </a:spcAft>
                        <a:buNone/>
                      </a:pPr>
                      <a:r>
                        <a:rPr lang="en-US" sz="2000" dirty="0">
                          <a:effectLst/>
                        </a:rPr>
                        <a:t>Đạt</a:t>
                      </a:r>
                      <a:endParaRPr lang="en-VN" sz="2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15000"/>
                        </a:lnSpc>
                        <a:spcAft>
                          <a:spcPts val="1000"/>
                        </a:spcAft>
                        <a:buNone/>
                      </a:pPr>
                      <a:r>
                        <a:rPr lang="en-US" sz="2000" dirty="0" err="1">
                          <a:effectLst/>
                        </a:rPr>
                        <a:t>Tốt</a:t>
                      </a:r>
                      <a:endParaRPr lang="en-VN" sz="2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960983047"/>
                  </a:ext>
                </a:extLst>
              </a:tr>
              <a:tr h="1250113">
                <a:tc>
                  <a:txBody>
                    <a:bodyPr/>
                    <a:lstStyle/>
                    <a:p>
                      <a:pPr>
                        <a:lnSpc>
                          <a:spcPct val="115000"/>
                        </a:lnSpc>
                        <a:spcAft>
                          <a:spcPts val="1000"/>
                        </a:spcAft>
                        <a:buNone/>
                      </a:pPr>
                      <a:r>
                        <a:rPr lang="en-US" sz="2000" dirty="0">
                          <a:effectLst/>
                        </a:rPr>
                        <a:t>1. </a:t>
                      </a:r>
                      <a:r>
                        <a:rPr lang="en-US" sz="2000" dirty="0" err="1">
                          <a:effectLst/>
                        </a:rPr>
                        <a:t>Nhận</a:t>
                      </a:r>
                      <a:r>
                        <a:rPr lang="en-US" sz="2000" dirty="0">
                          <a:effectLst/>
                        </a:rPr>
                        <a:t> </a:t>
                      </a:r>
                      <a:r>
                        <a:rPr lang="en-US" sz="2000" dirty="0" err="1">
                          <a:effectLst/>
                        </a:rPr>
                        <a:t>biết</a:t>
                      </a:r>
                      <a:r>
                        <a:rPr lang="en-US" sz="2000" dirty="0">
                          <a:effectLst/>
                        </a:rPr>
                        <a:t> </a:t>
                      </a:r>
                      <a:r>
                        <a:rPr lang="en-US" sz="2000" dirty="0" err="1">
                          <a:effectLst/>
                        </a:rPr>
                        <a:t>và</a:t>
                      </a:r>
                      <a:r>
                        <a:rPr lang="en-US" sz="2000" dirty="0">
                          <a:effectLst/>
                        </a:rPr>
                        <a:t> </a:t>
                      </a:r>
                      <a:r>
                        <a:rPr lang="en-US" sz="2000" dirty="0" err="1">
                          <a:effectLst/>
                        </a:rPr>
                        <a:t>vận</a:t>
                      </a:r>
                      <a:r>
                        <a:rPr lang="en-US" sz="2000" dirty="0">
                          <a:effectLst/>
                        </a:rPr>
                        <a:t> </a:t>
                      </a:r>
                      <a:r>
                        <a:rPr lang="en-US" sz="2000" dirty="0" err="1">
                          <a:effectLst/>
                        </a:rPr>
                        <a:t>dụng</a:t>
                      </a:r>
                      <a:r>
                        <a:rPr lang="en-US" sz="2000" dirty="0">
                          <a:effectLst/>
                        </a:rPr>
                        <a:t> </a:t>
                      </a:r>
                      <a:r>
                        <a:rPr lang="en-US" sz="2000" dirty="0" err="1">
                          <a:effectLst/>
                        </a:rPr>
                        <a:t>kiến</a:t>
                      </a:r>
                      <a:r>
                        <a:rPr lang="en-US" sz="2000" dirty="0">
                          <a:effectLst/>
                        </a:rPr>
                        <a:t> </a:t>
                      </a:r>
                      <a:r>
                        <a:rPr lang="en-US" sz="2000" dirty="0" err="1">
                          <a:effectLst/>
                        </a:rPr>
                        <a:t>thức</a:t>
                      </a:r>
                      <a:r>
                        <a:rPr lang="en-US" sz="2000" dirty="0">
                          <a:effectLst/>
                        </a:rPr>
                        <a:t> </a:t>
                      </a:r>
                      <a:r>
                        <a:rPr lang="en-US" sz="2000" dirty="0" err="1">
                          <a:effectLst/>
                        </a:rPr>
                        <a:t>số</a:t>
                      </a:r>
                      <a:r>
                        <a:rPr lang="en-US" sz="2000" dirty="0">
                          <a:effectLst/>
                        </a:rPr>
                        <a:t> </a:t>
                      </a:r>
                      <a:r>
                        <a:rPr lang="en-US" sz="2000" dirty="0" err="1">
                          <a:effectLst/>
                        </a:rPr>
                        <a:t>học</a:t>
                      </a:r>
                      <a:r>
                        <a:rPr lang="en-US" sz="2000" dirty="0">
                          <a:effectLst/>
                        </a:rPr>
                        <a:t>, </a:t>
                      </a:r>
                      <a:r>
                        <a:rPr lang="en-US" sz="2000" dirty="0" err="1">
                          <a:effectLst/>
                        </a:rPr>
                        <a:t>hình</a:t>
                      </a:r>
                      <a:r>
                        <a:rPr lang="en-US" sz="2000" dirty="0">
                          <a:effectLst/>
                        </a:rPr>
                        <a:t> </a:t>
                      </a:r>
                      <a:r>
                        <a:rPr lang="en-US" sz="2000" dirty="0" err="1">
                          <a:effectLst/>
                        </a:rPr>
                        <a:t>học</a:t>
                      </a:r>
                      <a:endParaRPr lang="en-VN" sz="2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l">
                        <a:lnSpc>
                          <a:spcPct val="115000"/>
                        </a:lnSpc>
                        <a:spcAft>
                          <a:spcPts val="1000"/>
                        </a:spcAft>
                        <a:buNone/>
                      </a:pPr>
                      <a:r>
                        <a:rPr lang="en-US" sz="1800" dirty="0" err="1">
                          <a:effectLst/>
                        </a:rPr>
                        <a:t>Không</a:t>
                      </a:r>
                      <a:r>
                        <a:rPr lang="en-US" sz="1800" dirty="0">
                          <a:effectLst/>
                        </a:rPr>
                        <a:t> </a:t>
                      </a:r>
                      <a:r>
                        <a:rPr lang="en-US" sz="1800" dirty="0" err="1">
                          <a:effectLst/>
                        </a:rPr>
                        <a:t>nắm</a:t>
                      </a:r>
                      <a:r>
                        <a:rPr lang="en-US" sz="1800" dirty="0">
                          <a:effectLst/>
                        </a:rPr>
                        <a:t> </a:t>
                      </a:r>
                      <a:r>
                        <a:rPr lang="en-US" sz="1800" dirty="0" err="1">
                          <a:effectLst/>
                        </a:rPr>
                        <a:t>được</a:t>
                      </a:r>
                      <a:r>
                        <a:rPr lang="en-US" sz="1800" dirty="0">
                          <a:effectLst/>
                        </a:rPr>
                        <a:t> </a:t>
                      </a:r>
                      <a:r>
                        <a:rPr lang="en-US" sz="1800" dirty="0" err="1">
                          <a:effectLst/>
                        </a:rPr>
                        <a:t>kiến</a:t>
                      </a:r>
                      <a:r>
                        <a:rPr lang="en-US" sz="1800" dirty="0">
                          <a:effectLst/>
                        </a:rPr>
                        <a:t> </a:t>
                      </a:r>
                      <a:r>
                        <a:rPr lang="en-US" sz="1800" dirty="0" err="1">
                          <a:effectLst/>
                        </a:rPr>
                        <a:t>thức</a:t>
                      </a:r>
                      <a:r>
                        <a:rPr lang="en-US" sz="1800" dirty="0">
                          <a:effectLst/>
                        </a:rPr>
                        <a:t> </a:t>
                      </a:r>
                      <a:r>
                        <a:rPr lang="en-US" sz="1800" dirty="0" err="1">
                          <a:effectLst/>
                        </a:rPr>
                        <a:t>cơ</a:t>
                      </a:r>
                      <a:r>
                        <a:rPr lang="en-US" sz="1800" dirty="0">
                          <a:effectLst/>
                        </a:rPr>
                        <a:t> </a:t>
                      </a:r>
                      <a:r>
                        <a:rPr lang="en-US" sz="1800" dirty="0" err="1">
                          <a:effectLst/>
                        </a:rPr>
                        <a:t>bản</a:t>
                      </a:r>
                      <a:r>
                        <a:rPr lang="en-US" sz="1800" dirty="0">
                          <a:effectLst/>
                        </a:rPr>
                        <a:t>; </a:t>
                      </a:r>
                      <a:r>
                        <a:rPr lang="en-US" sz="1800" dirty="0" err="1">
                          <a:effectLst/>
                        </a:rPr>
                        <a:t>thường</a:t>
                      </a:r>
                      <a:r>
                        <a:rPr lang="en-US" sz="1800" dirty="0">
                          <a:effectLst/>
                        </a:rPr>
                        <a:t> </a:t>
                      </a:r>
                      <a:r>
                        <a:rPr lang="en-US" sz="1800" dirty="0" err="1">
                          <a:effectLst/>
                        </a:rPr>
                        <a:t>xuyên</a:t>
                      </a:r>
                      <a:r>
                        <a:rPr lang="en-US" sz="1800" dirty="0">
                          <a:effectLst/>
                        </a:rPr>
                        <a:t> </a:t>
                      </a:r>
                      <a:r>
                        <a:rPr lang="en-US" sz="1800" dirty="0" err="1">
                          <a:effectLst/>
                        </a:rPr>
                        <a:t>tính</a:t>
                      </a:r>
                      <a:r>
                        <a:rPr lang="en-US" sz="1800" dirty="0">
                          <a:effectLst/>
                        </a:rPr>
                        <a:t> </a:t>
                      </a:r>
                      <a:r>
                        <a:rPr lang="en-US" sz="1800" dirty="0" err="1">
                          <a:effectLst/>
                        </a:rPr>
                        <a:t>sai</a:t>
                      </a:r>
                      <a:r>
                        <a:rPr lang="en-US" sz="1800" dirty="0">
                          <a:effectLst/>
                        </a:rPr>
                        <a:t>, </a:t>
                      </a:r>
                      <a:r>
                        <a:rPr lang="en-US" sz="1800" dirty="0" err="1">
                          <a:effectLst/>
                        </a:rPr>
                        <a:t>nhầm</a:t>
                      </a:r>
                      <a:r>
                        <a:rPr lang="en-US" sz="1800" dirty="0">
                          <a:effectLst/>
                        </a:rPr>
                        <a:t> </a:t>
                      </a:r>
                      <a:r>
                        <a:rPr lang="en-US" sz="1800" dirty="0" err="1">
                          <a:effectLst/>
                        </a:rPr>
                        <a:t>lẫn</a:t>
                      </a:r>
                      <a:r>
                        <a:rPr lang="en-US" sz="1800" dirty="0">
                          <a:effectLst/>
                        </a:rPr>
                        <a:t> </a:t>
                      </a:r>
                      <a:r>
                        <a:rPr lang="en-US" sz="1800" dirty="0" err="1">
                          <a:effectLst/>
                        </a:rPr>
                        <a:t>khái</a:t>
                      </a:r>
                      <a:r>
                        <a:rPr lang="en-US" sz="1800" dirty="0">
                          <a:effectLst/>
                        </a:rPr>
                        <a:t> </a:t>
                      </a:r>
                      <a:r>
                        <a:rPr lang="en-US" sz="1800" dirty="0" err="1">
                          <a:effectLst/>
                        </a:rPr>
                        <a:t>niệm</a:t>
                      </a:r>
                      <a:r>
                        <a:rPr lang="en-US" sz="1800" dirty="0">
                          <a:effectLst/>
                        </a:rPr>
                        <a:t>.</a:t>
                      </a:r>
                      <a:endParaRPr lang="en-VN"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l">
                        <a:lnSpc>
                          <a:spcPct val="115000"/>
                        </a:lnSpc>
                        <a:spcAft>
                          <a:spcPts val="1000"/>
                        </a:spcAft>
                        <a:buNone/>
                      </a:pPr>
                      <a:r>
                        <a:rPr lang="en-US" sz="1800" dirty="0" err="1">
                          <a:effectLst/>
                          <a:highlight>
                            <a:srgbClr val="FFFF00"/>
                          </a:highlight>
                        </a:rPr>
                        <a:t>Nắm</a:t>
                      </a:r>
                      <a:r>
                        <a:rPr lang="en-US" sz="1800" dirty="0">
                          <a:effectLst/>
                          <a:highlight>
                            <a:srgbClr val="FFFF00"/>
                          </a:highlight>
                        </a:rPr>
                        <a:t> </a:t>
                      </a:r>
                      <a:r>
                        <a:rPr lang="en-US" sz="1800" dirty="0" err="1">
                          <a:effectLst/>
                          <a:highlight>
                            <a:srgbClr val="FFFF00"/>
                          </a:highlight>
                        </a:rPr>
                        <a:t>được</a:t>
                      </a:r>
                      <a:r>
                        <a:rPr lang="en-US" sz="1800" dirty="0">
                          <a:effectLst/>
                          <a:highlight>
                            <a:srgbClr val="FFFF00"/>
                          </a:highlight>
                        </a:rPr>
                        <a:t> </a:t>
                      </a:r>
                      <a:r>
                        <a:rPr lang="en-US" sz="1800" dirty="0" err="1">
                          <a:effectLst/>
                          <a:highlight>
                            <a:srgbClr val="FFFF00"/>
                          </a:highlight>
                        </a:rPr>
                        <a:t>kiến</a:t>
                      </a:r>
                      <a:r>
                        <a:rPr lang="en-US" sz="1800" dirty="0">
                          <a:effectLst/>
                          <a:highlight>
                            <a:srgbClr val="FFFF00"/>
                          </a:highlight>
                        </a:rPr>
                        <a:t> </a:t>
                      </a:r>
                      <a:r>
                        <a:rPr lang="en-US" sz="1800" dirty="0" err="1">
                          <a:effectLst/>
                          <a:highlight>
                            <a:srgbClr val="FFFF00"/>
                          </a:highlight>
                        </a:rPr>
                        <a:t>thức</a:t>
                      </a:r>
                      <a:r>
                        <a:rPr lang="en-US" sz="1800" dirty="0">
                          <a:effectLst/>
                          <a:highlight>
                            <a:srgbClr val="FFFF00"/>
                          </a:highlight>
                        </a:rPr>
                        <a:t> </a:t>
                      </a:r>
                      <a:r>
                        <a:rPr lang="en-US" sz="1800" dirty="0" err="1">
                          <a:effectLst/>
                          <a:highlight>
                            <a:srgbClr val="FFFF00"/>
                          </a:highlight>
                        </a:rPr>
                        <a:t>cơ</a:t>
                      </a:r>
                      <a:r>
                        <a:rPr lang="en-US" sz="1800" dirty="0">
                          <a:effectLst/>
                          <a:highlight>
                            <a:srgbClr val="FFFF00"/>
                          </a:highlight>
                        </a:rPr>
                        <a:t> </a:t>
                      </a:r>
                      <a:r>
                        <a:rPr lang="en-US" sz="1800" dirty="0" err="1">
                          <a:effectLst/>
                          <a:highlight>
                            <a:srgbClr val="FFFF00"/>
                          </a:highlight>
                        </a:rPr>
                        <a:t>bản</a:t>
                      </a:r>
                      <a:r>
                        <a:rPr lang="en-US" sz="1800" dirty="0">
                          <a:effectLst/>
                          <a:highlight>
                            <a:srgbClr val="FFFF00"/>
                          </a:highlight>
                        </a:rPr>
                        <a:t>; </a:t>
                      </a:r>
                      <a:r>
                        <a:rPr lang="en-US" sz="1800" dirty="0" err="1">
                          <a:effectLst/>
                          <a:highlight>
                            <a:srgbClr val="FFFF00"/>
                          </a:highlight>
                        </a:rPr>
                        <a:t>thực</a:t>
                      </a:r>
                      <a:r>
                        <a:rPr lang="en-US" sz="1800" dirty="0">
                          <a:effectLst/>
                          <a:highlight>
                            <a:srgbClr val="FFFF00"/>
                          </a:highlight>
                        </a:rPr>
                        <a:t> </a:t>
                      </a:r>
                      <a:r>
                        <a:rPr lang="en-US" sz="1800" dirty="0" err="1">
                          <a:effectLst/>
                          <a:highlight>
                            <a:srgbClr val="FFFF00"/>
                          </a:highlight>
                        </a:rPr>
                        <a:t>hiện</a:t>
                      </a:r>
                      <a:r>
                        <a:rPr lang="en-US" sz="1800" dirty="0">
                          <a:effectLst/>
                          <a:highlight>
                            <a:srgbClr val="FFFF00"/>
                          </a:highlight>
                        </a:rPr>
                        <a:t> </a:t>
                      </a:r>
                      <a:r>
                        <a:rPr lang="en-US" sz="1800" dirty="0" err="1">
                          <a:effectLst/>
                          <a:highlight>
                            <a:srgbClr val="FFFF00"/>
                          </a:highlight>
                        </a:rPr>
                        <a:t>phép</a:t>
                      </a:r>
                      <a:r>
                        <a:rPr lang="en-US" sz="1800" dirty="0">
                          <a:effectLst/>
                          <a:highlight>
                            <a:srgbClr val="FFFF00"/>
                          </a:highlight>
                        </a:rPr>
                        <a:t> </a:t>
                      </a:r>
                      <a:r>
                        <a:rPr lang="en-US" sz="1800" dirty="0" err="1">
                          <a:effectLst/>
                          <a:highlight>
                            <a:srgbClr val="FFFF00"/>
                          </a:highlight>
                        </a:rPr>
                        <a:t>tính</a:t>
                      </a:r>
                      <a:r>
                        <a:rPr lang="en-US" sz="1800" dirty="0">
                          <a:effectLst/>
                          <a:highlight>
                            <a:srgbClr val="FFFF00"/>
                          </a:highlight>
                        </a:rPr>
                        <a:t> </a:t>
                      </a:r>
                      <a:r>
                        <a:rPr lang="en-US" sz="1800" dirty="0" err="1">
                          <a:effectLst/>
                          <a:highlight>
                            <a:srgbClr val="FFFF00"/>
                          </a:highlight>
                        </a:rPr>
                        <a:t>và</a:t>
                      </a:r>
                      <a:r>
                        <a:rPr lang="en-US" sz="1800" dirty="0">
                          <a:effectLst/>
                          <a:highlight>
                            <a:srgbClr val="FFFF00"/>
                          </a:highlight>
                        </a:rPr>
                        <a:t> </a:t>
                      </a:r>
                      <a:r>
                        <a:rPr lang="en-US" sz="1800" dirty="0" err="1">
                          <a:effectLst/>
                          <a:highlight>
                            <a:srgbClr val="FFFF00"/>
                          </a:highlight>
                        </a:rPr>
                        <a:t>nhận</a:t>
                      </a:r>
                      <a:r>
                        <a:rPr lang="en-US" sz="1800" dirty="0">
                          <a:effectLst/>
                          <a:highlight>
                            <a:srgbClr val="FFFF00"/>
                          </a:highlight>
                        </a:rPr>
                        <a:t> </a:t>
                      </a:r>
                      <a:r>
                        <a:rPr lang="en-US" sz="1800" dirty="0" err="1">
                          <a:effectLst/>
                          <a:highlight>
                            <a:srgbClr val="FFFF00"/>
                          </a:highlight>
                        </a:rPr>
                        <a:t>biết</a:t>
                      </a:r>
                      <a:r>
                        <a:rPr lang="en-US" sz="1800" dirty="0">
                          <a:effectLst/>
                          <a:highlight>
                            <a:srgbClr val="FFFF00"/>
                          </a:highlight>
                        </a:rPr>
                        <a:t> </a:t>
                      </a:r>
                      <a:r>
                        <a:rPr lang="en-US" sz="1800" dirty="0" err="1">
                          <a:effectLst/>
                          <a:highlight>
                            <a:srgbClr val="FFFF00"/>
                          </a:highlight>
                        </a:rPr>
                        <a:t>hình</a:t>
                      </a:r>
                      <a:r>
                        <a:rPr lang="en-US" sz="1800" dirty="0">
                          <a:effectLst/>
                          <a:highlight>
                            <a:srgbClr val="FFFF00"/>
                          </a:highlight>
                        </a:rPr>
                        <a:t> </a:t>
                      </a:r>
                      <a:r>
                        <a:rPr lang="en-US" sz="1800" dirty="0" err="1">
                          <a:effectLst/>
                          <a:highlight>
                            <a:srgbClr val="FFFF00"/>
                          </a:highlight>
                        </a:rPr>
                        <a:t>học</a:t>
                      </a:r>
                      <a:r>
                        <a:rPr lang="en-US" sz="1800" dirty="0">
                          <a:effectLst/>
                          <a:highlight>
                            <a:srgbClr val="FFFF00"/>
                          </a:highlight>
                        </a:rPr>
                        <a:t> </a:t>
                      </a:r>
                      <a:r>
                        <a:rPr lang="en-US" sz="1800" dirty="0" err="1">
                          <a:effectLst/>
                          <a:highlight>
                            <a:srgbClr val="FFFF00"/>
                          </a:highlight>
                        </a:rPr>
                        <a:t>đơn</a:t>
                      </a:r>
                      <a:r>
                        <a:rPr lang="en-US" sz="1800" dirty="0">
                          <a:effectLst/>
                          <a:highlight>
                            <a:srgbClr val="FFFF00"/>
                          </a:highlight>
                        </a:rPr>
                        <a:t> </a:t>
                      </a:r>
                      <a:r>
                        <a:rPr lang="en-US" sz="1800" dirty="0" err="1">
                          <a:effectLst/>
                          <a:highlight>
                            <a:srgbClr val="FFFF00"/>
                          </a:highlight>
                        </a:rPr>
                        <a:t>giản</a:t>
                      </a:r>
                      <a:r>
                        <a:rPr lang="en-US" sz="1800" dirty="0">
                          <a:effectLst/>
                          <a:highlight>
                            <a:srgbClr val="FFFF00"/>
                          </a:highlight>
                        </a:rPr>
                        <a:t>.</a:t>
                      </a:r>
                      <a:endParaRPr lang="en-VN" sz="1800" dirty="0">
                        <a:effectLst/>
                        <a:highlight>
                          <a:srgbClr val="FFFF00"/>
                        </a:highligh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l">
                        <a:lnSpc>
                          <a:spcPct val="115000"/>
                        </a:lnSpc>
                        <a:spcAft>
                          <a:spcPts val="1000"/>
                        </a:spcAft>
                        <a:buNone/>
                      </a:pPr>
                      <a:r>
                        <a:rPr lang="en-US" sz="1800">
                          <a:effectLst/>
                        </a:rPr>
                        <a:t>Vận dụng kiến thức chính xác và linh hoạt vào bài toán đa dạng.</a:t>
                      </a:r>
                      <a:endParaRPr lang="en-VN"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796760672"/>
                  </a:ext>
                </a:extLst>
              </a:tr>
              <a:tr h="1067954">
                <a:tc>
                  <a:txBody>
                    <a:bodyPr/>
                    <a:lstStyle/>
                    <a:p>
                      <a:pPr>
                        <a:lnSpc>
                          <a:spcPct val="115000"/>
                        </a:lnSpc>
                        <a:spcAft>
                          <a:spcPts val="1000"/>
                        </a:spcAft>
                        <a:buNone/>
                      </a:pPr>
                      <a:r>
                        <a:rPr lang="en-US" sz="2000" dirty="0">
                          <a:effectLst/>
                        </a:rPr>
                        <a:t>2. </a:t>
                      </a:r>
                      <a:r>
                        <a:rPr lang="en-US" sz="2000" dirty="0" err="1">
                          <a:effectLst/>
                        </a:rPr>
                        <a:t>Giải</a:t>
                      </a:r>
                      <a:r>
                        <a:rPr lang="en-US" sz="2000" dirty="0">
                          <a:effectLst/>
                        </a:rPr>
                        <a:t> </a:t>
                      </a:r>
                      <a:r>
                        <a:rPr lang="en-US" sz="2000" dirty="0" err="1">
                          <a:effectLst/>
                        </a:rPr>
                        <a:t>quyết</a:t>
                      </a:r>
                      <a:r>
                        <a:rPr lang="en-US" sz="2000" dirty="0">
                          <a:effectLst/>
                        </a:rPr>
                        <a:t> </a:t>
                      </a:r>
                      <a:r>
                        <a:rPr lang="en-US" sz="2000" dirty="0" err="1">
                          <a:effectLst/>
                        </a:rPr>
                        <a:t>vấn</a:t>
                      </a:r>
                      <a:r>
                        <a:rPr lang="en-US" sz="2000" dirty="0">
                          <a:effectLst/>
                        </a:rPr>
                        <a:t> </a:t>
                      </a:r>
                      <a:r>
                        <a:rPr lang="en-US" sz="2000" dirty="0" err="1">
                          <a:effectLst/>
                        </a:rPr>
                        <a:t>đề</a:t>
                      </a:r>
                      <a:r>
                        <a:rPr lang="en-US" sz="2000" dirty="0">
                          <a:effectLst/>
                        </a:rPr>
                        <a:t> </a:t>
                      </a:r>
                      <a:r>
                        <a:rPr lang="en-US" sz="2000" dirty="0" err="1">
                          <a:effectLst/>
                        </a:rPr>
                        <a:t>toán</a:t>
                      </a:r>
                      <a:r>
                        <a:rPr lang="en-US" sz="2000" dirty="0">
                          <a:effectLst/>
                        </a:rPr>
                        <a:t> </a:t>
                      </a:r>
                      <a:r>
                        <a:rPr lang="en-US" sz="2000" dirty="0" err="1">
                          <a:effectLst/>
                        </a:rPr>
                        <a:t>học</a:t>
                      </a:r>
                      <a:r>
                        <a:rPr lang="en-US" sz="2000" dirty="0">
                          <a:effectLst/>
                        </a:rPr>
                        <a:t> </a:t>
                      </a:r>
                      <a:r>
                        <a:rPr lang="en-US" sz="2000" dirty="0" err="1">
                          <a:effectLst/>
                        </a:rPr>
                        <a:t>trong</a:t>
                      </a:r>
                      <a:r>
                        <a:rPr lang="en-US" sz="2000" dirty="0">
                          <a:effectLst/>
                        </a:rPr>
                        <a:t> </a:t>
                      </a:r>
                      <a:r>
                        <a:rPr lang="en-US" sz="2000" dirty="0" err="1">
                          <a:effectLst/>
                        </a:rPr>
                        <a:t>tình</a:t>
                      </a:r>
                      <a:r>
                        <a:rPr lang="en-US" sz="2000" dirty="0">
                          <a:effectLst/>
                        </a:rPr>
                        <a:t> </a:t>
                      </a:r>
                      <a:r>
                        <a:rPr lang="en-US" sz="2000" dirty="0" err="1">
                          <a:effectLst/>
                        </a:rPr>
                        <a:t>huống</a:t>
                      </a:r>
                      <a:r>
                        <a:rPr lang="en-US" sz="2000" dirty="0">
                          <a:effectLst/>
                        </a:rPr>
                        <a:t> </a:t>
                      </a:r>
                      <a:r>
                        <a:rPr lang="en-US" sz="2000" dirty="0" err="1">
                          <a:effectLst/>
                        </a:rPr>
                        <a:t>thực</a:t>
                      </a:r>
                      <a:r>
                        <a:rPr lang="en-US" sz="2000" dirty="0">
                          <a:effectLst/>
                        </a:rPr>
                        <a:t> </a:t>
                      </a:r>
                      <a:r>
                        <a:rPr lang="en-US" sz="2000" dirty="0" err="1">
                          <a:effectLst/>
                        </a:rPr>
                        <a:t>tiễn</a:t>
                      </a:r>
                      <a:endParaRPr lang="en-VN" sz="2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l">
                        <a:lnSpc>
                          <a:spcPct val="115000"/>
                        </a:lnSpc>
                        <a:spcAft>
                          <a:spcPts val="1000"/>
                        </a:spcAft>
                        <a:buNone/>
                      </a:pPr>
                      <a:r>
                        <a:rPr lang="en-US" sz="1800" dirty="0" err="1">
                          <a:effectLst/>
                        </a:rPr>
                        <a:t>Lúng</a:t>
                      </a:r>
                      <a:r>
                        <a:rPr lang="en-US" sz="1800" dirty="0">
                          <a:effectLst/>
                        </a:rPr>
                        <a:t> </a:t>
                      </a:r>
                      <a:r>
                        <a:rPr lang="en-US" sz="1800" dirty="0" err="1">
                          <a:effectLst/>
                        </a:rPr>
                        <a:t>túng</a:t>
                      </a:r>
                      <a:r>
                        <a:rPr lang="en-US" sz="1800" dirty="0">
                          <a:effectLst/>
                        </a:rPr>
                        <a:t>, </a:t>
                      </a:r>
                      <a:r>
                        <a:rPr lang="en-US" sz="1800" dirty="0" err="1">
                          <a:effectLst/>
                        </a:rPr>
                        <a:t>không</a:t>
                      </a:r>
                      <a:r>
                        <a:rPr lang="en-US" sz="1800" dirty="0">
                          <a:effectLst/>
                        </a:rPr>
                        <a:t> </a:t>
                      </a:r>
                      <a:r>
                        <a:rPr lang="en-US" sz="1800" dirty="0" err="1">
                          <a:effectLst/>
                        </a:rPr>
                        <a:t>hiểu</a:t>
                      </a:r>
                      <a:r>
                        <a:rPr lang="en-US" sz="1800" dirty="0">
                          <a:effectLst/>
                        </a:rPr>
                        <a:t> </a:t>
                      </a:r>
                      <a:r>
                        <a:rPr lang="en-US" sz="1800" dirty="0" err="1">
                          <a:effectLst/>
                        </a:rPr>
                        <a:t>bài</a:t>
                      </a:r>
                      <a:r>
                        <a:rPr lang="en-US" sz="1800" dirty="0">
                          <a:effectLst/>
                        </a:rPr>
                        <a:t> </a:t>
                      </a:r>
                      <a:r>
                        <a:rPr lang="en-US" sz="1800" dirty="0" err="1">
                          <a:effectLst/>
                        </a:rPr>
                        <a:t>toán</a:t>
                      </a:r>
                      <a:r>
                        <a:rPr lang="en-US" sz="1800" dirty="0">
                          <a:effectLst/>
                        </a:rPr>
                        <a:t>; </a:t>
                      </a:r>
                      <a:r>
                        <a:rPr lang="en-US" sz="1800" dirty="0" err="1">
                          <a:effectLst/>
                        </a:rPr>
                        <a:t>không</a:t>
                      </a:r>
                      <a:r>
                        <a:rPr lang="en-US" sz="1800" dirty="0">
                          <a:effectLst/>
                        </a:rPr>
                        <a:t> </a:t>
                      </a:r>
                      <a:r>
                        <a:rPr lang="en-US" sz="1800" dirty="0" err="1">
                          <a:effectLst/>
                        </a:rPr>
                        <a:t>biết</a:t>
                      </a:r>
                      <a:r>
                        <a:rPr lang="en-US" sz="1800" dirty="0">
                          <a:effectLst/>
                        </a:rPr>
                        <a:t> </a:t>
                      </a:r>
                      <a:r>
                        <a:rPr lang="en-US" sz="1800" dirty="0" err="1">
                          <a:effectLst/>
                        </a:rPr>
                        <a:t>tìm</a:t>
                      </a:r>
                      <a:r>
                        <a:rPr lang="en-US" sz="1800" dirty="0">
                          <a:effectLst/>
                        </a:rPr>
                        <a:t> </a:t>
                      </a:r>
                      <a:r>
                        <a:rPr lang="en-US" sz="1800" dirty="0" err="1">
                          <a:effectLst/>
                        </a:rPr>
                        <a:t>cách</a:t>
                      </a:r>
                      <a:r>
                        <a:rPr lang="en-US" sz="1800" dirty="0">
                          <a:effectLst/>
                        </a:rPr>
                        <a:t> </a:t>
                      </a:r>
                      <a:r>
                        <a:rPr lang="en-US" sz="1800" dirty="0" err="1">
                          <a:effectLst/>
                        </a:rPr>
                        <a:t>giải</a:t>
                      </a:r>
                      <a:r>
                        <a:rPr lang="en-US" sz="1800" dirty="0">
                          <a:effectLst/>
                        </a:rPr>
                        <a:t>.</a:t>
                      </a:r>
                      <a:endParaRPr lang="en-VN"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l">
                        <a:lnSpc>
                          <a:spcPct val="115000"/>
                        </a:lnSpc>
                        <a:spcAft>
                          <a:spcPts val="1000"/>
                        </a:spcAft>
                        <a:buNone/>
                      </a:pPr>
                      <a:r>
                        <a:rPr lang="en-US" sz="1800" dirty="0" err="1">
                          <a:effectLst/>
                          <a:highlight>
                            <a:srgbClr val="FFFF00"/>
                          </a:highlight>
                        </a:rPr>
                        <a:t>Hiểu</a:t>
                      </a:r>
                      <a:r>
                        <a:rPr lang="en-US" sz="1800" dirty="0">
                          <a:effectLst/>
                          <a:highlight>
                            <a:srgbClr val="FFFF00"/>
                          </a:highlight>
                        </a:rPr>
                        <a:t> </a:t>
                      </a:r>
                      <a:r>
                        <a:rPr lang="en-US" sz="1800" dirty="0" err="1">
                          <a:effectLst/>
                          <a:highlight>
                            <a:srgbClr val="FFFF00"/>
                          </a:highlight>
                        </a:rPr>
                        <a:t>bài</a:t>
                      </a:r>
                      <a:r>
                        <a:rPr lang="en-US" sz="1800" dirty="0">
                          <a:effectLst/>
                          <a:highlight>
                            <a:srgbClr val="FFFF00"/>
                          </a:highlight>
                        </a:rPr>
                        <a:t> </a:t>
                      </a:r>
                      <a:r>
                        <a:rPr lang="en-US" sz="1800" dirty="0" err="1">
                          <a:effectLst/>
                          <a:highlight>
                            <a:srgbClr val="FFFF00"/>
                          </a:highlight>
                        </a:rPr>
                        <a:t>toán</a:t>
                      </a:r>
                      <a:r>
                        <a:rPr lang="en-US" sz="1800" dirty="0">
                          <a:effectLst/>
                          <a:highlight>
                            <a:srgbClr val="FFFF00"/>
                          </a:highlight>
                        </a:rPr>
                        <a:t> </a:t>
                      </a:r>
                      <a:r>
                        <a:rPr lang="en-US" sz="1800" dirty="0" err="1">
                          <a:effectLst/>
                          <a:highlight>
                            <a:srgbClr val="FFFF00"/>
                          </a:highlight>
                        </a:rPr>
                        <a:t>và</a:t>
                      </a:r>
                      <a:r>
                        <a:rPr lang="en-US" sz="1800" dirty="0">
                          <a:effectLst/>
                          <a:highlight>
                            <a:srgbClr val="FFFF00"/>
                          </a:highlight>
                        </a:rPr>
                        <a:t> </a:t>
                      </a:r>
                      <a:r>
                        <a:rPr lang="en-US" sz="1800" dirty="0" err="1">
                          <a:effectLst/>
                          <a:highlight>
                            <a:srgbClr val="FFFF00"/>
                          </a:highlight>
                        </a:rPr>
                        <a:t>biết</a:t>
                      </a:r>
                      <a:r>
                        <a:rPr lang="en-US" sz="1800" dirty="0">
                          <a:effectLst/>
                          <a:highlight>
                            <a:srgbClr val="FFFF00"/>
                          </a:highlight>
                        </a:rPr>
                        <a:t> </a:t>
                      </a:r>
                      <a:r>
                        <a:rPr lang="en-US" sz="1800" dirty="0" err="1">
                          <a:effectLst/>
                          <a:highlight>
                            <a:srgbClr val="FFFF00"/>
                          </a:highlight>
                        </a:rPr>
                        <a:t>cách</a:t>
                      </a:r>
                      <a:r>
                        <a:rPr lang="en-US" sz="1800" dirty="0">
                          <a:effectLst/>
                          <a:highlight>
                            <a:srgbClr val="FFFF00"/>
                          </a:highlight>
                        </a:rPr>
                        <a:t> </a:t>
                      </a:r>
                      <a:r>
                        <a:rPr lang="en-US" sz="1800" dirty="0" err="1">
                          <a:effectLst/>
                          <a:highlight>
                            <a:srgbClr val="FFFF00"/>
                          </a:highlight>
                        </a:rPr>
                        <a:t>giải</a:t>
                      </a:r>
                      <a:r>
                        <a:rPr lang="en-US" sz="1800" dirty="0">
                          <a:effectLst/>
                          <a:highlight>
                            <a:srgbClr val="FFFF00"/>
                          </a:highlight>
                        </a:rPr>
                        <a:t> </a:t>
                      </a:r>
                      <a:r>
                        <a:rPr lang="en-US" sz="1800" dirty="0" err="1">
                          <a:effectLst/>
                          <a:highlight>
                            <a:srgbClr val="FFFF00"/>
                          </a:highlight>
                        </a:rPr>
                        <a:t>bài</a:t>
                      </a:r>
                      <a:r>
                        <a:rPr lang="en-US" sz="1800" dirty="0">
                          <a:effectLst/>
                          <a:highlight>
                            <a:srgbClr val="FFFF00"/>
                          </a:highlight>
                        </a:rPr>
                        <a:t> </a:t>
                      </a:r>
                      <a:r>
                        <a:rPr lang="en-US" sz="1800" dirty="0" err="1">
                          <a:effectLst/>
                          <a:highlight>
                            <a:srgbClr val="FFFF00"/>
                          </a:highlight>
                        </a:rPr>
                        <a:t>toán</a:t>
                      </a:r>
                      <a:r>
                        <a:rPr lang="en-US" sz="1800" dirty="0">
                          <a:effectLst/>
                          <a:highlight>
                            <a:srgbClr val="FFFF00"/>
                          </a:highlight>
                        </a:rPr>
                        <a:t> </a:t>
                      </a:r>
                      <a:r>
                        <a:rPr lang="en-US" sz="1800" dirty="0" err="1">
                          <a:effectLst/>
                          <a:highlight>
                            <a:srgbClr val="FFFF00"/>
                          </a:highlight>
                        </a:rPr>
                        <a:t>quen</a:t>
                      </a:r>
                      <a:r>
                        <a:rPr lang="en-US" sz="1800" dirty="0">
                          <a:effectLst/>
                          <a:highlight>
                            <a:srgbClr val="FFFF00"/>
                          </a:highlight>
                        </a:rPr>
                        <a:t> </a:t>
                      </a:r>
                      <a:r>
                        <a:rPr lang="en-US" sz="1800" dirty="0" err="1">
                          <a:effectLst/>
                          <a:highlight>
                            <a:srgbClr val="FFFF00"/>
                          </a:highlight>
                        </a:rPr>
                        <a:t>thuộc</a:t>
                      </a:r>
                      <a:r>
                        <a:rPr lang="en-US" sz="1800" dirty="0">
                          <a:effectLst/>
                          <a:highlight>
                            <a:srgbClr val="FFFF00"/>
                          </a:highlight>
                        </a:rPr>
                        <a:t>.</a:t>
                      </a:r>
                      <a:endParaRPr lang="en-VN" sz="1800" dirty="0">
                        <a:effectLst/>
                        <a:highlight>
                          <a:srgbClr val="FFFF00"/>
                        </a:highligh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l">
                        <a:lnSpc>
                          <a:spcPct val="115000"/>
                        </a:lnSpc>
                        <a:spcAft>
                          <a:spcPts val="1000"/>
                        </a:spcAft>
                        <a:buNone/>
                      </a:pPr>
                      <a:r>
                        <a:rPr lang="en-US" sz="1800">
                          <a:effectLst/>
                        </a:rPr>
                        <a:t>Phân tích bài toán tốt; đề xuất cách giải hợp lý, sáng tạo.</a:t>
                      </a:r>
                      <a:endParaRPr lang="en-VN"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4116993650"/>
                  </a:ext>
                </a:extLst>
              </a:tr>
              <a:tr h="744269">
                <a:tc>
                  <a:txBody>
                    <a:bodyPr/>
                    <a:lstStyle/>
                    <a:p>
                      <a:pPr>
                        <a:lnSpc>
                          <a:spcPct val="115000"/>
                        </a:lnSpc>
                        <a:spcAft>
                          <a:spcPts val="1000"/>
                        </a:spcAft>
                        <a:buNone/>
                      </a:pPr>
                      <a:r>
                        <a:rPr lang="en-US" sz="2000" dirty="0">
                          <a:effectLst/>
                        </a:rPr>
                        <a:t>3. </a:t>
                      </a:r>
                      <a:r>
                        <a:rPr lang="en-US" sz="2000" dirty="0" err="1">
                          <a:effectLst/>
                        </a:rPr>
                        <a:t>Trình</a:t>
                      </a:r>
                      <a:r>
                        <a:rPr lang="en-US" sz="2000" dirty="0">
                          <a:effectLst/>
                        </a:rPr>
                        <a:t> </a:t>
                      </a:r>
                      <a:r>
                        <a:rPr lang="en-US" sz="2000" dirty="0" err="1">
                          <a:effectLst/>
                        </a:rPr>
                        <a:t>bày</a:t>
                      </a:r>
                      <a:r>
                        <a:rPr lang="en-US" sz="2000" dirty="0">
                          <a:effectLst/>
                        </a:rPr>
                        <a:t> </a:t>
                      </a:r>
                      <a:r>
                        <a:rPr lang="en-US" sz="2000" dirty="0" err="1">
                          <a:effectLst/>
                        </a:rPr>
                        <a:t>và</a:t>
                      </a:r>
                      <a:r>
                        <a:rPr lang="en-US" sz="2000" dirty="0">
                          <a:effectLst/>
                        </a:rPr>
                        <a:t> </a:t>
                      </a:r>
                      <a:r>
                        <a:rPr lang="en-US" sz="2000" dirty="0" err="1">
                          <a:effectLst/>
                        </a:rPr>
                        <a:t>giải</a:t>
                      </a:r>
                      <a:r>
                        <a:rPr lang="en-US" sz="2000" dirty="0">
                          <a:effectLst/>
                        </a:rPr>
                        <a:t> </a:t>
                      </a:r>
                      <a:r>
                        <a:rPr lang="en-US" sz="2000" dirty="0" err="1">
                          <a:effectLst/>
                        </a:rPr>
                        <a:t>thích</a:t>
                      </a:r>
                      <a:r>
                        <a:rPr lang="en-US" sz="2000" dirty="0">
                          <a:effectLst/>
                        </a:rPr>
                        <a:t> </a:t>
                      </a:r>
                      <a:r>
                        <a:rPr lang="en-US" sz="2000" dirty="0" err="1">
                          <a:effectLst/>
                        </a:rPr>
                        <a:t>lời</a:t>
                      </a:r>
                      <a:r>
                        <a:rPr lang="en-US" sz="2000" dirty="0">
                          <a:effectLst/>
                        </a:rPr>
                        <a:t> </a:t>
                      </a:r>
                      <a:r>
                        <a:rPr lang="en-US" sz="2000" dirty="0" err="1">
                          <a:effectLst/>
                        </a:rPr>
                        <a:t>giải</a:t>
                      </a:r>
                      <a:r>
                        <a:rPr lang="en-US" sz="2000" dirty="0">
                          <a:effectLst/>
                        </a:rPr>
                        <a:t> </a:t>
                      </a:r>
                      <a:r>
                        <a:rPr lang="en-US" sz="2000" dirty="0" err="1">
                          <a:effectLst/>
                        </a:rPr>
                        <a:t>bài</a:t>
                      </a:r>
                      <a:r>
                        <a:rPr lang="en-US" sz="2000" dirty="0">
                          <a:effectLst/>
                        </a:rPr>
                        <a:t> </a:t>
                      </a:r>
                      <a:r>
                        <a:rPr lang="en-US" sz="2000" dirty="0" err="1">
                          <a:effectLst/>
                        </a:rPr>
                        <a:t>toán</a:t>
                      </a:r>
                      <a:endParaRPr lang="en-VN" sz="2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l">
                        <a:lnSpc>
                          <a:spcPct val="115000"/>
                        </a:lnSpc>
                        <a:spcAft>
                          <a:spcPts val="1000"/>
                        </a:spcAft>
                        <a:buNone/>
                      </a:pPr>
                      <a:r>
                        <a:rPr lang="en-US" sz="1800">
                          <a:effectLst/>
                        </a:rPr>
                        <a:t>Trình bày thiếu rõ ràng, sai hoặc không hợp lý.</a:t>
                      </a:r>
                      <a:endParaRPr lang="en-VN"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l">
                        <a:lnSpc>
                          <a:spcPct val="115000"/>
                        </a:lnSpc>
                        <a:spcAft>
                          <a:spcPts val="1000"/>
                        </a:spcAft>
                        <a:buNone/>
                      </a:pPr>
                      <a:r>
                        <a:rPr lang="en-US" sz="1800" dirty="0" err="1">
                          <a:effectLst/>
                          <a:highlight>
                            <a:srgbClr val="FFFF00"/>
                          </a:highlight>
                        </a:rPr>
                        <a:t>Trình</a:t>
                      </a:r>
                      <a:r>
                        <a:rPr lang="en-US" sz="1800" dirty="0">
                          <a:effectLst/>
                          <a:highlight>
                            <a:srgbClr val="FFFF00"/>
                          </a:highlight>
                        </a:rPr>
                        <a:t> </a:t>
                      </a:r>
                      <a:r>
                        <a:rPr lang="en-US" sz="1800" dirty="0" err="1">
                          <a:effectLst/>
                          <a:highlight>
                            <a:srgbClr val="FFFF00"/>
                          </a:highlight>
                        </a:rPr>
                        <a:t>bày</a:t>
                      </a:r>
                      <a:r>
                        <a:rPr lang="en-US" sz="1800" dirty="0">
                          <a:effectLst/>
                          <a:highlight>
                            <a:srgbClr val="FFFF00"/>
                          </a:highlight>
                        </a:rPr>
                        <a:t> </a:t>
                      </a:r>
                      <a:r>
                        <a:rPr lang="en-US" sz="1800" dirty="0" err="1">
                          <a:effectLst/>
                          <a:highlight>
                            <a:srgbClr val="FFFF00"/>
                          </a:highlight>
                        </a:rPr>
                        <a:t>đủ</a:t>
                      </a:r>
                      <a:r>
                        <a:rPr lang="en-US" sz="1800" dirty="0">
                          <a:effectLst/>
                          <a:highlight>
                            <a:srgbClr val="FFFF00"/>
                          </a:highlight>
                        </a:rPr>
                        <a:t> </a:t>
                      </a:r>
                      <a:r>
                        <a:rPr lang="en-US" sz="1800" dirty="0" err="1">
                          <a:effectLst/>
                          <a:highlight>
                            <a:srgbClr val="FFFF00"/>
                          </a:highlight>
                        </a:rPr>
                        <a:t>ý</a:t>
                      </a:r>
                      <a:r>
                        <a:rPr lang="en-US" sz="1800" dirty="0">
                          <a:effectLst/>
                          <a:highlight>
                            <a:srgbClr val="FFFF00"/>
                          </a:highlight>
                        </a:rPr>
                        <a:t>, </a:t>
                      </a:r>
                      <a:r>
                        <a:rPr lang="en-US" sz="1800" dirty="0" err="1">
                          <a:effectLst/>
                          <a:highlight>
                            <a:srgbClr val="FFFF00"/>
                          </a:highlight>
                        </a:rPr>
                        <a:t>đúng</a:t>
                      </a:r>
                      <a:r>
                        <a:rPr lang="en-US" sz="1800" dirty="0">
                          <a:effectLst/>
                          <a:highlight>
                            <a:srgbClr val="FFFF00"/>
                          </a:highlight>
                        </a:rPr>
                        <a:t> </a:t>
                      </a:r>
                      <a:r>
                        <a:rPr lang="en-US" sz="1800" dirty="0" err="1">
                          <a:effectLst/>
                          <a:highlight>
                            <a:srgbClr val="FFFF00"/>
                          </a:highlight>
                        </a:rPr>
                        <a:t>trình</a:t>
                      </a:r>
                      <a:r>
                        <a:rPr lang="en-US" sz="1800" dirty="0">
                          <a:effectLst/>
                          <a:highlight>
                            <a:srgbClr val="FFFF00"/>
                          </a:highlight>
                        </a:rPr>
                        <a:t> </a:t>
                      </a:r>
                      <a:r>
                        <a:rPr lang="en-US" sz="1800" dirty="0" err="1">
                          <a:effectLst/>
                          <a:highlight>
                            <a:srgbClr val="FFFF00"/>
                          </a:highlight>
                        </a:rPr>
                        <a:t>tự</a:t>
                      </a:r>
                      <a:r>
                        <a:rPr lang="en-US" sz="1800" dirty="0">
                          <a:effectLst/>
                          <a:highlight>
                            <a:srgbClr val="FFFF00"/>
                          </a:highlight>
                        </a:rPr>
                        <a:t> </a:t>
                      </a:r>
                      <a:r>
                        <a:rPr lang="en-US" sz="1800" dirty="0" err="1">
                          <a:effectLst/>
                          <a:highlight>
                            <a:srgbClr val="FFFF00"/>
                          </a:highlight>
                        </a:rPr>
                        <a:t>nhưng</a:t>
                      </a:r>
                      <a:r>
                        <a:rPr lang="en-US" sz="1800" dirty="0">
                          <a:effectLst/>
                          <a:highlight>
                            <a:srgbClr val="FFFF00"/>
                          </a:highlight>
                        </a:rPr>
                        <a:t> </a:t>
                      </a:r>
                      <a:r>
                        <a:rPr lang="en-US" sz="1800" dirty="0" err="1">
                          <a:effectLst/>
                          <a:highlight>
                            <a:srgbClr val="FFFF00"/>
                          </a:highlight>
                        </a:rPr>
                        <a:t>còn</a:t>
                      </a:r>
                      <a:r>
                        <a:rPr lang="en-US" sz="1800" dirty="0">
                          <a:effectLst/>
                          <a:highlight>
                            <a:srgbClr val="FFFF00"/>
                          </a:highlight>
                        </a:rPr>
                        <a:t> </a:t>
                      </a:r>
                      <a:r>
                        <a:rPr lang="en-US" sz="1800" dirty="0" err="1">
                          <a:effectLst/>
                          <a:highlight>
                            <a:srgbClr val="FFFF00"/>
                          </a:highlight>
                        </a:rPr>
                        <a:t>thiếu</a:t>
                      </a:r>
                      <a:r>
                        <a:rPr lang="en-US" sz="1800" dirty="0">
                          <a:effectLst/>
                          <a:highlight>
                            <a:srgbClr val="FFFF00"/>
                          </a:highlight>
                        </a:rPr>
                        <a:t> </a:t>
                      </a:r>
                      <a:r>
                        <a:rPr lang="en-US" sz="1800" dirty="0" err="1">
                          <a:effectLst/>
                          <a:highlight>
                            <a:srgbClr val="FFFF00"/>
                          </a:highlight>
                        </a:rPr>
                        <a:t>mạch</a:t>
                      </a:r>
                      <a:r>
                        <a:rPr lang="en-US" sz="1800" dirty="0">
                          <a:effectLst/>
                          <a:highlight>
                            <a:srgbClr val="FFFF00"/>
                          </a:highlight>
                        </a:rPr>
                        <a:t> </a:t>
                      </a:r>
                      <a:r>
                        <a:rPr lang="en-US" sz="1800" dirty="0" err="1">
                          <a:effectLst/>
                          <a:highlight>
                            <a:srgbClr val="FFFF00"/>
                          </a:highlight>
                        </a:rPr>
                        <a:t>lạc</a:t>
                      </a:r>
                      <a:r>
                        <a:rPr lang="en-US" sz="1800" dirty="0">
                          <a:effectLst/>
                          <a:highlight>
                            <a:srgbClr val="FFFF00"/>
                          </a:highlight>
                        </a:rPr>
                        <a:t>.</a:t>
                      </a:r>
                      <a:endParaRPr lang="en-VN" sz="1800" dirty="0">
                        <a:effectLst/>
                        <a:highlight>
                          <a:srgbClr val="FFFF00"/>
                        </a:highligh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l">
                        <a:lnSpc>
                          <a:spcPct val="115000"/>
                        </a:lnSpc>
                        <a:spcAft>
                          <a:spcPts val="1000"/>
                        </a:spcAft>
                        <a:buNone/>
                      </a:pPr>
                      <a:r>
                        <a:rPr lang="en-US" sz="1800">
                          <a:effectLst/>
                        </a:rPr>
                        <a:t>Trình bày mạch lạc, có giải thích rõ ràng, dễ hiểu.</a:t>
                      </a:r>
                      <a:endParaRPr lang="en-VN"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27321867"/>
                  </a:ext>
                </a:extLst>
              </a:tr>
              <a:tr h="997191">
                <a:tc>
                  <a:txBody>
                    <a:bodyPr/>
                    <a:lstStyle/>
                    <a:p>
                      <a:pPr>
                        <a:lnSpc>
                          <a:spcPct val="115000"/>
                        </a:lnSpc>
                        <a:spcAft>
                          <a:spcPts val="1000"/>
                        </a:spcAft>
                        <a:buNone/>
                      </a:pPr>
                      <a:r>
                        <a:rPr lang="en-US" sz="2000" dirty="0">
                          <a:effectLst/>
                        </a:rPr>
                        <a:t>4. </a:t>
                      </a:r>
                      <a:r>
                        <a:rPr lang="en-US" sz="2000" dirty="0" err="1">
                          <a:effectLst/>
                        </a:rPr>
                        <a:t>Sử</a:t>
                      </a:r>
                      <a:r>
                        <a:rPr lang="en-US" sz="2000" dirty="0">
                          <a:effectLst/>
                        </a:rPr>
                        <a:t> </a:t>
                      </a:r>
                      <a:r>
                        <a:rPr lang="en-US" sz="2000" dirty="0" err="1">
                          <a:effectLst/>
                        </a:rPr>
                        <a:t>dụng</a:t>
                      </a:r>
                      <a:r>
                        <a:rPr lang="en-US" sz="2000" dirty="0">
                          <a:effectLst/>
                        </a:rPr>
                        <a:t> </a:t>
                      </a:r>
                      <a:r>
                        <a:rPr lang="en-US" sz="2000" dirty="0" err="1">
                          <a:effectLst/>
                        </a:rPr>
                        <a:t>công</a:t>
                      </a:r>
                      <a:r>
                        <a:rPr lang="en-US" sz="2000" dirty="0">
                          <a:effectLst/>
                        </a:rPr>
                        <a:t> </a:t>
                      </a:r>
                      <a:r>
                        <a:rPr lang="en-US" sz="2000" dirty="0" err="1">
                          <a:effectLst/>
                        </a:rPr>
                        <a:t>cụ</a:t>
                      </a:r>
                      <a:r>
                        <a:rPr lang="en-US" sz="2000" dirty="0">
                          <a:effectLst/>
                        </a:rPr>
                        <a:t> </a:t>
                      </a:r>
                      <a:r>
                        <a:rPr lang="en-US" sz="2000" dirty="0" err="1">
                          <a:effectLst/>
                        </a:rPr>
                        <a:t>học</a:t>
                      </a:r>
                      <a:r>
                        <a:rPr lang="en-US" sz="2000" dirty="0">
                          <a:effectLst/>
                        </a:rPr>
                        <a:t> </a:t>
                      </a:r>
                      <a:r>
                        <a:rPr lang="en-US" sz="2000" dirty="0" err="1">
                          <a:effectLst/>
                        </a:rPr>
                        <a:t>tập</a:t>
                      </a:r>
                      <a:r>
                        <a:rPr lang="en-US" sz="2000" dirty="0">
                          <a:effectLst/>
                        </a:rPr>
                        <a:t> </a:t>
                      </a:r>
                      <a:r>
                        <a:rPr lang="en-US" sz="2000" dirty="0" err="1">
                          <a:effectLst/>
                        </a:rPr>
                        <a:t>và</a:t>
                      </a:r>
                      <a:r>
                        <a:rPr lang="en-US" sz="2000" dirty="0">
                          <a:effectLst/>
                        </a:rPr>
                        <a:t> </a:t>
                      </a:r>
                      <a:r>
                        <a:rPr lang="en-US" sz="2000" dirty="0" err="1">
                          <a:effectLst/>
                        </a:rPr>
                        <a:t>công</a:t>
                      </a:r>
                      <a:r>
                        <a:rPr lang="en-US" sz="2000" dirty="0">
                          <a:effectLst/>
                        </a:rPr>
                        <a:t> </a:t>
                      </a:r>
                      <a:r>
                        <a:rPr lang="en-US" sz="2000" dirty="0" err="1">
                          <a:effectLst/>
                        </a:rPr>
                        <a:t>nghệ</a:t>
                      </a:r>
                      <a:endParaRPr lang="en-VN" sz="2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l">
                        <a:lnSpc>
                          <a:spcPct val="115000"/>
                        </a:lnSpc>
                        <a:spcAft>
                          <a:spcPts val="1000"/>
                        </a:spcAft>
                        <a:buNone/>
                      </a:pPr>
                      <a:r>
                        <a:rPr lang="en-US" sz="1800">
                          <a:effectLst/>
                        </a:rPr>
                        <a:t>Không biết sử dụng thước, bảng số, máy tính,...</a:t>
                      </a:r>
                      <a:endParaRPr lang="en-VN"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l">
                        <a:lnSpc>
                          <a:spcPct val="115000"/>
                        </a:lnSpc>
                        <a:spcAft>
                          <a:spcPts val="1000"/>
                        </a:spcAft>
                        <a:buNone/>
                      </a:pPr>
                      <a:r>
                        <a:rPr lang="en-US" sz="1800" dirty="0" err="1">
                          <a:effectLst/>
                          <a:highlight>
                            <a:srgbClr val="FFFF00"/>
                          </a:highlight>
                        </a:rPr>
                        <a:t>Biết</a:t>
                      </a:r>
                      <a:r>
                        <a:rPr lang="en-US" sz="1800" dirty="0">
                          <a:effectLst/>
                          <a:highlight>
                            <a:srgbClr val="FFFF00"/>
                          </a:highlight>
                        </a:rPr>
                        <a:t> </a:t>
                      </a:r>
                      <a:r>
                        <a:rPr lang="en-US" sz="1800" dirty="0" err="1">
                          <a:effectLst/>
                          <a:highlight>
                            <a:srgbClr val="FFFF00"/>
                          </a:highlight>
                        </a:rPr>
                        <a:t>sử</a:t>
                      </a:r>
                      <a:r>
                        <a:rPr lang="en-US" sz="1800" dirty="0">
                          <a:effectLst/>
                          <a:highlight>
                            <a:srgbClr val="FFFF00"/>
                          </a:highlight>
                        </a:rPr>
                        <a:t> </a:t>
                      </a:r>
                      <a:r>
                        <a:rPr lang="en-US" sz="1800" dirty="0" err="1">
                          <a:effectLst/>
                          <a:highlight>
                            <a:srgbClr val="FFFF00"/>
                          </a:highlight>
                        </a:rPr>
                        <a:t>dụng</a:t>
                      </a:r>
                      <a:r>
                        <a:rPr lang="en-US" sz="1800" dirty="0">
                          <a:effectLst/>
                          <a:highlight>
                            <a:srgbClr val="FFFF00"/>
                          </a:highlight>
                        </a:rPr>
                        <a:t> </a:t>
                      </a:r>
                      <a:r>
                        <a:rPr lang="en-US" sz="1800" dirty="0" err="1">
                          <a:effectLst/>
                          <a:highlight>
                            <a:srgbClr val="FFFF00"/>
                          </a:highlight>
                        </a:rPr>
                        <a:t>công</a:t>
                      </a:r>
                      <a:r>
                        <a:rPr lang="en-US" sz="1800" dirty="0">
                          <a:effectLst/>
                          <a:highlight>
                            <a:srgbClr val="FFFF00"/>
                          </a:highlight>
                        </a:rPr>
                        <a:t> </a:t>
                      </a:r>
                      <a:r>
                        <a:rPr lang="en-US" sz="1800" dirty="0" err="1">
                          <a:effectLst/>
                          <a:highlight>
                            <a:srgbClr val="FFFF00"/>
                          </a:highlight>
                        </a:rPr>
                        <a:t>cụ</a:t>
                      </a:r>
                      <a:r>
                        <a:rPr lang="en-US" sz="1800" dirty="0">
                          <a:effectLst/>
                          <a:highlight>
                            <a:srgbClr val="FFFF00"/>
                          </a:highlight>
                        </a:rPr>
                        <a:t> </a:t>
                      </a:r>
                      <a:r>
                        <a:rPr lang="en-US" sz="1800" dirty="0" err="1">
                          <a:effectLst/>
                          <a:highlight>
                            <a:srgbClr val="FFFF00"/>
                          </a:highlight>
                        </a:rPr>
                        <a:t>học</a:t>
                      </a:r>
                      <a:r>
                        <a:rPr lang="en-US" sz="1800" dirty="0">
                          <a:effectLst/>
                          <a:highlight>
                            <a:srgbClr val="FFFF00"/>
                          </a:highlight>
                        </a:rPr>
                        <a:t> </a:t>
                      </a:r>
                      <a:r>
                        <a:rPr lang="en-US" sz="1800" dirty="0" err="1">
                          <a:effectLst/>
                          <a:highlight>
                            <a:srgbClr val="FFFF00"/>
                          </a:highlight>
                        </a:rPr>
                        <a:t>toán</a:t>
                      </a:r>
                      <a:r>
                        <a:rPr lang="en-US" sz="1800" dirty="0">
                          <a:effectLst/>
                          <a:highlight>
                            <a:srgbClr val="FFFF00"/>
                          </a:highlight>
                        </a:rPr>
                        <a:t> </a:t>
                      </a:r>
                      <a:r>
                        <a:rPr lang="en-US" sz="1800" dirty="0" err="1">
                          <a:effectLst/>
                          <a:highlight>
                            <a:srgbClr val="FFFF00"/>
                          </a:highlight>
                        </a:rPr>
                        <a:t>cơ</a:t>
                      </a:r>
                      <a:r>
                        <a:rPr lang="en-US" sz="1800" dirty="0">
                          <a:effectLst/>
                          <a:highlight>
                            <a:srgbClr val="FFFF00"/>
                          </a:highlight>
                        </a:rPr>
                        <a:t> </a:t>
                      </a:r>
                      <a:r>
                        <a:rPr lang="en-US" sz="1800" dirty="0" err="1">
                          <a:effectLst/>
                          <a:highlight>
                            <a:srgbClr val="FFFF00"/>
                          </a:highlight>
                        </a:rPr>
                        <a:t>bản</a:t>
                      </a:r>
                      <a:r>
                        <a:rPr lang="en-US" sz="1800" dirty="0">
                          <a:effectLst/>
                          <a:highlight>
                            <a:srgbClr val="FFFF00"/>
                          </a:highlight>
                        </a:rPr>
                        <a:t> </a:t>
                      </a:r>
                      <a:r>
                        <a:rPr lang="en-US" sz="1800" dirty="0" err="1">
                          <a:effectLst/>
                          <a:highlight>
                            <a:srgbClr val="FFFF00"/>
                          </a:highlight>
                        </a:rPr>
                        <a:t>theo</a:t>
                      </a:r>
                      <a:r>
                        <a:rPr lang="en-US" sz="1800" dirty="0">
                          <a:effectLst/>
                          <a:highlight>
                            <a:srgbClr val="FFFF00"/>
                          </a:highlight>
                        </a:rPr>
                        <a:t> </a:t>
                      </a:r>
                      <a:r>
                        <a:rPr lang="en-US" sz="1800" dirty="0" err="1">
                          <a:effectLst/>
                          <a:highlight>
                            <a:srgbClr val="FFFF00"/>
                          </a:highlight>
                        </a:rPr>
                        <a:t>hướng</a:t>
                      </a:r>
                      <a:r>
                        <a:rPr lang="en-US" sz="1800" dirty="0">
                          <a:effectLst/>
                          <a:highlight>
                            <a:srgbClr val="FFFF00"/>
                          </a:highlight>
                        </a:rPr>
                        <a:t> </a:t>
                      </a:r>
                      <a:r>
                        <a:rPr lang="en-US" sz="1800" dirty="0" err="1">
                          <a:effectLst/>
                          <a:highlight>
                            <a:srgbClr val="FFFF00"/>
                          </a:highlight>
                        </a:rPr>
                        <a:t>dẫn</a:t>
                      </a:r>
                      <a:r>
                        <a:rPr lang="en-US" sz="1800" dirty="0">
                          <a:effectLst/>
                          <a:highlight>
                            <a:srgbClr val="FFFF00"/>
                          </a:highlight>
                        </a:rPr>
                        <a:t>.</a:t>
                      </a:r>
                      <a:endParaRPr lang="en-VN" sz="1800" dirty="0">
                        <a:effectLst/>
                        <a:highlight>
                          <a:srgbClr val="FFFF00"/>
                        </a:highligh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l">
                        <a:lnSpc>
                          <a:spcPct val="115000"/>
                        </a:lnSpc>
                        <a:spcAft>
                          <a:spcPts val="1000"/>
                        </a:spcAft>
                        <a:buNone/>
                      </a:pPr>
                      <a:r>
                        <a:rPr lang="en-US" sz="1800">
                          <a:effectLst/>
                        </a:rPr>
                        <a:t>Chủ động, linh hoạt sử dụng công cụ hỗ trợ việc học và giải toán.</a:t>
                      </a:r>
                      <a:endParaRPr lang="en-VN"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36105886"/>
                  </a:ext>
                </a:extLst>
              </a:tr>
              <a:tr h="997191">
                <a:tc>
                  <a:txBody>
                    <a:bodyPr/>
                    <a:lstStyle/>
                    <a:p>
                      <a:pPr>
                        <a:lnSpc>
                          <a:spcPct val="115000"/>
                        </a:lnSpc>
                        <a:spcAft>
                          <a:spcPts val="1000"/>
                        </a:spcAft>
                        <a:buNone/>
                      </a:pPr>
                      <a:r>
                        <a:rPr lang="en-US" sz="2000" dirty="0">
                          <a:effectLst/>
                        </a:rPr>
                        <a:t>5. </a:t>
                      </a:r>
                      <a:r>
                        <a:rPr lang="en-US" sz="2000" dirty="0" err="1">
                          <a:effectLst/>
                        </a:rPr>
                        <a:t>Tư</a:t>
                      </a:r>
                      <a:r>
                        <a:rPr lang="en-US" sz="2000" dirty="0">
                          <a:effectLst/>
                        </a:rPr>
                        <a:t> </a:t>
                      </a:r>
                      <a:r>
                        <a:rPr lang="en-US" sz="2000" dirty="0" err="1">
                          <a:effectLst/>
                        </a:rPr>
                        <a:t>duy</a:t>
                      </a:r>
                      <a:r>
                        <a:rPr lang="en-US" sz="2000" dirty="0">
                          <a:effectLst/>
                        </a:rPr>
                        <a:t> logic </a:t>
                      </a:r>
                      <a:r>
                        <a:rPr lang="en-US" sz="2000" dirty="0" err="1">
                          <a:effectLst/>
                        </a:rPr>
                        <a:t>và</a:t>
                      </a:r>
                      <a:r>
                        <a:rPr lang="en-US" sz="2000" dirty="0">
                          <a:effectLst/>
                        </a:rPr>
                        <a:t> </a:t>
                      </a:r>
                      <a:r>
                        <a:rPr lang="en-US" sz="2000" dirty="0" err="1">
                          <a:effectLst/>
                        </a:rPr>
                        <a:t>sáng</a:t>
                      </a:r>
                      <a:r>
                        <a:rPr lang="en-US" sz="2000" dirty="0">
                          <a:effectLst/>
                        </a:rPr>
                        <a:t> </a:t>
                      </a:r>
                      <a:r>
                        <a:rPr lang="en-US" sz="2000" dirty="0" err="1">
                          <a:effectLst/>
                        </a:rPr>
                        <a:t>tạo</a:t>
                      </a:r>
                      <a:endParaRPr lang="en-VN" sz="2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l">
                        <a:lnSpc>
                          <a:spcPct val="115000"/>
                        </a:lnSpc>
                        <a:spcAft>
                          <a:spcPts val="1000"/>
                        </a:spcAft>
                        <a:buNone/>
                      </a:pPr>
                      <a:r>
                        <a:rPr lang="en-US" sz="1800">
                          <a:effectLst/>
                        </a:rPr>
                        <a:t>Giải quyết bài toán máy móc; không linh hoạt với bài toán khác.</a:t>
                      </a:r>
                      <a:endParaRPr lang="en-VN"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l">
                        <a:lnSpc>
                          <a:spcPct val="115000"/>
                        </a:lnSpc>
                        <a:spcAft>
                          <a:spcPts val="1000"/>
                        </a:spcAft>
                        <a:buNone/>
                      </a:pPr>
                      <a:r>
                        <a:rPr lang="en-US" sz="1800" dirty="0" err="1">
                          <a:effectLst/>
                          <a:highlight>
                            <a:srgbClr val="FFFF00"/>
                          </a:highlight>
                        </a:rPr>
                        <a:t>Có</a:t>
                      </a:r>
                      <a:r>
                        <a:rPr lang="en-US" sz="1800" dirty="0">
                          <a:effectLst/>
                          <a:highlight>
                            <a:srgbClr val="FFFF00"/>
                          </a:highlight>
                        </a:rPr>
                        <a:t> </a:t>
                      </a:r>
                      <a:r>
                        <a:rPr lang="en-US" sz="1800" dirty="0" err="1">
                          <a:effectLst/>
                          <a:highlight>
                            <a:srgbClr val="FFFF00"/>
                          </a:highlight>
                        </a:rPr>
                        <a:t>tư</a:t>
                      </a:r>
                      <a:r>
                        <a:rPr lang="en-US" sz="1800" dirty="0">
                          <a:effectLst/>
                          <a:highlight>
                            <a:srgbClr val="FFFF00"/>
                          </a:highlight>
                        </a:rPr>
                        <a:t> </a:t>
                      </a:r>
                      <a:r>
                        <a:rPr lang="en-US" sz="1800" dirty="0" err="1">
                          <a:effectLst/>
                          <a:highlight>
                            <a:srgbClr val="FFFF00"/>
                          </a:highlight>
                        </a:rPr>
                        <a:t>duy</a:t>
                      </a:r>
                      <a:r>
                        <a:rPr lang="en-US" sz="1800" dirty="0">
                          <a:effectLst/>
                          <a:highlight>
                            <a:srgbClr val="FFFF00"/>
                          </a:highlight>
                        </a:rPr>
                        <a:t> logic; </a:t>
                      </a:r>
                      <a:r>
                        <a:rPr lang="en-US" sz="1800" dirty="0" err="1">
                          <a:effectLst/>
                          <a:highlight>
                            <a:srgbClr val="FFFF00"/>
                          </a:highlight>
                        </a:rPr>
                        <a:t>giải</a:t>
                      </a:r>
                      <a:r>
                        <a:rPr lang="en-US" sz="1800" dirty="0">
                          <a:effectLst/>
                          <a:highlight>
                            <a:srgbClr val="FFFF00"/>
                          </a:highlight>
                        </a:rPr>
                        <a:t> </a:t>
                      </a:r>
                      <a:r>
                        <a:rPr lang="en-US" sz="1800" dirty="0" err="1">
                          <a:effectLst/>
                          <a:highlight>
                            <a:srgbClr val="FFFF00"/>
                          </a:highlight>
                        </a:rPr>
                        <a:t>quyết</a:t>
                      </a:r>
                      <a:r>
                        <a:rPr lang="en-US" sz="1800" dirty="0">
                          <a:effectLst/>
                          <a:highlight>
                            <a:srgbClr val="FFFF00"/>
                          </a:highlight>
                        </a:rPr>
                        <a:t> </a:t>
                      </a:r>
                      <a:r>
                        <a:rPr lang="en-US" sz="1800" dirty="0" err="1">
                          <a:effectLst/>
                          <a:highlight>
                            <a:srgbClr val="FFFF00"/>
                          </a:highlight>
                        </a:rPr>
                        <a:t>được</a:t>
                      </a:r>
                      <a:r>
                        <a:rPr lang="en-US" sz="1800" dirty="0">
                          <a:effectLst/>
                          <a:highlight>
                            <a:srgbClr val="FFFF00"/>
                          </a:highlight>
                        </a:rPr>
                        <a:t> </a:t>
                      </a:r>
                      <a:r>
                        <a:rPr lang="en-US" sz="1800" dirty="0" err="1">
                          <a:effectLst/>
                          <a:highlight>
                            <a:srgbClr val="FFFF00"/>
                          </a:highlight>
                        </a:rPr>
                        <a:t>bài</a:t>
                      </a:r>
                      <a:r>
                        <a:rPr lang="en-US" sz="1800" dirty="0">
                          <a:effectLst/>
                          <a:highlight>
                            <a:srgbClr val="FFFF00"/>
                          </a:highlight>
                        </a:rPr>
                        <a:t> </a:t>
                      </a:r>
                      <a:r>
                        <a:rPr lang="en-US" sz="1800" dirty="0" err="1">
                          <a:effectLst/>
                          <a:highlight>
                            <a:srgbClr val="FFFF00"/>
                          </a:highlight>
                        </a:rPr>
                        <a:t>toán</a:t>
                      </a:r>
                      <a:r>
                        <a:rPr lang="en-US" sz="1800" dirty="0">
                          <a:effectLst/>
                          <a:highlight>
                            <a:srgbClr val="FFFF00"/>
                          </a:highlight>
                        </a:rPr>
                        <a:t> </a:t>
                      </a:r>
                      <a:r>
                        <a:rPr lang="en-US" sz="1800" dirty="0" err="1">
                          <a:effectLst/>
                          <a:highlight>
                            <a:srgbClr val="FFFF00"/>
                          </a:highlight>
                        </a:rPr>
                        <a:t>tương</a:t>
                      </a:r>
                      <a:r>
                        <a:rPr lang="en-US" sz="1800" dirty="0">
                          <a:effectLst/>
                          <a:highlight>
                            <a:srgbClr val="FFFF00"/>
                          </a:highlight>
                        </a:rPr>
                        <a:t> </a:t>
                      </a:r>
                      <a:r>
                        <a:rPr lang="en-US" sz="1800" dirty="0" err="1">
                          <a:effectLst/>
                          <a:highlight>
                            <a:srgbClr val="FFFF00"/>
                          </a:highlight>
                        </a:rPr>
                        <a:t>tự</a:t>
                      </a:r>
                      <a:r>
                        <a:rPr lang="en-US" sz="1800" dirty="0">
                          <a:effectLst/>
                          <a:highlight>
                            <a:srgbClr val="FFFF00"/>
                          </a:highlight>
                        </a:rPr>
                        <a:t> </a:t>
                      </a:r>
                      <a:r>
                        <a:rPr lang="en-US" sz="1800" dirty="0" err="1">
                          <a:effectLst/>
                          <a:highlight>
                            <a:srgbClr val="FFFF00"/>
                          </a:highlight>
                        </a:rPr>
                        <a:t>đã</a:t>
                      </a:r>
                      <a:r>
                        <a:rPr lang="en-US" sz="1800" dirty="0">
                          <a:effectLst/>
                          <a:highlight>
                            <a:srgbClr val="FFFF00"/>
                          </a:highlight>
                        </a:rPr>
                        <a:t> </a:t>
                      </a:r>
                      <a:r>
                        <a:rPr lang="en-US" sz="1800" dirty="0" err="1">
                          <a:effectLst/>
                          <a:highlight>
                            <a:srgbClr val="FFFF00"/>
                          </a:highlight>
                        </a:rPr>
                        <a:t>học</a:t>
                      </a:r>
                      <a:r>
                        <a:rPr lang="en-US" sz="1800" dirty="0">
                          <a:effectLst/>
                          <a:highlight>
                            <a:srgbClr val="FFFF00"/>
                          </a:highlight>
                        </a:rPr>
                        <a:t>.</a:t>
                      </a:r>
                      <a:endParaRPr lang="en-VN" sz="1800" dirty="0">
                        <a:effectLst/>
                        <a:highlight>
                          <a:srgbClr val="FFFF00"/>
                        </a:highligh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l">
                        <a:lnSpc>
                          <a:spcPct val="115000"/>
                        </a:lnSpc>
                        <a:spcAft>
                          <a:spcPts val="1000"/>
                        </a:spcAft>
                        <a:buNone/>
                      </a:pPr>
                      <a:r>
                        <a:rPr lang="en-US" sz="1800" dirty="0" err="1">
                          <a:effectLst/>
                        </a:rPr>
                        <a:t>Thể</a:t>
                      </a:r>
                      <a:r>
                        <a:rPr lang="en-US" sz="1800" dirty="0">
                          <a:effectLst/>
                        </a:rPr>
                        <a:t> </a:t>
                      </a:r>
                      <a:r>
                        <a:rPr lang="en-US" sz="1800" dirty="0" err="1">
                          <a:effectLst/>
                        </a:rPr>
                        <a:t>hiện</a:t>
                      </a:r>
                      <a:r>
                        <a:rPr lang="en-US" sz="1800" dirty="0">
                          <a:effectLst/>
                        </a:rPr>
                        <a:t> </a:t>
                      </a:r>
                      <a:r>
                        <a:rPr lang="en-US" sz="1800" dirty="0" err="1">
                          <a:effectLst/>
                        </a:rPr>
                        <a:t>tư</a:t>
                      </a:r>
                      <a:r>
                        <a:rPr lang="en-US" sz="1800" dirty="0">
                          <a:effectLst/>
                        </a:rPr>
                        <a:t> </a:t>
                      </a:r>
                      <a:r>
                        <a:rPr lang="en-US" sz="1800" dirty="0" err="1">
                          <a:effectLst/>
                        </a:rPr>
                        <a:t>duy</a:t>
                      </a:r>
                      <a:r>
                        <a:rPr lang="en-US" sz="1800" dirty="0">
                          <a:effectLst/>
                        </a:rPr>
                        <a:t> </a:t>
                      </a:r>
                      <a:r>
                        <a:rPr lang="en-US" sz="1800" dirty="0" err="1">
                          <a:effectLst/>
                        </a:rPr>
                        <a:t>linh</a:t>
                      </a:r>
                      <a:r>
                        <a:rPr lang="en-US" sz="1800" dirty="0">
                          <a:effectLst/>
                        </a:rPr>
                        <a:t> </a:t>
                      </a:r>
                      <a:r>
                        <a:rPr lang="en-US" sz="1800" dirty="0" err="1">
                          <a:effectLst/>
                        </a:rPr>
                        <a:t>hoạt</a:t>
                      </a:r>
                      <a:r>
                        <a:rPr lang="en-US" sz="1800" dirty="0">
                          <a:effectLst/>
                        </a:rPr>
                        <a:t>, </a:t>
                      </a:r>
                      <a:r>
                        <a:rPr lang="en-US" sz="1800" dirty="0" err="1">
                          <a:effectLst/>
                        </a:rPr>
                        <a:t>có</a:t>
                      </a:r>
                      <a:r>
                        <a:rPr lang="en-US" sz="1800" dirty="0">
                          <a:effectLst/>
                        </a:rPr>
                        <a:t> </a:t>
                      </a:r>
                      <a:r>
                        <a:rPr lang="en-US" sz="1800" dirty="0" err="1">
                          <a:effectLst/>
                        </a:rPr>
                        <a:t>sáng</a:t>
                      </a:r>
                      <a:r>
                        <a:rPr lang="en-US" sz="1800" dirty="0">
                          <a:effectLst/>
                        </a:rPr>
                        <a:t> </a:t>
                      </a:r>
                      <a:r>
                        <a:rPr lang="en-US" sz="1800" dirty="0" err="1">
                          <a:effectLst/>
                        </a:rPr>
                        <a:t>tạo</a:t>
                      </a:r>
                      <a:r>
                        <a:rPr lang="en-US" sz="1800" dirty="0">
                          <a:effectLst/>
                        </a:rPr>
                        <a:t> </a:t>
                      </a:r>
                      <a:r>
                        <a:rPr lang="en-US" sz="1800" dirty="0" err="1">
                          <a:effectLst/>
                        </a:rPr>
                        <a:t>trong</a:t>
                      </a:r>
                      <a:r>
                        <a:rPr lang="en-US" sz="1800" dirty="0">
                          <a:effectLst/>
                        </a:rPr>
                        <a:t> </a:t>
                      </a:r>
                      <a:r>
                        <a:rPr lang="en-US" sz="1800" dirty="0" err="1">
                          <a:effectLst/>
                        </a:rPr>
                        <a:t>cách</a:t>
                      </a:r>
                      <a:r>
                        <a:rPr lang="en-US" sz="1800" dirty="0">
                          <a:effectLst/>
                        </a:rPr>
                        <a:t> </a:t>
                      </a:r>
                      <a:r>
                        <a:rPr lang="en-US" sz="1800" dirty="0" err="1">
                          <a:effectLst/>
                        </a:rPr>
                        <a:t>giải</a:t>
                      </a:r>
                      <a:r>
                        <a:rPr lang="en-US" sz="1800" dirty="0">
                          <a:effectLst/>
                        </a:rPr>
                        <a:t> </a:t>
                      </a:r>
                      <a:r>
                        <a:rPr lang="en-US" sz="1800" dirty="0" err="1">
                          <a:effectLst/>
                        </a:rPr>
                        <a:t>và</a:t>
                      </a:r>
                      <a:r>
                        <a:rPr lang="en-US" sz="1800" dirty="0">
                          <a:effectLst/>
                        </a:rPr>
                        <a:t> </a:t>
                      </a:r>
                      <a:r>
                        <a:rPr lang="en-US" sz="1800" dirty="0" err="1">
                          <a:effectLst/>
                        </a:rPr>
                        <a:t>trình</a:t>
                      </a:r>
                      <a:r>
                        <a:rPr lang="en-US" sz="1800" dirty="0">
                          <a:effectLst/>
                        </a:rPr>
                        <a:t> </a:t>
                      </a:r>
                      <a:r>
                        <a:rPr lang="en-US" sz="1800" dirty="0" err="1">
                          <a:effectLst/>
                        </a:rPr>
                        <a:t>bày</a:t>
                      </a:r>
                      <a:r>
                        <a:rPr lang="en-US" sz="1800" dirty="0">
                          <a:effectLst/>
                        </a:rPr>
                        <a:t>.</a:t>
                      </a:r>
                      <a:endParaRPr lang="en-VN"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313023444"/>
                  </a:ext>
                </a:extLst>
              </a:tr>
            </a:tbl>
          </a:graphicData>
        </a:graphic>
      </p:graphicFrame>
    </p:spTree>
    <p:extLst>
      <p:ext uri="{BB962C8B-B14F-4D97-AF65-F5344CB8AC3E}">
        <p14:creationId xmlns:p14="http://schemas.microsoft.com/office/powerpoint/2010/main" val="1424485741"/>
      </p:ext>
    </p:extLst>
  </p:cSld>
  <p:clrMapOvr>
    <a:masterClrMapping/>
  </p:clrMapOvr>
  <mc:AlternateContent xmlns:mc="http://schemas.openxmlformats.org/markup-compatibility/2006" xmlns:p14="http://schemas.microsoft.com/office/powerpoint/2010/main">
    <mc:Choice Requires="p14">
      <p:transition spd="slow" p14:dur="2000" advTm="37173"/>
    </mc:Choice>
    <mc:Fallback xmlns="">
      <p:transition spd="slow" advTm="37173"/>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EE7D73-CB4B-4ADA-BEE0-97F76396B2C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ADBEC68-E8F9-8919-A532-8A44706FDA46}"/>
              </a:ext>
            </a:extLst>
          </p:cNvPr>
          <p:cNvSpPr txBox="1"/>
          <p:nvPr/>
        </p:nvSpPr>
        <p:spPr>
          <a:xfrm>
            <a:off x="141886" y="595563"/>
            <a:ext cx="11908221" cy="830997"/>
          </a:xfrm>
          <a:prstGeom prst="rect">
            <a:avLst/>
          </a:prstGeom>
          <a:noFill/>
        </p:spPr>
        <p:txBody>
          <a:bodyPr wrap="square">
            <a:spAutoFit/>
          </a:bodyPr>
          <a:lstStyle/>
          <a:p>
            <a:pPr algn="ctr"/>
            <a:r>
              <a:rPr lang="en-VN" sz="24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Ví dụ </a:t>
            </a:r>
            <a:r>
              <a:rPr lang="en-VN" sz="2400" b="1"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Tổ chức thực hiện đánh giá năng lực học sinh </a:t>
            </a:r>
            <a:r>
              <a:rPr lang="en-US" sz="2400" b="1" dirty="0" err="1">
                <a:latin typeface="Times New Roman" panose="02020603050405020304" pitchFamily="18" charset="0"/>
                <a:cs typeface="Times New Roman" panose="02020603050405020304" pitchFamily="18" charset="0"/>
              </a:rPr>
              <a:t>theo</a:t>
            </a:r>
            <a:r>
              <a:rPr lang="en-US" sz="2400" b="1" dirty="0">
                <a:latin typeface="Times New Roman" panose="02020603050405020304" pitchFamily="18" charset="0"/>
                <a:cs typeface="Times New Roman" panose="02020603050405020304" pitchFamily="18" charset="0"/>
              </a:rPr>
              <a:t> </a:t>
            </a:r>
            <a:r>
              <a:rPr lang="en-US" sz="2400" b="1" i="1" dirty="0">
                <a:solidFill>
                  <a:srgbClr val="C00000"/>
                </a:solidFill>
                <a:latin typeface="Times New Roman" panose="02020603050405020304" pitchFamily="18" charset="0"/>
                <a:cs typeface="Times New Roman" panose="02020603050405020304" pitchFamily="18" charset="0"/>
              </a:rPr>
              <a:t>3 </a:t>
            </a:r>
            <a:r>
              <a:rPr lang="en-US" sz="2400" b="1" i="1" dirty="0" err="1">
                <a:solidFill>
                  <a:srgbClr val="C00000"/>
                </a:solidFill>
                <a:latin typeface="Times New Roman" panose="02020603050405020304" pitchFamily="18" charset="0"/>
                <a:cs typeface="Times New Roman" panose="02020603050405020304" pitchFamily="18" charset="0"/>
              </a:rPr>
              <a:t>mức</a:t>
            </a:r>
            <a:r>
              <a:rPr lang="en-US" sz="2400" b="1" i="1" dirty="0">
                <a:solidFill>
                  <a:srgbClr val="C00000"/>
                </a:solidFill>
                <a:latin typeface="Times New Roman" panose="02020603050405020304" pitchFamily="18" charset="0"/>
                <a:cs typeface="Times New Roman" panose="02020603050405020304" pitchFamily="18" charset="0"/>
              </a:rPr>
              <a:t> </a:t>
            </a:r>
            <a:r>
              <a:rPr lang="en-US" sz="2400" b="1" i="1" dirty="0" err="1">
                <a:solidFill>
                  <a:srgbClr val="C00000"/>
                </a:solidFill>
                <a:latin typeface="Times New Roman" panose="02020603050405020304" pitchFamily="18" charset="0"/>
                <a:cs typeface="Times New Roman" panose="02020603050405020304" pitchFamily="18" charset="0"/>
              </a:rPr>
              <a:t>độ</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Tốt</a:t>
            </a:r>
            <a:r>
              <a:rPr lang="en-US" sz="2400" b="1" dirty="0">
                <a:latin typeface="Times New Roman" panose="02020603050405020304" pitchFamily="18" charset="0"/>
                <a:cs typeface="Times New Roman" panose="02020603050405020304" pitchFamily="18" charset="0"/>
              </a:rPr>
              <a:t> – Đạt – </a:t>
            </a:r>
            <a:r>
              <a:rPr lang="en-US" sz="2400" b="1" dirty="0" err="1">
                <a:latin typeface="Times New Roman" panose="02020603050405020304" pitchFamily="18" charset="0"/>
                <a:cs typeface="Times New Roman" panose="02020603050405020304" pitchFamily="18" charset="0"/>
              </a:rPr>
              <a:t>Chưa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đạt</a:t>
            </a:r>
            <a:endParaRPr lang="en-US" sz="2400" b="1" dirty="0">
              <a:latin typeface="Times New Roman" panose="02020603050405020304" pitchFamily="18" charset="0"/>
              <a:cs typeface="Times New Roman" panose="02020603050405020304" pitchFamily="18" charset="0"/>
            </a:endParaRPr>
          </a:p>
          <a:p>
            <a:pPr algn="ctr"/>
            <a:r>
              <a:rPr lang="en-US" sz="2400" dirty="0" err="1"/>
              <a:t>Áp</a:t>
            </a:r>
            <a:r>
              <a:rPr lang="en-US" sz="2400" dirty="0"/>
              <a:t> </a:t>
            </a:r>
            <a:r>
              <a:rPr lang="en-US" sz="2400" dirty="0" err="1"/>
              <a:t>dụng</a:t>
            </a:r>
            <a:r>
              <a:rPr lang="en-US" sz="2400" dirty="0"/>
              <a:t> </a:t>
            </a:r>
            <a:r>
              <a:rPr lang="en-US" sz="2400" dirty="0" err="1"/>
              <a:t>cho</a:t>
            </a:r>
            <a:r>
              <a:rPr lang="en-US" sz="2400" dirty="0"/>
              <a:t> </a:t>
            </a:r>
            <a:r>
              <a:rPr lang="en-US" sz="2400" dirty="0" err="1"/>
              <a:t>tiểu</a:t>
            </a:r>
            <a:r>
              <a:rPr lang="en-US" sz="2400" dirty="0"/>
              <a:t> </a:t>
            </a:r>
            <a:r>
              <a:rPr lang="en-US" sz="2400" dirty="0" err="1"/>
              <a:t>học</a:t>
            </a:r>
            <a:r>
              <a:rPr lang="en-US" sz="2400" dirty="0"/>
              <a:t> – </a:t>
            </a:r>
            <a:r>
              <a:rPr lang="en-US" sz="2400" dirty="0" err="1"/>
              <a:t>đánh</a:t>
            </a:r>
            <a:r>
              <a:rPr lang="en-US" sz="2400" dirty="0"/>
              <a:t> </a:t>
            </a:r>
            <a:r>
              <a:rPr lang="en-US" sz="2400" dirty="0" err="1"/>
              <a:t>giá</a:t>
            </a:r>
            <a:r>
              <a:rPr lang="en-US" sz="2400" dirty="0"/>
              <a:t> </a:t>
            </a:r>
            <a:r>
              <a:rPr lang="en-US" sz="2400" dirty="0" err="1"/>
              <a:t>định</a:t>
            </a:r>
            <a:r>
              <a:rPr lang="en-US" sz="2400" dirty="0"/>
              <a:t> </a:t>
            </a:r>
            <a:r>
              <a:rPr lang="en-US" sz="2400" dirty="0" err="1"/>
              <a:t>kỳ</a:t>
            </a:r>
            <a:r>
              <a:rPr lang="en-US" sz="2400" dirty="0"/>
              <a:t> </a:t>
            </a:r>
            <a:r>
              <a:rPr lang="en-US" sz="2400" dirty="0" err="1"/>
              <a:t>theo</a:t>
            </a:r>
            <a:r>
              <a:rPr lang="en-US" sz="2400" dirty="0"/>
              <a:t> </a:t>
            </a:r>
            <a:r>
              <a:rPr lang="en-US" sz="2400" dirty="0" err="1"/>
              <a:t>năng</a:t>
            </a:r>
            <a:r>
              <a:rPr lang="en-US" sz="2400" dirty="0"/>
              <a:t> </a:t>
            </a:r>
            <a:r>
              <a:rPr lang="en-US" sz="2400" dirty="0" err="1"/>
              <a:t>lực</a:t>
            </a:r>
            <a:r>
              <a:rPr lang="en-US" sz="2400" dirty="0"/>
              <a:t> </a:t>
            </a:r>
            <a:r>
              <a:rPr lang="en-US" sz="2400" b="1" dirty="0" err="1">
                <a:solidFill>
                  <a:srgbClr val="C00000"/>
                </a:solidFill>
              </a:rPr>
              <a:t>môn</a:t>
            </a:r>
            <a:r>
              <a:rPr lang="en-US" sz="2400" b="1" dirty="0">
                <a:solidFill>
                  <a:srgbClr val="C00000"/>
                </a:solidFill>
              </a:rPr>
              <a:t> </a:t>
            </a:r>
            <a:r>
              <a:rPr lang="en-US" sz="2400" b="1" dirty="0" err="1">
                <a:solidFill>
                  <a:srgbClr val="C00000"/>
                </a:solidFill>
              </a:rPr>
              <a:t>Tiếng</a:t>
            </a:r>
            <a:r>
              <a:rPr lang="en-US" sz="2400" b="1" dirty="0">
                <a:solidFill>
                  <a:srgbClr val="C00000"/>
                </a:solidFill>
              </a:rPr>
              <a:t> Việt</a:t>
            </a:r>
            <a:r>
              <a:rPr lang="en-US" sz="2400" dirty="0"/>
              <a:t>.</a:t>
            </a:r>
            <a:endParaRPr lang="en-VN" sz="2400" dirty="0"/>
          </a:p>
        </p:txBody>
      </p:sp>
      <p:graphicFrame>
        <p:nvGraphicFramePr>
          <p:cNvPr id="5" name="Table 4">
            <a:extLst>
              <a:ext uri="{FF2B5EF4-FFF2-40B4-BE49-F238E27FC236}">
                <a16:creationId xmlns:a16="http://schemas.microsoft.com/office/drawing/2014/main" id="{3BD441AC-24A9-1069-459A-E4DC32626D4E}"/>
              </a:ext>
            </a:extLst>
          </p:cNvPr>
          <p:cNvGraphicFramePr>
            <a:graphicFrameLocks noGrp="1"/>
          </p:cNvGraphicFramePr>
          <p:nvPr>
            <p:extLst>
              <p:ext uri="{D42A27DB-BD31-4B8C-83A1-F6EECF244321}">
                <p14:modId xmlns:p14="http://schemas.microsoft.com/office/powerpoint/2010/main" val="4041316763"/>
              </p:ext>
            </p:extLst>
          </p:nvPr>
        </p:nvGraphicFramePr>
        <p:xfrm>
          <a:off x="141888" y="1577031"/>
          <a:ext cx="11908219" cy="5081968"/>
        </p:xfrm>
        <a:graphic>
          <a:graphicData uri="http://schemas.openxmlformats.org/drawingml/2006/table">
            <a:tbl>
              <a:tblPr firstRow="1" firstCol="1" bandRow="1">
                <a:tableStyleId>{5C22544A-7EE6-4342-B048-85BDC9FD1C3A}</a:tableStyleId>
              </a:tblPr>
              <a:tblGrid>
                <a:gridCol w="2580530">
                  <a:extLst>
                    <a:ext uri="{9D8B030D-6E8A-4147-A177-3AD203B41FA5}">
                      <a16:colId xmlns:a16="http://schemas.microsoft.com/office/drawing/2014/main" val="3616301484"/>
                    </a:ext>
                  </a:extLst>
                </a:gridCol>
                <a:gridCol w="3190009">
                  <a:extLst>
                    <a:ext uri="{9D8B030D-6E8A-4147-A177-3AD203B41FA5}">
                      <a16:colId xmlns:a16="http://schemas.microsoft.com/office/drawing/2014/main" val="1068390984"/>
                    </a:ext>
                  </a:extLst>
                </a:gridCol>
                <a:gridCol w="3148446">
                  <a:extLst>
                    <a:ext uri="{9D8B030D-6E8A-4147-A177-3AD203B41FA5}">
                      <a16:colId xmlns:a16="http://schemas.microsoft.com/office/drawing/2014/main" val="4048210511"/>
                    </a:ext>
                  </a:extLst>
                </a:gridCol>
                <a:gridCol w="2989234">
                  <a:extLst>
                    <a:ext uri="{9D8B030D-6E8A-4147-A177-3AD203B41FA5}">
                      <a16:colId xmlns:a16="http://schemas.microsoft.com/office/drawing/2014/main" val="440702830"/>
                    </a:ext>
                  </a:extLst>
                </a:gridCol>
              </a:tblGrid>
              <a:tr h="229734">
                <a:tc>
                  <a:txBody>
                    <a:bodyPr/>
                    <a:lstStyle/>
                    <a:p>
                      <a:pPr algn="ctr">
                        <a:lnSpc>
                          <a:spcPct val="115000"/>
                        </a:lnSpc>
                        <a:spcAft>
                          <a:spcPts val="1000"/>
                        </a:spcAft>
                        <a:buNone/>
                      </a:pP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Năng</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lực</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môn</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Tiếng</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Việt</a:t>
                      </a:r>
                      <a:endParaRPr lang="en-VN"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solidFill>
                      <a:schemeClr val="accent2">
                        <a:lumMod val="75000"/>
                      </a:schemeClr>
                    </a:solidFill>
                  </a:tcPr>
                </a:tc>
                <a:tc>
                  <a:txBody>
                    <a:bodyPr/>
                    <a:lstStyle/>
                    <a:p>
                      <a:pPr algn="ctr">
                        <a:lnSpc>
                          <a:spcPct val="115000"/>
                        </a:lnSpc>
                        <a:spcAft>
                          <a:spcPts val="1000"/>
                        </a:spcAft>
                        <a:buNone/>
                      </a:pP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Chưa</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đạt</a:t>
                      </a:r>
                      <a:endParaRPr lang="en-VN"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lnSpc>
                          <a:spcPct val="115000"/>
                        </a:lnSpc>
                        <a:spcAft>
                          <a:spcPts val="1000"/>
                        </a:spcAft>
                        <a:buNone/>
                      </a:pPr>
                      <a:r>
                        <a:rPr lang="en-US" sz="1800">
                          <a:effectLst/>
                          <a:latin typeface="Cambria" panose="02040503050406030204" pitchFamily="18" charset="0"/>
                          <a:ea typeface="MS Mincho" panose="02020609040205080304" pitchFamily="49" charset="-128"/>
                          <a:cs typeface="Times New Roman" panose="02020603050405020304" pitchFamily="18" charset="0"/>
                        </a:rPr>
                        <a:t>Đạt</a:t>
                      </a:r>
                      <a:endParaRPr lang="en-VN"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lnSpc>
                          <a:spcPct val="115000"/>
                        </a:lnSpc>
                        <a:spcAft>
                          <a:spcPts val="1000"/>
                        </a:spcAft>
                        <a:buNone/>
                      </a:pP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Tốt</a:t>
                      </a:r>
                      <a:endParaRPr lang="en-VN"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960983047"/>
                  </a:ext>
                </a:extLst>
              </a:tr>
              <a:tr h="873820">
                <a:tc>
                  <a:txBody>
                    <a:bodyPr/>
                    <a:lstStyle/>
                    <a:p>
                      <a:pPr>
                        <a:lnSpc>
                          <a:spcPct val="115000"/>
                        </a:lnSpc>
                        <a:spcAft>
                          <a:spcPts val="1000"/>
                        </a:spcAft>
                        <a:buNone/>
                      </a:pPr>
                      <a:r>
                        <a:rPr lang="en-US" sz="1800">
                          <a:effectLst/>
                          <a:latin typeface="Cambria" panose="02040503050406030204" pitchFamily="18" charset="0"/>
                          <a:ea typeface="MS Mincho" panose="02020609040205080304" pitchFamily="49" charset="-128"/>
                          <a:cs typeface="Times New Roman" panose="02020603050405020304" pitchFamily="18" charset="0"/>
                        </a:rPr>
                        <a:t>1. Nghe – Nói</a:t>
                      </a:r>
                      <a:endParaRPr lang="en-VN"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nSpc>
                          <a:spcPct val="115000"/>
                        </a:lnSpc>
                        <a:spcAft>
                          <a:spcPts val="1000"/>
                        </a:spcAft>
                        <a:buNone/>
                      </a:pPr>
                      <a:r>
                        <a:rPr lang="en-US" sz="1800" dirty="0">
                          <a:effectLst/>
                          <a:latin typeface="Cambria" panose="02040503050406030204" pitchFamily="18" charset="0"/>
                          <a:ea typeface="MS Mincho" panose="02020609040205080304" pitchFamily="49" charset="-128"/>
                          <a:cs typeface="Times New Roman" panose="02020603050405020304" pitchFamily="18" charset="0"/>
                        </a:rPr>
                        <a:t>Nghe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hiểu</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còn</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hạn</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chế</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diễn</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đạt</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ngắn</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gọn</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ngắt</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quãng</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chưa</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rõ</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ràng</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a:t>
                      </a:r>
                      <a:endParaRPr lang="en-VN"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nSpc>
                          <a:spcPct val="115000"/>
                        </a:lnSpc>
                        <a:spcAft>
                          <a:spcPts val="1000"/>
                        </a:spcAft>
                        <a:buNone/>
                      </a:pPr>
                      <a:r>
                        <a:rPr lang="en-US" sz="1800">
                          <a:effectLst/>
                          <a:highlight>
                            <a:srgbClr val="FFFF00"/>
                          </a:highlight>
                          <a:latin typeface="Cambria" panose="02040503050406030204" pitchFamily="18" charset="0"/>
                          <a:ea typeface="MS Mincho" panose="02020609040205080304" pitchFamily="49" charset="-128"/>
                          <a:cs typeface="Times New Roman" panose="02020603050405020304" pitchFamily="18" charset="0"/>
                        </a:rPr>
                        <a:t>Nghe hiểu nội dung cơ bản; biết nói đúng yêu cầu, có đủ ý.</a:t>
                      </a:r>
                      <a:endParaRPr lang="en-VN" sz="1800">
                        <a:effectLst/>
                        <a:highlight>
                          <a:srgbClr val="FFFF00"/>
                        </a:highligh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nSpc>
                          <a:spcPct val="115000"/>
                        </a:lnSpc>
                        <a:spcAft>
                          <a:spcPts val="1000"/>
                        </a:spcAft>
                        <a:buNone/>
                      </a:pPr>
                      <a:r>
                        <a:rPr lang="en-US" sz="1800">
                          <a:effectLst/>
                          <a:latin typeface="Cambria" panose="02040503050406030204" pitchFamily="18" charset="0"/>
                          <a:ea typeface="MS Mincho" panose="02020609040205080304" pitchFamily="49" charset="-128"/>
                          <a:cs typeface="Times New Roman" panose="02020603050405020304" pitchFamily="18" charset="0"/>
                        </a:rPr>
                        <a:t>Nghe hiểu tốt, biết đặt câu hỏi, trả lời rõ ràng, diễn đạt mạch lạc, cảm xúc.</a:t>
                      </a:r>
                      <a:endParaRPr lang="en-VN"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796760672"/>
                  </a:ext>
                </a:extLst>
              </a:tr>
              <a:tr h="717134">
                <a:tc>
                  <a:txBody>
                    <a:bodyPr/>
                    <a:lstStyle/>
                    <a:p>
                      <a:pPr>
                        <a:lnSpc>
                          <a:spcPct val="115000"/>
                        </a:lnSpc>
                        <a:spcAft>
                          <a:spcPts val="1000"/>
                        </a:spcAft>
                        <a:buNone/>
                      </a:pPr>
                      <a:r>
                        <a:rPr lang="en-US" sz="1800">
                          <a:effectLst/>
                          <a:latin typeface="Cambria" panose="02040503050406030204" pitchFamily="18" charset="0"/>
                          <a:ea typeface="MS Mincho" panose="02020609040205080304" pitchFamily="49" charset="-128"/>
                          <a:cs typeface="Times New Roman" panose="02020603050405020304" pitchFamily="18" charset="0"/>
                        </a:rPr>
                        <a:t>2. Đọc hiểu văn bản</a:t>
                      </a:r>
                      <a:endParaRPr lang="en-VN"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nSpc>
                          <a:spcPct val="115000"/>
                        </a:lnSpc>
                        <a:spcAft>
                          <a:spcPts val="1000"/>
                        </a:spcAft>
                        <a:buNone/>
                      </a:pPr>
                      <a:r>
                        <a:rPr lang="en-US" sz="1800">
                          <a:effectLst/>
                          <a:latin typeface="Cambria" panose="02040503050406030204" pitchFamily="18" charset="0"/>
                          <a:ea typeface="MS Mincho" panose="02020609040205080304" pitchFamily="49" charset="-128"/>
                          <a:cs typeface="Times New Roman" panose="02020603050405020304" pitchFamily="18" charset="0"/>
                        </a:rPr>
                        <a:t>Đọc ngắt quãng, sai; chưa hiểu nội dung văn bản.</a:t>
                      </a:r>
                      <a:endParaRPr lang="en-VN"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nSpc>
                          <a:spcPct val="115000"/>
                        </a:lnSpc>
                        <a:spcAft>
                          <a:spcPts val="1000"/>
                        </a:spcAft>
                        <a:buNone/>
                      </a:pPr>
                      <a:r>
                        <a:rPr lang="en-US" sz="1800">
                          <a:effectLst/>
                          <a:highlight>
                            <a:srgbClr val="FFFF00"/>
                          </a:highlight>
                          <a:latin typeface="Cambria" panose="02040503050406030204" pitchFamily="18" charset="0"/>
                          <a:ea typeface="MS Mincho" panose="02020609040205080304" pitchFamily="49" charset="-128"/>
                          <a:cs typeface="Times New Roman" panose="02020603050405020304" pitchFamily="18" charset="0"/>
                        </a:rPr>
                        <a:t>Đọc trôi chảy; hiểu nội dung chính của văn bản.</a:t>
                      </a:r>
                      <a:endParaRPr lang="en-VN" sz="1800">
                        <a:effectLst/>
                        <a:highlight>
                          <a:srgbClr val="FFFF00"/>
                        </a:highligh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nSpc>
                          <a:spcPct val="115000"/>
                        </a:lnSpc>
                        <a:spcAft>
                          <a:spcPts val="1000"/>
                        </a:spcAft>
                        <a:buNone/>
                      </a:pPr>
                      <a:r>
                        <a:rPr lang="en-US" sz="1800">
                          <a:effectLst/>
                          <a:latin typeface="Cambria" panose="02040503050406030204" pitchFamily="18" charset="0"/>
                          <a:ea typeface="MS Mincho" panose="02020609040205080304" pitchFamily="49" charset="-128"/>
                          <a:cs typeface="Times New Roman" panose="02020603050405020304" pitchFamily="18" charset="0"/>
                        </a:rPr>
                        <a:t>Đọc diễn cảm; phân tích, liên hệ được nội dung với thực tế.</a:t>
                      </a:r>
                      <a:endParaRPr lang="en-VN"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4116993650"/>
                  </a:ext>
                </a:extLst>
              </a:tr>
              <a:tr h="717134">
                <a:tc>
                  <a:txBody>
                    <a:bodyPr/>
                    <a:lstStyle/>
                    <a:p>
                      <a:pPr>
                        <a:lnSpc>
                          <a:spcPct val="115000"/>
                        </a:lnSpc>
                        <a:spcAft>
                          <a:spcPts val="1000"/>
                        </a:spcAft>
                        <a:buNone/>
                      </a:pPr>
                      <a:r>
                        <a:rPr lang="en-US" sz="1800">
                          <a:effectLst/>
                          <a:latin typeface="Cambria" panose="02040503050406030204" pitchFamily="18" charset="0"/>
                          <a:ea typeface="MS Mincho" panose="02020609040205080304" pitchFamily="49" charset="-128"/>
                          <a:cs typeface="Times New Roman" panose="02020603050405020304" pitchFamily="18" charset="0"/>
                        </a:rPr>
                        <a:t>3. Viết đoạn văn, bài văn</a:t>
                      </a:r>
                      <a:endParaRPr lang="en-VN"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nSpc>
                          <a:spcPct val="115000"/>
                        </a:lnSpc>
                        <a:spcAft>
                          <a:spcPts val="1000"/>
                        </a:spcAft>
                        <a:buNone/>
                      </a:pPr>
                      <a:r>
                        <a:rPr lang="en-US" sz="1800">
                          <a:effectLst/>
                          <a:latin typeface="Cambria" panose="02040503050406030204" pitchFamily="18" charset="0"/>
                          <a:ea typeface="MS Mincho" panose="02020609040205080304" pitchFamily="49" charset="-128"/>
                          <a:cs typeface="Times New Roman" panose="02020603050405020304" pitchFamily="18" charset="0"/>
                        </a:rPr>
                        <a:t>Chưa biết viết đúng cấu trúc; nhiều lỗi chính tả, ngữ pháp.</a:t>
                      </a:r>
                      <a:endParaRPr lang="en-VN"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nSpc>
                          <a:spcPct val="115000"/>
                        </a:lnSpc>
                        <a:spcAft>
                          <a:spcPts val="1000"/>
                        </a:spcAft>
                        <a:buNone/>
                      </a:pPr>
                      <a:r>
                        <a:rPr lang="en-US" sz="1800">
                          <a:effectLst/>
                          <a:highlight>
                            <a:srgbClr val="FFFF00"/>
                          </a:highlight>
                          <a:latin typeface="Cambria" panose="02040503050406030204" pitchFamily="18" charset="0"/>
                          <a:ea typeface="MS Mincho" panose="02020609040205080304" pitchFamily="49" charset="-128"/>
                          <a:cs typeface="Times New Roman" panose="02020603050405020304" pitchFamily="18" charset="0"/>
                        </a:rPr>
                        <a:t>Viết đúng yêu cầu, có mở đầu, thân, kết; ít lỗi chính tả.</a:t>
                      </a:r>
                      <a:endParaRPr lang="en-VN" sz="1800">
                        <a:effectLst/>
                        <a:highlight>
                          <a:srgbClr val="FFFF00"/>
                        </a:highligh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nSpc>
                          <a:spcPct val="115000"/>
                        </a:lnSpc>
                        <a:spcAft>
                          <a:spcPts val="1000"/>
                        </a:spcAft>
                        <a:buNone/>
                      </a:pPr>
                      <a:r>
                        <a:rPr lang="en-US" sz="1800">
                          <a:effectLst/>
                          <a:latin typeface="Cambria" panose="02040503050406030204" pitchFamily="18" charset="0"/>
                          <a:ea typeface="MS Mincho" panose="02020609040205080304" pitchFamily="49" charset="-128"/>
                          <a:cs typeface="Times New Roman" panose="02020603050405020304" pitchFamily="18" charset="0"/>
                        </a:rPr>
                        <a:t>Viết sáng tạo, dùng từ hay; biết liên kết ý, biểu đạt rõ ràng.</a:t>
                      </a:r>
                      <a:endParaRPr lang="en-VN"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27321867"/>
                  </a:ext>
                </a:extLst>
              </a:tr>
              <a:tr h="960835">
                <a:tc>
                  <a:txBody>
                    <a:bodyPr/>
                    <a:lstStyle/>
                    <a:p>
                      <a:pPr>
                        <a:lnSpc>
                          <a:spcPct val="115000"/>
                        </a:lnSpc>
                        <a:spcAft>
                          <a:spcPts val="1000"/>
                        </a:spcAft>
                        <a:buNone/>
                      </a:pPr>
                      <a:r>
                        <a:rPr lang="en-US" sz="1800">
                          <a:effectLst/>
                          <a:latin typeface="Cambria" panose="02040503050406030204" pitchFamily="18" charset="0"/>
                          <a:ea typeface="MS Mincho" panose="02020609040205080304" pitchFamily="49" charset="-128"/>
                          <a:cs typeface="Times New Roman" panose="02020603050405020304" pitchFamily="18" charset="0"/>
                        </a:rPr>
                        <a:t>4. Nhận biết và sử dụng kiến thức tiếng Việt</a:t>
                      </a:r>
                      <a:endParaRPr lang="en-VN"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nSpc>
                          <a:spcPct val="115000"/>
                        </a:lnSpc>
                        <a:spcAft>
                          <a:spcPts val="1000"/>
                        </a:spcAft>
                        <a:buNone/>
                      </a:pPr>
                      <a:r>
                        <a:rPr lang="en-US" sz="1800">
                          <a:effectLst/>
                          <a:latin typeface="Cambria" panose="02040503050406030204" pitchFamily="18" charset="0"/>
                          <a:ea typeface="MS Mincho" panose="02020609040205080304" pitchFamily="49" charset="-128"/>
                          <a:cs typeface="Times New Roman" panose="02020603050405020304" pitchFamily="18" charset="0"/>
                        </a:rPr>
                        <a:t>Chưa nắm được từ loại, cấu trúc câu, dấu câu,...</a:t>
                      </a:r>
                      <a:endParaRPr lang="en-VN"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nSpc>
                          <a:spcPct val="115000"/>
                        </a:lnSpc>
                        <a:spcAft>
                          <a:spcPts val="1000"/>
                        </a:spcAft>
                        <a:buNone/>
                      </a:pPr>
                      <a:r>
                        <a:rPr lang="en-US" sz="1800">
                          <a:effectLst/>
                          <a:highlight>
                            <a:srgbClr val="FFFF00"/>
                          </a:highlight>
                          <a:latin typeface="Cambria" panose="02040503050406030204" pitchFamily="18" charset="0"/>
                          <a:ea typeface="MS Mincho" panose="02020609040205080304" pitchFamily="49" charset="-128"/>
                          <a:cs typeface="Times New Roman" panose="02020603050405020304" pitchFamily="18" charset="0"/>
                        </a:rPr>
                        <a:t>Nắm và sử dụng được kiến thức cơ bản trong nói và viết.</a:t>
                      </a:r>
                      <a:endParaRPr lang="en-VN" sz="1800">
                        <a:effectLst/>
                        <a:highlight>
                          <a:srgbClr val="FFFF00"/>
                        </a:highligh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nSpc>
                          <a:spcPct val="115000"/>
                        </a:lnSpc>
                        <a:spcAft>
                          <a:spcPts val="1000"/>
                        </a:spcAft>
                        <a:buNone/>
                      </a:pPr>
                      <a:r>
                        <a:rPr lang="en-US" sz="1800">
                          <a:effectLst/>
                          <a:latin typeface="Cambria" panose="02040503050406030204" pitchFamily="18" charset="0"/>
                          <a:ea typeface="MS Mincho" panose="02020609040205080304" pitchFamily="49" charset="-128"/>
                          <a:cs typeface="Times New Roman" panose="02020603050405020304" pitchFamily="18" charset="0"/>
                        </a:rPr>
                        <a:t>Vận dụng linh hoạt kiến thức tiếng Việt để giao tiếp, viết sáng tạo.</a:t>
                      </a:r>
                      <a:endParaRPr lang="en-VN"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36105886"/>
                  </a:ext>
                </a:extLst>
              </a:tr>
              <a:tr h="960835">
                <a:tc>
                  <a:txBody>
                    <a:bodyPr/>
                    <a:lstStyle/>
                    <a:p>
                      <a:pPr>
                        <a:lnSpc>
                          <a:spcPct val="115000"/>
                        </a:lnSpc>
                        <a:spcAft>
                          <a:spcPts val="1000"/>
                        </a:spcAft>
                        <a:buNone/>
                      </a:pPr>
                      <a:r>
                        <a:rPr lang="en-US" sz="1800">
                          <a:effectLst/>
                          <a:latin typeface="Cambria" panose="02040503050406030204" pitchFamily="18" charset="0"/>
                          <a:ea typeface="MS Mincho" panose="02020609040205080304" pitchFamily="49" charset="-128"/>
                          <a:cs typeface="Times New Roman" panose="02020603050405020304" pitchFamily="18" charset="0"/>
                        </a:rPr>
                        <a:t>5. Thái độ học tập môn Tiếng Việt</a:t>
                      </a:r>
                      <a:endParaRPr lang="en-VN"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nSpc>
                          <a:spcPct val="115000"/>
                        </a:lnSpc>
                        <a:spcAft>
                          <a:spcPts val="1000"/>
                        </a:spcAft>
                        <a:buNone/>
                      </a:pPr>
                      <a:r>
                        <a:rPr lang="en-US" sz="1800">
                          <a:effectLst/>
                          <a:latin typeface="Cambria" panose="02040503050406030204" pitchFamily="18" charset="0"/>
                          <a:ea typeface="MS Mincho" panose="02020609040205080304" pitchFamily="49" charset="-128"/>
                          <a:cs typeface="Times New Roman" panose="02020603050405020304" pitchFamily="18" charset="0"/>
                        </a:rPr>
                        <a:t>Thiếu hứng thú, ít tham gia hoạt động học tập.</a:t>
                      </a:r>
                      <a:endParaRPr lang="en-VN"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nSpc>
                          <a:spcPct val="115000"/>
                        </a:lnSpc>
                        <a:spcAft>
                          <a:spcPts val="1000"/>
                        </a:spcAft>
                        <a:buNone/>
                      </a:pPr>
                      <a:r>
                        <a:rPr lang="en-US" sz="1800">
                          <a:effectLst/>
                          <a:highlight>
                            <a:srgbClr val="FFFF00"/>
                          </a:highlight>
                          <a:latin typeface="Cambria" panose="02040503050406030204" pitchFamily="18" charset="0"/>
                          <a:ea typeface="MS Mincho" panose="02020609040205080304" pitchFamily="49" charset="-128"/>
                          <a:cs typeface="Times New Roman" panose="02020603050405020304" pitchFamily="18" charset="0"/>
                        </a:rPr>
                        <a:t>Có ý thức học tập, hợp tác cùng bạn trong hoạt động nhóm.</a:t>
                      </a:r>
                      <a:endParaRPr lang="en-VN" sz="1800">
                        <a:effectLst/>
                        <a:highlight>
                          <a:srgbClr val="FFFF00"/>
                        </a:highligh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nSpc>
                          <a:spcPct val="115000"/>
                        </a:lnSpc>
                        <a:spcAft>
                          <a:spcPts val="1000"/>
                        </a:spcAft>
                        <a:buNone/>
                      </a:pP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Hứng</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thú</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học</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tập</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chủ</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động</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phát</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biểu</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đóng</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góp</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xây</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dựng</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bài</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a:t>
                      </a:r>
                      <a:endParaRPr lang="en-VN"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313023444"/>
                  </a:ext>
                </a:extLst>
              </a:tr>
            </a:tbl>
          </a:graphicData>
        </a:graphic>
      </p:graphicFrame>
    </p:spTree>
    <p:extLst>
      <p:ext uri="{BB962C8B-B14F-4D97-AF65-F5344CB8AC3E}">
        <p14:creationId xmlns:p14="http://schemas.microsoft.com/office/powerpoint/2010/main" val="2828277216"/>
      </p:ext>
    </p:extLst>
  </p:cSld>
  <p:clrMapOvr>
    <a:masterClrMapping/>
  </p:clrMapOvr>
  <mc:AlternateContent xmlns:mc="http://schemas.openxmlformats.org/markup-compatibility/2006" xmlns:p14="http://schemas.microsoft.com/office/powerpoint/2010/main">
    <mc:Choice Requires="p14">
      <p:transition spd="slow" p14:dur="2000" advTm="37173"/>
    </mc:Choice>
    <mc:Fallback xmlns="">
      <p:transition spd="slow" advTm="37173"/>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8626D3E1-0586-CEA2-CECC-5B29FE0271BD}"/>
              </a:ext>
            </a:extLst>
          </p:cNvPr>
          <p:cNvSpPr>
            <a:spLocks noGrp="1"/>
          </p:cNvSpPr>
          <p:nvPr>
            <p:ph idx="1"/>
          </p:nvPr>
        </p:nvSpPr>
        <p:spPr>
          <a:xfrm>
            <a:off x="793164" y="1307940"/>
            <a:ext cx="10967036" cy="4983324"/>
          </a:xfrm>
        </p:spPr>
        <p:txBody>
          <a:bodyPr>
            <a:noAutofit/>
          </a:bodyPr>
          <a:lstStyle/>
          <a:p>
            <a:pPr algn="just"/>
            <a:r>
              <a:rPr lang="vi-VN" sz="2400" b="1" dirty="0">
                <a:latin typeface="+mj-lt"/>
              </a:rPr>
              <a:t>Năng lực Toán học </a:t>
            </a:r>
            <a:r>
              <a:rPr lang="vi-VN" sz="2400" dirty="0">
                <a:latin typeface="+mj-lt"/>
              </a:rPr>
              <a:t>là khả năng của một người trong việc </a:t>
            </a:r>
            <a:r>
              <a:rPr lang="vi-VN" sz="2400" dirty="0">
                <a:solidFill>
                  <a:srgbClr val="FF0000"/>
                </a:solidFill>
                <a:latin typeface="+mj-lt"/>
              </a:rPr>
              <a:t>diễn giải một vấn đề thành một công thức toán học phù hợp </a:t>
            </a:r>
            <a:r>
              <a:rPr lang="vi-VN" sz="2400" dirty="0">
                <a:latin typeface="+mj-lt"/>
              </a:rPr>
              <a:t>- Áp dụng </a:t>
            </a:r>
            <a:r>
              <a:rPr lang="vi-VN" sz="2400" dirty="0">
                <a:solidFill>
                  <a:srgbClr val="FF0000"/>
                </a:solidFill>
                <a:latin typeface="+mj-lt"/>
              </a:rPr>
              <a:t>kiến ​​thức và kỹ năng toán học để tìm ra giải pháp, giải thích </a:t>
            </a:r>
            <a:r>
              <a:rPr lang="vi-VN" sz="2400" dirty="0">
                <a:latin typeface="+mj-lt"/>
              </a:rPr>
              <a:t>kết quả toán học liên quan đến bối cảnh; xem xét </a:t>
            </a:r>
            <a:r>
              <a:rPr lang="vi-VN" sz="2400" dirty="0">
                <a:solidFill>
                  <a:srgbClr val="FF0000"/>
                </a:solidFill>
                <a:latin typeface="+mj-lt"/>
              </a:rPr>
              <a:t>giá trị hoặc hạn chế </a:t>
            </a:r>
            <a:r>
              <a:rPr lang="vi-VN" sz="2400" dirty="0">
                <a:latin typeface="+mj-lt"/>
              </a:rPr>
              <a:t>của kết quả đó.</a:t>
            </a:r>
          </a:p>
        </p:txBody>
      </p:sp>
      <p:pic>
        <p:nvPicPr>
          <p:cNvPr id="3" name="Picture 2" descr="Diagram&#10;&#10;Description automatically generated">
            <a:extLst>
              <a:ext uri="{FF2B5EF4-FFF2-40B4-BE49-F238E27FC236}">
                <a16:creationId xmlns:a16="http://schemas.microsoft.com/office/drawing/2014/main" id="{6C1BEFBF-63CC-F53D-A643-3A61793422D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5567" y="2986252"/>
            <a:ext cx="4694397" cy="2918011"/>
          </a:xfrm>
          <a:prstGeom prst="rect">
            <a:avLst/>
          </a:prstGeom>
          <a:noFill/>
        </p:spPr>
      </p:pic>
      <p:pic>
        <p:nvPicPr>
          <p:cNvPr id="13" name="Picture 12">
            <a:extLst>
              <a:ext uri="{FF2B5EF4-FFF2-40B4-BE49-F238E27FC236}">
                <a16:creationId xmlns:a16="http://schemas.microsoft.com/office/drawing/2014/main" id="{84C2D397-576A-D692-EB06-6AF076E7221E}"/>
              </a:ext>
            </a:extLst>
          </p:cNvPr>
          <p:cNvPicPr>
            <a:picLocks noChangeAspect="1"/>
          </p:cNvPicPr>
          <p:nvPr/>
        </p:nvPicPr>
        <p:blipFill>
          <a:blip r:embed="rId3"/>
          <a:stretch>
            <a:fillRect/>
          </a:stretch>
        </p:blipFill>
        <p:spPr>
          <a:xfrm>
            <a:off x="6014977" y="2564577"/>
            <a:ext cx="7234420" cy="3570462"/>
          </a:xfrm>
          <a:prstGeom prst="rect">
            <a:avLst/>
          </a:prstGeom>
        </p:spPr>
      </p:pic>
      <p:sp>
        <p:nvSpPr>
          <p:cNvPr id="15" name="Title 1">
            <a:extLst>
              <a:ext uri="{FF2B5EF4-FFF2-40B4-BE49-F238E27FC236}">
                <a16:creationId xmlns:a16="http://schemas.microsoft.com/office/drawing/2014/main" id="{DB44BF62-2E83-A494-BE62-2604C1079F48}"/>
              </a:ext>
            </a:extLst>
          </p:cNvPr>
          <p:cNvSpPr>
            <a:spLocks noGrp="1"/>
          </p:cNvSpPr>
          <p:nvPr>
            <p:ph type="title"/>
          </p:nvPr>
        </p:nvSpPr>
        <p:spPr>
          <a:xfrm>
            <a:off x="361950" y="479425"/>
            <a:ext cx="11468100" cy="660501"/>
          </a:xfrm>
        </p:spPr>
        <p:txBody>
          <a:bodyPr>
            <a:noAutofit/>
          </a:bodyPr>
          <a:lstStyle/>
          <a:p>
            <a:pPr algn="ctr"/>
            <a:r>
              <a:rPr lang="en-US" sz="2800">
                <a:solidFill>
                  <a:schemeClr val="tx1"/>
                </a:solidFill>
                <a:latin typeface="Times New Roman" panose="02020603050405020304" pitchFamily="18" charset="0"/>
                <a:cs typeface="Times New Roman" panose="02020603050405020304" pitchFamily="18" charset="0"/>
              </a:rPr>
              <a:t>Ví dụ minh hoạ SEA-PLM</a:t>
            </a:r>
            <a:endParaRPr 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9652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510" y="722418"/>
            <a:ext cx="11468100" cy="514592"/>
          </a:xfrm>
        </p:spPr>
        <p:txBody>
          <a:bodyPr>
            <a:normAutofit/>
          </a:bodyPr>
          <a:lstStyle/>
          <a:p>
            <a:pPr algn="ctr"/>
            <a:r>
              <a:rPr lang="en-US" sz="2800">
                <a:solidFill>
                  <a:schemeClr val="tx1"/>
                </a:solidFill>
                <a:latin typeface="Times New Roman" panose="02020603050405020304" pitchFamily="18" charset="0"/>
                <a:cs typeface="Times New Roman" panose="02020603050405020304" pitchFamily="18" charset="0"/>
              </a:rPr>
              <a:t>Ví dụ minh hoạ SEA-PLM</a:t>
            </a:r>
            <a:endParaRPr lang="vi-VN" sz="2800" dirty="0">
              <a:latin typeface="+mj-lt"/>
            </a:endParaRPr>
          </a:p>
        </p:txBody>
      </p:sp>
      <p:sp>
        <p:nvSpPr>
          <p:cNvPr id="11" name="Content Placeholder 10">
            <a:extLst>
              <a:ext uri="{FF2B5EF4-FFF2-40B4-BE49-F238E27FC236}">
                <a16:creationId xmlns:a16="http://schemas.microsoft.com/office/drawing/2014/main" id="{8626D3E1-0586-CEA2-CECC-5B29FE0271BD}"/>
              </a:ext>
            </a:extLst>
          </p:cNvPr>
          <p:cNvSpPr>
            <a:spLocks noGrp="1"/>
          </p:cNvSpPr>
          <p:nvPr>
            <p:ph idx="1"/>
          </p:nvPr>
        </p:nvSpPr>
        <p:spPr>
          <a:xfrm>
            <a:off x="830742" y="1396975"/>
            <a:ext cx="10967036" cy="4078150"/>
          </a:xfrm>
        </p:spPr>
        <p:txBody>
          <a:bodyPr>
            <a:noAutofit/>
          </a:bodyPr>
          <a:lstStyle/>
          <a:p>
            <a:pPr algn="just"/>
            <a:r>
              <a:rPr lang="vi-VN" b="1" dirty="0">
                <a:latin typeface="+mj-lt"/>
              </a:rPr>
              <a:t>Năng lực Đọc hiểu </a:t>
            </a:r>
            <a:r>
              <a:rPr lang="vi-VN" dirty="0">
                <a:latin typeface="+mj-lt"/>
              </a:rPr>
              <a:t>là khả năng của một người </a:t>
            </a:r>
            <a:r>
              <a:rPr lang="vi-VN" dirty="0">
                <a:solidFill>
                  <a:srgbClr val="FF0000"/>
                </a:solidFill>
                <a:latin typeface="+mj-lt"/>
              </a:rPr>
              <a:t>để hiểu, sử dụng và phản hồi </a:t>
            </a:r>
            <a:r>
              <a:rPr lang="vi-VN" dirty="0">
                <a:latin typeface="+mj-lt"/>
              </a:rPr>
              <a:t>các văn bản viết nhằm đáp ứng </a:t>
            </a:r>
            <a:r>
              <a:rPr lang="vi-VN" dirty="0">
                <a:solidFill>
                  <a:srgbClr val="FF0000"/>
                </a:solidFill>
                <a:latin typeface="+mj-lt"/>
              </a:rPr>
              <a:t>các nhu cầu cá nhân, xã hội, kinh tế và công dân.</a:t>
            </a:r>
          </a:p>
        </p:txBody>
      </p:sp>
      <p:graphicFrame>
        <p:nvGraphicFramePr>
          <p:cNvPr id="3" name="Table 2">
            <a:extLst>
              <a:ext uri="{FF2B5EF4-FFF2-40B4-BE49-F238E27FC236}">
                <a16:creationId xmlns:a16="http://schemas.microsoft.com/office/drawing/2014/main" id="{D9A0B74B-98F7-793D-4B04-4D0A73E4A754}"/>
              </a:ext>
            </a:extLst>
          </p:cNvPr>
          <p:cNvGraphicFramePr>
            <a:graphicFrameLocks noGrp="1"/>
          </p:cNvGraphicFramePr>
          <p:nvPr/>
        </p:nvGraphicFramePr>
        <p:xfrm>
          <a:off x="1134256" y="3086761"/>
          <a:ext cx="3998595" cy="2791525"/>
        </p:xfrm>
        <a:graphic>
          <a:graphicData uri="http://schemas.openxmlformats.org/drawingml/2006/table">
            <a:tbl>
              <a:tblPr firstRow="1" bandRow="1">
                <a:tableStyleId>{5C22544A-7EE6-4342-B048-85BDC9FD1C3A}</a:tableStyleId>
              </a:tblPr>
              <a:tblGrid>
                <a:gridCol w="1938200">
                  <a:extLst>
                    <a:ext uri="{9D8B030D-6E8A-4147-A177-3AD203B41FA5}">
                      <a16:colId xmlns:a16="http://schemas.microsoft.com/office/drawing/2014/main" val="1023316149"/>
                    </a:ext>
                  </a:extLst>
                </a:gridCol>
                <a:gridCol w="2060395">
                  <a:extLst>
                    <a:ext uri="{9D8B030D-6E8A-4147-A177-3AD203B41FA5}">
                      <a16:colId xmlns:a16="http://schemas.microsoft.com/office/drawing/2014/main" val="2026579129"/>
                    </a:ext>
                  </a:extLst>
                </a:gridCol>
              </a:tblGrid>
              <a:tr h="507265">
                <a:tc>
                  <a:txBody>
                    <a:bodyPr/>
                    <a:lstStyle/>
                    <a:p>
                      <a:pPr algn="ctr">
                        <a:lnSpc>
                          <a:spcPct val="150000"/>
                        </a:lnSpc>
                        <a:spcBef>
                          <a:spcPts val="300"/>
                        </a:spcBef>
                        <a:spcAft>
                          <a:spcPts val="300"/>
                        </a:spcAft>
                      </a:pPr>
                      <a:r>
                        <a:rPr lang="en-AU" sz="2000" dirty="0" err="1">
                          <a:effectLst/>
                        </a:rPr>
                        <a:t>Quá</a:t>
                      </a:r>
                      <a:r>
                        <a:rPr lang="en-AU" sz="2000" dirty="0">
                          <a:effectLst/>
                        </a:rPr>
                        <a:t> </a:t>
                      </a:r>
                      <a:r>
                        <a:rPr lang="en-AU" sz="2000" dirty="0" err="1">
                          <a:effectLst/>
                        </a:rPr>
                        <a:t>trình</a:t>
                      </a:r>
                      <a:r>
                        <a:rPr lang="en-AU" sz="2000" dirty="0">
                          <a:effectLst/>
                        </a:rPr>
                        <a:t> </a:t>
                      </a:r>
                      <a:r>
                        <a:rPr lang="en-AU" sz="2000" dirty="0" err="1">
                          <a:effectLst/>
                        </a:rPr>
                        <a:t>đọc</a:t>
                      </a:r>
                      <a:endParaRPr lang="en-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300"/>
                        </a:spcBef>
                        <a:spcAft>
                          <a:spcPts val="300"/>
                        </a:spcAft>
                      </a:pPr>
                      <a:r>
                        <a:rPr lang="en-US" sz="2000">
                          <a:effectLst/>
                        </a:rPr>
                        <a:t>Tỉ lệ % mục tiêu</a:t>
                      </a:r>
                      <a:endParaRPr lang="en-VN"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01039469"/>
                  </a:ext>
                </a:extLst>
              </a:tr>
              <a:tr h="507265">
                <a:tc>
                  <a:txBody>
                    <a:bodyPr/>
                    <a:lstStyle/>
                    <a:p>
                      <a:pPr algn="ctr">
                        <a:lnSpc>
                          <a:spcPct val="150000"/>
                        </a:lnSpc>
                        <a:spcBef>
                          <a:spcPts val="300"/>
                        </a:spcBef>
                        <a:spcAft>
                          <a:spcPts val="300"/>
                        </a:spcAft>
                      </a:pPr>
                      <a:r>
                        <a:rPr lang="en-US" sz="2400" dirty="0" err="1">
                          <a:effectLst/>
                        </a:rPr>
                        <a:t>Xác</a:t>
                      </a:r>
                      <a:r>
                        <a:rPr lang="en-US" sz="2400" dirty="0">
                          <a:effectLst/>
                        </a:rPr>
                        <a:t> </a:t>
                      </a:r>
                      <a:r>
                        <a:rPr lang="en-US" sz="2400" dirty="0" err="1">
                          <a:effectLst/>
                        </a:rPr>
                        <a:t>định</a:t>
                      </a:r>
                      <a:r>
                        <a:rPr lang="en-US" sz="2400" dirty="0">
                          <a:effectLst/>
                        </a:rPr>
                        <a:t> </a:t>
                      </a:r>
                      <a:r>
                        <a:rPr lang="en-US" sz="2400" dirty="0" err="1">
                          <a:effectLst/>
                        </a:rPr>
                        <a:t>vị</a:t>
                      </a:r>
                      <a:r>
                        <a:rPr lang="en-US" sz="2400" dirty="0">
                          <a:effectLst/>
                        </a:rPr>
                        <a:t> </a:t>
                      </a:r>
                      <a:r>
                        <a:rPr lang="en-US" sz="2400" dirty="0" err="1">
                          <a:effectLst/>
                        </a:rPr>
                        <a:t>trí</a:t>
                      </a:r>
                      <a:endParaRPr lang="en-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300"/>
                        </a:spcBef>
                        <a:spcAft>
                          <a:spcPts val="300"/>
                        </a:spcAft>
                      </a:pPr>
                      <a:r>
                        <a:rPr lang="en-AU" sz="2000">
                          <a:effectLst/>
                        </a:rPr>
                        <a:t>35–45</a:t>
                      </a:r>
                      <a:endParaRPr lang="en-VN"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1352020"/>
                  </a:ext>
                </a:extLst>
              </a:tr>
              <a:tr h="507265">
                <a:tc>
                  <a:txBody>
                    <a:bodyPr/>
                    <a:lstStyle/>
                    <a:p>
                      <a:pPr algn="ctr">
                        <a:lnSpc>
                          <a:spcPct val="150000"/>
                        </a:lnSpc>
                        <a:spcBef>
                          <a:spcPts val="300"/>
                        </a:spcBef>
                        <a:spcAft>
                          <a:spcPts val="300"/>
                        </a:spcAft>
                      </a:pPr>
                      <a:r>
                        <a:rPr lang="en-GB" sz="2400" dirty="0" err="1">
                          <a:effectLst/>
                        </a:rPr>
                        <a:t>Diễn</a:t>
                      </a:r>
                      <a:r>
                        <a:rPr lang="en-GB" sz="2400" dirty="0">
                          <a:effectLst/>
                        </a:rPr>
                        <a:t> </a:t>
                      </a:r>
                      <a:r>
                        <a:rPr lang="en-GB" sz="2400" dirty="0" err="1">
                          <a:effectLst/>
                        </a:rPr>
                        <a:t>giải</a:t>
                      </a:r>
                      <a:endParaRPr lang="en-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300"/>
                        </a:spcBef>
                        <a:spcAft>
                          <a:spcPts val="300"/>
                        </a:spcAft>
                      </a:pPr>
                      <a:r>
                        <a:rPr lang="en-AU" sz="2000">
                          <a:effectLst/>
                        </a:rPr>
                        <a:t>30–40</a:t>
                      </a:r>
                      <a:endParaRPr lang="en-VN"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97107557"/>
                  </a:ext>
                </a:extLst>
              </a:tr>
              <a:tr h="507265">
                <a:tc>
                  <a:txBody>
                    <a:bodyPr/>
                    <a:lstStyle/>
                    <a:p>
                      <a:pPr algn="ctr">
                        <a:lnSpc>
                          <a:spcPct val="150000"/>
                        </a:lnSpc>
                        <a:spcBef>
                          <a:spcPts val="300"/>
                        </a:spcBef>
                        <a:spcAft>
                          <a:spcPts val="300"/>
                        </a:spcAft>
                      </a:pPr>
                      <a:r>
                        <a:rPr lang="en-AU" sz="2400" dirty="0" err="1">
                          <a:effectLst/>
                        </a:rPr>
                        <a:t>Phản</a:t>
                      </a:r>
                      <a:r>
                        <a:rPr lang="en-AU" sz="2400" dirty="0">
                          <a:effectLst/>
                        </a:rPr>
                        <a:t> </a:t>
                      </a:r>
                      <a:r>
                        <a:rPr lang="en-AU" sz="2400" dirty="0" err="1">
                          <a:effectLst/>
                        </a:rPr>
                        <a:t>ánh</a:t>
                      </a:r>
                      <a:endParaRPr lang="en-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300"/>
                        </a:spcBef>
                        <a:spcAft>
                          <a:spcPts val="300"/>
                        </a:spcAft>
                      </a:pPr>
                      <a:r>
                        <a:rPr lang="en-AU" sz="2000">
                          <a:effectLst/>
                        </a:rPr>
                        <a:t>10–20</a:t>
                      </a:r>
                      <a:endParaRPr lang="en-VN"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02803209"/>
                  </a:ext>
                </a:extLst>
              </a:tr>
              <a:tr h="762465">
                <a:tc>
                  <a:txBody>
                    <a:bodyPr/>
                    <a:lstStyle/>
                    <a:p>
                      <a:pPr algn="ctr">
                        <a:lnSpc>
                          <a:spcPct val="150000"/>
                        </a:lnSpc>
                        <a:spcBef>
                          <a:spcPts val="300"/>
                        </a:spcBef>
                        <a:spcAft>
                          <a:spcPts val="300"/>
                        </a:spcAft>
                      </a:pPr>
                      <a:r>
                        <a:rPr lang="en-AU" sz="2400" dirty="0" err="1">
                          <a:effectLst/>
                        </a:rPr>
                        <a:t>Nhận</a:t>
                      </a:r>
                      <a:r>
                        <a:rPr lang="en-AU" sz="2400" dirty="0">
                          <a:effectLst/>
                        </a:rPr>
                        <a:t> </a:t>
                      </a:r>
                      <a:r>
                        <a:rPr lang="en-AU" sz="2400" dirty="0" err="1">
                          <a:effectLst/>
                        </a:rPr>
                        <a:t>biết</a:t>
                      </a:r>
                      <a:r>
                        <a:rPr lang="en-AU" sz="2400" dirty="0">
                          <a:effectLst/>
                        </a:rPr>
                        <a:t> </a:t>
                      </a:r>
                      <a:r>
                        <a:rPr lang="en-AU" sz="2400" dirty="0" err="1">
                          <a:effectLst/>
                        </a:rPr>
                        <a:t>từ</a:t>
                      </a:r>
                      <a:endParaRPr lang="en-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300"/>
                        </a:spcBef>
                        <a:spcAft>
                          <a:spcPts val="300"/>
                        </a:spcAft>
                      </a:pPr>
                      <a:r>
                        <a:rPr lang="en-AU" sz="2000" dirty="0">
                          <a:effectLst/>
                        </a:rPr>
                        <a:t>10–20</a:t>
                      </a:r>
                      <a:endParaRPr lang="en-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64249225"/>
                  </a:ext>
                </a:extLst>
              </a:tr>
            </a:tbl>
          </a:graphicData>
        </a:graphic>
      </p:graphicFrame>
      <p:graphicFrame>
        <p:nvGraphicFramePr>
          <p:cNvPr id="12" name="Table 11">
            <a:extLst>
              <a:ext uri="{FF2B5EF4-FFF2-40B4-BE49-F238E27FC236}">
                <a16:creationId xmlns:a16="http://schemas.microsoft.com/office/drawing/2014/main" id="{18F817DC-652A-F01E-17C4-B982366A9D01}"/>
              </a:ext>
            </a:extLst>
          </p:cNvPr>
          <p:cNvGraphicFramePr>
            <a:graphicFrameLocks noGrp="1"/>
          </p:cNvGraphicFramePr>
          <p:nvPr>
            <p:extLst>
              <p:ext uri="{D42A27DB-BD31-4B8C-83A1-F6EECF244321}">
                <p14:modId xmlns:p14="http://schemas.microsoft.com/office/powerpoint/2010/main" val="2903580332"/>
              </p:ext>
            </p:extLst>
          </p:nvPr>
        </p:nvGraphicFramePr>
        <p:xfrm>
          <a:off x="5184441" y="2670870"/>
          <a:ext cx="6524169" cy="3151399"/>
        </p:xfrm>
        <a:graphic>
          <a:graphicData uri="http://schemas.openxmlformats.org/drawingml/2006/table">
            <a:tbl>
              <a:tblPr firstRow="1" firstCol="1" bandRow="1">
                <a:tableStyleId>{5940675A-B579-460E-94D1-54222C63F5DA}</a:tableStyleId>
              </a:tblPr>
              <a:tblGrid>
                <a:gridCol w="2041591">
                  <a:extLst>
                    <a:ext uri="{9D8B030D-6E8A-4147-A177-3AD203B41FA5}">
                      <a16:colId xmlns:a16="http://schemas.microsoft.com/office/drawing/2014/main" val="3919192043"/>
                    </a:ext>
                  </a:extLst>
                </a:gridCol>
                <a:gridCol w="4482578">
                  <a:extLst>
                    <a:ext uri="{9D8B030D-6E8A-4147-A177-3AD203B41FA5}">
                      <a16:colId xmlns:a16="http://schemas.microsoft.com/office/drawing/2014/main" val="2576251732"/>
                    </a:ext>
                  </a:extLst>
                </a:gridCol>
              </a:tblGrid>
              <a:tr h="3151399">
                <a:tc>
                  <a:txBody>
                    <a:bodyPr/>
                    <a:lstStyle/>
                    <a:p>
                      <a:r>
                        <a:rPr lang="en-US" sz="2000" kern="100" dirty="0" err="1">
                          <a:effectLst/>
                        </a:rPr>
                        <a:t>Sáu</a:t>
                      </a:r>
                      <a:r>
                        <a:rPr lang="en-US" sz="2000" kern="100" dirty="0">
                          <a:effectLst/>
                        </a:rPr>
                        <a:t> </a:t>
                      </a:r>
                      <a:r>
                        <a:rPr lang="en-US" sz="2000" kern="100" dirty="0" err="1">
                          <a:effectLst/>
                        </a:rPr>
                        <a:t>loại</a:t>
                      </a:r>
                      <a:r>
                        <a:rPr lang="en-US" sz="2000" kern="100" dirty="0">
                          <a:effectLst/>
                        </a:rPr>
                        <a:t> </a:t>
                      </a:r>
                      <a:r>
                        <a:rPr lang="en-US" sz="2000" kern="100" dirty="0" err="1">
                          <a:effectLst/>
                        </a:rPr>
                        <a:t>văn</a:t>
                      </a:r>
                      <a:r>
                        <a:rPr lang="en-US" sz="2000" kern="100" dirty="0">
                          <a:effectLst/>
                        </a:rPr>
                        <a:t> </a:t>
                      </a:r>
                      <a:r>
                        <a:rPr lang="en-US" sz="2000" kern="100" dirty="0" err="1">
                          <a:effectLst/>
                        </a:rPr>
                        <a:t>bản</a:t>
                      </a:r>
                      <a:r>
                        <a:rPr lang="en-US" sz="2000" kern="100" dirty="0">
                          <a:effectLst/>
                        </a:rPr>
                        <a:t>: </a:t>
                      </a:r>
                      <a:endParaRPr lang="en-VN" sz="2000" kern="100" dirty="0">
                        <a:effectLst/>
                      </a:endParaRPr>
                    </a:p>
                    <a:p>
                      <a:r>
                        <a:rPr lang="en-US" sz="2000" kern="100" dirty="0">
                          <a:effectLst/>
                        </a:rPr>
                        <a:t> </a:t>
                      </a:r>
                      <a:endParaRPr lang="en-VN" sz="2000" kern="100" dirty="0">
                        <a:effectLst/>
                      </a:endParaRPr>
                    </a:p>
                    <a:p>
                      <a:r>
                        <a:rPr lang="vi-VN" sz="2000" kern="100" dirty="0">
                          <a:effectLst/>
                        </a:rPr>
                        <a:t>T</a:t>
                      </a:r>
                      <a:r>
                        <a:rPr lang="en-US" sz="2000" kern="100" dirty="0" err="1">
                          <a:effectLst/>
                        </a:rPr>
                        <a:t>ự</a:t>
                      </a:r>
                      <a:r>
                        <a:rPr lang="en-US" sz="2000" kern="100" dirty="0">
                          <a:effectLst/>
                        </a:rPr>
                        <a:t> </a:t>
                      </a:r>
                      <a:r>
                        <a:rPr lang="en-US" sz="2000" kern="100" dirty="0" err="1">
                          <a:effectLst/>
                        </a:rPr>
                        <a:t>sự</a:t>
                      </a:r>
                      <a:r>
                        <a:rPr lang="en-US" sz="2000" kern="100" dirty="0">
                          <a:effectLst/>
                        </a:rPr>
                        <a:t>, </a:t>
                      </a:r>
                    </a:p>
                    <a:p>
                      <a:r>
                        <a:rPr lang="en-US" sz="2000" kern="100" dirty="0" err="1">
                          <a:effectLst/>
                        </a:rPr>
                        <a:t>Miêu</a:t>
                      </a:r>
                      <a:r>
                        <a:rPr lang="en-US" sz="2000" kern="100" dirty="0">
                          <a:effectLst/>
                        </a:rPr>
                        <a:t> </a:t>
                      </a:r>
                      <a:r>
                        <a:rPr lang="en-US" sz="2000" kern="100" dirty="0" err="1">
                          <a:effectLst/>
                        </a:rPr>
                        <a:t>tả</a:t>
                      </a:r>
                      <a:r>
                        <a:rPr lang="en-US" sz="2000" kern="100" dirty="0">
                          <a:effectLst/>
                        </a:rPr>
                        <a:t>, </a:t>
                      </a:r>
                    </a:p>
                    <a:p>
                      <a:r>
                        <a:rPr lang="en-US" sz="2000" kern="100" dirty="0" err="1">
                          <a:effectLst/>
                        </a:rPr>
                        <a:t>Thuyết</a:t>
                      </a:r>
                      <a:r>
                        <a:rPr lang="en-US" sz="2000" kern="100" dirty="0">
                          <a:effectLst/>
                        </a:rPr>
                        <a:t> </a:t>
                      </a:r>
                      <a:r>
                        <a:rPr lang="en-US" sz="2000" kern="100" dirty="0" err="1">
                          <a:effectLst/>
                        </a:rPr>
                        <a:t>minh</a:t>
                      </a:r>
                      <a:r>
                        <a:rPr lang="en-US" sz="2000" kern="100" dirty="0">
                          <a:effectLst/>
                        </a:rPr>
                        <a:t>, </a:t>
                      </a:r>
                    </a:p>
                    <a:p>
                      <a:r>
                        <a:rPr lang="en-US" sz="2000" kern="100" dirty="0" err="1">
                          <a:effectLst/>
                        </a:rPr>
                        <a:t>Hướng</a:t>
                      </a:r>
                      <a:r>
                        <a:rPr lang="en-US" sz="2000" kern="100" dirty="0">
                          <a:effectLst/>
                        </a:rPr>
                        <a:t> </a:t>
                      </a:r>
                      <a:r>
                        <a:rPr lang="en-US" sz="2000" kern="100" dirty="0" err="1">
                          <a:effectLst/>
                        </a:rPr>
                        <a:t>dẫn</a:t>
                      </a:r>
                      <a:r>
                        <a:rPr lang="en-US" sz="2000" kern="100" dirty="0">
                          <a:effectLst/>
                        </a:rPr>
                        <a:t>, </a:t>
                      </a:r>
                    </a:p>
                    <a:p>
                      <a:r>
                        <a:rPr lang="en-US" sz="2000" kern="100" dirty="0">
                          <a:effectLst/>
                        </a:rPr>
                        <a:t>Giao </a:t>
                      </a:r>
                      <a:r>
                        <a:rPr lang="en-US" sz="2000" kern="100" dirty="0" err="1">
                          <a:effectLst/>
                        </a:rPr>
                        <a:t>tiếp</a:t>
                      </a:r>
                      <a:r>
                        <a:rPr lang="en-US" sz="2000" kern="100" dirty="0">
                          <a:effectLst/>
                        </a:rPr>
                        <a:t> </a:t>
                      </a:r>
                    </a:p>
                    <a:p>
                      <a:r>
                        <a:rPr lang="en-US" sz="2000" kern="100" dirty="0" err="1">
                          <a:effectLst/>
                        </a:rPr>
                        <a:t>Văn</a:t>
                      </a:r>
                      <a:r>
                        <a:rPr lang="en-US" sz="2000" kern="100" dirty="0">
                          <a:effectLst/>
                        </a:rPr>
                        <a:t> </a:t>
                      </a:r>
                      <a:r>
                        <a:rPr lang="en-US" sz="2000" kern="100" dirty="0" err="1">
                          <a:effectLst/>
                        </a:rPr>
                        <a:t>bản</a:t>
                      </a:r>
                      <a:r>
                        <a:rPr lang="en-US" sz="2000" kern="100" dirty="0">
                          <a:effectLst/>
                        </a:rPr>
                        <a:t> </a:t>
                      </a:r>
                      <a:r>
                        <a:rPr lang="en-US" sz="2000" kern="100" dirty="0" err="1">
                          <a:effectLst/>
                        </a:rPr>
                        <a:t>gán</a:t>
                      </a:r>
                      <a:r>
                        <a:rPr lang="en-US" sz="2000" kern="100" dirty="0">
                          <a:effectLst/>
                        </a:rPr>
                        <a:t> </a:t>
                      </a:r>
                      <a:r>
                        <a:rPr lang="en-US" sz="2000" kern="100" dirty="0" err="1">
                          <a:effectLst/>
                        </a:rPr>
                        <a:t>tên</a:t>
                      </a:r>
                      <a:r>
                        <a:rPr lang="en-US" sz="2000" kern="100" dirty="0">
                          <a:effectLst/>
                        </a:rPr>
                        <a:t> </a:t>
                      </a:r>
                      <a:r>
                        <a:rPr lang="en-US" sz="2000" kern="100" dirty="0" err="1">
                          <a:effectLst/>
                        </a:rPr>
                        <a:t>cho</a:t>
                      </a:r>
                      <a:r>
                        <a:rPr lang="en-US" sz="2000" kern="100" dirty="0">
                          <a:effectLst/>
                        </a:rPr>
                        <a:t> </a:t>
                      </a:r>
                      <a:r>
                        <a:rPr lang="en-US" sz="2000" kern="100" dirty="0" err="1">
                          <a:effectLst/>
                        </a:rPr>
                        <a:t>sự</a:t>
                      </a:r>
                      <a:r>
                        <a:rPr lang="en-US" sz="2000" kern="100" dirty="0">
                          <a:effectLst/>
                        </a:rPr>
                        <a:t> </a:t>
                      </a:r>
                      <a:r>
                        <a:rPr lang="en-US" sz="2000" kern="100" dirty="0" err="1">
                          <a:effectLst/>
                        </a:rPr>
                        <a:t>vật</a:t>
                      </a:r>
                      <a:r>
                        <a:rPr lang="en-US" sz="2000" kern="100" dirty="0">
                          <a:effectLst/>
                        </a:rPr>
                        <a:t>/</a:t>
                      </a:r>
                      <a:r>
                        <a:rPr lang="en-US" sz="2000" kern="100" dirty="0" err="1">
                          <a:effectLst/>
                        </a:rPr>
                        <a:t>hình</a:t>
                      </a:r>
                      <a:r>
                        <a:rPr lang="en-US" sz="2000" kern="100" dirty="0">
                          <a:effectLst/>
                        </a:rPr>
                        <a:t> </a:t>
                      </a:r>
                      <a:r>
                        <a:rPr lang="en-US" sz="2000" kern="100" dirty="0" err="1">
                          <a:effectLst/>
                        </a:rPr>
                        <a:t>ảnh</a:t>
                      </a:r>
                      <a:endParaRPr lang="en-VN"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tabLst>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vi-VN" sz="2000" kern="100" dirty="0">
                          <a:effectLst/>
                        </a:rPr>
                        <a:t>Ba hình thức:</a:t>
                      </a:r>
                      <a:endParaRPr lang="en-VN" sz="2000" kern="100" dirty="0">
                        <a:effectLst/>
                      </a:endParaRPr>
                    </a:p>
                    <a:p>
                      <a:pPr>
                        <a:tabLst>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2000" kern="100" dirty="0">
                          <a:effectLst/>
                        </a:rPr>
                        <a:t>- </a:t>
                      </a:r>
                      <a:r>
                        <a:rPr lang="en-GB" sz="2000" kern="100" dirty="0" err="1">
                          <a:effectLst/>
                        </a:rPr>
                        <a:t>Văn</a:t>
                      </a:r>
                      <a:r>
                        <a:rPr lang="en-GB" sz="2000" kern="100" dirty="0">
                          <a:effectLst/>
                        </a:rPr>
                        <a:t> </a:t>
                      </a:r>
                      <a:r>
                        <a:rPr lang="en-GB" sz="2000" kern="100" dirty="0" err="1">
                          <a:effectLst/>
                        </a:rPr>
                        <a:t>bản</a:t>
                      </a:r>
                      <a:r>
                        <a:rPr lang="en-GB" sz="2000" kern="100" dirty="0">
                          <a:effectLst/>
                        </a:rPr>
                        <a:t> </a:t>
                      </a:r>
                      <a:r>
                        <a:rPr lang="en-GB" sz="2000" kern="100" dirty="0" err="1">
                          <a:effectLst/>
                        </a:rPr>
                        <a:t>liên</a:t>
                      </a:r>
                      <a:r>
                        <a:rPr lang="en-GB" sz="2000" kern="100" dirty="0">
                          <a:effectLst/>
                        </a:rPr>
                        <a:t> </a:t>
                      </a:r>
                      <a:r>
                        <a:rPr lang="en-GB" sz="2000" kern="100" dirty="0" err="1">
                          <a:effectLst/>
                        </a:rPr>
                        <a:t>tục</a:t>
                      </a:r>
                      <a:r>
                        <a:rPr lang="en-GB" sz="2000" kern="100" dirty="0">
                          <a:effectLst/>
                        </a:rPr>
                        <a:t>, </a:t>
                      </a:r>
                      <a:r>
                        <a:rPr lang="en-GB" sz="2000" kern="100" dirty="0" err="1">
                          <a:effectLst/>
                        </a:rPr>
                        <a:t>hoặc</a:t>
                      </a:r>
                      <a:r>
                        <a:rPr lang="en-GB" sz="2000" kern="100" dirty="0">
                          <a:effectLst/>
                        </a:rPr>
                        <a:t> </a:t>
                      </a:r>
                      <a:r>
                        <a:rPr lang="en-GB" sz="2000" kern="100" dirty="0" err="1">
                          <a:effectLst/>
                        </a:rPr>
                        <a:t>văn</a:t>
                      </a:r>
                      <a:r>
                        <a:rPr lang="en-GB" sz="2000" kern="100" dirty="0">
                          <a:effectLst/>
                        </a:rPr>
                        <a:t> </a:t>
                      </a:r>
                      <a:r>
                        <a:rPr lang="en-GB" sz="2000" kern="100" dirty="0" err="1">
                          <a:effectLst/>
                        </a:rPr>
                        <a:t>xuôi</a:t>
                      </a:r>
                      <a:r>
                        <a:rPr lang="en-GB" sz="2000" kern="100" dirty="0">
                          <a:effectLst/>
                        </a:rPr>
                        <a:t>: </a:t>
                      </a:r>
                      <a:r>
                        <a:rPr lang="en-GB" sz="2000" kern="100" dirty="0" err="1">
                          <a:effectLst/>
                        </a:rPr>
                        <a:t>gồm</a:t>
                      </a:r>
                      <a:r>
                        <a:rPr lang="en-GB" sz="2000" kern="100" dirty="0">
                          <a:effectLst/>
                        </a:rPr>
                        <a:t> </a:t>
                      </a:r>
                      <a:r>
                        <a:rPr lang="en-GB" sz="2000" kern="100" dirty="0" err="1">
                          <a:effectLst/>
                        </a:rPr>
                        <a:t>các</a:t>
                      </a:r>
                      <a:r>
                        <a:rPr lang="en-GB" sz="2000" kern="100" dirty="0">
                          <a:effectLst/>
                        </a:rPr>
                        <a:t> </a:t>
                      </a:r>
                      <a:r>
                        <a:rPr lang="en-GB" sz="2000" kern="100" dirty="0" err="1">
                          <a:effectLst/>
                        </a:rPr>
                        <a:t>câu</a:t>
                      </a:r>
                      <a:r>
                        <a:rPr lang="en-GB" sz="2000" kern="100" dirty="0">
                          <a:effectLst/>
                        </a:rPr>
                        <a:t> </a:t>
                      </a:r>
                      <a:r>
                        <a:rPr lang="en-GB" sz="2000" kern="100" dirty="0" err="1">
                          <a:effectLst/>
                        </a:rPr>
                        <a:t>và</a:t>
                      </a:r>
                      <a:r>
                        <a:rPr lang="en-GB" sz="2000" kern="100" dirty="0">
                          <a:effectLst/>
                        </a:rPr>
                        <a:t> </a:t>
                      </a:r>
                      <a:r>
                        <a:rPr lang="en-GB" sz="2000" kern="100" dirty="0" err="1">
                          <a:effectLst/>
                        </a:rPr>
                        <a:t>đoạn</a:t>
                      </a:r>
                      <a:r>
                        <a:rPr lang="en-GB" sz="2000" kern="100" dirty="0">
                          <a:effectLst/>
                        </a:rPr>
                        <a:t> </a:t>
                      </a:r>
                      <a:r>
                        <a:rPr lang="en-GB" sz="2000" kern="100" dirty="0" err="1">
                          <a:effectLst/>
                        </a:rPr>
                        <a:t>văn</a:t>
                      </a:r>
                      <a:r>
                        <a:rPr lang="en-GB" sz="2000" kern="100" dirty="0">
                          <a:effectLst/>
                        </a:rPr>
                        <a:t>.</a:t>
                      </a:r>
                      <a:endParaRPr lang="en-VN" sz="2000" kern="100" dirty="0">
                        <a:effectLst/>
                      </a:endParaRPr>
                    </a:p>
                    <a:p>
                      <a:pPr>
                        <a:tabLst>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2000" kern="100" dirty="0">
                          <a:effectLst/>
                        </a:rPr>
                        <a:t>- </a:t>
                      </a:r>
                      <a:r>
                        <a:rPr lang="en-GB" sz="2000" kern="100" dirty="0" err="1">
                          <a:effectLst/>
                        </a:rPr>
                        <a:t>Văn</a:t>
                      </a:r>
                      <a:r>
                        <a:rPr lang="en-GB" sz="2000" kern="100" dirty="0">
                          <a:effectLst/>
                        </a:rPr>
                        <a:t> </a:t>
                      </a:r>
                      <a:r>
                        <a:rPr lang="en-GB" sz="2000" kern="100" dirty="0" err="1">
                          <a:effectLst/>
                        </a:rPr>
                        <a:t>bản</a:t>
                      </a:r>
                      <a:r>
                        <a:rPr lang="en-GB" sz="2000" kern="100" dirty="0">
                          <a:effectLst/>
                        </a:rPr>
                        <a:t> </a:t>
                      </a:r>
                      <a:r>
                        <a:rPr lang="en-GB" sz="2000" kern="100" dirty="0" err="1">
                          <a:effectLst/>
                        </a:rPr>
                        <a:t>không</a:t>
                      </a:r>
                      <a:r>
                        <a:rPr lang="en-GB" sz="2000" kern="100" dirty="0">
                          <a:effectLst/>
                        </a:rPr>
                        <a:t> </a:t>
                      </a:r>
                      <a:r>
                        <a:rPr lang="en-GB" sz="2000" kern="100" dirty="0" err="1">
                          <a:effectLst/>
                        </a:rPr>
                        <a:t>liên</a:t>
                      </a:r>
                      <a:r>
                        <a:rPr lang="en-GB" sz="2000" kern="100" dirty="0">
                          <a:effectLst/>
                        </a:rPr>
                        <a:t> </a:t>
                      </a:r>
                      <a:r>
                        <a:rPr lang="en-GB" sz="2000" kern="100" dirty="0" err="1">
                          <a:effectLst/>
                        </a:rPr>
                        <a:t>tục</a:t>
                      </a:r>
                      <a:r>
                        <a:rPr lang="en-GB" sz="2000" kern="100" dirty="0">
                          <a:effectLst/>
                        </a:rPr>
                        <a:t>, bao </a:t>
                      </a:r>
                      <a:r>
                        <a:rPr lang="en-GB" sz="2000" kern="100" dirty="0" err="1">
                          <a:effectLst/>
                        </a:rPr>
                        <a:t>gồm</a:t>
                      </a:r>
                      <a:r>
                        <a:rPr lang="en-GB" sz="2000" kern="100" dirty="0">
                          <a:effectLst/>
                        </a:rPr>
                        <a:t> </a:t>
                      </a:r>
                      <a:r>
                        <a:rPr lang="en-GB" sz="2000" kern="100" dirty="0" err="1">
                          <a:effectLst/>
                        </a:rPr>
                        <a:t>sơ</a:t>
                      </a:r>
                      <a:r>
                        <a:rPr lang="en-GB" sz="2000" kern="100" dirty="0">
                          <a:effectLst/>
                        </a:rPr>
                        <a:t> </a:t>
                      </a:r>
                      <a:r>
                        <a:rPr lang="en-GB" sz="2000" kern="100" dirty="0" err="1">
                          <a:effectLst/>
                        </a:rPr>
                        <a:t>đồ</a:t>
                      </a:r>
                      <a:r>
                        <a:rPr lang="en-GB" sz="2000" kern="100" dirty="0">
                          <a:effectLst/>
                        </a:rPr>
                        <a:t>, </a:t>
                      </a:r>
                      <a:r>
                        <a:rPr lang="en-GB" sz="2000" kern="100" dirty="0" err="1">
                          <a:effectLst/>
                        </a:rPr>
                        <a:t>bảng</a:t>
                      </a:r>
                      <a:r>
                        <a:rPr lang="en-GB" sz="2000" kern="100" dirty="0">
                          <a:effectLst/>
                        </a:rPr>
                        <a:t> </a:t>
                      </a:r>
                      <a:r>
                        <a:rPr lang="en-GB" sz="2000" kern="100" dirty="0" err="1">
                          <a:effectLst/>
                        </a:rPr>
                        <a:t>biểu</a:t>
                      </a:r>
                      <a:r>
                        <a:rPr lang="en-GB" sz="2000" kern="100" dirty="0">
                          <a:effectLst/>
                        </a:rPr>
                        <a:t>, </a:t>
                      </a:r>
                      <a:r>
                        <a:rPr lang="en-GB" sz="2000" kern="100" dirty="0" err="1">
                          <a:effectLst/>
                        </a:rPr>
                        <a:t>bản</a:t>
                      </a:r>
                      <a:r>
                        <a:rPr lang="en-GB" sz="2000" kern="100" dirty="0">
                          <a:effectLst/>
                        </a:rPr>
                        <a:t> </a:t>
                      </a:r>
                      <a:r>
                        <a:rPr lang="en-GB" sz="2000" kern="100" dirty="0" err="1">
                          <a:effectLst/>
                        </a:rPr>
                        <a:t>đồ</a:t>
                      </a:r>
                      <a:r>
                        <a:rPr lang="en-GB" sz="2000" kern="100" dirty="0">
                          <a:effectLst/>
                        </a:rPr>
                        <a:t> </a:t>
                      </a:r>
                      <a:r>
                        <a:rPr lang="en-GB" sz="2000" kern="100" dirty="0" err="1">
                          <a:effectLst/>
                        </a:rPr>
                        <a:t>và</a:t>
                      </a:r>
                      <a:r>
                        <a:rPr lang="en-GB" sz="2000" kern="100" dirty="0">
                          <a:effectLst/>
                        </a:rPr>
                        <a:t> </a:t>
                      </a:r>
                      <a:r>
                        <a:rPr lang="en-GB" sz="2000" kern="100" dirty="0" err="1">
                          <a:effectLst/>
                        </a:rPr>
                        <a:t>các</a:t>
                      </a:r>
                      <a:r>
                        <a:rPr lang="en-GB" sz="2000" kern="100" dirty="0">
                          <a:effectLst/>
                        </a:rPr>
                        <a:t> </a:t>
                      </a:r>
                      <a:r>
                        <a:rPr lang="en-GB" sz="2000" kern="100" dirty="0" err="1">
                          <a:effectLst/>
                        </a:rPr>
                        <a:t>danh</a:t>
                      </a:r>
                      <a:r>
                        <a:rPr lang="en-GB" sz="2000" kern="100" dirty="0">
                          <a:effectLst/>
                        </a:rPr>
                        <a:t> </a:t>
                      </a:r>
                      <a:r>
                        <a:rPr lang="en-GB" sz="2000" kern="100" dirty="0" err="1">
                          <a:effectLst/>
                        </a:rPr>
                        <a:t>mục</a:t>
                      </a:r>
                      <a:r>
                        <a:rPr lang="en-GB" sz="2000" kern="100" dirty="0">
                          <a:effectLst/>
                        </a:rPr>
                        <a:t> </a:t>
                      </a:r>
                      <a:r>
                        <a:rPr lang="en-GB" sz="2000" kern="100" dirty="0" err="1">
                          <a:effectLst/>
                        </a:rPr>
                        <a:t>các</a:t>
                      </a:r>
                      <a:r>
                        <a:rPr lang="en-GB" sz="2000" kern="100" dirty="0">
                          <a:effectLst/>
                        </a:rPr>
                        <a:t> </a:t>
                      </a:r>
                      <a:r>
                        <a:rPr lang="en-GB" sz="2000" kern="100" dirty="0" err="1">
                          <a:effectLst/>
                        </a:rPr>
                        <a:t>loại</a:t>
                      </a:r>
                      <a:r>
                        <a:rPr lang="en-GB" sz="2000" kern="100" dirty="0">
                          <a:effectLst/>
                        </a:rPr>
                        <a:t> </a:t>
                      </a:r>
                      <a:r>
                        <a:rPr lang="en-GB" sz="2000" kern="100" dirty="0" err="1">
                          <a:effectLst/>
                        </a:rPr>
                        <a:t>khác</a:t>
                      </a:r>
                      <a:r>
                        <a:rPr lang="en-US" sz="2000" kern="100" dirty="0">
                          <a:effectLst/>
                        </a:rPr>
                        <a:t>. </a:t>
                      </a:r>
                      <a:endParaRPr lang="en-VN" sz="2000" kern="100" dirty="0">
                        <a:effectLst/>
                      </a:endParaRPr>
                    </a:p>
                    <a:p>
                      <a:pPr>
                        <a:tabLst>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2000" kern="100" dirty="0">
                          <a:effectLst/>
                        </a:rPr>
                        <a:t>- </a:t>
                      </a:r>
                      <a:r>
                        <a:rPr lang="en-GB" sz="2000" kern="100" dirty="0" err="1">
                          <a:effectLst/>
                        </a:rPr>
                        <a:t>Văn</a:t>
                      </a:r>
                      <a:r>
                        <a:rPr lang="en-GB" sz="2000" kern="100" dirty="0">
                          <a:effectLst/>
                        </a:rPr>
                        <a:t> </a:t>
                      </a:r>
                      <a:r>
                        <a:rPr lang="en-GB" sz="2000" kern="100" dirty="0" err="1">
                          <a:effectLst/>
                        </a:rPr>
                        <a:t>bản</a:t>
                      </a:r>
                      <a:r>
                        <a:rPr lang="en-GB" sz="2000" kern="100" dirty="0">
                          <a:effectLst/>
                        </a:rPr>
                        <a:t> </a:t>
                      </a:r>
                      <a:r>
                        <a:rPr lang="en-GB" sz="2000" kern="100" dirty="0" err="1">
                          <a:effectLst/>
                        </a:rPr>
                        <a:t>tổng</a:t>
                      </a:r>
                      <a:r>
                        <a:rPr lang="en-GB" sz="2000" kern="100" dirty="0">
                          <a:effectLst/>
                        </a:rPr>
                        <a:t> </a:t>
                      </a:r>
                      <a:r>
                        <a:rPr lang="en-GB" sz="2000" kern="100" dirty="0" err="1">
                          <a:effectLst/>
                        </a:rPr>
                        <a:t>hợp</a:t>
                      </a:r>
                      <a:r>
                        <a:rPr lang="en-US" sz="2000" kern="100" dirty="0">
                          <a:effectLst/>
                        </a:rPr>
                        <a:t>:</a:t>
                      </a:r>
                      <a:endParaRPr lang="en-VN" sz="2000" kern="100" dirty="0">
                        <a:effectLst/>
                      </a:endParaRPr>
                    </a:p>
                    <a:p>
                      <a:r>
                        <a:rPr lang="vi-VN" sz="2000" kern="100" dirty="0">
                          <a:effectLst/>
                        </a:rPr>
                        <a:t>+ </a:t>
                      </a:r>
                      <a:r>
                        <a:rPr lang="en-US" sz="2000" kern="100" dirty="0" err="1">
                          <a:effectLst/>
                        </a:rPr>
                        <a:t>Gồm</a:t>
                      </a:r>
                      <a:r>
                        <a:rPr lang="en-US" sz="2000" kern="100" dirty="0">
                          <a:effectLst/>
                        </a:rPr>
                        <a:t> c</a:t>
                      </a:r>
                      <a:r>
                        <a:rPr lang="en-GB" sz="2000" kern="100" dirty="0" err="1">
                          <a:effectLst/>
                        </a:rPr>
                        <a:t>ả</a:t>
                      </a:r>
                      <a:r>
                        <a:rPr lang="en-GB" sz="2000" kern="100" dirty="0">
                          <a:effectLst/>
                        </a:rPr>
                        <a:t> </a:t>
                      </a:r>
                      <a:r>
                        <a:rPr lang="en-US" sz="2000" kern="100" dirty="0" err="1">
                          <a:effectLst/>
                        </a:rPr>
                        <a:t>văn</a:t>
                      </a:r>
                      <a:r>
                        <a:rPr lang="en-US" sz="2000" kern="100" dirty="0">
                          <a:effectLst/>
                        </a:rPr>
                        <a:t> </a:t>
                      </a:r>
                      <a:r>
                        <a:rPr lang="en-US" sz="2000" kern="100" dirty="0" err="1">
                          <a:effectLst/>
                        </a:rPr>
                        <a:t>bản</a:t>
                      </a:r>
                      <a:r>
                        <a:rPr lang="en-GB" sz="2000" kern="100" dirty="0">
                          <a:effectLst/>
                        </a:rPr>
                        <a:t> </a:t>
                      </a:r>
                      <a:r>
                        <a:rPr lang="en-GB" sz="2000" kern="100" dirty="0" err="1">
                          <a:effectLst/>
                        </a:rPr>
                        <a:t>liên</a:t>
                      </a:r>
                      <a:r>
                        <a:rPr lang="en-GB" sz="2000" kern="100" dirty="0">
                          <a:effectLst/>
                        </a:rPr>
                        <a:t> </a:t>
                      </a:r>
                      <a:r>
                        <a:rPr lang="en-GB" sz="2000" kern="100" dirty="0" err="1">
                          <a:effectLst/>
                        </a:rPr>
                        <a:t>tục</a:t>
                      </a:r>
                      <a:r>
                        <a:rPr lang="en-GB" sz="2000" kern="100" dirty="0">
                          <a:effectLst/>
                        </a:rPr>
                        <a:t> </a:t>
                      </a:r>
                      <a:r>
                        <a:rPr lang="en-GB" sz="2000" kern="100" dirty="0" err="1">
                          <a:effectLst/>
                        </a:rPr>
                        <a:t>và</a:t>
                      </a:r>
                      <a:r>
                        <a:rPr lang="en-GB" sz="2000" kern="100" dirty="0">
                          <a:effectLst/>
                        </a:rPr>
                        <a:t> </a:t>
                      </a:r>
                      <a:r>
                        <a:rPr lang="en-US" sz="2000" kern="100" dirty="0" err="1">
                          <a:effectLst/>
                        </a:rPr>
                        <a:t>văn</a:t>
                      </a:r>
                      <a:r>
                        <a:rPr lang="en-US" sz="2000" kern="100" dirty="0">
                          <a:effectLst/>
                        </a:rPr>
                        <a:t> </a:t>
                      </a:r>
                      <a:r>
                        <a:rPr lang="en-US" sz="2000" kern="100" dirty="0" err="1">
                          <a:effectLst/>
                        </a:rPr>
                        <a:t>bản</a:t>
                      </a:r>
                      <a:r>
                        <a:rPr lang="en-US" sz="2000" kern="100" dirty="0">
                          <a:effectLst/>
                        </a:rPr>
                        <a:t> </a:t>
                      </a:r>
                      <a:r>
                        <a:rPr lang="en-GB" sz="2000" kern="100" dirty="0" err="1">
                          <a:effectLst/>
                        </a:rPr>
                        <a:t>không</a:t>
                      </a:r>
                      <a:r>
                        <a:rPr lang="en-GB" sz="2000" kern="100" dirty="0">
                          <a:effectLst/>
                        </a:rPr>
                        <a:t> </a:t>
                      </a:r>
                      <a:r>
                        <a:rPr lang="en-GB" sz="2000" kern="100" dirty="0" err="1">
                          <a:effectLst/>
                        </a:rPr>
                        <a:t>liên</a:t>
                      </a:r>
                      <a:r>
                        <a:rPr lang="en-GB" sz="2000" kern="100" dirty="0">
                          <a:effectLst/>
                        </a:rPr>
                        <a:t> </a:t>
                      </a:r>
                      <a:r>
                        <a:rPr lang="en-GB" sz="2000" kern="100" dirty="0" err="1">
                          <a:effectLst/>
                        </a:rPr>
                        <a:t>tục</a:t>
                      </a:r>
                      <a:r>
                        <a:rPr lang="en-GB" sz="2000" kern="100" dirty="0">
                          <a:effectLst/>
                        </a:rPr>
                        <a:t> </a:t>
                      </a:r>
                    </a:p>
                    <a:p>
                      <a:r>
                        <a:rPr lang="vi-VN" sz="2000" kern="100" dirty="0">
                          <a:effectLst/>
                        </a:rPr>
                        <a:t>+ </a:t>
                      </a:r>
                      <a:r>
                        <a:rPr lang="en-GB" sz="2000" kern="100" dirty="0" err="1">
                          <a:effectLst/>
                        </a:rPr>
                        <a:t>Một</a:t>
                      </a:r>
                      <a:r>
                        <a:rPr lang="en-GB" sz="2000" kern="100" dirty="0">
                          <a:effectLst/>
                        </a:rPr>
                        <a:t> </a:t>
                      </a:r>
                      <a:r>
                        <a:rPr lang="en-GB" sz="2000" kern="100" dirty="0" err="1">
                          <a:effectLst/>
                        </a:rPr>
                        <a:t>số</a:t>
                      </a:r>
                      <a:r>
                        <a:rPr lang="en-GB" sz="2000" kern="100" dirty="0">
                          <a:effectLst/>
                        </a:rPr>
                        <a:t> </a:t>
                      </a:r>
                      <a:r>
                        <a:rPr lang="en-GB" sz="2000" kern="100" dirty="0" err="1">
                          <a:effectLst/>
                        </a:rPr>
                        <a:t>văn</a:t>
                      </a:r>
                      <a:r>
                        <a:rPr lang="en-GB" sz="2000" kern="100" dirty="0">
                          <a:effectLst/>
                        </a:rPr>
                        <a:t> </a:t>
                      </a:r>
                      <a:r>
                        <a:rPr lang="en-GB" sz="2000" kern="100" dirty="0" err="1">
                          <a:effectLst/>
                        </a:rPr>
                        <a:t>bản</a:t>
                      </a:r>
                      <a:r>
                        <a:rPr lang="en-GB" sz="2000" kern="100" dirty="0">
                          <a:effectLst/>
                        </a:rPr>
                        <a:t> </a:t>
                      </a:r>
                      <a:r>
                        <a:rPr lang="en-GB" sz="2000" kern="100" dirty="0" err="1">
                          <a:effectLst/>
                        </a:rPr>
                        <a:t>về</a:t>
                      </a:r>
                      <a:r>
                        <a:rPr lang="en-GB" sz="2000" kern="100" dirty="0">
                          <a:effectLst/>
                        </a:rPr>
                        <a:t> </a:t>
                      </a:r>
                      <a:r>
                        <a:rPr lang="en-GB" sz="2000" kern="100" dirty="0" err="1">
                          <a:effectLst/>
                        </a:rPr>
                        <a:t>một</a:t>
                      </a:r>
                      <a:r>
                        <a:rPr lang="en-GB" sz="2000" kern="100" dirty="0">
                          <a:effectLst/>
                        </a:rPr>
                        <a:t> </a:t>
                      </a:r>
                      <a:r>
                        <a:rPr lang="en-GB" sz="2000" kern="100" dirty="0" err="1">
                          <a:effectLst/>
                        </a:rPr>
                        <a:t>chủ</a:t>
                      </a:r>
                      <a:r>
                        <a:rPr lang="en-GB" sz="2000" kern="100" dirty="0">
                          <a:effectLst/>
                        </a:rPr>
                        <a:t> </a:t>
                      </a:r>
                      <a:r>
                        <a:rPr lang="en-GB" sz="2000" kern="100" dirty="0" err="1">
                          <a:effectLst/>
                        </a:rPr>
                        <a:t>đề</a:t>
                      </a:r>
                      <a:r>
                        <a:rPr lang="en-GB" sz="2000" kern="100" dirty="0">
                          <a:effectLst/>
                        </a:rPr>
                        <a:t> </a:t>
                      </a:r>
                      <a:r>
                        <a:rPr lang="en-GB" sz="2000" kern="100" dirty="0" err="1">
                          <a:effectLst/>
                        </a:rPr>
                        <a:t>duy</a:t>
                      </a:r>
                      <a:r>
                        <a:rPr lang="en-GB" sz="2000" kern="100" dirty="0">
                          <a:effectLst/>
                        </a:rPr>
                        <a:t> </a:t>
                      </a:r>
                      <a:r>
                        <a:rPr lang="en-GB" sz="2000" kern="100" dirty="0" err="1">
                          <a:effectLst/>
                        </a:rPr>
                        <a:t>nhất</a:t>
                      </a:r>
                      <a:endParaRPr lang="en-VN"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32044323"/>
                  </a:ext>
                </a:extLst>
              </a:tr>
            </a:tbl>
          </a:graphicData>
        </a:graphic>
      </p:graphicFrame>
    </p:spTree>
    <p:extLst>
      <p:ext uri="{BB962C8B-B14F-4D97-AF65-F5344CB8AC3E}">
        <p14:creationId xmlns:p14="http://schemas.microsoft.com/office/powerpoint/2010/main" val="42318437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8626D3E1-0586-CEA2-CECC-5B29FE0271BD}"/>
              </a:ext>
            </a:extLst>
          </p:cNvPr>
          <p:cNvSpPr>
            <a:spLocks noGrp="1"/>
          </p:cNvSpPr>
          <p:nvPr>
            <p:ph idx="1"/>
          </p:nvPr>
        </p:nvSpPr>
        <p:spPr>
          <a:xfrm>
            <a:off x="793164" y="1277602"/>
            <a:ext cx="10967036" cy="5013662"/>
          </a:xfrm>
        </p:spPr>
        <p:txBody>
          <a:bodyPr>
            <a:noAutofit/>
          </a:bodyPr>
          <a:lstStyle/>
          <a:p>
            <a:pPr algn="just"/>
            <a:r>
              <a:rPr lang="vi-VN" sz="2400" b="1" dirty="0">
                <a:latin typeface="+mj-lt"/>
              </a:rPr>
              <a:t>Năng lực Viết </a:t>
            </a:r>
            <a:r>
              <a:rPr lang="vi-VN" sz="2400" dirty="0">
                <a:latin typeface="+mj-lt"/>
              </a:rPr>
              <a:t>là khả năng của một người trong việc </a:t>
            </a:r>
            <a:r>
              <a:rPr lang="vi-VN" sz="2400" dirty="0">
                <a:solidFill>
                  <a:srgbClr val="FF0000"/>
                </a:solidFill>
                <a:latin typeface="+mj-lt"/>
              </a:rPr>
              <a:t>xây dựng ý nghĩa bằng cách tạo ra một loạt các văn bản viết</a:t>
            </a:r>
            <a:r>
              <a:rPr lang="vi-VN" sz="2400" dirty="0">
                <a:latin typeface="+mj-lt"/>
              </a:rPr>
              <a:t> để </a:t>
            </a:r>
            <a:r>
              <a:rPr lang="vi-VN" sz="2400" dirty="0">
                <a:solidFill>
                  <a:srgbClr val="FF0000"/>
                </a:solidFill>
                <a:latin typeface="+mj-lt"/>
              </a:rPr>
              <a:t>thể hiện bản thân và giao tiếp </a:t>
            </a:r>
            <a:r>
              <a:rPr lang="vi-VN" sz="2400" dirty="0">
                <a:latin typeface="+mj-lt"/>
              </a:rPr>
              <a:t>với người khác nhằm </a:t>
            </a:r>
            <a:r>
              <a:rPr lang="vi-VN" sz="2400" dirty="0">
                <a:solidFill>
                  <a:srgbClr val="FF0000"/>
                </a:solidFill>
                <a:latin typeface="+mj-lt"/>
              </a:rPr>
              <a:t>đáp ứng các nhu cầu cá nhân, xã hội, kinh tế và công dân.</a:t>
            </a:r>
          </a:p>
        </p:txBody>
      </p:sp>
      <p:graphicFrame>
        <p:nvGraphicFramePr>
          <p:cNvPr id="3" name="Table 2">
            <a:extLst>
              <a:ext uri="{FF2B5EF4-FFF2-40B4-BE49-F238E27FC236}">
                <a16:creationId xmlns:a16="http://schemas.microsoft.com/office/drawing/2014/main" id="{0F36451B-9F49-B03E-480B-155D8F9416E5}"/>
              </a:ext>
            </a:extLst>
          </p:cNvPr>
          <p:cNvGraphicFramePr>
            <a:graphicFrameLocks noGrp="1"/>
          </p:cNvGraphicFramePr>
          <p:nvPr>
            <p:extLst>
              <p:ext uri="{D42A27DB-BD31-4B8C-83A1-F6EECF244321}">
                <p14:modId xmlns:p14="http://schemas.microsoft.com/office/powerpoint/2010/main" val="3595732583"/>
              </p:ext>
            </p:extLst>
          </p:nvPr>
        </p:nvGraphicFramePr>
        <p:xfrm>
          <a:off x="986861" y="3589039"/>
          <a:ext cx="4406533" cy="2535428"/>
        </p:xfrm>
        <a:graphic>
          <a:graphicData uri="http://schemas.openxmlformats.org/drawingml/2006/table">
            <a:tbl>
              <a:tblPr bandRow="1">
                <a:tableStyleId>{5C22544A-7EE6-4342-B048-85BDC9FD1C3A}</a:tableStyleId>
              </a:tblPr>
              <a:tblGrid>
                <a:gridCol w="2508805">
                  <a:extLst>
                    <a:ext uri="{9D8B030D-6E8A-4147-A177-3AD203B41FA5}">
                      <a16:colId xmlns:a16="http://schemas.microsoft.com/office/drawing/2014/main" val="1444147307"/>
                    </a:ext>
                  </a:extLst>
                </a:gridCol>
                <a:gridCol w="1897728">
                  <a:extLst>
                    <a:ext uri="{9D8B030D-6E8A-4147-A177-3AD203B41FA5}">
                      <a16:colId xmlns:a16="http://schemas.microsoft.com/office/drawing/2014/main" val="2475905008"/>
                    </a:ext>
                  </a:extLst>
                </a:gridCol>
              </a:tblGrid>
              <a:tr h="0">
                <a:tc>
                  <a:txBody>
                    <a:bodyPr/>
                    <a:lstStyle/>
                    <a:p>
                      <a:pPr indent="19050" algn="ctr">
                        <a:lnSpc>
                          <a:spcPct val="150000"/>
                        </a:lnSpc>
                        <a:spcBef>
                          <a:spcPts val="300"/>
                        </a:spcBef>
                        <a:spcAft>
                          <a:spcPts val="300"/>
                        </a:spcAft>
                      </a:pPr>
                      <a:r>
                        <a:rPr lang="vi-VN" sz="1800" dirty="0">
                          <a:effectLst/>
                          <a:latin typeface="Times New Roman" panose="02020603050405020304" pitchFamily="18" charset="0"/>
                          <a:cs typeface="Times New Roman" panose="02020603050405020304" pitchFamily="18" charset="0"/>
                        </a:rPr>
                        <a:t>Loại bài tập</a:t>
                      </a:r>
                      <a:endParaRPr lang="en-VN"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300"/>
                        </a:spcBef>
                        <a:spcAft>
                          <a:spcPts val="300"/>
                        </a:spcAft>
                      </a:pPr>
                      <a:r>
                        <a:rPr lang="vi-VN" sz="1800">
                          <a:effectLst/>
                          <a:latin typeface="Times New Roman" panose="02020603050405020304" pitchFamily="18" charset="0"/>
                          <a:cs typeface="Times New Roman" panose="02020603050405020304" pitchFamily="18" charset="0"/>
                        </a:rPr>
                        <a:t>Tỉ lệ % mục tiêu</a:t>
                      </a:r>
                      <a:endParaRPr lang="en-VN"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937193988"/>
                  </a:ext>
                </a:extLst>
              </a:tr>
              <a:tr h="0">
                <a:tc>
                  <a:txBody>
                    <a:bodyPr/>
                    <a:lstStyle/>
                    <a:p>
                      <a:pPr indent="19050" algn="l">
                        <a:lnSpc>
                          <a:spcPct val="150000"/>
                        </a:lnSpc>
                        <a:spcBef>
                          <a:spcPts val="300"/>
                        </a:spcBef>
                        <a:spcAft>
                          <a:spcPts val="300"/>
                        </a:spcAft>
                      </a:pPr>
                      <a:r>
                        <a:rPr lang="vi-VN" sz="1800" dirty="0">
                          <a:effectLst/>
                          <a:latin typeface="Times New Roman" panose="02020603050405020304" pitchFamily="18" charset="0"/>
                          <a:cs typeface="Times New Roman" panose="02020603050405020304" pitchFamily="18" charset="0"/>
                        </a:rPr>
                        <a:t>Tường thuật</a:t>
                      </a:r>
                      <a:endParaRPr lang="en-VN"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300"/>
                        </a:spcBef>
                        <a:spcAft>
                          <a:spcPts val="300"/>
                        </a:spcAft>
                      </a:pPr>
                      <a:r>
                        <a:rPr lang="vi-VN" sz="1800">
                          <a:effectLst/>
                          <a:latin typeface="Times New Roman" panose="02020603050405020304" pitchFamily="18" charset="0"/>
                          <a:cs typeface="Times New Roman" panose="02020603050405020304" pitchFamily="18" charset="0"/>
                        </a:rPr>
                        <a:t>10 – 20</a:t>
                      </a:r>
                      <a:endParaRPr lang="en-VN"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240655874"/>
                  </a:ext>
                </a:extLst>
              </a:tr>
              <a:tr h="0">
                <a:tc>
                  <a:txBody>
                    <a:bodyPr/>
                    <a:lstStyle/>
                    <a:p>
                      <a:pPr indent="19050" algn="l">
                        <a:lnSpc>
                          <a:spcPct val="150000"/>
                        </a:lnSpc>
                        <a:spcBef>
                          <a:spcPts val="300"/>
                        </a:spcBef>
                        <a:spcAft>
                          <a:spcPts val="300"/>
                        </a:spcAft>
                      </a:pPr>
                      <a:r>
                        <a:rPr lang="vi-VN" sz="1800" dirty="0">
                          <a:effectLst/>
                          <a:latin typeface="Times New Roman" panose="02020603050405020304" pitchFamily="18" charset="0"/>
                          <a:cs typeface="Times New Roman" panose="02020603050405020304" pitchFamily="18" charset="0"/>
                        </a:rPr>
                        <a:t>Mô tả</a:t>
                      </a:r>
                      <a:endParaRPr lang="en-VN"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300"/>
                        </a:spcBef>
                        <a:spcAft>
                          <a:spcPts val="300"/>
                        </a:spcAft>
                      </a:pPr>
                      <a:r>
                        <a:rPr lang="vi-VN" sz="1800">
                          <a:effectLst/>
                          <a:latin typeface="Times New Roman" panose="02020603050405020304" pitchFamily="18" charset="0"/>
                          <a:cs typeface="Times New Roman" panose="02020603050405020304" pitchFamily="18" charset="0"/>
                        </a:rPr>
                        <a:t>25 – 35</a:t>
                      </a:r>
                      <a:endParaRPr lang="en-VN"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007384271"/>
                  </a:ext>
                </a:extLst>
              </a:tr>
              <a:tr h="0">
                <a:tc>
                  <a:txBody>
                    <a:bodyPr/>
                    <a:lstStyle/>
                    <a:p>
                      <a:pPr indent="19050" algn="l">
                        <a:lnSpc>
                          <a:spcPct val="150000"/>
                        </a:lnSpc>
                        <a:spcBef>
                          <a:spcPts val="300"/>
                        </a:spcBef>
                        <a:spcAft>
                          <a:spcPts val="300"/>
                        </a:spcAft>
                      </a:pPr>
                      <a:r>
                        <a:rPr lang="vi-VN" sz="1800" dirty="0">
                          <a:effectLst/>
                          <a:latin typeface="Times New Roman" panose="02020603050405020304" pitchFamily="18" charset="0"/>
                          <a:cs typeface="Times New Roman" panose="02020603050405020304" pitchFamily="18" charset="0"/>
                        </a:rPr>
                        <a:t>Thuyết phục</a:t>
                      </a:r>
                      <a:endParaRPr lang="en-VN"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300"/>
                        </a:spcBef>
                        <a:spcAft>
                          <a:spcPts val="300"/>
                        </a:spcAft>
                      </a:pPr>
                      <a:r>
                        <a:rPr lang="vi-VN" sz="1800">
                          <a:effectLst/>
                          <a:latin typeface="Times New Roman" panose="02020603050405020304" pitchFamily="18" charset="0"/>
                          <a:cs typeface="Times New Roman" panose="02020603050405020304" pitchFamily="18" charset="0"/>
                        </a:rPr>
                        <a:t>15 – 25</a:t>
                      </a:r>
                      <a:endParaRPr lang="en-VN"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1856735"/>
                  </a:ext>
                </a:extLst>
              </a:tr>
              <a:tr h="0">
                <a:tc>
                  <a:txBody>
                    <a:bodyPr/>
                    <a:lstStyle/>
                    <a:p>
                      <a:pPr indent="19050" algn="l">
                        <a:lnSpc>
                          <a:spcPct val="150000"/>
                        </a:lnSpc>
                        <a:spcBef>
                          <a:spcPts val="300"/>
                        </a:spcBef>
                        <a:spcAft>
                          <a:spcPts val="300"/>
                        </a:spcAft>
                      </a:pPr>
                      <a:r>
                        <a:rPr lang="vi-VN" sz="1800" dirty="0">
                          <a:effectLst/>
                          <a:latin typeface="Times New Roman" panose="02020603050405020304" pitchFamily="18" charset="0"/>
                          <a:cs typeface="Times New Roman" panose="02020603050405020304" pitchFamily="18" charset="0"/>
                        </a:rPr>
                        <a:t>Hướng dẫn</a:t>
                      </a:r>
                      <a:endParaRPr lang="en-VN"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300"/>
                        </a:spcBef>
                        <a:spcAft>
                          <a:spcPts val="300"/>
                        </a:spcAft>
                      </a:pPr>
                      <a:r>
                        <a:rPr lang="vi-VN" sz="1800" dirty="0">
                          <a:effectLst/>
                          <a:latin typeface="Times New Roman" panose="02020603050405020304" pitchFamily="18" charset="0"/>
                          <a:cs typeface="Times New Roman" panose="02020603050405020304" pitchFamily="18" charset="0"/>
                        </a:rPr>
                        <a:t>5 – 15</a:t>
                      </a:r>
                      <a:endParaRPr lang="en-VN"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03536640"/>
                  </a:ext>
                </a:extLst>
              </a:tr>
              <a:tr h="0">
                <a:tc>
                  <a:txBody>
                    <a:bodyPr/>
                    <a:lstStyle/>
                    <a:p>
                      <a:pPr indent="19050" algn="l">
                        <a:lnSpc>
                          <a:spcPct val="150000"/>
                        </a:lnSpc>
                        <a:spcBef>
                          <a:spcPts val="300"/>
                        </a:spcBef>
                        <a:spcAft>
                          <a:spcPts val="300"/>
                        </a:spcAft>
                      </a:pPr>
                      <a:r>
                        <a:rPr lang="vi-VN" sz="1800" dirty="0">
                          <a:effectLst/>
                          <a:latin typeface="Times New Roman" panose="02020603050405020304" pitchFamily="18" charset="0"/>
                          <a:cs typeface="Times New Roman" panose="02020603050405020304" pitchFamily="18" charset="0"/>
                        </a:rPr>
                        <a:t>Giao dịch/Giao tiếp</a:t>
                      </a:r>
                      <a:endParaRPr lang="en-VN"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300"/>
                        </a:spcBef>
                        <a:spcAft>
                          <a:spcPts val="300"/>
                        </a:spcAft>
                      </a:pPr>
                      <a:r>
                        <a:rPr lang="vi-VN" sz="1800" dirty="0">
                          <a:effectLst/>
                          <a:latin typeface="Times New Roman" panose="02020603050405020304" pitchFamily="18" charset="0"/>
                          <a:cs typeface="Times New Roman" panose="02020603050405020304" pitchFamily="18" charset="0"/>
                        </a:rPr>
                        <a:t>15 – 25</a:t>
                      </a:r>
                      <a:endParaRPr lang="en-VN"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990315323"/>
                  </a:ext>
                </a:extLst>
              </a:tr>
              <a:tr h="0">
                <a:tc>
                  <a:txBody>
                    <a:bodyPr/>
                    <a:lstStyle/>
                    <a:p>
                      <a:pPr indent="19050" algn="l">
                        <a:lnSpc>
                          <a:spcPct val="150000"/>
                        </a:lnSpc>
                        <a:spcBef>
                          <a:spcPts val="300"/>
                        </a:spcBef>
                        <a:spcAft>
                          <a:spcPts val="300"/>
                        </a:spcAft>
                      </a:pPr>
                      <a:r>
                        <a:rPr lang="vi-VN" sz="1800" dirty="0">
                          <a:effectLst/>
                          <a:latin typeface="Times New Roman" panose="02020603050405020304" pitchFamily="18" charset="0"/>
                          <a:cs typeface="Times New Roman" panose="02020603050405020304" pitchFamily="18" charset="0"/>
                        </a:rPr>
                        <a:t>Gắn nhãn</a:t>
                      </a:r>
                      <a:endParaRPr lang="en-VN"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300"/>
                        </a:spcBef>
                        <a:spcAft>
                          <a:spcPts val="300"/>
                        </a:spcAft>
                      </a:pPr>
                      <a:r>
                        <a:rPr lang="vi-VN" sz="1800" dirty="0">
                          <a:effectLst/>
                          <a:latin typeface="Times New Roman" panose="02020603050405020304" pitchFamily="18" charset="0"/>
                          <a:cs typeface="Times New Roman" panose="02020603050405020304" pitchFamily="18" charset="0"/>
                        </a:rPr>
                        <a:t>5 – 15</a:t>
                      </a:r>
                      <a:endParaRPr lang="en-VN"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505259011"/>
                  </a:ext>
                </a:extLst>
              </a:tr>
            </a:tbl>
          </a:graphicData>
        </a:graphic>
      </p:graphicFrame>
      <p:graphicFrame>
        <p:nvGraphicFramePr>
          <p:cNvPr id="13" name="Table 12">
            <a:extLst>
              <a:ext uri="{FF2B5EF4-FFF2-40B4-BE49-F238E27FC236}">
                <a16:creationId xmlns:a16="http://schemas.microsoft.com/office/drawing/2014/main" id="{F9695069-DFC3-0C3C-6990-59581FF07CE4}"/>
              </a:ext>
            </a:extLst>
          </p:cNvPr>
          <p:cNvGraphicFramePr>
            <a:graphicFrameLocks noGrp="1"/>
          </p:cNvGraphicFramePr>
          <p:nvPr>
            <p:extLst>
              <p:ext uri="{D42A27DB-BD31-4B8C-83A1-F6EECF244321}">
                <p14:modId xmlns:p14="http://schemas.microsoft.com/office/powerpoint/2010/main" val="478671882"/>
              </p:ext>
            </p:extLst>
          </p:nvPr>
        </p:nvGraphicFramePr>
        <p:xfrm>
          <a:off x="5441318" y="3571021"/>
          <a:ext cx="6587843" cy="2535428"/>
        </p:xfrm>
        <a:graphic>
          <a:graphicData uri="http://schemas.openxmlformats.org/drawingml/2006/table">
            <a:tbl>
              <a:tblPr bandRow="1">
                <a:tableStyleId>{21E4AEA4-8DFA-4A89-87EB-49C32662AFE0}</a:tableStyleId>
              </a:tblPr>
              <a:tblGrid>
                <a:gridCol w="5231610">
                  <a:extLst>
                    <a:ext uri="{9D8B030D-6E8A-4147-A177-3AD203B41FA5}">
                      <a16:colId xmlns:a16="http://schemas.microsoft.com/office/drawing/2014/main" val="1242973448"/>
                    </a:ext>
                  </a:extLst>
                </a:gridCol>
                <a:gridCol w="1356233">
                  <a:extLst>
                    <a:ext uri="{9D8B030D-6E8A-4147-A177-3AD203B41FA5}">
                      <a16:colId xmlns:a16="http://schemas.microsoft.com/office/drawing/2014/main" val="3434556322"/>
                    </a:ext>
                  </a:extLst>
                </a:gridCol>
              </a:tblGrid>
              <a:tr h="0">
                <a:tc>
                  <a:txBody>
                    <a:bodyPr/>
                    <a:lstStyle/>
                    <a:p>
                      <a:pPr indent="17780" algn="ctr">
                        <a:lnSpc>
                          <a:spcPct val="150000"/>
                        </a:lnSpc>
                        <a:spcBef>
                          <a:spcPts val="300"/>
                        </a:spcBef>
                        <a:spcAft>
                          <a:spcPts val="300"/>
                        </a:spcAft>
                      </a:pPr>
                      <a:r>
                        <a:rPr lang="vi-VN" sz="1800" u="none" strike="noStrike">
                          <a:effectLst/>
                          <a:latin typeface="Times New Roman" panose="02020603050405020304" pitchFamily="18" charset="0"/>
                          <a:cs typeface="Times New Roman" panose="02020603050405020304" pitchFamily="18" charset="0"/>
                        </a:rPr>
                        <a:t>Quá trình</a:t>
                      </a:r>
                      <a:endParaRPr lang="en-VN" sz="1800" u="none" strike="noStrike">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17780" algn="ctr">
                        <a:lnSpc>
                          <a:spcPct val="150000"/>
                        </a:lnSpc>
                        <a:spcBef>
                          <a:spcPts val="300"/>
                        </a:spcBef>
                        <a:spcAft>
                          <a:spcPts val="300"/>
                        </a:spcAft>
                      </a:pPr>
                      <a:r>
                        <a:rPr lang="en-US" sz="1800" u="none" strike="noStrike" dirty="0" err="1">
                          <a:effectLst/>
                          <a:latin typeface="Times New Roman" panose="02020603050405020304" pitchFamily="18" charset="0"/>
                          <a:cs typeface="Times New Roman" panose="02020603050405020304" pitchFamily="18" charset="0"/>
                        </a:rPr>
                        <a:t>Tỉ</a:t>
                      </a:r>
                      <a:r>
                        <a:rPr lang="en-US" sz="1800" u="none" strike="noStrike" dirty="0">
                          <a:effectLst/>
                          <a:latin typeface="Times New Roman" panose="02020603050405020304" pitchFamily="18" charset="0"/>
                          <a:cs typeface="Times New Roman" panose="02020603050405020304" pitchFamily="18" charset="0"/>
                        </a:rPr>
                        <a:t> </a:t>
                      </a:r>
                      <a:r>
                        <a:rPr lang="en-US" sz="1800" u="none" strike="noStrike" dirty="0" err="1">
                          <a:effectLst/>
                          <a:latin typeface="Times New Roman" panose="02020603050405020304" pitchFamily="18" charset="0"/>
                          <a:cs typeface="Times New Roman" panose="02020603050405020304" pitchFamily="18" charset="0"/>
                        </a:rPr>
                        <a:t>lệ</a:t>
                      </a:r>
                      <a:r>
                        <a:rPr lang="en-US" sz="1800" u="none" strike="noStrike" dirty="0">
                          <a:effectLst/>
                          <a:latin typeface="Times New Roman" panose="02020603050405020304" pitchFamily="18" charset="0"/>
                          <a:cs typeface="Times New Roman" panose="02020603050405020304" pitchFamily="18" charset="0"/>
                        </a:rPr>
                        <a:t> </a:t>
                      </a:r>
                      <a:r>
                        <a:rPr lang="en-US" sz="1800" u="none" strike="noStrike" dirty="0" err="1">
                          <a:effectLst/>
                          <a:latin typeface="Times New Roman" panose="02020603050405020304" pitchFamily="18" charset="0"/>
                          <a:cs typeface="Times New Roman" panose="02020603050405020304" pitchFamily="18" charset="0"/>
                        </a:rPr>
                        <a:t>câu</a:t>
                      </a:r>
                      <a:r>
                        <a:rPr lang="en-US" sz="1800" u="none" strike="noStrike" dirty="0">
                          <a:effectLst/>
                          <a:latin typeface="Times New Roman" panose="02020603050405020304" pitchFamily="18" charset="0"/>
                          <a:cs typeface="Times New Roman" panose="02020603050405020304" pitchFamily="18" charset="0"/>
                        </a:rPr>
                        <a:t> </a:t>
                      </a:r>
                      <a:r>
                        <a:rPr lang="en-US" sz="1800" u="none" strike="noStrike" dirty="0" err="1">
                          <a:effectLst/>
                          <a:latin typeface="Times New Roman" panose="02020603050405020304" pitchFamily="18" charset="0"/>
                          <a:cs typeface="Times New Roman" panose="02020603050405020304" pitchFamily="18" charset="0"/>
                        </a:rPr>
                        <a:t>hỏi</a:t>
                      </a:r>
                      <a:endParaRPr lang="en-VN" sz="18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51656911"/>
                  </a:ext>
                </a:extLst>
              </a:tr>
              <a:tr h="0">
                <a:tc>
                  <a:txBody>
                    <a:bodyPr/>
                    <a:lstStyle/>
                    <a:p>
                      <a:pPr algn="l">
                        <a:lnSpc>
                          <a:spcPct val="150000"/>
                        </a:lnSpc>
                        <a:spcBef>
                          <a:spcPts val="300"/>
                        </a:spcBef>
                        <a:spcAft>
                          <a:spcPts val="300"/>
                        </a:spcAft>
                      </a:pPr>
                      <a:r>
                        <a:rPr lang="vi-VN" sz="1800" u="none" strike="noStrike" dirty="0">
                          <a:effectLst/>
                          <a:latin typeface="Times New Roman" panose="02020603050405020304" pitchFamily="18" charset="0"/>
                          <a:cs typeface="Times New Roman" panose="02020603050405020304" pitchFamily="18" charset="0"/>
                        </a:rPr>
                        <a:t>Tạo ra ý tưởng</a:t>
                      </a:r>
                      <a:endParaRPr lang="en-VN" sz="18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17780" algn="ctr">
                        <a:lnSpc>
                          <a:spcPct val="150000"/>
                        </a:lnSpc>
                        <a:spcBef>
                          <a:spcPts val="300"/>
                        </a:spcBef>
                        <a:spcAft>
                          <a:spcPts val="300"/>
                        </a:spcAft>
                      </a:pPr>
                      <a:r>
                        <a:rPr lang="vi-VN" sz="1800" u="none" strike="noStrike">
                          <a:effectLst/>
                          <a:latin typeface="Times New Roman" panose="02020603050405020304" pitchFamily="18" charset="0"/>
                          <a:cs typeface="Times New Roman" panose="02020603050405020304" pitchFamily="18" charset="0"/>
                        </a:rPr>
                        <a:t>20 - 30</a:t>
                      </a:r>
                      <a:endParaRPr lang="en-VN" sz="1800" u="none" strike="noStrike">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070929880"/>
                  </a:ext>
                </a:extLst>
              </a:tr>
              <a:tr h="0">
                <a:tc>
                  <a:txBody>
                    <a:bodyPr/>
                    <a:lstStyle/>
                    <a:p>
                      <a:pPr algn="l">
                        <a:lnSpc>
                          <a:spcPct val="150000"/>
                        </a:lnSpc>
                        <a:spcBef>
                          <a:spcPts val="300"/>
                        </a:spcBef>
                        <a:spcAft>
                          <a:spcPts val="300"/>
                        </a:spcAft>
                      </a:pPr>
                      <a:r>
                        <a:rPr lang="vi-VN" sz="1800" u="none" strike="noStrike" dirty="0">
                          <a:effectLst/>
                          <a:latin typeface="Times New Roman" panose="02020603050405020304" pitchFamily="18" charset="0"/>
                          <a:cs typeface="Times New Roman" panose="02020603050405020304" pitchFamily="18" charset="0"/>
                        </a:rPr>
                        <a:t>Kiểm soát cấu trúc câu</a:t>
                      </a:r>
                      <a:endParaRPr lang="en-VN" sz="18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17780" algn="ctr">
                        <a:lnSpc>
                          <a:spcPct val="150000"/>
                        </a:lnSpc>
                        <a:spcBef>
                          <a:spcPts val="300"/>
                        </a:spcBef>
                        <a:spcAft>
                          <a:spcPts val="300"/>
                        </a:spcAft>
                      </a:pPr>
                      <a:r>
                        <a:rPr lang="vi-VN" sz="1800" u="none" strike="noStrike">
                          <a:effectLst/>
                          <a:latin typeface="Times New Roman" panose="02020603050405020304" pitchFamily="18" charset="0"/>
                          <a:cs typeface="Times New Roman" panose="02020603050405020304" pitchFamily="18" charset="0"/>
                        </a:rPr>
                        <a:t>10 - 20</a:t>
                      </a:r>
                      <a:endParaRPr lang="en-VN" sz="1800" u="none" strike="noStrike">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915956728"/>
                  </a:ext>
                </a:extLst>
              </a:tr>
              <a:tr h="0">
                <a:tc>
                  <a:txBody>
                    <a:bodyPr/>
                    <a:lstStyle/>
                    <a:p>
                      <a:pPr algn="l">
                        <a:lnSpc>
                          <a:spcPct val="150000"/>
                        </a:lnSpc>
                        <a:spcBef>
                          <a:spcPts val="300"/>
                        </a:spcBef>
                        <a:spcAft>
                          <a:spcPts val="300"/>
                        </a:spcAft>
                      </a:pPr>
                      <a:r>
                        <a:rPr lang="vi-VN" sz="1800" u="none" strike="noStrike" dirty="0">
                          <a:effectLst/>
                          <a:latin typeface="Times New Roman" panose="02020603050405020304" pitchFamily="18" charset="0"/>
                          <a:cs typeface="Times New Roman" panose="02020603050405020304" pitchFamily="18" charset="0"/>
                        </a:rPr>
                        <a:t>Quản lý sự gắn kết</a:t>
                      </a:r>
                      <a:endParaRPr lang="en-VN" sz="18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17780" algn="ctr">
                        <a:lnSpc>
                          <a:spcPct val="150000"/>
                        </a:lnSpc>
                        <a:spcBef>
                          <a:spcPts val="300"/>
                        </a:spcBef>
                        <a:spcAft>
                          <a:spcPts val="300"/>
                        </a:spcAft>
                      </a:pPr>
                      <a:r>
                        <a:rPr lang="vi-VN" sz="1800" u="none" strike="noStrike">
                          <a:effectLst/>
                          <a:latin typeface="Times New Roman" panose="02020603050405020304" pitchFamily="18" charset="0"/>
                          <a:cs typeface="Times New Roman" panose="02020603050405020304" pitchFamily="18" charset="0"/>
                        </a:rPr>
                        <a:t>10 - 20</a:t>
                      </a:r>
                      <a:endParaRPr lang="en-VN" sz="1800" u="none" strike="noStrike">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284809043"/>
                  </a:ext>
                </a:extLst>
              </a:tr>
              <a:tr h="0">
                <a:tc>
                  <a:txBody>
                    <a:bodyPr/>
                    <a:lstStyle/>
                    <a:p>
                      <a:pPr algn="l">
                        <a:lnSpc>
                          <a:spcPct val="150000"/>
                        </a:lnSpc>
                        <a:spcBef>
                          <a:spcPts val="300"/>
                        </a:spcBef>
                        <a:spcAft>
                          <a:spcPts val="300"/>
                        </a:spcAft>
                      </a:pPr>
                      <a:r>
                        <a:rPr lang="vi-VN" sz="1800" u="none" strike="noStrike" dirty="0">
                          <a:effectLst/>
                          <a:latin typeface="Times New Roman" panose="02020603050405020304" pitchFamily="18" charset="0"/>
                          <a:cs typeface="Times New Roman" panose="02020603050405020304" pitchFamily="18" charset="0"/>
                        </a:rPr>
                        <a:t>Sử dụng từ vựng</a:t>
                      </a:r>
                      <a:endParaRPr lang="en-VN" sz="18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17780" algn="ctr">
                        <a:lnSpc>
                          <a:spcPct val="150000"/>
                        </a:lnSpc>
                        <a:spcBef>
                          <a:spcPts val="300"/>
                        </a:spcBef>
                        <a:spcAft>
                          <a:spcPts val="300"/>
                        </a:spcAft>
                      </a:pPr>
                      <a:r>
                        <a:rPr lang="vi-VN" sz="1800" u="none" strike="noStrike">
                          <a:effectLst/>
                          <a:latin typeface="Times New Roman" panose="02020603050405020304" pitchFamily="18" charset="0"/>
                          <a:cs typeface="Times New Roman" panose="02020603050405020304" pitchFamily="18" charset="0"/>
                        </a:rPr>
                        <a:t>10 - 20</a:t>
                      </a:r>
                      <a:endParaRPr lang="en-VN" sz="1800" u="none" strike="noStrike">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891369414"/>
                  </a:ext>
                </a:extLst>
              </a:tr>
              <a:tr h="0">
                <a:tc>
                  <a:txBody>
                    <a:bodyPr/>
                    <a:lstStyle/>
                    <a:p>
                      <a:pPr algn="l">
                        <a:lnSpc>
                          <a:spcPct val="150000"/>
                        </a:lnSpc>
                        <a:spcBef>
                          <a:spcPts val="300"/>
                        </a:spcBef>
                        <a:spcAft>
                          <a:spcPts val="300"/>
                        </a:spcAft>
                      </a:pPr>
                      <a:r>
                        <a:rPr lang="vi-VN" sz="1800" u="none" strike="noStrike" dirty="0">
                          <a:effectLst/>
                          <a:latin typeface="Times New Roman" panose="02020603050405020304" pitchFamily="18" charset="0"/>
                          <a:cs typeface="Times New Roman" panose="02020603050405020304" pitchFamily="18" charset="0"/>
                        </a:rPr>
                        <a:t>Kiểm soát cú pháp và ngữ pháp</a:t>
                      </a:r>
                      <a:endParaRPr lang="en-VN" sz="18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17780" algn="ctr">
                        <a:lnSpc>
                          <a:spcPct val="150000"/>
                        </a:lnSpc>
                        <a:spcBef>
                          <a:spcPts val="300"/>
                        </a:spcBef>
                        <a:spcAft>
                          <a:spcPts val="300"/>
                        </a:spcAft>
                      </a:pPr>
                      <a:r>
                        <a:rPr lang="vi-VN" sz="1800" u="none" strike="noStrike">
                          <a:effectLst/>
                          <a:latin typeface="Times New Roman" panose="02020603050405020304" pitchFamily="18" charset="0"/>
                          <a:cs typeface="Times New Roman" panose="02020603050405020304" pitchFamily="18" charset="0"/>
                        </a:rPr>
                        <a:t>15 - 25</a:t>
                      </a:r>
                      <a:endParaRPr lang="en-VN" sz="1800" u="none" strike="noStrike">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179986628"/>
                  </a:ext>
                </a:extLst>
              </a:tr>
              <a:tr h="270932">
                <a:tc>
                  <a:txBody>
                    <a:bodyPr/>
                    <a:lstStyle/>
                    <a:p>
                      <a:pPr algn="l">
                        <a:lnSpc>
                          <a:spcPct val="150000"/>
                        </a:lnSpc>
                        <a:spcBef>
                          <a:spcPts val="300"/>
                        </a:spcBef>
                        <a:spcAft>
                          <a:spcPts val="300"/>
                        </a:spcAft>
                      </a:pPr>
                      <a:r>
                        <a:rPr lang="vi-VN" sz="1800" u="none" strike="noStrike" dirty="0">
                          <a:effectLst/>
                          <a:latin typeface="Times New Roman" panose="02020603050405020304" pitchFamily="18" charset="0"/>
                          <a:cs typeface="Times New Roman" panose="02020603050405020304" pitchFamily="18" charset="0"/>
                        </a:rPr>
                        <a:t>Các đặc </a:t>
                      </a:r>
                      <a:r>
                        <a:rPr lang="en-US" sz="1800" u="none" strike="noStrike" dirty="0" err="1">
                          <a:effectLst/>
                          <a:latin typeface="Times New Roman" panose="02020603050405020304" pitchFamily="18" charset="0"/>
                          <a:cs typeface="Times New Roman" panose="02020603050405020304" pitchFamily="18" charset="0"/>
                        </a:rPr>
                        <a:t>trưng</a:t>
                      </a:r>
                      <a:r>
                        <a:rPr lang="en-US" sz="1800" u="none" strike="noStrike" dirty="0">
                          <a:effectLst/>
                          <a:latin typeface="Times New Roman" panose="02020603050405020304" pitchFamily="18" charset="0"/>
                          <a:cs typeface="Times New Roman" panose="02020603050405020304" pitchFamily="18" charset="0"/>
                        </a:rPr>
                        <a:t> </a:t>
                      </a:r>
                      <a:r>
                        <a:rPr lang="en-US" sz="1800" u="none" strike="noStrike" dirty="0" err="1">
                          <a:effectLst/>
                          <a:latin typeface="Times New Roman" panose="02020603050405020304" pitchFamily="18" charset="0"/>
                          <a:cs typeface="Times New Roman" panose="02020603050405020304" pitchFamily="18" charset="0"/>
                        </a:rPr>
                        <a:t>riêng</a:t>
                      </a:r>
                      <a:r>
                        <a:rPr lang="en-US" sz="1800" u="none" strike="noStrike" dirty="0">
                          <a:effectLst/>
                          <a:latin typeface="Times New Roman" panose="02020603050405020304" pitchFamily="18" charset="0"/>
                          <a:cs typeface="Times New Roman" panose="02020603050405020304" pitchFamily="18" charset="0"/>
                        </a:rPr>
                        <a:t> </a:t>
                      </a:r>
                      <a:r>
                        <a:rPr lang="en-US" sz="1800" u="none" strike="noStrike" dirty="0" err="1">
                          <a:effectLst/>
                          <a:latin typeface="Times New Roman" panose="02020603050405020304" pitchFamily="18" charset="0"/>
                          <a:cs typeface="Times New Roman" panose="02020603050405020304" pitchFamily="18" charset="0"/>
                        </a:rPr>
                        <a:t>của</a:t>
                      </a:r>
                      <a:r>
                        <a:rPr lang="en-US" sz="1800" u="none" strike="noStrike" dirty="0">
                          <a:effectLst/>
                          <a:latin typeface="Times New Roman" panose="02020603050405020304" pitchFamily="18" charset="0"/>
                          <a:cs typeface="Times New Roman" panose="02020603050405020304" pitchFamily="18" charset="0"/>
                        </a:rPr>
                        <a:t> </a:t>
                      </a:r>
                      <a:r>
                        <a:rPr lang="vi-VN" sz="1800" u="none" strike="noStrike" dirty="0">
                          <a:effectLst/>
                          <a:latin typeface="Times New Roman" panose="02020603050405020304" pitchFamily="18" charset="0"/>
                          <a:cs typeface="Times New Roman" panose="02020603050405020304" pitchFamily="18" charset="0"/>
                        </a:rPr>
                        <a:t>chi tiết khác về ngôn ngữ </a:t>
                      </a:r>
                      <a:endParaRPr lang="en-VN" sz="18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17780" algn="ctr">
                        <a:lnSpc>
                          <a:spcPct val="150000"/>
                        </a:lnSpc>
                        <a:spcBef>
                          <a:spcPts val="300"/>
                        </a:spcBef>
                        <a:spcAft>
                          <a:spcPts val="300"/>
                        </a:spcAft>
                      </a:pPr>
                      <a:r>
                        <a:rPr lang="vi-VN" sz="1800" u="none" strike="noStrike" dirty="0">
                          <a:effectLst/>
                          <a:latin typeface="Times New Roman" panose="02020603050405020304" pitchFamily="18" charset="0"/>
                          <a:cs typeface="Times New Roman" panose="02020603050405020304" pitchFamily="18" charset="0"/>
                        </a:rPr>
                        <a:t>5 - 15</a:t>
                      </a:r>
                      <a:endParaRPr lang="en-VN" sz="18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628454149"/>
                  </a:ext>
                </a:extLst>
              </a:tr>
            </a:tbl>
          </a:graphicData>
        </a:graphic>
      </p:graphicFrame>
      <p:sp>
        <p:nvSpPr>
          <p:cNvPr id="15" name="TextBox 14">
            <a:extLst>
              <a:ext uri="{FF2B5EF4-FFF2-40B4-BE49-F238E27FC236}">
                <a16:creationId xmlns:a16="http://schemas.microsoft.com/office/drawing/2014/main" id="{EDAFE839-B632-3F8B-3E52-001F56A12728}"/>
              </a:ext>
            </a:extLst>
          </p:cNvPr>
          <p:cNvSpPr txBox="1"/>
          <p:nvPr/>
        </p:nvSpPr>
        <p:spPr>
          <a:xfrm>
            <a:off x="2984326" y="2541552"/>
            <a:ext cx="7715105" cy="92333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342900" lvl="0" indent="-342900" algn="just">
              <a:buFont typeface="Arial" panose="020B0604020202020204" pitchFamily="34" charset="0"/>
              <a:buChar char="●"/>
              <a:tabLst>
                <a:tab pos="540385"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vi-VN" sz="1800" dirty="0">
                <a:effectLst/>
                <a:latin typeface="Noto Sans Symbols"/>
                <a:ea typeface="Noto Sans Symbols"/>
                <a:cs typeface="Noto Sans Symbols"/>
              </a:rPr>
              <a:t>Nội dung: Các loại câu hỏi viết (không phải chủ đề)</a:t>
            </a:r>
            <a:endParaRPr lang="en-VN" sz="1800" dirty="0">
              <a:effectLst/>
              <a:latin typeface="Noto Sans Symbols"/>
              <a:ea typeface="Noto Sans Symbols"/>
              <a:cs typeface="Noto Sans Symbols"/>
            </a:endParaRPr>
          </a:p>
          <a:p>
            <a:pPr marL="342900" lvl="0" indent="-342900" algn="just">
              <a:buFont typeface="Arial" panose="020B0604020202020204" pitchFamily="34" charset="0"/>
              <a:buChar char="●"/>
              <a:tabLst>
                <a:tab pos="540385"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vi-VN" sz="1800" dirty="0">
                <a:effectLst/>
                <a:latin typeface="Noto Sans Symbols"/>
                <a:ea typeface="Noto Sans Symbols"/>
                <a:cs typeface="Noto Sans Symbols"/>
              </a:rPr>
              <a:t>Quá trình: Kỹ năng được áp dụng bởi người viết</a:t>
            </a:r>
            <a:endParaRPr lang="en-VN" sz="1800" dirty="0">
              <a:effectLst/>
              <a:latin typeface="Noto Sans Symbols"/>
              <a:ea typeface="Noto Sans Symbols"/>
              <a:cs typeface="Noto Sans Symbols"/>
            </a:endParaRPr>
          </a:p>
          <a:p>
            <a:pPr marL="342900" lvl="0" indent="-342900" algn="just">
              <a:buFont typeface="Arial" panose="020B0604020202020204" pitchFamily="34" charset="0"/>
              <a:buChar char="●"/>
              <a:tabLst>
                <a:tab pos="540385"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vi-VN" sz="1800" dirty="0">
                <a:effectLst/>
                <a:latin typeface="Noto Sans Symbols"/>
                <a:ea typeface="Noto Sans Symbols"/>
                <a:cs typeface="Noto Sans Symbols"/>
              </a:rPr>
              <a:t>Ngữ cảnh: Các tình huống dẫn tới việc viết</a:t>
            </a:r>
            <a:endParaRPr lang="en-VN" sz="1800" dirty="0">
              <a:effectLst/>
              <a:latin typeface="Noto Sans Symbols"/>
              <a:ea typeface="Noto Sans Symbols"/>
              <a:cs typeface="Noto Sans Symbols"/>
            </a:endParaRPr>
          </a:p>
        </p:txBody>
      </p:sp>
      <p:sp>
        <p:nvSpPr>
          <p:cNvPr id="16" name="Title 1">
            <a:extLst>
              <a:ext uri="{FF2B5EF4-FFF2-40B4-BE49-F238E27FC236}">
                <a16:creationId xmlns:a16="http://schemas.microsoft.com/office/drawing/2014/main" id="{1F1F0428-EF1C-2DAD-710E-70FD09507481}"/>
              </a:ext>
            </a:extLst>
          </p:cNvPr>
          <p:cNvSpPr>
            <a:spLocks noGrp="1"/>
          </p:cNvSpPr>
          <p:nvPr>
            <p:ph type="title"/>
          </p:nvPr>
        </p:nvSpPr>
        <p:spPr>
          <a:xfrm>
            <a:off x="361950" y="479425"/>
            <a:ext cx="11468100" cy="674019"/>
          </a:xfrm>
        </p:spPr>
        <p:txBody>
          <a:bodyPr>
            <a:noAutofit/>
          </a:bodyPr>
          <a:lstStyle/>
          <a:p>
            <a:pPr algn="ctr"/>
            <a:r>
              <a:rPr lang="en-US" sz="2800">
                <a:solidFill>
                  <a:schemeClr val="tx1"/>
                </a:solidFill>
                <a:latin typeface="Times New Roman" panose="02020603050405020304" pitchFamily="18" charset="0"/>
                <a:cs typeface="Times New Roman" panose="02020603050405020304" pitchFamily="18" charset="0"/>
              </a:rPr>
              <a:t>Ví dụ minh hoạ SEA-PLM</a:t>
            </a:r>
            <a:endParaRPr 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09465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465388" y="2886467"/>
            <a:ext cx="6645794" cy="769441"/>
          </a:xfrm>
          <a:prstGeom prst="rect">
            <a:avLst/>
          </a:prstGeom>
        </p:spPr>
        <p:txBody>
          <a:bodyPr wrap="none">
            <a:spAutoFit/>
          </a:bodyPr>
          <a:lstStyle/>
          <a:p>
            <a:r>
              <a:rPr lang="en-US" altLang="en-US" sz="4400" b="1" dirty="0">
                <a:solidFill>
                  <a:schemeClr val="accent5">
                    <a:lumMod val="50000"/>
                  </a:schemeClr>
                </a:solidFill>
                <a:latin typeface="Times New Roman" panose="02020603050405020304" pitchFamily="18" charset="0"/>
                <a:ea typeface="ＭＳ Ｐゴシック" panose="020B0600070205080204" pitchFamily="34" charset="-128"/>
                <a:cs typeface="Times New Roman" panose="02020603050405020304" pitchFamily="18" charset="0"/>
              </a:rPr>
              <a:t>TRÂN TRỌNG CẢM ƠN!</a:t>
            </a:r>
            <a:endParaRPr lang="en-US" sz="4400" b="1" dirty="0"/>
          </a:p>
        </p:txBody>
      </p:sp>
    </p:spTree>
    <p:extLst>
      <p:ext uri="{BB962C8B-B14F-4D97-AF65-F5344CB8AC3E}">
        <p14:creationId xmlns:p14="http://schemas.microsoft.com/office/powerpoint/2010/main" val="2135491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BAE01-5D2D-4525-9A14-4BCACBC8233B}"/>
              </a:ext>
            </a:extLst>
          </p:cNvPr>
          <p:cNvSpPr>
            <a:spLocks noGrp="1"/>
          </p:cNvSpPr>
          <p:nvPr>
            <p:ph type="title"/>
          </p:nvPr>
        </p:nvSpPr>
        <p:spPr>
          <a:xfrm>
            <a:off x="292100" y="818109"/>
            <a:ext cx="11468100" cy="1121816"/>
          </a:xfrm>
        </p:spPr>
        <p:txBody>
          <a:bodyPr/>
          <a:lstStyle/>
          <a:p>
            <a:pPr algn="ctr"/>
            <a:r>
              <a:rPr lang="vi-VN" dirty="0">
                <a:solidFill>
                  <a:schemeClr val="tx1"/>
                </a:solidFill>
                <a:latin typeface="Times New Roman" panose="02020603050405020304" pitchFamily="18" charset="0"/>
                <a:cs typeface="Times New Roman" panose="02020603050405020304" pitchFamily="18" charset="0"/>
              </a:rPr>
              <a:t>Mối quan hệ giữa kiểm tra, đánh giá (KTĐG) với dạy, học và thực hiện chương trình giáo dục</a:t>
            </a:r>
            <a:endParaRPr lang="en-SG" dirty="0">
              <a:solidFill>
                <a:schemeClr val="tx1"/>
              </a:solidFill>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AA590B62-C386-8596-210B-580F39F7464F}"/>
              </a:ext>
            </a:extLst>
          </p:cNvPr>
          <p:cNvSpPr>
            <a:spLocks noGrp="1"/>
          </p:cNvSpPr>
          <p:nvPr>
            <p:ph idx="1"/>
          </p:nvPr>
        </p:nvSpPr>
        <p:spPr>
          <a:xfrm>
            <a:off x="2534857" y="2032522"/>
            <a:ext cx="9178724" cy="4351338"/>
          </a:xfrm>
        </p:spPr>
        <p:txBody>
          <a:bodyPr>
            <a:normAutofit/>
          </a:bodyPr>
          <a:lstStyle/>
          <a:p>
            <a:pPr marL="0" indent="0" algn="ctr">
              <a:buNone/>
            </a:pPr>
            <a:r>
              <a:rPr lang="vi-VN" sz="2400" b="1" dirty="0">
                <a:solidFill>
                  <a:srgbClr val="FF0000"/>
                </a:solidFill>
              </a:rPr>
              <a:t>Kiểm tra, đánh giá với thực hiện chương trình</a:t>
            </a:r>
          </a:p>
          <a:p>
            <a:pPr algn="just"/>
            <a:r>
              <a:rPr lang="vi-VN" sz="2400" dirty="0"/>
              <a:t>KTĐG dựa trên chương trình: Nội dung, mục tiêu, </a:t>
            </a:r>
            <a:r>
              <a:rPr lang="vi-VN" sz="2400" i="1" dirty="0">
                <a:solidFill>
                  <a:srgbClr val="FF0000"/>
                </a:solidFill>
              </a:rPr>
              <a:t>chuẩn đầu ra của chương trình là cơ sở để xây dựng tiêu chí, công cụ, phương pháp đánh giá</a:t>
            </a:r>
            <a:r>
              <a:rPr lang="vi-VN" sz="2400" dirty="0"/>
              <a:t>.</a:t>
            </a:r>
          </a:p>
          <a:p>
            <a:pPr algn="just"/>
            <a:r>
              <a:rPr lang="vi-VN" sz="2400" dirty="0"/>
              <a:t>KTĐG phản hồi cho chương trình: Kết quả đánh giá </a:t>
            </a:r>
            <a:r>
              <a:rPr lang="vi-VN" sz="2400" i="1" dirty="0">
                <a:solidFill>
                  <a:srgbClr val="FF0000"/>
                </a:solidFill>
              </a:rPr>
              <a:t>giúp phát hiện ưu điểm, hạn chế của quá trình thực hiện chương trình</a:t>
            </a:r>
            <a:r>
              <a:rPr lang="vi-VN" sz="2400" dirty="0"/>
              <a:t> (quá tải, thiếu tính thực tiễn, chưa phù hợp trình độ người học), </a:t>
            </a:r>
            <a:r>
              <a:rPr lang="vi-VN" sz="2400" i="1" dirty="0">
                <a:solidFill>
                  <a:srgbClr val="FF0000"/>
                </a:solidFill>
              </a:rPr>
              <a:t>từ đó điều chỉnh cách tổ chức dạy học, thực hiện nội dung, cấu trúc</a:t>
            </a:r>
            <a:r>
              <a:rPr lang="vi-VN" sz="2400" dirty="0"/>
              <a:t>.</a:t>
            </a:r>
          </a:p>
          <a:p>
            <a:pPr algn="just"/>
            <a:r>
              <a:rPr lang="vi-VN" sz="2400" dirty="0"/>
              <a:t>Nếu chương trình thay đổi (ví dụ: chuyển từ tiếp cận nội dung sang tiếp cận năng lực) thì </a:t>
            </a:r>
            <a:r>
              <a:rPr lang="vi-VN" sz="2400" i="1" dirty="0">
                <a:solidFill>
                  <a:srgbClr val="FF0000"/>
                </a:solidFill>
              </a:rPr>
              <a:t>KTĐG cũng phải thay đổi để đo lường được năng lực, không chỉ là kiến thức</a:t>
            </a:r>
            <a:r>
              <a:rPr lang="vi-VN" sz="2400" dirty="0"/>
              <a:t>.</a:t>
            </a:r>
          </a:p>
        </p:txBody>
      </p:sp>
      <p:pic>
        <p:nvPicPr>
          <p:cNvPr id="6" name="Picture 5">
            <a:extLst>
              <a:ext uri="{FF2B5EF4-FFF2-40B4-BE49-F238E27FC236}">
                <a16:creationId xmlns:a16="http://schemas.microsoft.com/office/drawing/2014/main" id="{0278B286-EA5A-9952-A5F5-9D449B5E7EBC}"/>
              </a:ext>
            </a:extLst>
          </p:cNvPr>
          <p:cNvPicPr>
            <a:picLocks noChangeAspect="1"/>
          </p:cNvPicPr>
          <p:nvPr/>
        </p:nvPicPr>
        <p:blipFill>
          <a:blip r:embed="rId2"/>
          <a:stretch>
            <a:fillRect/>
          </a:stretch>
        </p:blipFill>
        <p:spPr>
          <a:xfrm>
            <a:off x="57875" y="2974694"/>
            <a:ext cx="2500131" cy="2500131"/>
          </a:xfrm>
          <a:prstGeom prst="rect">
            <a:avLst/>
          </a:prstGeom>
        </p:spPr>
      </p:pic>
    </p:spTree>
    <p:extLst>
      <p:ext uri="{BB962C8B-B14F-4D97-AF65-F5344CB8AC3E}">
        <p14:creationId xmlns:p14="http://schemas.microsoft.com/office/powerpoint/2010/main" val="86638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BAE01-5D2D-4525-9A14-4BCACBC8233B}"/>
              </a:ext>
            </a:extLst>
          </p:cNvPr>
          <p:cNvSpPr>
            <a:spLocks noGrp="1"/>
          </p:cNvSpPr>
          <p:nvPr>
            <p:ph type="title"/>
          </p:nvPr>
        </p:nvSpPr>
        <p:spPr>
          <a:xfrm>
            <a:off x="292100" y="818109"/>
            <a:ext cx="11468100" cy="1121816"/>
          </a:xfrm>
        </p:spPr>
        <p:txBody>
          <a:bodyPr/>
          <a:lstStyle/>
          <a:p>
            <a:pPr algn="ctr"/>
            <a:r>
              <a:rPr lang="vi-VN" dirty="0">
                <a:solidFill>
                  <a:schemeClr val="tx1"/>
                </a:solidFill>
                <a:latin typeface="Times New Roman" panose="02020603050405020304" pitchFamily="18" charset="0"/>
                <a:cs typeface="Times New Roman" panose="02020603050405020304" pitchFamily="18" charset="0"/>
              </a:rPr>
              <a:t>Mối quan hệ giữa kiểm tra, đánh giá (KTĐG) với dạy, học và thực hiện chương trình giáo dục</a:t>
            </a:r>
            <a:endParaRPr lang="en-SG" dirty="0">
              <a:solidFill>
                <a:schemeClr val="tx1"/>
              </a:solidFill>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AA590B62-C386-8596-210B-580F39F7464F}"/>
              </a:ext>
            </a:extLst>
          </p:cNvPr>
          <p:cNvSpPr>
            <a:spLocks noGrp="1"/>
          </p:cNvSpPr>
          <p:nvPr>
            <p:ph idx="1"/>
          </p:nvPr>
        </p:nvSpPr>
        <p:spPr>
          <a:xfrm>
            <a:off x="2534857" y="2032522"/>
            <a:ext cx="9178724" cy="4351338"/>
          </a:xfrm>
        </p:spPr>
        <p:txBody>
          <a:bodyPr>
            <a:normAutofit/>
          </a:bodyPr>
          <a:lstStyle/>
          <a:p>
            <a:pPr marL="0" indent="0" algn="ctr">
              <a:buNone/>
            </a:pPr>
            <a:r>
              <a:rPr lang="vi-VN" sz="2400" b="1" dirty="0">
                <a:solidFill>
                  <a:srgbClr val="FF0000"/>
                </a:solidFill>
              </a:rPr>
              <a:t>Kiểm tra, đánh giá với hoạt động dạy</a:t>
            </a:r>
          </a:p>
          <a:p>
            <a:pPr algn="just"/>
            <a:r>
              <a:rPr lang="vi-VN" sz="2400" dirty="0"/>
              <a:t>Định hướng hoạt động dạy. Nếu KTĐG </a:t>
            </a:r>
            <a:r>
              <a:rPr lang="vi-VN" sz="2400" i="1" dirty="0">
                <a:solidFill>
                  <a:srgbClr val="FF0000"/>
                </a:solidFill>
              </a:rPr>
              <a:t>chú trọng </a:t>
            </a:r>
            <a:r>
              <a:rPr lang="vi-VN" sz="2400" i="1" u="sng" dirty="0">
                <a:solidFill>
                  <a:srgbClr val="FF0000"/>
                </a:solidFill>
              </a:rPr>
              <a:t>năng lực vận dụng,</a:t>
            </a:r>
            <a:r>
              <a:rPr lang="vi-VN" sz="2400" i="1" dirty="0">
                <a:solidFill>
                  <a:srgbClr val="FF0000"/>
                </a:solidFill>
              </a:rPr>
              <a:t> giáo viên sẽ tổ chức các </a:t>
            </a:r>
            <a:r>
              <a:rPr lang="vi-VN" sz="2400" i="1" u="sng" dirty="0">
                <a:solidFill>
                  <a:srgbClr val="FF0000"/>
                </a:solidFill>
              </a:rPr>
              <a:t>hoạt động học tích cực</a:t>
            </a:r>
            <a:r>
              <a:rPr lang="vi-VN" sz="2400" i="1" dirty="0">
                <a:solidFill>
                  <a:srgbClr val="FF0000"/>
                </a:solidFill>
              </a:rPr>
              <a:t>, </a:t>
            </a:r>
            <a:r>
              <a:rPr lang="vi-VN" sz="2400" i="1" u="sng" dirty="0">
                <a:solidFill>
                  <a:srgbClr val="FF0000"/>
                </a:solidFill>
              </a:rPr>
              <a:t>tình huống thực tế </a:t>
            </a:r>
            <a:r>
              <a:rPr lang="vi-VN" sz="2400" i="1" dirty="0">
                <a:solidFill>
                  <a:srgbClr val="FF0000"/>
                </a:solidFill>
              </a:rPr>
              <a:t>để rèn luyện kỹ năng này</a:t>
            </a:r>
            <a:r>
              <a:rPr lang="vi-VN" sz="2400" dirty="0">
                <a:solidFill>
                  <a:srgbClr val="FF0000"/>
                </a:solidFill>
              </a:rPr>
              <a:t>.</a:t>
            </a:r>
          </a:p>
          <a:p>
            <a:pPr algn="just"/>
            <a:r>
              <a:rPr lang="vi-VN" sz="2400" dirty="0"/>
              <a:t>Phản hồi cho dạy học: Kết quả KTĐG cho giáo viên biết </a:t>
            </a:r>
            <a:r>
              <a:rPr lang="vi-VN" sz="2400" i="1" dirty="0">
                <a:solidFill>
                  <a:srgbClr val="FF0000"/>
                </a:solidFill>
              </a:rPr>
              <a:t>mức độ đạt chuẩn của học sinh, xác định nội dung cần củng cố, </a:t>
            </a:r>
            <a:r>
              <a:rPr lang="vi-VN" sz="2400" i="1" u="sng" dirty="0">
                <a:solidFill>
                  <a:srgbClr val="FF0000"/>
                </a:solidFill>
              </a:rPr>
              <a:t>điều chỉnh phương pháp</a:t>
            </a:r>
            <a:r>
              <a:rPr lang="vi-VN" sz="2400" i="1" dirty="0">
                <a:solidFill>
                  <a:srgbClr val="FF0000"/>
                </a:solidFill>
              </a:rPr>
              <a:t> và tiến độ giảng dạy.</a:t>
            </a:r>
          </a:p>
          <a:p>
            <a:pPr algn="just"/>
            <a:r>
              <a:rPr lang="vi-VN" sz="2400" i="1" dirty="0">
                <a:solidFill>
                  <a:srgbClr val="FF0000"/>
                </a:solidFill>
              </a:rPr>
              <a:t>Tích hợp KTĐG trong quá trình dạy (đánh giá </a:t>
            </a:r>
            <a:r>
              <a:rPr lang="vi-VN" sz="2400" i="1" u="sng" dirty="0">
                <a:solidFill>
                  <a:srgbClr val="FF0000"/>
                </a:solidFill>
              </a:rPr>
              <a:t>thường xuyên</a:t>
            </a:r>
            <a:r>
              <a:rPr lang="vi-VN" sz="2400" i="1" dirty="0">
                <a:solidFill>
                  <a:srgbClr val="FF0000"/>
                </a:solidFill>
              </a:rPr>
              <a:t>, đánh giá </a:t>
            </a:r>
            <a:r>
              <a:rPr lang="vi-VN" sz="2400" i="1" u="sng" dirty="0">
                <a:solidFill>
                  <a:srgbClr val="FF0000"/>
                </a:solidFill>
              </a:rPr>
              <a:t>vì sự tiến bộ</a:t>
            </a:r>
            <a:r>
              <a:rPr lang="vi-VN" sz="2400" i="1" dirty="0">
                <a:solidFill>
                  <a:srgbClr val="FF0000"/>
                </a:solidFill>
              </a:rPr>
              <a:t>)</a:t>
            </a:r>
            <a:r>
              <a:rPr lang="vi-VN" sz="2400" dirty="0"/>
              <a:t> giúp giáo viên nắm bắt kịp thời quá trình học tập, thay vì chỉ đánh giá cuối kỳ.</a:t>
            </a:r>
          </a:p>
        </p:txBody>
      </p:sp>
      <p:pic>
        <p:nvPicPr>
          <p:cNvPr id="3" name="Picture 2">
            <a:extLst>
              <a:ext uri="{FF2B5EF4-FFF2-40B4-BE49-F238E27FC236}">
                <a16:creationId xmlns:a16="http://schemas.microsoft.com/office/drawing/2014/main" id="{8EB24627-0F6D-2546-A3AE-400D052C5373}"/>
              </a:ext>
            </a:extLst>
          </p:cNvPr>
          <p:cNvPicPr>
            <a:picLocks noChangeAspect="1"/>
          </p:cNvPicPr>
          <p:nvPr/>
        </p:nvPicPr>
        <p:blipFill>
          <a:blip r:embed="rId2"/>
          <a:stretch>
            <a:fillRect/>
          </a:stretch>
        </p:blipFill>
        <p:spPr>
          <a:xfrm>
            <a:off x="57875" y="2974694"/>
            <a:ext cx="2500131" cy="2500131"/>
          </a:xfrm>
          <a:prstGeom prst="rect">
            <a:avLst/>
          </a:prstGeom>
        </p:spPr>
      </p:pic>
    </p:spTree>
    <p:extLst>
      <p:ext uri="{BB962C8B-B14F-4D97-AF65-F5344CB8AC3E}">
        <p14:creationId xmlns:p14="http://schemas.microsoft.com/office/powerpoint/2010/main" val="87269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BAE01-5D2D-4525-9A14-4BCACBC8233B}"/>
              </a:ext>
            </a:extLst>
          </p:cNvPr>
          <p:cNvSpPr>
            <a:spLocks noGrp="1"/>
          </p:cNvSpPr>
          <p:nvPr>
            <p:ph type="title"/>
          </p:nvPr>
        </p:nvSpPr>
        <p:spPr>
          <a:xfrm>
            <a:off x="292100" y="818109"/>
            <a:ext cx="11468100" cy="1121816"/>
          </a:xfrm>
        </p:spPr>
        <p:txBody>
          <a:bodyPr/>
          <a:lstStyle/>
          <a:p>
            <a:pPr algn="ctr"/>
            <a:r>
              <a:rPr lang="vi-VN" dirty="0">
                <a:solidFill>
                  <a:schemeClr val="tx1"/>
                </a:solidFill>
                <a:latin typeface="Times New Roman" panose="02020603050405020304" pitchFamily="18" charset="0"/>
                <a:cs typeface="Times New Roman" panose="02020603050405020304" pitchFamily="18" charset="0"/>
              </a:rPr>
              <a:t>Mối quan hệ giữa kiểm tra, đánh giá (KTĐG) với dạy, học và thực hiện chương trình giáo dục</a:t>
            </a:r>
            <a:endParaRPr lang="en-SG" dirty="0">
              <a:solidFill>
                <a:schemeClr val="tx1"/>
              </a:solidFill>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AA590B62-C386-8596-210B-580F39F7464F}"/>
              </a:ext>
            </a:extLst>
          </p:cNvPr>
          <p:cNvSpPr>
            <a:spLocks noGrp="1"/>
          </p:cNvSpPr>
          <p:nvPr>
            <p:ph idx="1"/>
          </p:nvPr>
        </p:nvSpPr>
        <p:spPr>
          <a:xfrm>
            <a:off x="2534857" y="2032522"/>
            <a:ext cx="9178724" cy="4351338"/>
          </a:xfrm>
        </p:spPr>
        <p:txBody>
          <a:bodyPr>
            <a:normAutofit/>
          </a:bodyPr>
          <a:lstStyle/>
          <a:p>
            <a:pPr marL="0" indent="0" algn="ctr">
              <a:buNone/>
            </a:pPr>
            <a:r>
              <a:rPr lang="vi-VN" sz="2400" b="1" dirty="0">
                <a:solidFill>
                  <a:srgbClr val="FF0000"/>
                </a:solidFill>
              </a:rPr>
              <a:t>Kiểm tra, đánh giá với hoạt động học</a:t>
            </a:r>
          </a:p>
          <a:p>
            <a:pPr algn="just"/>
            <a:r>
              <a:rPr lang="vi-VN" sz="2400" dirty="0"/>
              <a:t>Định hướng hoạt động học: Học sinh thường học theo cách mà </a:t>
            </a:r>
            <a:r>
              <a:rPr lang="en-US" sz="2400" dirty="0"/>
              <a:t>HS</a:t>
            </a:r>
            <a:r>
              <a:rPr lang="vi-VN" sz="2400" dirty="0"/>
              <a:t> nghĩ sẽ giúp đạt kết quả tốt trong KTĐG. </a:t>
            </a:r>
            <a:r>
              <a:rPr lang="vi-VN" sz="2400" i="1" dirty="0">
                <a:solidFill>
                  <a:srgbClr val="FF0000"/>
                </a:solidFill>
              </a:rPr>
              <a:t>Nếu bài kiểm tra yêu cầu </a:t>
            </a:r>
            <a:r>
              <a:rPr lang="vi-VN" sz="2400" i="1" u="sng" dirty="0">
                <a:solidFill>
                  <a:srgbClr val="FF0000"/>
                </a:solidFill>
              </a:rPr>
              <a:t>vận dụng kiến thức giải quyết vấn đề</a:t>
            </a:r>
            <a:r>
              <a:rPr lang="vi-VN" sz="2400" i="1" dirty="0">
                <a:solidFill>
                  <a:srgbClr val="FF0000"/>
                </a:solidFill>
              </a:rPr>
              <a:t>, học sinh sẽ </a:t>
            </a:r>
            <a:r>
              <a:rPr lang="vi-VN" sz="2400" i="1" u="sng" dirty="0">
                <a:solidFill>
                  <a:srgbClr val="FF0000"/>
                </a:solidFill>
              </a:rPr>
              <a:t>chú trọng tư duy và thực hành</a:t>
            </a:r>
            <a:r>
              <a:rPr lang="vi-VN" sz="2400" i="1" dirty="0">
                <a:solidFill>
                  <a:srgbClr val="FF0000"/>
                </a:solidFill>
              </a:rPr>
              <a:t>, thay vì học thuộc lòng</a:t>
            </a:r>
            <a:r>
              <a:rPr lang="vi-VN" sz="2400" dirty="0"/>
              <a:t>.</a:t>
            </a:r>
          </a:p>
          <a:p>
            <a:pPr algn="just"/>
            <a:r>
              <a:rPr lang="vi-VN" sz="2400" dirty="0"/>
              <a:t>Tạo động lực học tập: </a:t>
            </a:r>
            <a:r>
              <a:rPr lang="vi-VN" sz="2400" i="1" dirty="0">
                <a:solidFill>
                  <a:srgbClr val="FF0000"/>
                </a:solidFill>
              </a:rPr>
              <a:t>KTĐG kịp thời, công bằng, minh bạch </a:t>
            </a:r>
            <a:r>
              <a:rPr lang="vi-VN" sz="2400" dirty="0"/>
              <a:t>có thể khuyến khích, </a:t>
            </a:r>
            <a:r>
              <a:rPr lang="vi-VN" sz="2400" i="1" dirty="0">
                <a:solidFill>
                  <a:srgbClr val="FF0000"/>
                </a:solidFill>
              </a:rPr>
              <a:t>ghi nhận tiến bộ và giúp học sinh tự điều chỉnh </a:t>
            </a:r>
            <a:r>
              <a:rPr lang="en-US" i="1" dirty="0" err="1">
                <a:solidFill>
                  <a:srgbClr val="FF0000"/>
                </a:solidFill>
              </a:rPr>
              <a:t>cách</a:t>
            </a:r>
            <a:r>
              <a:rPr lang="en-US" sz="2400" i="1" dirty="0">
                <a:solidFill>
                  <a:srgbClr val="FF0000"/>
                </a:solidFill>
              </a:rPr>
              <a:t> </a:t>
            </a:r>
            <a:r>
              <a:rPr lang="vi-VN" sz="2400" i="1" dirty="0">
                <a:solidFill>
                  <a:srgbClr val="FF0000"/>
                </a:solidFill>
              </a:rPr>
              <a:t>học tập.</a:t>
            </a:r>
          </a:p>
          <a:p>
            <a:pPr algn="just"/>
            <a:r>
              <a:rPr lang="vi-VN" sz="2400" dirty="0"/>
              <a:t>Giúp </a:t>
            </a:r>
            <a:r>
              <a:rPr lang="vi-VN" sz="2400" i="1" dirty="0">
                <a:solidFill>
                  <a:srgbClr val="FF0000"/>
                </a:solidFill>
              </a:rPr>
              <a:t>người học tự đánh giá</a:t>
            </a:r>
            <a:r>
              <a:rPr lang="vi-VN" sz="2400" dirty="0"/>
              <a:t>: Qua phản hồi từ KTĐG, học sinh biết mình </a:t>
            </a:r>
            <a:r>
              <a:rPr lang="vi-VN" sz="2400" i="1" dirty="0">
                <a:solidFill>
                  <a:srgbClr val="FF0000"/>
                </a:solidFill>
              </a:rPr>
              <a:t>mạnh ở đâu, yếu ở đâu, từ đó lập kế hoạch học tập cá nhân.</a:t>
            </a:r>
          </a:p>
        </p:txBody>
      </p:sp>
      <p:pic>
        <p:nvPicPr>
          <p:cNvPr id="3" name="Picture 2">
            <a:extLst>
              <a:ext uri="{FF2B5EF4-FFF2-40B4-BE49-F238E27FC236}">
                <a16:creationId xmlns:a16="http://schemas.microsoft.com/office/drawing/2014/main" id="{B9DB23B1-A974-9481-8C87-5CB938CE512D}"/>
              </a:ext>
            </a:extLst>
          </p:cNvPr>
          <p:cNvPicPr>
            <a:picLocks noChangeAspect="1"/>
          </p:cNvPicPr>
          <p:nvPr/>
        </p:nvPicPr>
        <p:blipFill>
          <a:blip r:embed="rId2"/>
          <a:stretch>
            <a:fillRect/>
          </a:stretch>
        </p:blipFill>
        <p:spPr>
          <a:xfrm>
            <a:off x="57875" y="2974694"/>
            <a:ext cx="2500131" cy="2500131"/>
          </a:xfrm>
          <a:prstGeom prst="rect">
            <a:avLst/>
          </a:prstGeom>
        </p:spPr>
      </p:pic>
    </p:spTree>
    <p:extLst>
      <p:ext uri="{BB962C8B-B14F-4D97-AF65-F5344CB8AC3E}">
        <p14:creationId xmlns:p14="http://schemas.microsoft.com/office/powerpoint/2010/main" val="2833502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BAE01-5D2D-4525-9A14-4BCACBC8233B}"/>
              </a:ext>
            </a:extLst>
          </p:cNvPr>
          <p:cNvSpPr>
            <a:spLocks noGrp="1"/>
          </p:cNvSpPr>
          <p:nvPr>
            <p:ph type="title"/>
          </p:nvPr>
        </p:nvSpPr>
        <p:spPr>
          <a:xfrm>
            <a:off x="292100" y="818109"/>
            <a:ext cx="11468100" cy="1121816"/>
          </a:xfrm>
        </p:spPr>
        <p:txBody>
          <a:bodyPr/>
          <a:lstStyle/>
          <a:p>
            <a:pPr algn="ctr"/>
            <a:r>
              <a:rPr lang="vi-VN" dirty="0">
                <a:solidFill>
                  <a:schemeClr val="tx1"/>
                </a:solidFill>
                <a:latin typeface="Times New Roman" panose="02020603050405020304" pitchFamily="18" charset="0"/>
                <a:cs typeface="Times New Roman" panose="02020603050405020304" pitchFamily="18" charset="0"/>
              </a:rPr>
              <a:t>Mối quan hệ giữa kiểm tra, đánh giá (KTĐG) với dạy, học và thực hiện chương trình giáo dục</a:t>
            </a:r>
            <a:endParaRPr lang="en-SG" dirty="0">
              <a:solidFill>
                <a:schemeClr val="tx1"/>
              </a:solidFill>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AA590B62-C386-8596-210B-580F39F7464F}"/>
              </a:ext>
            </a:extLst>
          </p:cNvPr>
          <p:cNvSpPr>
            <a:spLocks noGrp="1"/>
          </p:cNvSpPr>
          <p:nvPr>
            <p:ph idx="1"/>
          </p:nvPr>
        </p:nvSpPr>
        <p:spPr>
          <a:xfrm>
            <a:off x="2534857" y="2032522"/>
            <a:ext cx="9178724" cy="4351338"/>
          </a:xfrm>
        </p:spPr>
        <p:txBody>
          <a:bodyPr>
            <a:normAutofit/>
          </a:bodyPr>
          <a:lstStyle/>
          <a:p>
            <a:pPr marL="0" indent="0" algn="ctr">
              <a:buNone/>
            </a:pPr>
            <a:r>
              <a:rPr lang="vi-VN" sz="2400" b="1"/>
              <a:t>Mối quan hệ tổng thể: KTĐG – Dạy – Học – Thực hiện Chương trình như </a:t>
            </a:r>
            <a:r>
              <a:rPr lang="vi-VN" sz="2400" b="1">
                <a:solidFill>
                  <a:srgbClr val="FF0000"/>
                </a:solidFill>
              </a:rPr>
              <a:t>một vòng lặp cải tiến liên tục</a:t>
            </a:r>
            <a:endParaRPr lang="vi-VN" sz="2400"/>
          </a:p>
          <a:p>
            <a:pPr marL="0" indent="0" algn="just">
              <a:buNone/>
            </a:pPr>
            <a:r>
              <a:rPr lang="vi-VN" sz="2400"/>
              <a:t>1. Chương trình xác định mục tiêu và chuẩn đầu ra.</a:t>
            </a:r>
          </a:p>
          <a:p>
            <a:pPr marL="0" indent="0" algn="just">
              <a:buNone/>
            </a:pPr>
            <a:r>
              <a:rPr lang="vi-VN" sz="2400"/>
              <a:t>2. Dạy và học được triển khai để đạt các chuẩn đó.</a:t>
            </a:r>
          </a:p>
          <a:p>
            <a:pPr marL="0" indent="0" algn="just">
              <a:buNone/>
            </a:pPr>
            <a:r>
              <a:rPr lang="vi-VN" sz="2400"/>
              <a:t>3. KTĐG đo mức độ đạt chuẩn và đưa phản hồi.</a:t>
            </a:r>
          </a:p>
          <a:p>
            <a:pPr marL="0" indent="0" algn="just">
              <a:buNone/>
            </a:pPr>
            <a:r>
              <a:rPr lang="vi-VN" sz="2400"/>
              <a:t>4. Phản hồi KTĐG được sử dụng để điều chỉnh cả dạy, học, và thực hiện chương trình.</a:t>
            </a:r>
          </a:p>
          <a:p>
            <a:pPr marL="0" indent="0" algn="just">
              <a:buNone/>
            </a:pPr>
            <a:r>
              <a:rPr lang="vi-VN" sz="2400" i="1">
                <a:solidFill>
                  <a:srgbClr val="FF0000"/>
                </a:solidFill>
              </a:rPr>
              <a:t>Nếu một khâu trong vòng lặp này bị lệch </a:t>
            </a:r>
            <a:r>
              <a:rPr lang="vi-VN" sz="2400"/>
              <a:t>(ví dụ: KTĐG chỉ đo ghi nhớ máy móc trong khi chương trình nhắm tới năng lực), </a:t>
            </a:r>
            <a:r>
              <a:rPr lang="vi-VN" sz="2400" i="1">
                <a:solidFill>
                  <a:srgbClr val="FF0000"/>
                </a:solidFill>
              </a:rPr>
              <a:t>toàn bộ hệ thống sẽ mất hiệu quả.</a:t>
            </a:r>
          </a:p>
        </p:txBody>
      </p:sp>
      <p:pic>
        <p:nvPicPr>
          <p:cNvPr id="3" name="Picture 2">
            <a:extLst>
              <a:ext uri="{FF2B5EF4-FFF2-40B4-BE49-F238E27FC236}">
                <a16:creationId xmlns:a16="http://schemas.microsoft.com/office/drawing/2014/main" id="{75507322-88A1-2A0B-A083-03CA884524B1}"/>
              </a:ext>
            </a:extLst>
          </p:cNvPr>
          <p:cNvPicPr>
            <a:picLocks noChangeAspect="1"/>
          </p:cNvPicPr>
          <p:nvPr/>
        </p:nvPicPr>
        <p:blipFill>
          <a:blip r:embed="rId2"/>
          <a:stretch>
            <a:fillRect/>
          </a:stretch>
        </p:blipFill>
        <p:spPr>
          <a:xfrm>
            <a:off x="57875" y="2974694"/>
            <a:ext cx="2500131" cy="2500131"/>
          </a:xfrm>
          <a:prstGeom prst="rect">
            <a:avLst/>
          </a:prstGeom>
        </p:spPr>
      </p:pic>
    </p:spTree>
    <p:extLst>
      <p:ext uri="{BB962C8B-B14F-4D97-AF65-F5344CB8AC3E}">
        <p14:creationId xmlns:p14="http://schemas.microsoft.com/office/powerpoint/2010/main" val="3575564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BAE01-5D2D-4525-9A14-4BCACBC8233B}"/>
              </a:ext>
            </a:extLst>
          </p:cNvPr>
          <p:cNvSpPr>
            <a:spLocks noGrp="1"/>
          </p:cNvSpPr>
          <p:nvPr>
            <p:ph type="title"/>
          </p:nvPr>
        </p:nvSpPr>
        <p:spPr>
          <a:xfrm>
            <a:off x="500444" y="2307184"/>
            <a:ext cx="11468100" cy="1121816"/>
          </a:xfrm>
        </p:spPr>
        <p:txBody>
          <a:bodyPr/>
          <a:lstStyle/>
          <a:p>
            <a:pPr algn="ctr"/>
            <a:r>
              <a:rPr lang="vi-VN" dirty="0">
                <a:solidFill>
                  <a:schemeClr val="tx1"/>
                </a:solidFill>
                <a:latin typeface="Times New Roman" panose="02020603050405020304" pitchFamily="18" charset="0"/>
                <a:cs typeface="Times New Roman" panose="02020603050405020304" pitchFamily="18" charset="0"/>
              </a:rPr>
              <a:t>Vai trò của Giáo viên trong Mối quan hệ giữa kiểm tra, đánh giá với dạy, học và thực hiện chương trình giáo dục</a:t>
            </a:r>
            <a:endParaRPr lang="en-SG"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4752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BAE01-5D2D-4525-9A14-4BCACBC8233B}"/>
              </a:ext>
            </a:extLst>
          </p:cNvPr>
          <p:cNvSpPr>
            <a:spLocks noGrp="1"/>
          </p:cNvSpPr>
          <p:nvPr>
            <p:ph type="title"/>
          </p:nvPr>
        </p:nvSpPr>
        <p:spPr>
          <a:xfrm>
            <a:off x="292100" y="818109"/>
            <a:ext cx="11468100" cy="1121816"/>
          </a:xfrm>
        </p:spPr>
        <p:txBody>
          <a:bodyPr/>
          <a:lstStyle/>
          <a:p>
            <a:pPr algn="ctr"/>
            <a:r>
              <a:rPr lang="vi-VN" dirty="0">
                <a:solidFill>
                  <a:schemeClr val="tx1"/>
                </a:solidFill>
                <a:latin typeface="Times New Roman" panose="02020603050405020304" pitchFamily="18" charset="0"/>
                <a:cs typeface="Times New Roman" panose="02020603050405020304" pitchFamily="18" charset="0"/>
              </a:rPr>
              <a:t>Vai trò của Giáo viên trong Mối quan hệ giữa kiểm tra, đánh giá với dạy, học và thực hiện chương trình giáo dục</a:t>
            </a:r>
            <a:endParaRPr lang="en-SG" dirty="0">
              <a:solidFill>
                <a:schemeClr val="tx1"/>
              </a:solidFill>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AA590B62-C386-8596-210B-580F39F7464F}"/>
              </a:ext>
            </a:extLst>
          </p:cNvPr>
          <p:cNvSpPr>
            <a:spLocks noGrp="1"/>
          </p:cNvSpPr>
          <p:nvPr>
            <p:ph idx="1"/>
          </p:nvPr>
        </p:nvSpPr>
        <p:spPr>
          <a:xfrm>
            <a:off x="2534857" y="2032522"/>
            <a:ext cx="9178724" cy="4351338"/>
          </a:xfrm>
        </p:spPr>
        <p:txBody>
          <a:bodyPr>
            <a:normAutofit/>
          </a:bodyPr>
          <a:lstStyle/>
          <a:p>
            <a:pPr marL="0" indent="0" algn="ctr">
              <a:buNone/>
            </a:pPr>
            <a:r>
              <a:rPr lang="vi-VN" sz="2400" b="1">
                <a:solidFill>
                  <a:srgbClr val="FF0000"/>
                </a:solidFill>
              </a:rPr>
              <a:t>Trong mối quan hệ với thực hiện chương trình</a:t>
            </a:r>
          </a:p>
          <a:p>
            <a:pPr marL="0" indent="0" algn="ctr">
              <a:buNone/>
            </a:pPr>
            <a:endParaRPr lang="vi-VN" sz="2400" b="1">
              <a:solidFill>
                <a:srgbClr val="FF0000"/>
              </a:solidFill>
            </a:endParaRPr>
          </a:p>
          <a:p>
            <a:pPr algn="just"/>
            <a:r>
              <a:rPr lang="vi-VN" sz="2400"/>
              <a:t>Hiểu và vận dụng chương trình: Nắm rõ </a:t>
            </a:r>
            <a:r>
              <a:rPr lang="vi-VN" sz="2400" i="1">
                <a:solidFill>
                  <a:srgbClr val="FF0000"/>
                </a:solidFill>
              </a:rPr>
              <a:t>mục tiêu, chuẩn đầu ra </a:t>
            </a:r>
            <a:r>
              <a:rPr lang="vi-VN" sz="2400"/>
              <a:t>và yêu cầu của chương trình để </a:t>
            </a:r>
            <a:r>
              <a:rPr lang="vi-VN" sz="2400" i="1">
                <a:solidFill>
                  <a:srgbClr val="FF0000"/>
                </a:solidFill>
              </a:rPr>
              <a:t>xác định nội dung trọng tâm cần giảng dạy và KTĐG.</a:t>
            </a:r>
          </a:p>
          <a:p>
            <a:pPr algn="just"/>
            <a:r>
              <a:rPr lang="vi-VN" sz="2400">
                <a:solidFill>
                  <a:srgbClr val="FF0000"/>
                </a:solidFill>
              </a:rPr>
              <a:t>Điều chỉnh và cụ thể hóa</a:t>
            </a:r>
            <a:r>
              <a:rPr lang="vi-VN" sz="2400"/>
              <a:t>: Linh hoạt thiết kế kế hoạch dạy học, phân bổ thời lượng, lựa chọn tài liệu và phương pháp </a:t>
            </a:r>
            <a:r>
              <a:rPr lang="vi-VN" sz="2400" i="1">
                <a:solidFill>
                  <a:srgbClr val="FF0000"/>
                </a:solidFill>
              </a:rPr>
              <a:t>phù hợp với đối tượng học sinh.</a:t>
            </a:r>
          </a:p>
          <a:p>
            <a:pPr algn="just"/>
            <a:r>
              <a:rPr lang="vi-VN" sz="2400">
                <a:solidFill>
                  <a:srgbClr val="FF0000"/>
                </a:solidFill>
              </a:rPr>
              <a:t>Phản hồi cho thực hiện chương trình</a:t>
            </a:r>
            <a:r>
              <a:rPr lang="vi-VN" sz="2400"/>
              <a:t>: Thông qua kết quả KTĐG, giáo viên cung cấp thông tin về </a:t>
            </a:r>
            <a:r>
              <a:rPr lang="vi-VN" sz="2400" i="1">
                <a:solidFill>
                  <a:srgbClr val="FF0000"/>
                </a:solidFill>
              </a:rPr>
              <a:t>những điểm cần cải tiến hoặc điều chỉnh trong thực hiện nội dung chương trình.</a:t>
            </a:r>
          </a:p>
        </p:txBody>
      </p:sp>
      <p:sp>
        <p:nvSpPr>
          <p:cNvPr id="6" name="TextBox 5">
            <a:extLst>
              <a:ext uri="{FF2B5EF4-FFF2-40B4-BE49-F238E27FC236}">
                <a16:creationId xmlns:a16="http://schemas.microsoft.com/office/drawing/2014/main" id="{10EB7158-E064-2979-A20D-1934764ECB0A}"/>
              </a:ext>
            </a:extLst>
          </p:cNvPr>
          <p:cNvSpPr txBox="1"/>
          <p:nvPr/>
        </p:nvSpPr>
        <p:spPr>
          <a:xfrm>
            <a:off x="292100" y="2196048"/>
            <a:ext cx="2025570" cy="2246769"/>
          </a:xfrm>
          <a:prstGeom prst="rect">
            <a:avLst/>
          </a:prstGeom>
          <a:solidFill>
            <a:schemeClr val="accent1">
              <a:lumMod val="75000"/>
            </a:schemeClr>
          </a:solidFill>
        </p:spPr>
        <p:txBody>
          <a:bodyPr wrap="square">
            <a:spAutoFit/>
          </a:bodyPr>
          <a:lstStyle/>
          <a:p>
            <a:pPr algn="ctr"/>
            <a:r>
              <a:rPr lang="en-VN" sz="2000">
                <a:solidFill>
                  <a:schemeClr val="bg1"/>
                </a:solidFill>
              </a:rPr>
              <a:t>Vừa là người tổ chức, vừa là người kết nối và điều phối các yếu tố để tạo thành một vòng lặp cải tiến liên tục</a:t>
            </a:r>
          </a:p>
        </p:txBody>
      </p:sp>
      <p:pic>
        <p:nvPicPr>
          <p:cNvPr id="7" name="Picture 6">
            <a:extLst>
              <a:ext uri="{FF2B5EF4-FFF2-40B4-BE49-F238E27FC236}">
                <a16:creationId xmlns:a16="http://schemas.microsoft.com/office/drawing/2014/main" id="{CAE68A1F-30CE-1E8F-29DB-FAE824A7F39E}"/>
              </a:ext>
            </a:extLst>
          </p:cNvPr>
          <p:cNvPicPr>
            <a:picLocks noChangeAspect="1"/>
          </p:cNvPicPr>
          <p:nvPr/>
        </p:nvPicPr>
        <p:blipFill>
          <a:blip r:embed="rId2"/>
          <a:stretch>
            <a:fillRect/>
          </a:stretch>
        </p:blipFill>
        <p:spPr>
          <a:xfrm>
            <a:off x="183506" y="4611231"/>
            <a:ext cx="2134164" cy="2134164"/>
          </a:xfrm>
          <a:prstGeom prst="rect">
            <a:avLst/>
          </a:prstGeom>
        </p:spPr>
      </p:pic>
    </p:spTree>
    <p:extLst>
      <p:ext uri="{BB962C8B-B14F-4D97-AF65-F5344CB8AC3E}">
        <p14:creationId xmlns:p14="http://schemas.microsoft.com/office/powerpoint/2010/main" val="726874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BAE01-5D2D-4525-9A14-4BCACBC8233B}"/>
              </a:ext>
            </a:extLst>
          </p:cNvPr>
          <p:cNvSpPr>
            <a:spLocks noGrp="1"/>
          </p:cNvSpPr>
          <p:nvPr>
            <p:ph type="title"/>
          </p:nvPr>
        </p:nvSpPr>
        <p:spPr>
          <a:xfrm>
            <a:off x="292100" y="818109"/>
            <a:ext cx="11468100" cy="1121816"/>
          </a:xfrm>
        </p:spPr>
        <p:txBody>
          <a:bodyPr/>
          <a:lstStyle/>
          <a:p>
            <a:pPr algn="ctr"/>
            <a:r>
              <a:rPr lang="vi-VN" dirty="0">
                <a:solidFill>
                  <a:schemeClr val="tx1"/>
                </a:solidFill>
                <a:latin typeface="Times New Roman" panose="02020603050405020304" pitchFamily="18" charset="0"/>
                <a:cs typeface="Times New Roman" panose="02020603050405020304" pitchFamily="18" charset="0"/>
              </a:rPr>
              <a:t>Vai trò của Giáo viên trong Mối quan hệ giữa kiểm tra, đánh giá với dạy, học và thực hiện chương trình giáo dục</a:t>
            </a:r>
            <a:endParaRPr lang="en-SG" dirty="0">
              <a:solidFill>
                <a:schemeClr val="tx1"/>
              </a:solidFill>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AA590B62-C386-8596-210B-580F39F7464F}"/>
              </a:ext>
            </a:extLst>
          </p:cNvPr>
          <p:cNvSpPr>
            <a:spLocks noGrp="1"/>
          </p:cNvSpPr>
          <p:nvPr>
            <p:ph idx="1"/>
          </p:nvPr>
        </p:nvSpPr>
        <p:spPr>
          <a:xfrm>
            <a:off x="2534857" y="2032522"/>
            <a:ext cx="9178724" cy="4351338"/>
          </a:xfrm>
        </p:spPr>
        <p:txBody>
          <a:bodyPr>
            <a:normAutofit/>
          </a:bodyPr>
          <a:lstStyle/>
          <a:p>
            <a:pPr marL="0" indent="0" algn="ctr">
              <a:buNone/>
            </a:pPr>
            <a:r>
              <a:rPr lang="vi-VN" sz="2400" b="1">
                <a:solidFill>
                  <a:srgbClr val="FF0000"/>
                </a:solidFill>
              </a:rPr>
              <a:t>Trong mối quan hệ với hoạt động dạy</a:t>
            </a:r>
          </a:p>
          <a:p>
            <a:pPr marL="0" indent="0" algn="ctr">
              <a:buNone/>
            </a:pPr>
            <a:endParaRPr lang="vi-VN" sz="2400" b="1">
              <a:solidFill>
                <a:srgbClr val="FF0000"/>
              </a:solidFill>
            </a:endParaRPr>
          </a:p>
          <a:p>
            <a:pPr algn="just"/>
            <a:r>
              <a:rPr lang="vi-VN" sz="2400">
                <a:solidFill>
                  <a:srgbClr val="FF0000"/>
                </a:solidFill>
              </a:rPr>
              <a:t>Tích hợp KTĐG vào quá trình dạy</a:t>
            </a:r>
            <a:r>
              <a:rPr lang="vi-VN" sz="2400"/>
              <a:t>: Không chỉ </a:t>
            </a:r>
            <a:r>
              <a:rPr lang="vi-VN" sz="2400" i="1">
                <a:solidFill>
                  <a:srgbClr val="FF0000"/>
                </a:solidFill>
              </a:rPr>
              <a:t>đánh giá cuối kỳ</a:t>
            </a:r>
            <a:r>
              <a:rPr lang="vi-VN" sz="2400"/>
              <a:t>, giáo viên sử dụng </a:t>
            </a:r>
            <a:r>
              <a:rPr lang="vi-VN" sz="2400" i="1">
                <a:solidFill>
                  <a:srgbClr val="FF0000"/>
                </a:solidFill>
              </a:rPr>
              <a:t>các hình thức đánh giá thường xuyên</a:t>
            </a:r>
            <a:r>
              <a:rPr lang="vi-VN" sz="2400"/>
              <a:t> để dẫn dắt bài học và hỗ trợ học sinh kịp thời.</a:t>
            </a:r>
          </a:p>
          <a:p>
            <a:pPr algn="just"/>
            <a:r>
              <a:rPr lang="vi-VN" sz="2400"/>
              <a:t>Điều chỉnh phương pháp: </a:t>
            </a:r>
            <a:r>
              <a:rPr lang="vi-VN" sz="2400" i="1">
                <a:solidFill>
                  <a:srgbClr val="FF0000"/>
                </a:solidFill>
              </a:rPr>
              <a:t>Sử dụng kết quả đánh giá để thay đổi cách giảng dạy, tốc độ, hình thức tổ chức hoạt động học </a:t>
            </a:r>
            <a:r>
              <a:rPr lang="vi-VN" sz="2400"/>
              <a:t>phù hợp với </a:t>
            </a:r>
            <a:r>
              <a:rPr lang="vi-VN" sz="2400" i="1">
                <a:solidFill>
                  <a:srgbClr val="FF0000"/>
                </a:solidFill>
              </a:rPr>
              <a:t>tiến độ và khả năng tiếp thu </a:t>
            </a:r>
            <a:r>
              <a:rPr lang="vi-VN" sz="2400"/>
              <a:t>của học sinh.</a:t>
            </a:r>
          </a:p>
          <a:p>
            <a:pPr algn="just"/>
            <a:r>
              <a:rPr lang="vi-VN" sz="2400"/>
              <a:t>Tạo môi trường học tập tích cực: Thiết kế hoạt động </a:t>
            </a:r>
            <a:r>
              <a:rPr lang="vi-VN" sz="2400" i="1">
                <a:solidFill>
                  <a:srgbClr val="FF0000"/>
                </a:solidFill>
              </a:rPr>
              <a:t>học hướng đến phát triển năng lực, không chỉ luyện thi.</a:t>
            </a:r>
          </a:p>
        </p:txBody>
      </p:sp>
      <p:sp>
        <p:nvSpPr>
          <p:cNvPr id="6" name="TextBox 5">
            <a:extLst>
              <a:ext uri="{FF2B5EF4-FFF2-40B4-BE49-F238E27FC236}">
                <a16:creationId xmlns:a16="http://schemas.microsoft.com/office/drawing/2014/main" id="{10EB7158-E064-2979-A20D-1934764ECB0A}"/>
              </a:ext>
            </a:extLst>
          </p:cNvPr>
          <p:cNvSpPr txBox="1"/>
          <p:nvPr/>
        </p:nvSpPr>
        <p:spPr>
          <a:xfrm>
            <a:off x="292100" y="2196048"/>
            <a:ext cx="2025570" cy="2246769"/>
          </a:xfrm>
          <a:prstGeom prst="rect">
            <a:avLst/>
          </a:prstGeom>
          <a:solidFill>
            <a:schemeClr val="accent1">
              <a:lumMod val="75000"/>
            </a:schemeClr>
          </a:solidFill>
        </p:spPr>
        <p:txBody>
          <a:bodyPr wrap="square">
            <a:spAutoFit/>
          </a:bodyPr>
          <a:lstStyle/>
          <a:p>
            <a:pPr algn="ctr"/>
            <a:r>
              <a:rPr lang="en-VN" sz="2000">
                <a:solidFill>
                  <a:schemeClr val="bg1"/>
                </a:solidFill>
              </a:rPr>
              <a:t>Vừa là người tổ chức, vừa là người kết nối và điều phối các yếu tố để tạo thành một vòng lặp cải tiến liên tục</a:t>
            </a:r>
          </a:p>
        </p:txBody>
      </p:sp>
      <p:pic>
        <p:nvPicPr>
          <p:cNvPr id="7" name="Picture 6">
            <a:extLst>
              <a:ext uri="{FF2B5EF4-FFF2-40B4-BE49-F238E27FC236}">
                <a16:creationId xmlns:a16="http://schemas.microsoft.com/office/drawing/2014/main" id="{CAE68A1F-30CE-1E8F-29DB-FAE824A7F39E}"/>
              </a:ext>
            </a:extLst>
          </p:cNvPr>
          <p:cNvPicPr>
            <a:picLocks noChangeAspect="1"/>
          </p:cNvPicPr>
          <p:nvPr/>
        </p:nvPicPr>
        <p:blipFill>
          <a:blip r:embed="rId2"/>
          <a:stretch>
            <a:fillRect/>
          </a:stretch>
        </p:blipFill>
        <p:spPr>
          <a:xfrm>
            <a:off x="183506" y="4611231"/>
            <a:ext cx="2134164" cy="2134164"/>
          </a:xfrm>
          <a:prstGeom prst="rect">
            <a:avLst/>
          </a:prstGeom>
        </p:spPr>
      </p:pic>
    </p:spTree>
    <p:extLst>
      <p:ext uri="{BB962C8B-B14F-4D97-AF65-F5344CB8AC3E}">
        <p14:creationId xmlns:p14="http://schemas.microsoft.com/office/powerpoint/2010/main" val="17897825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0a7198c9-9630-4fb3-b5fa-02e9381a3f0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Tài liệu" ma:contentTypeID="0x010100D067110031DE774F8E3BF5E0AF2EBC49" ma:contentTypeVersion="16" ma:contentTypeDescription="Tạo tài liệu mới." ma:contentTypeScope="" ma:versionID="1e2c7e6688fc025b90c9e3ecf83419bc">
  <xsd:schema xmlns:xsd="http://www.w3.org/2001/XMLSchema" xmlns:xs="http://www.w3.org/2001/XMLSchema" xmlns:p="http://schemas.microsoft.com/office/2006/metadata/properties" xmlns:ns3="0a7198c9-9630-4fb3-b5fa-02e9381a3f0d" xmlns:ns4="74a5f058-0299-43b5-8cdc-6af9e49a1232" targetNamespace="http://schemas.microsoft.com/office/2006/metadata/properties" ma:root="true" ma:fieldsID="7ccbf99f96becd99c94f098ae6712830" ns3:_="" ns4:_="">
    <xsd:import namespace="0a7198c9-9630-4fb3-b5fa-02e9381a3f0d"/>
    <xsd:import namespace="74a5f058-0299-43b5-8cdc-6af9e49a1232"/>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LengthInSeconds" minOccurs="0"/>
                <xsd:element ref="ns3:MediaServiceGenerationTime" minOccurs="0"/>
                <xsd:element ref="ns3:MediaServiceEventHashCode" minOccurs="0"/>
                <xsd:element ref="ns3:MediaServiceOCR" minOccurs="0"/>
                <xsd:element ref="ns3:MediaServiceLocation" minOccurs="0"/>
                <xsd:element ref="ns3:_activity" minOccurs="0"/>
                <xsd:element ref="ns4:SharedWithUsers" minOccurs="0"/>
                <xsd:element ref="ns4:SharedWithDetails" minOccurs="0"/>
                <xsd:element ref="ns4:SharingHintHash"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7198c9-9630-4fb3-b5fa-02e9381a3f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dexed="true" ma:internalName="MediaServiceLocation" ma:readOnly="true">
      <xsd:simpleType>
        <xsd:restriction base="dms:Text"/>
      </xsd:simpleType>
    </xsd:element>
    <xsd:element name="_activity" ma:index="17" nillable="true" ma:displayName="_activity" ma:hidden="true" ma:internalName="_activity">
      <xsd:simpleType>
        <xsd:restriction base="dms:Note"/>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ystemTags" ma:index="22" nillable="true" ma:displayName="MediaServiceSystemTags" ma:hidden="true" ma:internalName="MediaServiceSystemTags" ma:readOnly="true">
      <xsd:simpleType>
        <xsd:restriction base="dms:Note"/>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4a5f058-0299-43b5-8cdc-6af9e49a1232" elementFormDefault="qualified">
    <xsd:import namespace="http://schemas.microsoft.com/office/2006/documentManagement/types"/>
    <xsd:import namespace="http://schemas.microsoft.com/office/infopath/2007/PartnerControls"/>
    <xsd:element name="SharedWithUsers" ma:index="18" nillable="true" ma:displayName="Chia sẻ Với"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Chia sẻ Có Chi tiết" ma:internalName="SharedWithDetails" ma:readOnly="true">
      <xsd:simpleType>
        <xsd:restriction base="dms:Note">
          <xsd:maxLength value="255"/>
        </xsd:restriction>
      </xsd:simpleType>
    </xsd:element>
    <xsd:element name="SharingHintHash" ma:index="20" nillable="true" ma:displayName="Hàm băm Gợi ý Chia sẻ"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Loại Nội dung"/>
        <xsd:element ref="dc:title" minOccurs="0" maxOccurs="1" ma:index="4" ma:displayName="Tiêu đ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A67C5D6-B5E5-4320-BBB4-FA47D8A25BA7}">
  <ds:schemaRefs>
    <ds:schemaRef ds:uri="http://schemas.microsoft.com/office/2006/metadata/properties"/>
    <ds:schemaRef ds:uri="http://www.w3.org/XML/1998/namespace"/>
    <ds:schemaRef ds:uri="http://purl.org/dc/terms/"/>
    <ds:schemaRef ds:uri="http://purl.org/dc/elements/1.1/"/>
    <ds:schemaRef ds:uri="http://schemas.microsoft.com/office/infopath/2007/PartnerControls"/>
    <ds:schemaRef ds:uri="http://schemas.microsoft.com/office/2006/documentManagement/types"/>
    <ds:schemaRef ds:uri="74a5f058-0299-43b5-8cdc-6af9e49a1232"/>
    <ds:schemaRef ds:uri="http://schemas.openxmlformats.org/package/2006/metadata/core-properties"/>
    <ds:schemaRef ds:uri="0a7198c9-9630-4fb3-b5fa-02e9381a3f0d"/>
    <ds:schemaRef ds:uri="http://purl.org/dc/dcmitype/"/>
  </ds:schemaRefs>
</ds:datastoreItem>
</file>

<file path=customXml/itemProps2.xml><?xml version="1.0" encoding="utf-8"?>
<ds:datastoreItem xmlns:ds="http://schemas.openxmlformats.org/officeDocument/2006/customXml" ds:itemID="{DA54E20D-236C-49A8-B840-41C765BD59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7198c9-9630-4fb3-b5fa-02e9381a3f0d"/>
    <ds:schemaRef ds:uri="74a5f058-0299-43b5-8cdc-6af9e49a123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272F8AF-73FB-4D00-AB4E-F7115C85FCF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1928</TotalTime>
  <Words>4018</Words>
  <Application>Microsoft Office PowerPoint</Application>
  <PresentationFormat>Widescreen</PresentationFormat>
  <Paragraphs>263</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Calibri Light</vt:lpstr>
      <vt:lpstr>Cambria</vt:lpstr>
      <vt:lpstr>Noto Sans Symbols</vt:lpstr>
      <vt:lpstr>Times New Roman</vt:lpstr>
      <vt:lpstr>Office Theme</vt:lpstr>
      <vt:lpstr>PowerPoint Presentation</vt:lpstr>
      <vt:lpstr>Mối quan hệ giữa kiểm tra, đánh giá (KTĐG) với dạy, học và thực hiện chương trình giáo dục</vt:lpstr>
      <vt:lpstr>Mối quan hệ giữa kiểm tra, đánh giá (KTĐG) với dạy, học và thực hiện chương trình giáo dục</vt:lpstr>
      <vt:lpstr>Mối quan hệ giữa kiểm tra, đánh giá (KTĐG) với dạy, học và thực hiện chương trình giáo dục</vt:lpstr>
      <vt:lpstr>Mối quan hệ giữa kiểm tra, đánh giá (KTĐG) với dạy, học và thực hiện chương trình giáo dục</vt:lpstr>
      <vt:lpstr>Mối quan hệ giữa kiểm tra, đánh giá (KTĐG) với dạy, học và thực hiện chương trình giáo dục</vt:lpstr>
      <vt:lpstr>Vai trò của Giáo viên trong Mối quan hệ giữa kiểm tra, đánh giá với dạy, học và thực hiện chương trình giáo dục</vt:lpstr>
      <vt:lpstr>Vai trò của Giáo viên trong Mối quan hệ giữa kiểm tra, đánh giá với dạy, học và thực hiện chương trình giáo dục</vt:lpstr>
      <vt:lpstr>Vai trò của Giáo viên trong Mối quan hệ giữa kiểm tra, đánh giá với dạy, học và thực hiện chương trình giáo dục</vt:lpstr>
      <vt:lpstr>Vai trò của Giáo viên trong Mối quan hệ giữa kiểm tra, đánh giá với dạy, học và thực hiện chương trình giáo dục</vt:lpstr>
      <vt:lpstr>Vai trò của Giáo viên trong Mối quan hệ giữa kiểm tra, đánh giá với dạy, học và chương trình giáo dục</vt:lpstr>
      <vt:lpstr>Vai trò của Giáo viên trong Mối quan hệ giữa kiểm tra, đánh giá với dạy, học và thực hiện chương trình giáo dục</vt:lpstr>
      <vt:lpstr>Vận dụng kỹ thuật đánh giá kết quả học tập học sinh  Chương trình SEA-PLM</vt:lpstr>
      <vt:lpstr>GIÁO DỤC TIỂU HỌC</vt:lpstr>
      <vt:lpstr>Vận dụng kỹ thuật đánh giá kết quả học tập học sinh  Chương trình SEA-PLM</vt:lpstr>
      <vt:lpstr>Vận dụng kỹ thuật đánh giá kết quả học tập học sinh  Chương trình SEA-PLM</vt:lpstr>
      <vt:lpstr>Vận dụng kỹ thuật đánh giá kết quả học tập học sinh  Chương trình SEA-PLM</vt:lpstr>
      <vt:lpstr>Vận dụng kỹ thuật đánh giá kết quả học tập học sinh  Chương trình SEA-PLM</vt:lpstr>
      <vt:lpstr>THÔNG TƯ 27/2020/TT-BGDĐT</vt:lpstr>
      <vt:lpstr>PowerPoint Presentation</vt:lpstr>
      <vt:lpstr>PowerPoint Presentation</vt:lpstr>
      <vt:lpstr>Ví dụ minh hoạ SEA-PLM</vt:lpstr>
      <vt:lpstr>Ví dụ minh hoạ SEA-PLM</vt:lpstr>
      <vt:lpstr>Ví dụ minh hoạ SEA-PLM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Pham Quoc Khanh</dc:creator>
  <cp:lastModifiedBy>Tman75HD</cp:lastModifiedBy>
  <cp:revision>125</cp:revision>
  <dcterms:created xsi:type="dcterms:W3CDTF">2024-03-12T03:23:27Z</dcterms:created>
  <dcterms:modified xsi:type="dcterms:W3CDTF">2025-10-13T07:52:50Z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0x010100D067110031DE774F8E3BF5E0AF2EBC49</vt:lpwstr>
  </property>
</Properties>
</file>