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6"/>
  </p:notesMasterIdLst>
  <p:sldIdLst>
    <p:sldId id="435" r:id="rId3"/>
    <p:sldId id="436" r:id="rId4"/>
    <p:sldId id="425" r:id="rId5"/>
    <p:sldId id="438" r:id="rId6"/>
    <p:sldId id="439" r:id="rId7"/>
    <p:sldId id="440" r:id="rId8"/>
    <p:sldId id="441" r:id="rId9"/>
    <p:sldId id="442" r:id="rId10"/>
    <p:sldId id="443" r:id="rId11"/>
    <p:sldId id="444" r:id="rId12"/>
    <p:sldId id="446" r:id="rId13"/>
    <p:sldId id="447"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E11F69"/>
    <a:srgbClr val="FF00FF"/>
    <a:srgbClr val="E8A2C0"/>
    <a:srgbClr val="F298D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9879" autoAdjust="0"/>
  </p:normalViewPr>
  <p:slideViewPr>
    <p:cSldViewPr snapToGrid="0">
      <p:cViewPr varScale="1">
        <p:scale>
          <a:sx n="63" d="100"/>
          <a:sy n="63" d="100"/>
        </p:scale>
        <p:origin x="-1092" y="-252"/>
      </p:cViewPr>
      <p:guideLst>
        <p:guide orient="horz" pos="2160"/>
        <p:guide pos="38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DAB96-B8EF-4ECA-82F6-CA2A0A514080}"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F5C3-98C9-4DE1-ACEE-16B969DC144E}" type="slidenum">
              <a:rPr lang="en-US" smtClean="0"/>
              <a:t>‹#›</a:t>
            </a:fld>
            <a:endParaRPr lang="en-US"/>
          </a:p>
        </p:txBody>
      </p:sp>
    </p:spTree>
    <p:extLst>
      <p:ext uri="{BB962C8B-B14F-4D97-AF65-F5344CB8AC3E}">
        <p14:creationId xmlns:p14="http://schemas.microsoft.com/office/powerpoint/2010/main" val="32850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EBF5C3-98C9-4DE1-ACEE-16B969DC144E}" type="slidenum">
              <a:rPr lang="en-US" smtClean="0"/>
              <a:t>1</a:t>
            </a:fld>
            <a:endParaRPr lang="en-US"/>
          </a:p>
        </p:txBody>
      </p:sp>
    </p:spTree>
    <p:extLst>
      <p:ext uri="{BB962C8B-B14F-4D97-AF65-F5344CB8AC3E}">
        <p14:creationId xmlns:p14="http://schemas.microsoft.com/office/powerpoint/2010/main" val="1971209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44E6E6-66EA-4261-BC32-F98BF6CC210C}"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11B76-5616-4E9D-896D-683DCF1C7392}" type="slidenum">
              <a:rPr lang="en-US" smtClean="0"/>
              <a:t>‹#›</a:t>
            </a:fld>
            <a:endParaRPr lang="en-US"/>
          </a:p>
        </p:txBody>
      </p:sp>
      <p:pic>
        <p:nvPicPr>
          <p:cNvPr id="9" name="Picture 10"/>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2" y="0"/>
            <a:ext cx="121915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4E6E6-66EA-4261-BC32-F98BF6CC210C}"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11B76-5616-4E9D-896D-683DCF1C7392}" type="slidenum">
              <a:rPr lang="en-US" smtClean="0"/>
              <a:t>‹#›</a:t>
            </a:fld>
            <a:endParaRPr lang="en-US"/>
          </a:p>
        </p:txBody>
      </p:sp>
      <p:pic>
        <p:nvPicPr>
          <p:cNvPr id="13" name="Picture 12" descr="Diagram&#10;&#10;Description automatically generated with medium confidenc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4E6E6-66EA-4261-BC32-F98BF6CC210C}"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4E6E6-66EA-4261-BC32-F98BF6CC210C}"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en-US"/>
              <a:t>Click to edit Master subtitle style</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8" name="Footer Placeholder 7"/>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4" name="Footer Placeholder 3"/>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4E6E6-66EA-4261-BC32-F98BF6CC210C}"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Content Placeholder 2"/>
          <p:cNvSpPr>
            <a:spLocks noGrp="1"/>
          </p:cNvSpPr>
          <p:nvPr>
            <p:ph idx="1"/>
          </p:nvPr>
        </p:nvSpPr>
        <p:spPr>
          <a:xfrm>
            <a:off x="5183717" y="988485"/>
            <a:ext cx="6172200" cy="4872567"/>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fld id="{0BB231DB-4B24-4066-A7B0-8FB8E7FFBC6C}" type="datetimeFigureOut">
              <a:rPr lang="en-US" smtClean="0"/>
              <a:t>8/27/2025</a:t>
            </a:fld>
            <a:endParaRPr lang="en-US"/>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fld id="{796DE11B-45D4-4B64-958F-F75A47E1B9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4E6E6-66EA-4261-BC32-F98BF6CC210C}"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11B76-5616-4E9D-896D-683DCF1C7392}" type="slidenum">
              <a:rPr lang="en-US" smtClean="0"/>
              <a:t>‹#›</a:t>
            </a:fld>
            <a:endParaRPr lang="en-US"/>
          </a:p>
        </p:txBody>
      </p:sp>
      <p:pic>
        <p:nvPicPr>
          <p:cNvPr id="8" name="Picture 7" descr="A basketball court with a basketball hoop&#10;&#10;Description automatically generated with low confidenc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44E6E6-66EA-4261-BC32-F98BF6CC210C}"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44E6E6-66EA-4261-BC32-F98BF6CC210C}"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44E6E6-66EA-4261-BC32-F98BF6CC210C}"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11B76-5616-4E9D-896D-683DCF1C7392}" type="slidenum">
              <a:rPr lang="en-US" smtClean="0"/>
              <a:t>‹#›</a:t>
            </a:fld>
            <a:endParaRPr lang="en-US"/>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428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E6E6-66EA-4261-BC32-F98BF6CC210C}"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11B76-5616-4E9D-896D-683DCF1C7392}" type="slidenum">
              <a:rPr lang="en-US" smtClean="0"/>
              <a:t>‹#›</a:t>
            </a:fld>
            <a:endParaRPr lang="en-US"/>
          </a:p>
        </p:txBody>
      </p:sp>
      <p:pic>
        <p:nvPicPr>
          <p:cNvPr id="5" name="Picture 30"/>
          <p:cNvPicPr>
            <a:picLocks noChangeAspect="1"/>
          </p:cNvPicPr>
          <p:nvPr userDrawn="1"/>
        </p:nvPicPr>
        <p:blipFill>
          <a:blip r:embed="rId2"/>
          <a:srcRect/>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44E6E6-66EA-4261-BC32-F98BF6CC210C}"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11B76-5616-4E9D-896D-683DCF1C7392}" type="slidenum">
              <a:rPr lang="en-US" smtClean="0"/>
              <a:t>‹#›</a:t>
            </a:fld>
            <a:endParaRPr lang="en-US"/>
          </a:p>
        </p:txBody>
      </p:sp>
      <p:pic>
        <p:nvPicPr>
          <p:cNvPr id="6" name="Picture 11"/>
          <p:cNvPicPr>
            <a:picLocks noChangeAspect="1"/>
          </p:cNvPicPr>
          <p:nvPr userDrawn="1"/>
        </p:nvPicPr>
        <p:blipFill>
          <a:blip r:embed="rId2">
            <a:alphaModFix amt="74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428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44E6E6-66EA-4261-BC32-F98BF6CC210C}"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11B76-5616-4E9D-896D-683DCF1C73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4E6E6-66EA-4261-BC32-F98BF6CC210C}" type="datetimeFigureOut">
              <a:rPr lang="en-US" smtClean="0"/>
              <a:t>8/27/2025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11B76-5616-4E9D-896D-683DCF1C73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ED3C353-00ED-97C8-B607-95A9EB8D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9" y="52826"/>
            <a:ext cx="12539367" cy="68877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xmlns="" id="{92A029D7-21B0-FB97-9200-9942D7A91B11}"/>
              </a:ext>
            </a:extLst>
          </p:cNvPr>
          <p:cNvSpPr txBox="1">
            <a:spLocks noChangeArrowheads="1"/>
          </p:cNvSpPr>
          <p:nvPr/>
        </p:nvSpPr>
        <p:spPr bwMode="gray">
          <a:xfrm>
            <a:off x="521900" y="912275"/>
            <a:ext cx="102393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0249" tIns="55125" rIns="110249" bIns="55125" numCol="1" anchor="ctr" anchorCtr="0" compatLnSpc="1"/>
          <a:lstStyle>
            <a:lvl1pPr algn="ctr" rtl="0" eaLnBrk="0" fontAlgn="base" hangingPunct="0">
              <a:spcBef>
                <a:spcPct val="0"/>
              </a:spcBef>
              <a:spcAft>
                <a:spcPct val="0"/>
              </a:spcAft>
              <a:defRPr sz="4300" b="1" i="1" kern="1200">
                <a:solidFill>
                  <a:schemeClr val="tx1"/>
                </a:solidFill>
                <a:latin typeface="+mj-lt"/>
                <a:ea typeface="+mj-ea"/>
                <a:cs typeface="+mj-cs"/>
              </a:defRPr>
            </a:lvl1pPr>
            <a:lvl2pPr algn="l" rtl="0" eaLnBrk="0" fontAlgn="base" hangingPunct="0">
              <a:spcBef>
                <a:spcPct val="0"/>
              </a:spcBef>
              <a:spcAft>
                <a:spcPct val="0"/>
              </a:spcAft>
              <a:defRPr sz="3400" b="1" i="1">
                <a:solidFill>
                  <a:schemeClr val="tx1"/>
                </a:solidFill>
                <a:latin typeface="Verdana" panose="020B0604030504040204" pitchFamily="34" charset="0"/>
              </a:defRPr>
            </a:lvl2pPr>
            <a:lvl3pPr algn="l" rtl="0" eaLnBrk="0" fontAlgn="base" hangingPunct="0">
              <a:spcBef>
                <a:spcPct val="0"/>
              </a:spcBef>
              <a:spcAft>
                <a:spcPct val="0"/>
              </a:spcAft>
              <a:defRPr sz="3400" b="1" i="1">
                <a:solidFill>
                  <a:schemeClr val="tx1"/>
                </a:solidFill>
                <a:latin typeface="Verdana" panose="020B0604030504040204" pitchFamily="34" charset="0"/>
              </a:defRPr>
            </a:lvl3pPr>
            <a:lvl4pPr algn="l" rtl="0" eaLnBrk="0" fontAlgn="base" hangingPunct="0">
              <a:spcBef>
                <a:spcPct val="0"/>
              </a:spcBef>
              <a:spcAft>
                <a:spcPct val="0"/>
              </a:spcAft>
              <a:defRPr sz="3400" b="1" i="1">
                <a:solidFill>
                  <a:schemeClr val="tx1"/>
                </a:solidFill>
                <a:latin typeface="Verdana" panose="020B0604030504040204" pitchFamily="34" charset="0"/>
              </a:defRPr>
            </a:lvl4pPr>
            <a:lvl5pPr algn="l" rtl="0" eaLnBrk="0" fontAlgn="base" hangingPunct="0">
              <a:spcBef>
                <a:spcPct val="0"/>
              </a:spcBef>
              <a:spcAft>
                <a:spcPct val="0"/>
              </a:spcAft>
              <a:defRPr sz="3400" b="1" i="1">
                <a:solidFill>
                  <a:schemeClr val="tx1"/>
                </a:solidFill>
                <a:latin typeface="Verdana" panose="020B0604030504040204" pitchFamily="34" charset="0"/>
              </a:defRPr>
            </a:lvl5pPr>
            <a:lvl6pPr marL="551180" algn="l" rtl="0" eaLnBrk="1" fontAlgn="base" hangingPunct="1">
              <a:spcBef>
                <a:spcPct val="0"/>
              </a:spcBef>
              <a:spcAft>
                <a:spcPct val="0"/>
              </a:spcAft>
              <a:defRPr sz="3400" b="1" i="1">
                <a:solidFill>
                  <a:schemeClr val="tx1"/>
                </a:solidFill>
                <a:latin typeface="Verdana" panose="020B0604030504040204" pitchFamily="34" charset="0"/>
              </a:defRPr>
            </a:lvl6pPr>
            <a:lvl7pPr marL="1102360" algn="l" rtl="0" eaLnBrk="1" fontAlgn="base" hangingPunct="1">
              <a:spcBef>
                <a:spcPct val="0"/>
              </a:spcBef>
              <a:spcAft>
                <a:spcPct val="0"/>
              </a:spcAft>
              <a:defRPr sz="3400" b="1" i="1">
                <a:solidFill>
                  <a:schemeClr val="tx1"/>
                </a:solidFill>
                <a:latin typeface="Verdana" panose="020B0604030504040204" pitchFamily="34" charset="0"/>
              </a:defRPr>
            </a:lvl7pPr>
            <a:lvl8pPr marL="1653540" algn="l" rtl="0" eaLnBrk="1" fontAlgn="base" hangingPunct="1">
              <a:spcBef>
                <a:spcPct val="0"/>
              </a:spcBef>
              <a:spcAft>
                <a:spcPct val="0"/>
              </a:spcAft>
              <a:defRPr sz="3400" b="1" i="1">
                <a:solidFill>
                  <a:schemeClr val="tx1"/>
                </a:solidFill>
                <a:latin typeface="Verdana" panose="020B0604030504040204" pitchFamily="34" charset="0"/>
              </a:defRPr>
            </a:lvl8pPr>
            <a:lvl9pPr marL="2204720" algn="l" rtl="0" eaLnBrk="1" fontAlgn="base" hangingPunct="1">
              <a:spcBef>
                <a:spcPct val="0"/>
              </a:spcBef>
              <a:spcAft>
                <a:spcPct val="0"/>
              </a:spcAft>
              <a:defRPr sz="3400" b="1" i="1">
                <a:solidFill>
                  <a:schemeClr val="tx1"/>
                </a:solidFill>
                <a:latin typeface="Verdana" panose="020B0604030504040204" pitchFamily="34" charset="0"/>
              </a:defRPr>
            </a:lvl9pPr>
          </a:lstStyle>
          <a:p>
            <a:pPr eaLnBrk="1" hangingPunct="1">
              <a:lnSpc>
                <a:spcPct val="120000"/>
              </a:lnSpc>
            </a:pPr>
            <a:r>
              <a:rPr lang="en-US" altLang="en-US" sz="3600" i="0" dirty="0">
                <a:solidFill>
                  <a:srgbClr val="FF0000"/>
                </a:solidFill>
                <a:latin typeface="Times New Roman" panose="02020603050405020304" pitchFamily="18" charset="0"/>
                <a:cs typeface="Times New Roman" panose="02020603050405020304" pitchFamily="18" charset="0"/>
              </a:rPr>
              <a:t>NHIỆT LIỆT CHÀO MỪNG CÁC THẦY CÔ </a:t>
            </a:r>
          </a:p>
          <a:p>
            <a:pPr eaLnBrk="1" hangingPunct="1">
              <a:lnSpc>
                <a:spcPct val="120000"/>
              </a:lnSpc>
            </a:pPr>
            <a:r>
              <a:rPr lang="en-US" altLang="en-US" sz="3600" i="0" dirty="0">
                <a:solidFill>
                  <a:srgbClr val="FF0000"/>
                </a:solidFill>
                <a:latin typeface="Times New Roman" panose="02020603050405020304" pitchFamily="18" charset="0"/>
                <a:cs typeface="Times New Roman" panose="02020603050405020304" pitchFamily="18" charset="0"/>
              </a:rPr>
              <a:t>VỀ </a:t>
            </a:r>
            <a:r>
              <a:rPr lang="en-US" altLang="en-US" sz="3600" i="0" dirty="0" smtClean="0">
                <a:solidFill>
                  <a:srgbClr val="FF0000"/>
                </a:solidFill>
                <a:latin typeface="Times New Roman" panose="02020603050405020304" pitchFamily="18" charset="0"/>
                <a:cs typeface="Times New Roman" panose="02020603050405020304" pitchFamily="18" charset="0"/>
              </a:rPr>
              <a:t>DỰ CHUYÊN ĐỀ</a:t>
            </a:r>
          </a:p>
          <a:p>
            <a:pPr eaLnBrk="1" hangingPunct="1">
              <a:lnSpc>
                <a:spcPct val="120000"/>
              </a:lnSpc>
            </a:pPr>
            <a:endParaRPr lang="en-US" altLang="en-US" sz="3600" i="0" dirty="0">
              <a:solidFill>
                <a:srgbClr val="FF0000"/>
              </a:solidFill>
              <a:latin typeface="Times New Roman" panose="02020603050405020304" pitchFamily="18" charset="0"/>
              <a:cs typeface="Times New Roman" panose="02020603050405020304" pitchFamily="18" charset="0"/>
            </a:endParaRPr>
          </a:p>
        </p:txBody>
      </p:sp>
      <p:sp>
        <p:nvSpPr>
          <p:cNvPr id="10" name="Round Single Corner Rectangle 4">
            <a:extLst>
              <a:ext uri="{FF2B5EF4-FFF2-40B4-BE49-F238E27FC236}">
                <a16:creationId xmlns:a16="http://schemas.microsoft.com/office/drawing/2014/main" xmlns="" id="{C7BC0314-EF80-F422-45B3-E3A1543F7555}"/>
              </a:ext>
            </a:extLst>
          </p:cNvPr>
          <p:cNvSpPr/>
          <p:nvPr/>
        </p:nvSpPr>
        <p:spPr>
          <a:xfrm>
            <a:off x="521900" y="4533743"/>
            <a:ext cx="10728325" cy="1447800"/>
          </a:xfrm>
          <a:prstGeom prst="round1Rect">
            <a:avLst/>
          </a:prstGeom>
          <a:noFill/>
          <a:ln w="12700" cap="flat" cmpd="sng" algn="ctr">
            <a:noFill/>
            <a:prstDash val="solid"/>
            <a:miter lim="800000"/>
          </a:ln>
          <a:effectLst/>
        </p:spPr>
        <p:txBody>
          <a:bodyPr lIns="110249" tIns="55125" rIns="110249" bIns="55125"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rPr>
              <a:t>    </a:t>
            </a:r>
            <a:r>
              <a:rPr kumimoji="0" lang="vi-VN" alt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rPr>
              <a:t>GIÁO VIÊN : </a:t>
            </a:r>
            <a:r>
              <a:rPr lang="vi-VN" sz="2400" b="1" kern="0" noProof="0" dirty="0" smtClean="0">
                <a:solidFill>
                  <a:srgbClr val="020202"/>
                </a:solidFill>
                <a:latin typeface="Times New Roman" panose="02020603050405020304" pitchFamily="18" charset="0"/>
                <a:cs typeface="Times New Roman" panose="02020603050405020304" pitchFamily="18" charset="0"/>
              </a:rPr>
              <a:t>V</a:t>
            </a:r>
            <a:r>
              <a:rPr lang="en-US" sz="2400" b="1" kern="0" dirty="0" smtClean="0">
                <a:solidFill>
                  <a:srgbClr val="020202"/>
                </a:solidFill>
                <a:latin typeface="Times New Roman" panose="02020603050405020304" pitchFamily="18" charset="0"/>
                <a:cs typeface="Times New Roman" panose="02020603050405020304" pitchFamily="18" charset="0"/>
              </a:rPr>
              <a:t>ƯƠNG THỊ HUYỀN</a:t>
            </a:r>
            <a:endParaRPr kumimoji="0" lang="en-US" sz="2400" b="1" i="0" u="none" strike="noStrike" kern="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20000"/>
              </a:lnSpc>
              <a:spcBef>
                <a:spcPct val="0"/>
              </a:spcBef>
              <a:spcAft>
                <a:spcPct val="0"/>
              </a:spcAft>
              <a:buClrTx/>
              <a:buSzTx/>
              <a:buFontTx/>
              <a:buNone/>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TRƯỜNG TIỂU HỌC CHU VĂN AN</a:t>
            </a:r>
            <a:endPar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20000"/>
              </a:lnSpc>
              <a:spcBef>
                <a:spcPct val="0"/>
              </a:spcBef>
              <a:spcAft>
                <a:spcPct val="0"/>
              </a:spcAft>
              <a:buClrTx/>
              <a:buSzTx/>
              <a:buFontTx/>
              <a:buNone/>
              <a:defRPr/>
            </a:pPr>
            <a:r>
              <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base" latinLnBrk="0" hangingPunct="1">
              <a:lnSpc>
                <a:spcPct val="120000"/>
              </a:lnSpc>
              <a:spcBef>
                <a:spcPct val="0"/>
              </a:spcBef>
              <a:spcAft>
                <a:spcPct val="0"/>
              </a:spcAft>
              <a:buClrTx/>
              <a:buSzTx/>
              <a:buFontTx/>
              <a:buNone/>
              <a:defRPr/>
            </a:pPr>
            <a:endPar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20000"/>
              </a:lnSpc>
              <a:spcBef>
                <a:spcPct val="0"/>
              </a:spcBef>
              <a:spcAft>
                <a:spcPct val="0"/>
              </a:spcAft>
              <a:buClrTx/>
              <a:buSzTx/>
              <a:buFontTx/>
              <a:buNone/>
              <a:defRPr/>
            </a:pPr>
            <a:r>
              <a:rPr kumimoji="0" lang="en-US" sz="2400" b="1" i="0"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rPr>
              <a:t>                                                        </a:t>
            </a:r>
            <a:endParaRPr kumimoji="0" lang="en-US" sz="2800" b="1" i="1" u="none" strike="noStrike" kern="0" cap="none" spc="0" normalizeH="0" baseline="0" noProof="0" dirty="0">
              <a:ln>
                <a:noFill/>
              </a:ln>
              <a:solidFill>
                <a:srgbClr val="020202"/>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521900" y="2392680"/>
            <a:ext cx="11304339" cy="1200329"/>
          </a:xfrm>
          <a:prstGeom prst="rect">
            <a:avLst/>
          </a:prstGeom>
          <a:noFill/>
        </p:spPr>
        <p:txBody>
          <a:bodyPr wrap="square" rtlCol="0">
            <a:spAutoFit/>
          </a:bodyPr>
          <a:lstStyle/>
          <a:p>
            <a:pPr algn="ctr"/>
            <a:r>
              <a:rPr lang="en-US" altLang="en-US" sz="3600" b="1" dirty="0">
                <a:solidFill>
                  <a:srgbClr val="FF0000"/>
                </a:solidFill>
                <a:latin typeface="Times New Roman" panose="02020603050405020304" pitchFamily="18" charset="0"/>
                <a:cs typeface="Times New Roman" panose="02020603050405020304" pitchFamily="18" charset="0"/>
              </a:rPr>
              <a:t>CHUYÊN ĐỀ</a:t>
            </a:r>
          </a:p>
          <a:p>
            <a:r>
              <a:rPr lang="en-US" sz="3600" b="1" dirty="0" smtClean="0">
                <a:latin typeface="Times New Roman" pitchFamily="18" charset="0"/>
                <a:cs typeface="Times New Roman" pitchFamily="18" charset="0"/>
              </a:rPr>
              <a:t>DẠY VĂN NGHỊ LUẬN CHO HỌC SINH TIỂU HỌC</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97494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5078313"/>
          </a:xfrm>
          <a:prstGeom prst="rect">
            <a:avLst/>
          </a:prstGeom>
          <a:noFill/>
        </p:spPr>
        <p:txBody>
          <a:bodyPr wrap="square" rtlCol="0">
            <a:spAutoFit/>
          </a:bodyPr>
          <a:lstStyle/>
          <a:p>
            <a:pPr lvl="0"/>
            <a:r>
              <a:rPr lang="en-US" sz="3600" b="1" dirty="0">
                <a:solidFill>
                  <a:srgbClr val="FF0000"/>
                </a:solidFill>
                <a:latin typeface="Times New Roman" pitchFamily="18" charset="0"/>
                <a:cs typeface="Times New Roman" pitchFamily="18" charset="0"/>
              </a:rPr>
              <a:t>6</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a:t>
            </a:r>
            <a:r>
              <a:rPr lang="en-US" sz="3600" b="1" dirty="0" smtClean="0">
                <a:solidFill>
                  <a:srgbClr val="FF0000"/>
                </a:solidFill>
                <a:latin typeface="Times New Roman" pitchFamily="18" charset="0"/>
                <a:cs typeface="Times New Roman" pitchFamily="18" charset="0"/>
              </a:rPr>
              <a:t> minh </a:t>
            </a:r>
            <a:r>
              <a:rPr lang="en-US" sz="3600" b="1" dirty="0" err="1" smtClean="0">
                <a:solidFill>
                  <a:srgbClr val="FF0000"/>
                </a:solidFill>
                <a:latin typeface="Times New Roman" pitchFamily="18" charset="0"/>
                <a:cs typeface="Times New Roman" pitchFamily="18" charset="0"/>
              </a:rPr>
              <a:t>họa</a:t>
            </a:r>
            <a:endParaRPr lang="vi-VN" sz="3600" b="1" dirty="0">
              <a:solidFill>
                <a:srgbClr val="FF0000"/>
              </a:solidFill>
              <a:latin typeface="Times New Roman" pitchFamily="18" charset="0"/>
              <a:cs typeface="Times New Roman" pitchFamily="18" charset="0"/>
            </a:endParaRPr>
          </a:p>
          <a:p>
            <a:r>
              <a:rPr lang="en-US" sz="3600" b="1" i="1" dirty="0" err="1">
                <a:latin typeface="Times New Roman" pitchFamily="18" charset="0"/>
                <a:cs typeface="Times New Roman" pitchFamily="18" charset="0"/>
              </a:rPr>
              <a:t>Đề</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bài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Nên</a:t>
            </a:r>
            <a:r>
              <a:rPr lang="en-US" sz="3600" b="1" i="1" dirty="0">
                <a:latin typeface="Times New Roman" pitchFamily="18" charset="0"/>
                <a:cs typeface="Times New Roman" pitchFamily="18" charset="0"/>
              </a:rPr>
              <a:t> hay </a:t>
            </a:r>
            <a:r>
              <a:rPr lang="en-US" sz="3600" b="1" i="1" dirty="0" err="1">
                <a:latin typeface="Times New Roman" pitchFamily="18" charset="0"/>
                <a:cs typeface="Times New Roman" pitchFamily="18" charset="0"/>
              </a:rPr>
              <a:t>không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nên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cho</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học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sinh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Tiểu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học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xe</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đạp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trường</a:t>
            </a:r>
            <a:r>
              <a:rPr lang="en-US" sz="3600" b="1" i="1" dirty="0" smtClean="0">
                <a:latin typeface="Times New Roman" pitchFamily="18" charset="0"/>
                <a:cs typeface="Times New Roman" pitchFamily="18" charset="0"/>
              </a:rPr>
              <a:t>?</a:t>
            </a:r>
          </a:p>
          <a:p>
            <a:r>
              <a:rPr lang="en-US" sz="3600" b="1" dirty="0" err="1"/>
              <a:t>Bước</a:t>
            </a:r>
            <a:r>
              <a:rPr lang="en-US" sz="3600" b="1" dirty="0"/>
              <a:t> 1: </a:t>
            </a:r>
            <a:r>
              <a:rPr lang="en-US" sz="3600" b="1" dirty="0" err="1"/>
              <a:t>Giới</a:t>
            </a:r>
            <a:r>
              <a:rPr lang="en-US" sz="3600" b="1" dirty="0"/>
              <a:t> </a:t>
            </a:r>
            <a:r>
              <a:rPr lang="en-US" sz="3600" b="1" dirty="0" err="1"/>
              <a:t>thiệu</a:t>
            </a:r>
            <a:r>
              <a:rPr lang="en-US" sz="3600" b="1" dirty="0"/>
              <a:t> </a:t>
            </a:r>
            <a:r>
              <a:rPr lang="en-US" sz="3600" b="1" dirty="0" err="1"/>
              <a:t>đề</a:t>
            </a:r>
            <a:r>
              <a:rPr lang="en-US" sz="3600" b="1" dirty="0"/>
              <a:t> </a:t>
            </a:r>
            <a:r>
              <a:rPr lang="en-US" sz="3600" b="1" dirty="0" err="1" smtClean="0"/>
              <a:t>bài</a:t>
            </a:r>
            <a:r>
              <a:rPr lang="en-US" sz="3600" b="1" dirty="0" smtClean="0"/>
              <a:t> -&gt; HS </a:t>
            </a:r>
            <a:r>
              <a:rPr lang="en-US" sz="3600" b="1" dirty="0" err="1" smtClean="0"/>
              <a:t>phân</a:t>
            </a:r>
            <a:r>
              <a:rPr lang="en-US" sz="3600" b="1" dirty="0" smtClean="0"/>
              <a:t> </a:t>
            </a:r>
            <a:r>
              <a:rPr lang="en-US" sz="3600" b="1" dirty="0" err="1" smtClean="0"/>
              <a:t>tích</a:t>
            </a:r>
            <a:r>
              <a:rPr lang="en-US" sz="3600" b="1" dirty="0" smtClean="0"/>
              <a:t> </a:t>
            </a:r>
            <a:r>
              <a:rPr lang="en-US" sz="3600" b="1" dirty="0" err="1" smtClean="0"/>
              <a:t>đề</a:t>
            </a:r>
            <a:r>
              <a:rPr lang="en-US" sz="3600" b="1" dirty="0" smtClean="0"/>
              <a:t> </a:t>
            </a:r>
            <a:r>
              <a:rPr lang="en-US" sz="3600" b="1" dirty="0" err="1" smtClean="0"/>
              <a:t>bài</a:t>
            </a:r>
            <a:r>
              <a:rPr lang="en-US" sz="3600" dirty="0"/>
              <a:t/>
            </a:r>
            <a:br>
              <a:rPr lang="en-US" sz="3600" dirty="0"/>
            </a:br>
            <a:r>
              <a:rPr lang="en-US" sz="3600" dirty="0"/>
              <a:t>GV </a:t>
            </a:r>
            <a:r>
              <a:rPr lang="en-US" sz="3600" dirty="0" err="1"/>
              <a:t>hỏi</a:t>
            </a:r>
            <a:r>
              <a:rPr lang="en-US" sz="3600" dirty="0"/>
              <a:t>: </a:t>
            </a:r>
            <a:r>
              <a:rPr lang="en-US" sz="3600" dirty="0" smtClean="0"/>
              <a:t>“Theo </a:t>
            </a:r>
            <a:r>
              <a:rPr lang="en-US" sz="3600" dirty="0" err="1" smtClean="0"/>
              <a:t>em</a:t>
            </a:r>
            <a:r>
              <a:rPr lang="en-US" sz="3600" dirty="0" smtClean="0"/>
              <a:t> </a:t>
            </a:r>
            <a:r>
              <a:rPr lang="en-US" sz="3600" dirty="0" err="1"/>
              <a:t>học</a:t>
            </a:r>
            <a:r>
              <a:rPr lang="en-US" sz="3600" dirty="0"/>
              <a:t> </a:t>
            </a:r>
            <a:r>
              <a:rPr lang="en-US" sz="3600" dirty="0" err="1"/>
              <a:t>sinh</a:t>
            </a:r>
            <a:r>
              <a:rPr lang="en-US" sz="3600" dirty="0"/>
              <a:t> </a:t>
            </a:r>
            <a:r>
              <a:rPr lang="en-US" sz="3600" dirty="0" err="1"/>
              <a:t>Tiểu</a:t>
            </a:r>
            <a:r>
              <a:rPr lang="en-US" sz="3600" dirty="0"/>
              <a:t> </a:t>
            </a:r>
            <a:r>
              <a:rPr lang="en-US" sz="3600" dirty="0" err="1"/>
              <a:t>học</a:t>
            </a:r>
            <a:r>
              <a:rPr lang="en-US" sz="3600" dirty="0"/>
              <a:t> </a:t>
            </a:r>
            <a:r>
              <a:rPr lang="en-US" sz="3600" dirty="0" err="1" smtClean="0"/>
              <a:t>nên</a:t>
            </a:r>
            <a:r>
              <a:rPr lang="en-US" sz="3600" dirty="0" smtClean="0"/>
              <a:t> hay </a:t>
            </a:r>
            <a:r>
              <a:rPr lang="en-US" sz="3600" dirty="0" err="1" smtClean="0"/>
              <a:t>không</a:t>
            </a:r>
            <a:r>
              <a:rPr lang="en-US" sz="3600" dirty="0" smtClean="0"/>
              <a:t> </a:t>
            </a:r>
            <a:r>
              <a:rPr lang="en-US" sz="3600" dirty="0" err="1" smtClean="0"/>
              <a:t>nên</a:t>
            </a:r>
            <a:r>
              <a:rPr lang="en-US" sz="3600" dirty="0" smtClean="0"/>
              <a:t> </a:t>
            </a:r>
            <a:r>
              <a:rPr lang="en-US" sz="3600" dirty="0" err="1"/>
              <a:t>đi</a:t>
            </a:r>
            <a:r>
              <a:rPr lang="en-US" sz="3600" dirty="0"/>
              <a:t> </a:t>
            </a:r>
            <a:r>
              <a:rPr lang="en-US" sz="3600" dirty="0" err="1"/>
              <a:t>xe</a:t>
            </a:r>
            <a:r>
              <a:rPr lang="en-US" sz="3600" dirty="0"/>
              <a:t> </a:t>
            </a:r>
            <a:r>
              <a:rPr lang="en-US" sz="3600" dirty="0" err="1"/>
              <a:t>đạp</a:t>
            </a:r>
            <a:r>
              <a:rPr lang="en-US" sz="3600" dirty="0"/>
              <a:t> </a:t>
            </a:r>
            <a:r>
              <a:rPr lang="en-US" sz="3600" dirty="0" err="1"/>
              <a:t>đến</a:t>
            </a:r>
            <a:r>
              <a:rPr lang="en-US" sz="3600" dirty="0"/>
              <a:t> </a:t>
            </a:r>
            <a:r>
              <a:rPr lang="en-US" sz="3600" dirty="0" err="1"/>
              <a:t>trường</a:t>
            </a:r>
            <a:r>
              <a:rPr lang="en-US" sz="3600" dirty="0"/>
              <a:t> </a:t>
            </a:r>
            <a:r>
              <a:rPr lang="en-US" sz="3600" dirty="0" err="1"/>
              <a:t>không</a:t>
            </a:r>
            <a:r>
              <a:rPr lang="en-US" sz="3600" dirty="0"/>
              <a:t>? </a:t>
            </a:r>
            <a:r>
              <a:rPr lang="en-US" sz="3600" dirty="0" err="1"/>
              <a:t>Vì</a:t>
            </a:r>
            <a:r>
              <a:rPr lang="en-US" sz="3600" dirty="0"/>
              <a:t> </a:t>
            </a:r>
            <a:r>
              <a:rPr lang="en-US" sz="3600" dirty="0" err="1"/>
              <a:t>sao</a:t>
            </a:r>
            <a:r>
              <a:rPr lang="en-US" sz="3600" dirty="0" smtClean="0"/>
              <a:t>?”</a:t>
            </a:r>
            <a:endParaRPr lang="en-US" sz="3600" b="1" dirty="0">
              <a:latin typeface="Times New Roman" pitchFamily="18" charset="0"/>
              <a:cs typeface="Times New Roman" pitchFamily="18" charset="0"/>
            </a:endParaRPr>
          </a:p>
          <a:p>
            <a:r>
              <a:rPr lang="en-US" sz="3600" b="1" dirty="0" err="1"/>
              <a:t>Bước</a:t>
            </a:r>
            <a:r>
              <a:rPr lang="en-US" sz="3600" b="1" dirty="0"/>
              <a:t> 2: </a:t>
            </a:r>
            <a:r>
              <a:rPr lang="en-US" sz="3600" b="1" dirty="0" err="1"/>
              <a:t>Xác</a:t>
            </a:r>
            <a:r>
              <a:rPr lang="en-US" sz="3600" b="1" dirty="0"/>
              <a:t> </a:t>
            </a:r>
            <a:r>
              <a:rPr lang="en-US" sz="3600" b="1" dirty="0" err="1"/>
              <a:t>định</a:t>
            </a:r>
            <a:r>
              <a:rPr lang="en-US" sz="3600" b="1" dirty="0"/>
              <a:t> </a:t>
            </a:r>
            <a:r>
              <a:rPr lang="en-US" sz="3600" b="1" dirty="0" err="1"/>
              <a:t>luận</a:t>
            </a:r>
            <a:r>
              <a:rPr lang="en-US" sz="3600" b="1" dirty="0"/>
              <a:t> </a:t>
            </a:r>
            <a:r>
              <a:rPr lang="en-US" sz="3600" b="1" dirty="0" err="1"/>
              <a:t>điểm</a:t>
            </a:r>
            <a:r>
              <a:rPr lang="en-US" sz="3600" dirty="0"/>
              <a:t/>
            </a:r>
            <a:br>
              <a:rPr lang="en-US" sz="3600" dirty="0"/>
            </a:br>
            <a:r>
              <a:rPr lang="en-US" sz="3600" dirty="0"/>
              <a:t>  </a:t>
            </a:r>
            <a:r>
              <a:rPr lang="en-US" sz="3600" dirty="0" smtClean="0"/>
              <a:t>VD: </a:t>
            </a:r>
            <a:r>
              <a:rPr lang="en-US" sz="3600" dirty="0"/>
              <a:t>HS </a:t>
            </a:r>
            <a:r>
              <a:rPr lang="en-US" sz="3600" dirty="0" err="1"/>
              <a:t>chọn</a:t>
            </a:r>
            <a:r>
              <a:rPr lang="en-US" sz="3600" dirty="0"/>
              <a:t>: </a:t>
            </a:r>
            <a:r>
              <a:rPr lang="en-US" sz="3600" i="1" dirty="0" err="1"/>
              <a:t>Em</a:t>
            </a:r>
            <a:r>
              <a:rPr lang="en-US" sz="3600" i="1" dirty="0"/>
              <a:t> </a:t>
            </a:r>
            <a:r>
              <a:rPr lang="en-US" sz="3600" i="1" dirty="0" err="1"/>
              <a:t>nghĩ</a:t>
            </a:r>
            <a:r>
              <a:rPr lang="en-US" sz="3600" i="1" dirty="0"/>
              <a:t> </a:t>
            </a:r>
            <a:r>
              <a:rPr lang="en-US" sz="3600" i="1" dirty="0" err="1"/>
              <a:t>học</a:t>
            </a:r>
            <a:r>
              <a:rPr lang="en-US" sz="3600" i="1" dirty="0"/>
              <a:t> </a:t>
            </a:r>
            <a:r>
              <a:rPr lang="en-US" sz="3600" i="1" dirty="0" err="1"/>
              <a:t>sinh</a:t>
            </a:r>
            <a:r>
              <a:rPr lang="en-US" sz="3600" i="1" dirty="0"/>
              <a:t> </a:t>
            </a:r>
            <a:r>
              <a:rPr lang="en-US" sz="3600" i="1" dirty="0" err="1"/>
              <a:t>Tiểu</a:t>
            </a:r>
            <a:r>
              <a:rPr lang="en-US" sz="3600" i="1" dirty="0"/>
              <a:t> </a:t>
            </a:r>
            <a:r>
              <a:rPr lang="en-US" sz="3600" i="1" dirty="0" err="1"/>
              <a:t>học</a:t>
            </a:r>
            <a:r>
              <a:rPr lang="en-US" sz="3600" i="1" dirty="0"/>
              <a:t> </a:t>
            </a:r>
            <a:r>
              <a:rPr lang="en-US" sz="3600" i="1" dirty="0" err="1"/>
              <a:t>nên</a:t>
            </a:r>
            <a:r>
              <a:rPr lang="en-US" sz="3600" i="1" dirty="0"/>
              <a:t> </a:t>
            </a:r>
            <a:r>
              <a:rPr lang="en-US" sz="3600" i="1" dirty="0" err="1"/>
              <a:t>đi</a:t>
            </a:r>
            <a:r>
              <a:rPr lang="en-US" sz="3600" i="1" dirty="0"/>
              <a:t> </a:t>
            </a:r>
            <a:r>
              <a:rPr lang="en-US" sz="3600" i="1" dirty="0" err="1"/>
              <a:t>xe</a:t>
            </a:r>
            <a:r>
              <a:rPr lang="en-US" sz="3600" i="1" dirty="0"/>
              <a:t> </a:t>
            </a:r>
            <a:r>
              <a:rPr lang="en-US" sz="3600" i="1" dirty="0" err="1"/>
              <a:t>đạp</a:t>
            </a:r>
            <a:r>
              <a:rPr lang="en-US" sz="3600" i="1" dirty="0"/>
              <a:t> </a:t>
            </a:r>
            <a:r>
              <a:rPr lang="en-US" sz="3600" i="1" dirty="0" err="1"/>
              <a:t>đến</a:t>
            </a:r>
            <a:r>
              <a:rPr lang="en-US" sz="3600" i="1" dirty="0"/>
              <a:t> </a:t>
            </a:r>
            <a:r>
              <a:rPr lang="en-US" sz="3600" i="1" dirty="0" err="1"/>
              <a:t>trường</a:t>
            </a:r>
            <a:r>
              <a:rPr lang="en-US" sz="3600" i="1" dirty="0" smtClean="0"/>
              <a:t>.</a:t>
            </a:r>
          </a:p>
        </p:txBody>
      </p:sp>
    </p:spTree>
    <p:extLst>
      <p:ext uri="{BB962C8B-B14F-4D97-AF65-F5344CB8AC3E}">
        <p14:creationId xmlns:p14="http://schemas.microsoft.com/office/powerpoint/2010/main" val="363062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6740307"/>
          </a:xfrm>
          <a:prstGeom prst="rect">
            <a:avLst/>
          </a:prstGeom>
          <a:noFill/>
        </p:spPr>
        <p:txBody>
          <a:bodyPr wrap="square" rtlCol="0">
            <a:spAutoFit/>
          </a:bodyPr>
          <a:lstStyle/>
          <a:p>
            <a:pPr lvl="0"/>
            <a:r>
              <a:rPr lang="en-US" sz="3600" b="1" dirty="0">
                <a:solidFill>
                  <a:srgbClr val="FF0000"/>
                </a:solidFill>
                <a:latin typeface="Times New Roman" pitchFamily="18" charset="0"/>
                <a:cs typeface="Times New Roman" pitchFamily="18" charset="0"/>
              </a:rPr>
              <a:t>6</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a:t>
            </a:r>
            <a:r>
              <a:rPr lang="en-US" sz="3600" b="1" dirty="0" smtClean="0">
                <a:solidFill>
                  <a:srgbClr val="FF0000"/>
                </a:solidFill>
                <a:latin typeface="Times New Roman" pitchFamily="18" charset="0"/>
                <a:cs typeface="Times New Roman" pitchFamily="18" charset="0"/>
              </a:rPr>
              <a:t> minh </a:t>
            </a:r>
            <a:r>
              <a:rPr lang="en-US" sz="3600" b="1" dirty="0" err="1" smtClean="0">
                <a:solidFill>
                  <a:srgbClr val="FF0000"/>
                </a:solidFill>
                <a:latin typeface="Times New Roman" pitchFamily="18" charset="0"/>
                <a:cs typeface="Times New Roman" pitchFamily="18" charset="0"/>
              </a:rPr>
              <a:t>họa</a:t>
            </a:r>
            <a:endParaRPr lang="vi-VN" sz="3600" b="1" dirty="0">
              <a:solidFill>
                <a:srgbClr val="FF0000"/>
              </a:solidFill>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Bước</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cứ</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dẫn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chứng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chọn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đạp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n-US" sz="3600" dirty="0"/>
              <a:t>GV </a:t>
            </a:r>
            <a:r>
              <a:rPr lang="en-US" sz="3600" dirty="0" err="1"/>
              <a:t>hỏi</a:t>
            </a:r>
            <a:r>
              <a:rPr lang="en-US" sz="3600" dirty="0"/>
              <a:t>: “Theo </a:t>
            </a:r>
            <a:r>
              <a:rPr lang="en-US" sz="3600" dirty="0" err="1"/>
              <a:t>em</a:t>
            </a:r>
            <a:r>
              <a:rPr lang="en-US" sz="3600" dirty="0"/>
              <a:t>, </a:t>
            </a:r>
            <a:r>
              <a:rPr lang="en-US" sz="3600" dirty="0" err="1"/>
              <a:t>học</a:t>
            </a:r>
            <a:r>
              <a:rPr lang="en-US" sz="3600" dirty="0"/>
              <a:t> </a:t>
            </a:r>
            <a:r>
              <a:rPr lang="en-US" sz="3600" dirty="0" err="1"/>
              <a:t>sinh</a:t>
            </a:r>
            <a:r>
              <a:rPr lang="en-US" sz="3600" dirty="0"/>
              <a:t> </a:t>
            </a:r>
            <a:r>
              <a:rPr lang="en-US" sz="3600" dirty="0" err="1"/>
              <a:t>Tiểu</a:t>
            </a:r>
            <a:r>
              <a:rPr lang="en-US" sz="3600" dirty="0"/>
              <a:t> </a:t>
            </a:r>
            <a:r>
              <a:rPr lang="en-US" sz="3600" dirty="0" err="1"/>
              <a:t>học</a:t>
            </a:r>
            <a:r>
              <a:rPr lang="en-US" sz="3600" dirty="0"/>
              <a:t> </a:t>
            </a:r>
            <a:r>
              <a:rPr lang="en-US" sz="3600" dirty="0" err="1"/>
              <a:t>nên</a:t>
            </a:r>
            <a:r>
              <a:rPr lang="en-US" sz="3600" dirty="0"/>
              <a:t> </a:t>
            </a:r>
            <a:r>
              <a:rPr lang="en-US" sz="3600" dirty="0" err="1"/>
              <a:t>đi</a:t>
            </a:r>
            <a:r>
              <a:rPr lang="en-US" sz="3600" dirty="0"/>
              <a:t> </a:t>
            </a:r>
            <a:r>
              <a:rPr lang="en-US" sz="3600" dirty="0" err="1"/>
              <a:t>xe</a:t>
            </a:r>
            <a:r>
              <a:rPr lang="en-US" sz="3600" dirty="0"/>
              <a:t> </a:t>
            </a:r>
            <a:r>
              <a:rPr lang="en-US" sz="3600" dirty="0" err="1"/>
              <a:t>đạp</a:t>
            </a:r>
            <a:r>
              <a:rPr lang="en-US" sz="3600" dirty="0"/>
              <a:t> </a:t>
            </a:r>
            <a:r>
              <a:rPr lang="en-US" sz="3600" dirty="0" err="1"/>
              <a:t>đến</a:t>
            </a:r>
            <a:r>
              <a:rPr lang="en-US" sz="3600" dirty="0"/>
              <a:t> </a:t>
            </a:r>
            <a:r>
              <a:rPr lang="en-US" sz="3600" dirty="0" err="1"/>
              <a:t>trường</a:t>
            </a:r>
            <a:r>
              <a:rPr lang="en-US" sz="3600" dirty="0"/>
              <a:t>?</a:t>
            </a: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khoẻ</a:t>
            </a:r>
            <a:r>
              <a:rPr lang="en-US" sz="3600" dirty="0">
                <a:latin typeface="Times New Roman" pitchFamily="18" charset="0"/>
                <a:cs typeface="Times New Roman" pitchFamily="18" charset="0"/>
              </a:rPr>
              <a:t>.</a:t>
            </a: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Giúp</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giấc</a:t>
            </a:r>
            <a:r>
              <a:rPr lang="en-US" sz="3600" dirty="0">
                <a:latin typeface="Times New Roman" pitchFamily="18" charset="0"/>
                <a:cs typeface="Times New Roman" pitchFamily="18" charset="0"/>
              </a:rPr>
              <a:t>.</a:t>
            </a: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khói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bụi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n-US" sz="3600" b="1" dirty="0" err="1">
                <a:latin typeface="Times New Roman" pitchFamily="18" charset="0"/>
                <a:cs typeface="Times New Roman" pitchFamily="18" charset="0"/>
              </a:rPr>
              <a:t>Bước</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4: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xếp</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văn</a:t>
            </a:r>
            <a:endParaRPr lang="en-US" sz="3600" b="1" dirty="0" smtClean="0">
              <a:latin typeface="Times New Roman" pitchFamily="18" charset="0"/>
              <a:cs typeface="Times New Roman" pitchFamily="18" charset="0"/>
            </a:endParaRPr>
          </a:p>
          <a:p>
            <a:r>
              <a:rPr lang="en-US" sz="3600" dirty="0" smtClean="0"/>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GV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phục</a:t>
            </a:r>
            <a:endParaRPr lang="en-US" sz="3600"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Bước</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5</a:t>
            </a:r>
            <a:r>
              <a:rPr lang="en-US" sz="3600" b="1"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a:t>
            </a:r>
            <a:r>
              <a:rPr lang="en-US" sz="3600" b="1" dirty="0">
                <a:latin typeface="Times New Roman" pitchFamily="18" charset="0"/>
                <a:cs typeface="Times New Roman" pitchFamily="18" charset="0"/>
              </a:rPr>
              <a:t>v</a:t>
            </a:r>
            <a:r>
              <a:rPr lang="en-US" sz="3600" b="1" dirty="0" smtClean="0">
                <a:latin typeface="Times New Roman" pitchFamily="18" charset="0"/>
                <a:cs typeface="Times New Roman" pitchFamily="18" charset="0"/>
              </a:rPr>
              <a:t>iết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văn</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c</a:t>
            </a:r>
            <a:r>
              <a:rPr lang="en-US" sz="3600" b="1" dirty="0" err="1" smtClean="0">
                <a:latin typeface="Times New Roman" pitchFamily="18" charset="0"/>
                <a:cs typeface="Times New Roman" pitchFamily="18" charset="0"/>
              </a:rPr>
              <a:t>hỉnh</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sửa</a:t>
            </a:r>
            <a:r>
              <a:rPr lang="en-US" sz="3600" dirty="0"/>
              <a:t/>
            </a:r>
            <a:br>
              <a:rPr lang="en-US" sz="3600" dirty="0"/>
            </a:br>
            <a:endParaRPr lang="en-US" sz="3600" dirty="0"/>
          </a:p>
        </p:txBody>
      </p:sp>
    </p:spTree>
    <p:extLst>
      <p:ext uri="{BB962C8B-B14F-4D97-AF65-F5344CB8AC3E}">
        <p14:creationId xmlns:p14="http://schemas.microsoft.com/office/powerpoint/2010/main" val="3946905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24360" cy="9448740"/>
          </a:xfrm>
          <a:prstGeom prst="rect">
            <a:avLst/>
          </a:prstGeom>
          <a:noFill/>
        </p:spPr>
        <p:txBody>
          <a:bodyPr wrap="square" rtlCol="0">
            <a:spAutoFit/>
          </a:bodyPr>
          <a:lstStyle/>
          <a:p>
            <a:pPr lvl="0"/>
            <a:r>
              <a:rPr lang="en-US" sz="3200" b="1" dirty="0" err="1" smtClean="0">
                <a:solidFill>
                  <a:srgbClr val="FF0000"/>
                </a:solidFill>
                <a:latin typeface="Times New Roman" pitchFamily="18" charset="0"/>
                <a:cs typeface="Times New Roman" pitchFamily="18" charset="0"/>
              </a:rPr>
              <a:t>Phần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nâng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cao</a:t>
            </a:r>
            <a:r>
              <a:rPr lang="en-US" sz="3200" b="1" dirty="0" smtClean="0">
                <a:solidFill>
                  <a:srgbClr val="FF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biện</a:t>
            </a: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VD:</a:t>
            </a:r>
            <a:r>
              <a:rPr lang="vi-VN" sz="3200" i="1" dirty="0">
                <a:solidFill>
                  <a:srgbClr val="FF0000"/>
                </a:solidFill>
                <a:latin typeface="Times New Roman" pitchFamily="18" charset="0"/>
                <a:cs typeface="Times New Roman" pitchFamily="18" charset="0"/>
              </a:rPr>
              <a:t>Ở bậc Tiểu học, việc học sinh đi xe đạp đến trường là một vấn đề </a:t>
            </a:r>
            <a:r>
              <a:rPr lang="en-US" sz="3200" i="1" dirty="0" err="1" smtClean="0">
                <a:solidFill>
                  <a:srgbClr val="FF0000"/>
                </a:solidFill>
                <a:latin typeface="Times New Roman" pitchFamily="18" charset="0"/>
                <a:cs typeface="Times New Roman" pitchFamily="18" charset="0"/>
              </a:rPr>
              <a:t>đang</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được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các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bác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phụ</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huynh</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quan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tâm</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Theo em, học sinh tiểu học nên đi xe đạp đến trường vì điều đó mang lại nhiều lợi </a:t>
            </a:r>
            <a:r>
              <a:rPr lang="vi-VN" sz="3200" dirty="0" smtClean="0">
                <a:latin typeface="Times New Roman" pitchFamily="18" charset="0"/>
                <a:cs typeface="Times New Roman" pitchFamily="18" charset="0"/>
              </a:rPr>
              <a:t>ích. </a:t>
            </a:r>
            <a:r>
              <a:rPr lang="vi-VN" sz="3200" dirty="0">
                <a:latin typeface="Times New Roman" pitchFamily="18" charset="0"/>
                <a:cs typeface="Times New Roman" pitchFamily="18" charset="0"/>
              </a:rPr>
              <a:t>Thứ nhất, đi xe đạp giúp rèn luyện sức khỏe, cơ thể dẻo dai và tinh thần thoải mái. Thứ hai, xe đạp là phương tiện thân thiện với môi trường, không gây khói bụi, góp phần giữ bầu không khí trong lành. Ngoài ra, khi tự đi xe đạp, các bạn nhỏ sẽ hình thành tính tự lập, biết chủ động thời gian và trách nhiệm với bản thân. </a:t>
            </a:r>
            <a:r>
              <a:rPr lang="vi-VN" sz="3200" i="1" dirty="0">
                <a:solidFill>
                  <a:srgbClr val="FF0000"/>
                </a:solidFill>
                <a:latin typeface="Times New Roman" pitchFamily="18" charset="0"/>
                <a:cs typeface="Times New Roman" pitchFamily="18" charset="0"/>
              </a:rPr>
              <a:t>Ở nhiều thành phố lớn, em thấy có những con đường dành riêng cho xe đạp, tạo điều kiện an toàn cho học sinh đi học. Tuy nhiên, cũng có ý kiến cho rằng học sinh tiểu học không nên đi xe đạp vì các em còn nhỏ, dễ thiếu quan sát, dễ xảy ra tai nạn trên những con đường đông đúc. Ý kiến này cũng có phần đúng, song nếu phụ huynh và nhà trường hướng dẫn kỹ năng tham gia giao thông, đồng thời lựa chọn lộ trình phù hợp, các em vẫn có thể đạp xe an toàn. Riêng em, mỗi sáng được tự đạp xe đến trường trên con đường </a:t>
            </a:r>
            <a:r>
              <a:rPr lang="en-US" sz="3200" i="1" dirty="0" err="1" smtClean="0">
                <a:solidFill>
                  <a:srgbClr val="FF0000"/>
                </a:solidFill>
                <a:latin typeface="Times New Roman" pitchFamily="18" charset="0"/>
                <a:cs typeface="Times New Roman" pitchFamily="18" charset="0"/>
              </a:rPr>
              <a:t>quen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thuộc</a:t>
            </a:r>
            <a:r>
              <a:rPr lang="vi-VN" sz="3200" i="1" dirty="0" smtClean="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em cảm thấy vui tươi và tràn đầy năng lượng.</a:t>
            </a:r>
            <a:r>
              <a:rPr lang="vi-VN" sz="3200" i="1" dirty="0">
                <a:latin typeface="Times New Roman" pitchFamily="18" charset="0"/>
                <a:cs typeface="Times New Roman" pitchFamily="18" charset="0"/>
              </a:rPr>
              <a:t> </a:t>
            </a:r>
            <a:r>
              <a:rPr lang="vi-VN" sz="3200" dirty="0">
                <a:latin typeface="Times New Roman" pitchFamily="18" charset="0"/>
                <a:cs typeface="Times New Roman" pitchFamily="18" charset="0"/>
              </a:rPr>
              <a:t>Vì vậy, em cho rằng học sinh tiểu học đi xe đạp đến trường là việc nên khuyến khích, miễn là có sự quan tâm và đồng hành của gia đình, nhà trường.</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88604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E7365C8-9704-7269-0F24-DCE988577E76}"/>
              </a:ext>
            </a:extLst>
          </p:cNvPr>
          <p:cNvSpPr txBox="1"/>
          <p:nvPr/>
        </p:nvSpPr>
        <p:spPr>
          <a:xfrm>
            <a:off x="1454478" y="1126200"/>
            <a:ext cx="10065026" cy="2215991"/>
          </a:xfrm>
          <a:prstGeom prst="rect">
            <a:avLst/>
          </a:prstGeom>
          <a:noFill/>
        </p:spPr>
        <p:txBody>
          <a:bodyPr wrap="square" rtlCol="0">
            <a:spAutoFit/>
          </a:bodyPr>
          <a:lstStyle/>
          <a:p>
            <a:pPr algn="ctr"/>
            <a:r>
              <a:rPr lang="en-US" sz="13800" b="1" dirty="0" err="1" smtClean="0">
                <a:solidFill>
                  <a:srgbClr val="FF0000"/>
                </a:solidFill>
                <a:effectLst>
                  <a:outerShdw blurRad="38100" dist="38100" dir="2700000" algn="tl">
                    <a:srgbClr val="000000">
                      <a:alpha val="43137"/>
                    </a:srgbClr>
                  </a:outerShdw>
                </a:effectLst>
                <a:latin typeface="UTM LinotypeZapfino KT" panose="02040603050506020204" pitchFamily="18" charset="0"/>
              </a:rPr>
              <a:t>Cảm</a:t>
            </a:r>
            <a:r>
              <a:rPr lang="en-US" sz="13800" b="1" dirty="0" smtClean="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smtClean="0">
                <a:solidFill>
                  <a:srgbClr val="FF0000"/>
                </a:solidFill>
                <a:effectLst>
                  <a:outerShdw blurRad="38100" dist="38100" dir="2700000" algn="tl">
                    <a:srgbClr val="000000">
                      <a:alpha val="43137"/>
                    </a:srgbClr>
                  </a:outerShdw>
                </a:effectLst>
                <a:latin typeface="UTM LinotypeZapfino KT" panose="02040603050506020204" pitchFamily="18" charset="0"/>
              </a:rPr>
              <a:t>ơn</a:t>
            </a:r>
            <a:r>
              <a:rPr lang="en-US" sz="13800" b="1" dirty="0" smtClean="0">
                <a:solidFill>
                  <a:srgbClr val="FF0000"/>
                </a:solidFill>
                <a:effectLst>
                  <a:outerShdw blurRad="38100" dist="38100" dir="2700000" algn="tl">
                    <a:srgbClr val="000000">
                      <a:alpha val="43137"/>
                    </a:srgbClr>
                  </a:outerShdw>
                </a:effectLst>
                <a:latin typeface="UTM LinotypeZapfino KT" panose="02040603050506020204" pitchFamily="18" charset="0"/>
              </a:rPr>
              <a:t>!</a:t>
            </a:r>
            <a:endPar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endParaRPr>
          </a:p>
        </p:txBody>
      </p:sp>
    </p:spTree>
    <p:extLst>
      <p:ext uri="{BB962C8B-B14F-4D97-AF65-F5344CB8AC3E}">
        <p14:creationId xmlns:p14="http://schemas.microsoft.com/office/powerpoint/2010/main" val="10378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19786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0000"/>
                </a:solidFill>
                <a:latin typeface="+mj-lt"/>
              </a:rPr>
              <a:t>1. </a:t>
            </a:r>
            <a:r>
              <a:rPr lang="vi-VN" sz="3600" b="1" dirty="0" smtClean="0">
                <a:solidFill>
                  <a:srgbClr val="FF0000"/>
                </a:solidFill>
                <a:latin typeface="+mj-lt"/>
              </a:rPr>
              <a:t>Vai </a:t>
            </a:r>
            <a:r>
              <a:rPr lang="vi-VN" sz="3600" b="1" dirty="0">
                <a:solidFill>
                  <a:srgbClr val="FF0000"/>
                </a:solidFill>
                <a:latin typeface="+mj-lt"/>
              </a:rPr>
              <a:t>trò của văn nghị luận cho Học sinh Tiểu học</a:t>
            </a:r>
          </a:p>
          <a:p>
            <a:r>
              <a:rPr lang="vi-VN" sz="3600" b="1" dirty="0" smtClean="0">
                <a:latin typeface="+mj-lt"/>
              </a:rPr>
              <a:t>1</a:t>
            </a:r>
            <a:r>
              <a:rPr lang="en-US" sz="3600" b="1" dirty="0">
                <a:latin typeface="+mj-lt"/>
              </a:rPr>
              <a:t>.</a:t>
            </a:r>
            <a:r>
              <a:rPr lang="vi-VN" sz="3600" b="1" dirty="0" smtClean="0">
                <a:latin typeface="+mj-lt"/>
              </a:rPr>
              <a:t>Giúp </a:t>
            </a:r>
            <a:r>
              <a:rPr lang="vi-VN" sz="3600" b="1" dirty="0">
                <a:latin typeface="+mj-lt"/>
              </a:rPr>
              <a:t>học sinh biết trình bày ý kiến, quan điểm về sự việc quen thuộc. Chuyển từ suy nghĩ cảm tính sang suy nghĩ lí lẽ, có căn cứ.</a:t>
            </a:r>
          </a:p>
          <a:p>
            <a:r>
              <a:rPr lang="vi-VN" sz="3600" b="1" dirty="0" smtClean="0">
                <a:latin typeface="+mj-lt"/>
              </a:rPr>
              <a:t>2</a:t>
            </a:r>
            <a:r>
              <a:rPr lang="en-US" sz="3600" b="1" dirty="0" smtClean="0">
                <a:latin typeface="+mj-lt"/>
              </a:rPr>
              <a:t>. </a:t>
            </a:r>
            <a:r>
              <a:rPr lang="vi-VN" sz="3600" b="1" dirty="0" smtClean="0">
                <a:latin typeface="+mj-lt"/>
              </a:rPr>
              <a:t>Rèn </a:t>
            </a:r>
            <a:r>
              <a:rPr lang="vi-VN" sz="3600" b="1" dirty="0">
                <a:latin typeface="+mj-lt"/>
              </a:rPr>
              <a:t>luyện tư duy logic, khả năng lập luận, phân tích và phản biện - hỗ trợ học tốt các môn khác.</a:t>
            </a:r>
          </a:p>
          <a:p>
            <a:r>
              <a:rPr lang="vi-VN" sz="3600" b="1" dirty="0" smtClean="0">
                <a:latin typeface="+mj-lt"/>
              </a:rPr>
              <a:t>3</a:t>
            </a:r>
            <a:r>
              <a:rPr lang="en-US" sz="3600" b="1" dirty="0">
                <a:latin typeface="+mj-lt"/>
              </a:rPr>
              <a:t>.</a:t>
            </a:r>
            <a:r>
              <a:rPr lang="vi-VN" sz="3600" b="1" dirty="0" smtClean="0">
                <a:latin typeface="+mj-lt"/>
              </a:rPr>
              <a:t>Giúp </a:t>
            </a:r>
            <a:r>
              <a:rPr lang="vi-VN" sz="3600" b="1" dirty="0">
                <a:latin typeface="+mj-lt"/>
              </a:rPr>
              <a:t>học sinh tự tin giao tiếp, tranh luận; biết bảo vệ ý kiến nhưng cũng tôn trọng người khác.</a:t>
            </a:r>
          </a:p>
          <a:p>
            <a:r>
              <a:rPr lang="vi-VN" sz="3600" b="1" dirty="0" smtClean="0">
                <a:latin typeface="+mj-lt"/>
              </a:rPr>
              <a:t>4</a:t>
            </a:r>
            <a:r>
              <a:rPr lang="en-US" sz="3600" b="1" dirty="0">
                <a:latin typeface="+mj-lt"/>
              </a:rPr>
              <a:t>.</a:t>
            </a:r>
            <a:r>
              <a:rPr lang="vi-VN" sz="3600" b="1" dirty="0" smtClean="0">
                <a:latin typeface="+mj-lt"/>
              </a:rPr>
              <a:t>Tạo </a:t>
            </a:r>
            <a:r>
              <a:rPr lang="vi-VN" sz="3600" b="1" dirty="0">
                <a:latin typeface="+mj-lt"/>
              </a:rPr>
              <a:t>nền tảng cho năng lực viết, nói và tư duy mạch lạc phục vụ học tập lâu dài.</a:t>
            </a:r>
          </a:p>
          <a:p>
            <a:pPr algn="ctr"/>
            <a:endParaRPr lang="en-US" sz="3600" dirty="0">
              <a:latin typeface="+mj-lt"/>
            </a:endParaRPr>
          </a:p>
        </p:txBody>
      </p:sp>
    </p:spTree>
    <p:extLst>
      <p:ext uri="{BB962C8B-B14F-4D97-AF65-F5344CB8AC3E}">
        <p14:creationId xmlns:p14="http://schemas.microsoft.com/office/powerpoint/2010/main" val="3645229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6463308"/>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NHỮNG KHÓ KHĂN KHI DẠY VĂN NGHỊ LUẬN CHO HỌC SINH TIỂU HỌC</a:t>
            </a:r>
          </a:p>
          <a:p>
            <a:r>
              <a:rPr lang="vi-VN" sz="3600" b="1" dirty="0" smtClean="0">
                <a:latin typeface="Times New Roman" pitchFamily="18" charset="0"/>
                <a:cs typeface="Times New Roman" pitchFamily="18" charset="0"/>
              </a:rPr>
              <a:t>Khó </a:t>
            </a:r>
            <a:r>
              <a:rPr lang="vi-VN" sz="3600" b="1" dirty="0">
                <a:latin typeface="Times New Roman" pitchFamily="18" charset="0"/>
                <a:cs typeface="Times New Roman" pitchFamily="18" charset="0"/>
              </a:rPr>
              <a:t>khăn từ đặc điểm tâm lí học </a:t>
            </a:r>
            <a:r>
              <a:rPr lang="vi-VN" sz="3600" b="1" dirty="0" smtClean="0">
                <a:latin typeface="Times New Roman" pitchFamily="18" charset="0"/>
                <a:cs typeface="Times New Roman" pitchFamily="18" charset="0"/>
              </a:rPr>
              <a:t>sinh</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Tư duy logic mới hình thành</a:t>
            </a:r>
          </a:p>
          <a:p>
            <a:r>
              <a:rPr lang="vi-VN" sz="3600" b="1" dirty="0" smtClean="0">
                <a:latin typeface="Times New Roman" pitchFamily="18" charset="0"/>
                <a:cs typeface="Times New Roman" pitchFamily="18" charset="0"/>
              </a:rPr>
              <a:t>Học </a:t>
            </a:r>
            <a:r>
              <a:rPr lang="vi-VN" sz="3600" b="1" dirty="0">
                <a:latin typeface="Times New Roman" pitchFamily="18" charset="0"/>
                <a:cs typeface="Times New Roman" pitchFamily="18" charset="0"/>
              </a:rPr>
              <a:t>sinh quen quan sát, kể lại, miêu tả nhưng chưa có thói quen phân tích, so sánh, tổng hợp.</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Chưa </a:t>
            </a:r>
            <a:r>
              <a:rPr lang="vi-VN" sz="3600" b="1" dirty="0">
                <a:solidFill>
                  <a:srgbClr val="FF0000"/>
                </a:solidFill>
                <a:latin typeface="Times New Roman" pitchFamily="18" charset="0"/>
                <a:cs typeface="Times New Roman" pitchFamily="18" charset="0"/>
              </a:rPr>
              <a:t>biết đưa ra luận </a:t>
            </a:r>
            <a:r>
              <a:rPr lang="vi-VN" sz="3600" b="1" dirty="0"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dẫn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lẽ</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thuyết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phục</a:t>
            </a:r>
            <a:endParaRPr lang="vi-VN" sz="3600" b="1" dirty="0">
              <a:solidFill>
                <a:srgbClr val="FF0000"/>
              </a:solidFill>
              <a:latin typeface="Times New Roman" pitchFamily="18" charset="0"/>
              <a:cs typeface="Times New Roman" pitchFamily="18" charset="0"/>
            </a:endParaRPr>
          </a:p>
          <a:p>
            <a:r>
              <a:rPr lang="vi-VN" sz="3600" b="1" dirty="0" smtClean="0">
                <a:solidFill>
                  <a:srgbClr val="FF0000"/>
                </a:solidFill>
                <a:latin typeface="Times New Roman" pitchFamily="18" charset="0"/>
                <a:cs typeface="Times New Roman" pitchFamily="18" charset="0"/>
              </a:rPr>
              <a:t>⏰ Cần </a:t>
            </a:r>
            <a:r>
              <a:rPr lang="vi-VN" sz="3600" b="1" dirty="0">
                <a:solidFill>
                  <a:srgbClr val="FF0000"/>
                </a:solidFill>
                <a:latin typeface="Times New Roman" pitchFamily="18" charset="0"/>
                <a:cs typeface="Times New Roman" pitchFamily="18" charset="0"/>
              </a:rPr>
              <a:t>thời gian rèn luyện</a:t>
            </a:r>
          </a:p>
          <a:p>
            <a:r>
              <a:rPr lang="vi-VN" sz="3600" b="1" dirty="0">
                <a:latin typeface="Times New Roman" pitchFamily="18" charset="0"/>
                <a:cs typeface="Times New Roman" pitchFamily="18" charset="0"/>
              </a:rPr>
              <a:t>Giáo viên phải mất nhiều thời gian để rèn cho học sinh biết "nêu ý kiến – đưa lý lẽ – dẫn chứng minh hoạ".</a:t>
            </a:r>
          </a:p>
          <a:p>
            <a:endParaRPr lang="en-US" dirty="0"/>
          </a:p>
        </p:txBody>
      </p:sp>
    </p:spTree>
    <p:extLst>
      <p:ext uri="{BB962C8B-B14F-4D97-AF65-F5344CB8AC3E}">
        <p14:creationId xmlns:p14="http://schemas.microsoft.com/office/powerpoint/2010/main" val="3227754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5355312"/>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NHỮNG KHÓ KHĂN KHI DẠY VĂN NGHỊ LUẬN CHO HỌC SINH TIỂU HỌC</a:t>
            </a:r>
          </a:p>
          <a:p>
            <a:r>
              <a:rPr lang="vi-VN" sz="3600" b="1" dirty="0">
                <a:latin typeface="+mj-lt"/>
              </a:rPr>
              <a:t>Khó khăn về vốn ngôn ngữ</a:t>
            </a:r>
          </a:p>
          <a:p>
            <a:r>
              <a:rPr lang="en-US" sz="3600" b="1" dirty="0">
                <a:solidFill>
                  <a:srgbClr val="FF0000"/>
                </a:solidFill>
                <a:latin typeface="+mj-lt"/>
              </a:rPr>
              <a:t>📝 </a:t>
            </a:r>
            <a:r>
              <a:rPr lang="vi-VN" sz="3600" b="1" dirty="0">
                <a:solidFill>
                  <a:srgbClr val="FF0000"/>
                </a:solidFill>
                <a:latin typeface="+mj-lt"/>
              </a:rPr>
              <a:t>Thiếu từ ngữ biểu đạt</a:t>
            </a:r>
          </a:p>
          <a:p>
            <a:r>
              <a:rPr lang="vi-VN" sz="3600" b="1" dirty="0">
                <a:latin typeface="+mj-lt"/>
              </a:rPr>
              <a:t>Đặc biệt thiếu từ nối, từ lập luận như: bởi vì, do đó, hơn nữa, mặt khác...</a:t>
            </a:r>
          </a:p>
          <a:p>
            <a:r>
              <a:rPr lang="vi-VN" sz="3600" b="1" dirty="0">
                <a:solidFill>
                  <a:srgbClr val="FF0000"/>
                </a:solidFill>
                <a:latin typeface="+mj-lt"/>
              </a:rPr>
              <a:t>✍️ Câu văn rời rạc</a:t>
            </a:r>
          </a:p>
          <a:p>
            <a:r>
              <a:rPr lang="vi-VN" sz="3600" b="1" dirty="0">
                <a:latin typeface="+mj-lt"/>
              </a:rPr>
              <a:t>Nhiều em chỉ viết câu ngắn, rời rạc, biến bài nghị luận thành đoạn kể chuyện.</a:t>
            </a:r>
          </a:p>
          <a:p>
            <a:endParaRPr lang="en-US" dirty="0"/>
          </a:p>
        </p:txBody>
      </p:sp>
    </p:spTree>
    <p:extLst>
      <p:ext uri="{BB962C8B-B14F-4D97-AF65-F5344CB8AC3E}">
        <p14:creationId xmlns:p14="http://schemas.microsoft.com/office/powerpoint/2010/main" val="1455688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7017306"/>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NHỮNG KHÓ KHĂN KHI DẠY VĂN NGHỊ LUẬN CHO HỌC SINH TIỂU HỌC</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Khó </a:t>
            </a:r>
            <a:r>
              <a:rPr lang="vi-VN" sz="3600" b="1" dirty="0">
                <a:solidFill>
                  <a:srgbClr val="FF0000"/>
                </a:solidFill>
                <a:latin typeface="Times New Roman" pitchFamily="18" charset="0"/>
                <a:cs typeface="Times New Roman" pitchFamily="18" charset="0"/>
              </a:rPr>
              <a:t>khăn về kinh nghiệm sống</a:t>
            </a:r>
          </a:p>
          <a:p>
            <a:r>
              <a:rPr lang="vi-VN" sz="3600" dirty="0" smtClean="0">
                <a:latin typeface="Times New Roman" pitchFamily="18" charset="0"/>
                <a:cs typeface="Times New Roman" pitchFamily="18" charset="0"/>
              </a:rPr>
              <a:t>Kinh </a:t>
            </a:r>
            <a:r>
              <a:rPr lang="vi-VN" sz="3600" dirty="0">
                <a:latin typeface="Times New Roman" pitchFamily="18" charset="0"/>
                <a:cs typeface="Times New Roman" pitchFamily="18" charset="0"/>
              </a:rPr>
              <a:t>nghiệm sống còn ít, suy nghĩ chưa phong phú. Không có dẫn chứng từ thực tế, chỉ dựa vào gợi ý sách hoặc lời thầy cô.</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Khó khăn</a:t>
            </a:r>
            <a:r>
              <a:rPr lang="en-US" sz="3600" b="1" dirty="0" smtClean="0">
                <a:solidFill>
                  <a:srgbClr val="FF0000"/>
                </a:solidFill>
                <a:latin typeface="Times New Roman" pitchFamily="18" charset="0"/>
                <a:cs typeface="Times New Roman" pitchFamily="18" charset="0"/>
              </a:rPr>
              <a:t> t</a:t>
            </a:r>
            <a:r>
              <a:rPr lang="vi-VN" sz="3600" b="1" dirty="0" smtClean="0">
                <a:solidFill>
                  <a:srgbClr val="FF0000"/>
                </a:solidFill>
                <a:latin typeface="Times New Roman" pitchFamily="18" charset="0"/>
                <a:cs typeface="Times New Roman" pitchFamily="18" charset="0"/>
              </a:rPr>
              <a:t>hời </a:t>
            </a:r>
            <a:r>
              <a:rPr lang="vi-VN" sz="3600" b="1" dirty="0">
                <a:solidFill>
                  <a:srgbClr val="FF0000"/>
                </a:solidFill>
                <a:latin typeface="Times New Roman" pitchFamily="18" charset="0"/>
                <a:cs typeface="Times New Roman" pitchFamily="18" charset="0"/>
              </a:rPr>
              <a:t>lượng dạy học hạn chế</a:t>
            </a:r>
          </a:p>
          <a:p>
            <a:r>
              <a:rPr lang="vi-VN" sz="3600" dirty="0" smtClean="0">
                <a:latin typeface="Times New Roman" pitchFamily="18" charset="0"/>
                <a:cs typeface="Times New Roman" pitchFamily="18" charset="0"/>
              </a:rPr>
              <a:t>Một </a:t>
            </a:r>
            <a:r>
              <a:rPr lang="vi-VN" sz="3600" dirty="0">
                <a:latin typeface="Times New Roman" pitchFamily="18" charset="0"/>
                <a:cs typeface="Times New Roman" pitchFamily="18" charset="0"/>
              </a:rPr>
              <a:t>tiết học chỉ 35 </a:t>
            </a:r>
            <a:r>
              <a:rPr lang="vi-VN" sz="3600" dirty="0" smtClean="0">
                <a:latin typeface="Times New Roman" pitchFamily="18" charset="0"/>
                <a:cs typeface="Times New Roman" pitchFamily="18" charset="0"/>
              </a:rPr>
              <a:t>phút</a:t>
            </a:r>
            <a:r>
              <a:rPr lang="en-US" sz="3600" dirty="0" smtClean="0">
                <a:latin typeface="Times New Roman" pitchFamily="18" charset="0"/>
                <a:cs typeface="Times New Roman" pitchFamily="18" charset="0"/>
              </a:rPr>
              <a:t>.</a:t>
            </a:r>
            <a:r>
              <a:rPr lang="vi-VN" sz="3600" dirty="0">
                <a:latin typeface="Times New Roman" pitchFamily="18" charset="0"/>
                <a:cs typeface="Times New Roman" pitchFamily="18" charset="0"/>
              </a:rPr>
              <a:t> Vừa giảng khái niệm, vừa cho học sinh luyện tập</a:t>
            </a:r>
          </a:p>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t</a:t>
            </a:r>
            <a:r>
              <a:rPr lang="vi-VN" sz="3600" b="1" dirty="0" smtClean="0">
                <a:solidFill>
                  <a:srgbClr val="FF0000"/>
                </a:solidFill>
                <a:latin typeface="Times New Roman" pitchFamily="18" charset="0"/>
                <a:cs typeface="Times New Roman" pitchFamily="18" charset="0"/>
              </a:rPr>
              <a:t>hiếu </a:t>
            </a:r>
            <a:r>
              <a:rPr lang="vi-VN" sz="3600" b="1" dirty="0">
                <a:solidFill>
                  <a:srgbClr val="FF0000"/>
                </a:solidFill>
                <a:latin typeface="Times New Roman" pitchFamily="18" charset="0"/>
                <a:cs typeface="Times New Roman" pitchFamily="18" charset="0"/>
              </a:rPr>
              <a:t>sự phối hợp từ phụ huynh</a:t>
            </a:r>
          </a:p>
          <a:p>
            <a:r>
              <a:rPr lang="en-US" sz="3600" dirty="0" smtClean="0">
                <a:latin typeface="Times New Roman" pitchFamily="18" charset="0"/>
                <a:cs typeface="Times New Roman" pitchFamily="18" charset="0"/>
              </a:rPr>
              <a:t>PHHS</a:t>
            </a:r>
            <a:r>
              <a:rPr lang="vi-VN"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k</a:t>
            </a:r>
            <a:r>
              <a:rPr lang="vi-VN" sz="3600" dirty="0" smtClean="0">
                <a:latin typeface="Times New Roman" pitchFamily="18" charset="0"/>
                <a:cs typeface="Times New Roman" pitchFamily="18" charset="0"/>
              </a:rPr>
              <a:t>hông </a:t>
            </a:r>
            <a:r>
              <a:rPr lang="vi-VN" sz="3600" dirty="0">
                <a:latin typeface="Times New Roman" pitchFamily="18" charset="0"/>
                <a:cs typeface="Times New Roman" pitchFamily="18" charset="0"/>
              </a:rPr>
              <a:t>khuyến khích con tranh luận, bày tỏ ý </a:t>
            </a:r>
            <a:r>
              <a:rPr lang="vi-VN" sz="3600" dirty="0"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nghe</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Cản trở việc hình thành kỹ năng cho học </a:t>
            </a:r>
            <a:r>
              <a:rPr lang="vi-VN" sz="3600" dirty="0"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tỏ</a:t>
            </a:r>
            <a:r>
              <a:rPr lang="en-US" sz="3600" dirty="0" smtClean="0">
                <a:latin typeface="Times New Roman" pitchFamily="18" charset="0"/>
                <a:cs typeface="Times New Roman" pitchFamily="18" charset="0"/>
              </a:rPr>
              <a:t> ý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34241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563231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3. </a:t>
            </a:r>
            <a:r>
              <a:rPr lang="vi-VN" sz="3600" b="1" dirty="0" smtClean="0">
                <a:solidFill>
                  <a:srgbClr val="FF0000"/>
                </a:solidFill>
                <a:latin typeface="Times New Roman" pitchFamily="18" charset="0"/>
                <a:cs typeface="Times New Roman" pitchFamily="18" charset="0"/>
              </a:rPr>
              <a:t>Lợi </a:t>
            </a:r>
            <a:r>
              <a:rPr lang="en-US" sz="3600" b="1" dirty="0">
                <a:solidFill>
                  <a:srgbClr val="FF0000"/>
                </a:solidFill>
                <a:latin typeface="Times New Roman" pitchFamily="18" charset="0"/>
                <a:cs typeface="Times New Roman" pitchFamily="18" charset="0"/>
              </a:rPr>
              <a:t>í</a:t>
            </a:r>
            <a:r>
              <a:rPr lang="vi-VN" sz="3600" b="1" dirty="0" smtClean="0">
                <a:solidFill>
                  <a:srgbClr val="FF0000"/>
                </a:solidFill>
                <a:latin typeface="Times New Roman" pitchFamily="18" charset="0"/>
                <a:cs typeface="Times New Roman" pitchFamily="18" charset="0"/>
              </a:rPr>
              <a:t>ch </a:t>
            </a:r>
            <a:r>
              <a:rPr lang="en-US" sz="3600" b="1" dirty="0" smtClean="0">
                <a:solidFill>
                  <a:srgbClr val="FF0000"/>
                </a:solidFill>
                <a:latin typeface="Times New Roman" pitchFamily="18" charset="0"/>
                <a:cs typeface="Times New Roman" pitchFamily="18" charset="0"/>
              </a:rPr>
              <a:t>c</a:t>
            </a:r>
            <a:r>
              <a:rPr lang="vi-VN" sz="3600" b="1" dirty="0" smtClean="0">
                <a:solidFill>
                  <a:srgbClr val="FF0000"/>
                </a:solidFill>
                <a:latin typeface="Times New Roman" pitchFamily="18" charset="0"/>
                <a:cs typeface="Times New Roman" pitchFamily="18" charset="0"/>
              </a:rPr>
              <a:t>ủa </a:t>
            </a:r>
            <a:r>
              <a:rPr lang="en-US" sz="3600" b="1" dirty="0" err="1" smtClean="0">
                <a:solidFill>
                  <a:srgbClr val="FF0000"/>
                </a:solidFill>
                <a:latin typeface="Times New Roman" pitchFamily="18" charset="0"/>
                <a:cs typeface="Times New Roman" pitchFamily="18" charset="0"/>
              </a:rPr>
              <a:t>dạy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vi-VN"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n</a:t>
            </a:r>
            <a:r>
              <a:rPr lang="vi-VN" sz="3600" b="1" dirty="0" smtClean="0">
                <a:solidFill>
                  <a:srgbClr val="FF0000"/>
                </a:solidFill>
                <a:latin typeface="Times New Roman" pitchFamily="18" charset="0"/>
                <a:cs typeface="Times New Roman" pitchFamily="18" charset="0"/>
              </a:rPr>
              <a:t>ghị </a:t>
            </a:r>
            <a:r>
              <a:rPr lang="en-US" sz="3600" b="1" dirty="0">
                <a:solidFill>
                  <a:srgbClr val="FF0000"/>
                </a:solidFill>
                <a:latin typeface="Times New Roman" pitchFamily="18" charset="0"/>
                <a:cs typeface="Times New Roman" pitchFamily="18" charset="0"/>
              </a:rPr>
              <a:t>l</a:t>
            </a:r>
            <a:r>
              <a:rPr lang="vi-VN" sz="3600" b="1" dirty="0" smtClean="0">
                <a:solidFill>
                  <a:srgbClr val="FF0000"/>
                </a:solidFill>
                <a:latin typeface="Times New Roman" pitchFamily="18" charset="0"/>
                <a:cs typeface="Times New Roman" pitchFamily="18" charset="0"/>
              </a:rPr>
              <a:t>uận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sinh</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t>
            </a:r>
            <a:r>
              <a:rPr lang="en-US" sz="3600" b="1" dirty="0" err="1" smtClean="0">
                <a:solidFill>
                  <a:srgbClr val="FF0000"/>
                </a:solidFill>
                <a:latin typeface="Times New Roman" pitchFamily="18" charset="0"/>
                <a:cs typeface="Times New Roman" pitchFamily="18" charset="0"/>
              </a:rPr>
              <a:t>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endParaRPr lang="vi-VN" sz="3600" b="1" dirty="0">
              <a:solidFill>
                <a:srgbClr val="FF0000"/>
              </a:solidFill>
              <a:latin typeface="Times New Roman" pitchFamily="18" charset="0"/>
              <a:cs typeface="Times New Roman" pitchFamily="18" charset="0"/>
            </a:endParaRPr>
          </a:p>
          <a:p>
            <a:r>
              <a:rPr lang="en-US" sz="3600" b="1" dirty="0" smtClean="0">
                <a:latin typeface="+mj-lt"/>
              </a:rPr>
              <a:t>- </a:t>
            </a:r>
            <a:r>
              <a:rPr lang="vi-VN" sz="3600" b="1" dirty="0" smtClean="0">
                <a:latin typeface="+mj-lt"/>
              </a:rPr>
              <a:t>Phát </a:t>
            </a:r>
            <a:r>
              <a:rPr lang="vi-VN" sz="3600" b="1" dirty="0">
                <a:latin typeface="+mj-lt"/>
              </a:rPr>
              <a:t>Triển Tư Duy Logic</a:t>
            </a:r>
          </a:p>
          <a:p>
            <a:r>
              <a:rPr lang="vi-VN" sz="3600" dirty="0">
                <a:latin typeface="+mj-lt"/>
              </a:rPr>
              <a:t>Học cách sắp xếp ý tưởng theo trình tự hợp lý, từ tiền đề đến kết </a:t>
            </a:r>
            <a:r>
              <a:rPr lang="vi-VN" sz="3600" dirty="0" smtClean="0">
                <a:latin typeface="+mj-lt"/>
              </a:rPr>
              <a:t>luận</a:t>
            </a:r>
            <a:endParaRPr lang="en-US" sz="3600" dirty="0">
              <a:latin typeface="+mj-lt"/>
            </a:endParaRPr>
          </a:p>
          <a:p>
            <a:r>
              <a:rPr lang="en-US" sz="3600" b="1" dirty="0" smtClean="0">
                <a:latin typeface="+mj-lt"/>
              </a:rPr>
              <a:t>- </a:t>
            </a:r>
            <a:r>
              <a:rPr lang="vi-VN" sz="3600" b="1" dirty="0" smtClean="0">
                <a:latin typeface="+mj-lt"/>
              </a:rPr>
              <a:t>Tăng </a:t>
            </a:r>
            <a:r>
              <a:rPr lang="vi-VN" sz="3600" b="1" dirty="0">
                <a:latin typeface="+mj-lt"/>
              </a:rPr>
              <a:t>Khả Năng Thuyết Phục</a:t>
            </a:r>
          </a:p>
          <a:p>
            <a:r>
              <a:rPr lang="vi-VN" sz="3600" dirty="0">
                <a:latin typeface="+mj-lt"/>
              </a:rPr>
              <a:t>Biết cách sử dụng lập luận, bằng chứng để thuyết phục người </a:t>
            </a:r>
            <a:r>
              <a:rPr lang="vi-VN" sz="3600" dirty="0" smtClean="0">
                <a:latin typeface="+mj-lt"/>
              </a:rPr>
              <a:t>khác</a:t>
            </a:r>
            <a:endParaRPr lang="en-US" sz="3600" dirty="0">
              <a:latin typeface="+mj-lt"/>
            </a:endParaRPr>
          </a:p>
          <a:p>
            <a:r>
              <a:rPr lang="en-US" sz="3600" b="1" dirty="0" smtClean="0">
                <a:latin typeface="+mj-lt"/>
              </a:rPr>
              <a:t>- </a:t>
            </a:r>
            <a:r>
              <a:rPr lang="vi-VN" sz="3600" b="1" dirty="0" smtClean="0">
                <a:latin typeface="+mj-lt"/>
              </a:rPr>
              <a:t>Kỹ </a:t>
            </a:r>
            <a:r>
              <a:rPr lang="vi-VN" sz="3600" b="1" dirty="0">
                <a:latin typeface="+mj-lt"/>
              </a:rPr>
              <a:t>Năng Phân Tích</a:t>
            </a:r>
          </a:p>
          <a:p>
            <a:r>
              <a:rPr lang="vi-VN" sz="3600" dirty="0">
                <a:latin typeface="+mj-lt"/>
              </a:rPr>
              <a:t>Học cách nhìn nhận vấn đề từ nhiều góc độ khác nhau</a:t>
            </a:r>
          </a:p>
          <a:p>
            <a:endParaRPr lang="en-US" sz="3600" dirty="0">
              <a:latin typeface="+mj-lt"/>
            </a:endParaRPr>
          </a:p>
        </p:txBody>
      </p:sp>
    </p:spTree>
    <p:extLst>
      <p:ext uri="{BB962C8B-B14F-4D97-AF65-F5344CB8AC3E}">
        <p14:creationId xmlns:p14="http://schemas.microsoft.com/office/powerpoint/2010/main" val="685605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618630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dạy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HS </a:t>
            </a:r>
            <a:r>
              <a:rPr lang="en-US" sz="3600" b="1" dirty="0" err="1" smtClean="0">
                <a:solidFill>
                  <a:srgbClr val="FF0000"/>
                </a:solidFill>
                <a:latin typeface="Times New Roman" pitchFamily="18" charset="0"/>
                <a:cs typeface="Times New Roman" pitchFamily="18" charset="0"/>
              </a:rPr>
              <a:t>Tiểu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endParaRPr lang="vi-VN" sz="3600" b="1" dirty="0">
              <a:solidFill>
                <a:srgbClr val="FF0000"/>
              </a:solidFill>
              <a:latin typeface="Times New Roman" pitchFamily="18" charset="0"/>
              <a:cs typeface="Times New Roman" pitchFamily="18" charset="0"/>
            </a:endParaRPr>
          </a:p>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hết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bè</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gũi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chứng</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Hướng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rõ</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trúc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trúc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1. </a:t>
            </a:r>
            <a:r>
              <a:rPr lang="en-US" sz="3600" b="1" i="1" dirty="0" err="1" smtClean="0">
                <a:latin typeface="Times New Roman" pitchFamily="18" charset="0"/>
                <a:cs typeface="Times New Roman" pitchFamily="18" charset="0"/>
              </a:rPr>
              <a:t>Nêu</a:t>
            </a:r>
            <a:r>
              <a:rPr lang="en-US" sz="3600" b="1" i="1" dirty="0" smtClean="0">
                <a:latin typeface="Times New Roman" pitchFamily="18" charset="0"/>
                <a:cs typeface="Times New Roman" pitchFamily="18" charset="0"/>
              </a:rPr>
              <a:t> </a:t>
            </a:r>
            <a:r>
              <a:rPr lang="en-US" sz="3600" b="1" i="1" dirty="0">
                <a:latin typeface="Times New Roman" pitchFamily="18" charset="0"/>
                <a:cs typeface="Times New Roman" pitchFamily="18" charset="0"/>
              </a:rPr>
              <a:t>ý </a:t>
            </a:r>
            <a:r>
              <a:rPr lang="en-US" sz="3600" b="1" i="1" dirty="0" err="1">
                <a:latin typeface="Times New Roman" pitchFamily="18" charset="0"/>
                <a:cs typeface="Times New Roman" pitchFamily="18" charset="0"/>
              </a:rPr>
              <a:t>kiến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luận</a:t>
            </a:r>
            <a:r>
              <a:rPr lang="en-US" sz="3600" b="1" i="1" dirty="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điểm</a:t>
            </a:r>
            <a:r>
              <a:rPr lang="en-US" sz="3600" b="1" i="1" dirty="0" smtClean="0">
                <a:latin typeface="Times New Roman" pitchFamily="18" charset="0"/>
                <a:cs typeface="Times New Roman" pitchFamily="18" charset="0"/>
              </a:rPr>
              <a:t>)</a:t>
            </a:r>
            <a:endParaRPr lang="en-US" sz="3600" b="1" i="1" dirty="0">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2. </a:t>
            </a:r>
            <a:r>
              <a:rPr lang="en-US" sz="3600" b="1" i="1" dirty="0" err="1">
                <a:latin typeface="Times New Roman" pitchFamily="18" charset="0"/>
                <a:cs typeface="Times New Roman" pitchFamily="18" charset="0"/>
              </a:rPr>
              <a:t>G</a:t>
            </a:r>
            <a:r>
              <a:rPr lang="en-US" sz="3600" b="1" i="1" dirty="0" err="1" smtClean="0">
                <a:latin typeface="Times New Roman" pitchFamily="18" charset="0"/>
                <a:cs typeface="Times New Roman" pitchFamily="18" charset="0"/>
              </a:rPr>
              <a:t>iải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thích</a:t>
            </a:r>
            <a:r>
              <a:rPr lang="en-US" sz="3600" b="1" i="1" dirty="0">
                <a:latin typeface="Times New Roman" pitchFamily="18" charset="0"/>
                <a:cs typeface="Times New Roman" pitchFamily="18" charset="0"/>
              </a:rPr>
              <a:t>,</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chứng</a:t>
            </a:r>
            <a:r>
              <a:rPr lang="en-US" sz="3600" b="1" i="1" dirty="0">
                <a:latin typeface="Times New Roman" pitchFamily="18" charset="0"/>
                <a:cs typeface="Times New Roman" pitchFamily="18" charset="0"/>
              </a:rPr>
              <a:t> minh </a:t>
            </a:r>
            <a:r>
              <a:rPr lang="en-US" sz="3600" b="1" i="1" dirty="0" err="1">
                <a:latin typeface="Times New Roman" pitchFamily="18" charset="0"/>
                <a:cs typeface="Times New Roman" pitchFamily="18" charset="0"/>
              </a:rPr>
              <a:t>bằng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lý</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lẽ</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dẫn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chứng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luận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cứ</a:t>
            </a:r>
            <a:r>
              <a:rPr lang="en-US" sz="3600" b="1" i="1" dirty="0">
                <a:latin typeface="Times New Roman" pitchFamily="18" charset="0"/>
                <a:cs typeface="Times New Roman" pitchFamily="18" charset="0"/>
              </a:rPr>
              <a:t>) </a:t>
            </a:r>
            <a:endParaRPr lang="en-US" sz="3600" b="1" i="1" dirty="0" smtClean="0">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3. </a:t>
            </a:r>
            <a:r>
              <a:rPr lang="en-US" sz="3600" b="1" i="1" dirty="0" err="1">
                <a:latin typeface="Times New Roman" pitchFamily="18" charset="0"/>
                <a:cs typeface="Times New Roman" pitchFamily="18" charset="0"/>
              </a:rPr>
              <a:t>K</a:t>
            </a:r>
            <a:r>
              <a:rPr lang="en-US" sz="3600" b="1" i="1" dirty="0" err="1" smtClean="0">
                <a:latin typeface="Times New Roman" pitchFamily="18" charset="0"/>
                <a:cs typeface="Times New Roman" pitchFamily="18" charset="0"/>
              </a:rPr>
              <a:t>ết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luận</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092197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6186309"/>
          </a:xfrm>
          <a:prstGeom prst="rect">
            <a:avLst/>
          </a:prstGeom>
          <a:noFill/>
        </p:spPr>
        <p:txBody>
          <a:bodyPr wrap="square" rtlCol="0">
            <a:spAutoFit/>
          </a:bodyPr>
          <a:lstStyle/>
          <a:p>
            <a:pPr lvl="0"/>
            <a:r>
              <a:rPr lang="en-US" sz="3600" b="1" dirty="0" smtClean="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dạy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thể</a:t>
            </a:r>
            <a:endParaRPr lang="vi-VN" sz="3600" b="1" dirty="0">
              <a:solidFill>
                <a:srgbClr val="FF0000"/>
              </a:solidFill>
              <a:latin typeface="Times New Roman" pitchFamily="18" charset="0"/>
              <a:cs typeface="Times New Roman" pitchFamily="18" charset="0"/>
            </a:endParaRPr>
          </a:p>
          <a:p>
            <a:r>
              <a:rPr lang="en-US" sz="3600" b="1" dirty="0" err="1">
                <a:latin typeface="Times New Roman" pitchFamily="18" charset="0"/>
                <a:cs typeface="Times New Roman" pitchFamily="18" charset="0"/>
              </a:rPr>
              <a:t>Bước</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Giới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lvl="0"/>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r>
              <a:rPr lang="en-US" sz="3600" b="1" dirty="0" err="1" smtClean="0">
                <a:latin typeface="Times New Roman" pitchFamily="18" charset="0"/>
                <a:cs typeface="Times New Roman" pitchFamily="18" charset="0"/>
              </a:rPr>
              <a:t>Bước</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Xác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kiến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lvl="0"/>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rõ</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phản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a:t>
            </a:r>
          </a:p>
          <a:p>
            <a:pPr lvl="0"/>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a:t>
            </a:r>
          </a:p>
          <a:p>
            <a:r>
              <a:rPr lang="en-US" sz="3600" b="1" dirty="0" err="1">
                <a:latin typeface="Times New Roman" pitchFamily="18" charset="0"/>
                <a:cs typeface="Times New Roman" pitchFamily="18" charset="0"/>
              </a:rPr>
              <a:t>Bước</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chứng</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lvl="0"/>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2–3 </a:t>
            </a:r>
            <a:r>
              <a:rPr lang="en-US" sz="3600" dirty="0" err="1">
                <a:latin typeface="Times New Roman" pitchFamily="18" charset="0"/>
                <a:cs typeface="Times New Roman" pitchFamily="18" charset="0"/>
              </a:rPr>
              <a:t>lý</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a:t>
            </a:r>
          </a:p>
          <a:p>
            <a:pPr lvl="0"/>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dùng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từ</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tế</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từ</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bản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hoặc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xung</a:t>
            </a: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quanh</a:t>
            </a:r>
            <a:r>
              <a:rPr lang="en-US" sz="3600" dirty="0" smtClean="0">
                <a:solidFill>
                  <a:srgbClr val="FF0000"/>
                </a:solidFill>
                <a:latin typeface="Times New Roman" pitchFamily="18" charset="0"/>
                <a:cs typeface="Times New Roman" pitchFamily="18" charset="0"/>
              </a:rPr>
              <a:t>(</a:t>
            </a:r>
            <a:r>
              <a:rPr lang="en-US" sz="3600" dirty="0" err="1" smtClean="0">
                <a:solidFill>
                  <a:srgbClr val="FF0000"/>
                </a:solidFill>
                <a:latin typeface="Times New Roman" pitchFamily="18" charset="0"/>
                <a:cs typeface="Times New Roman" pitchFamily="18" charset="0"/>
              </a:rPr>
              <a:t>nâng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cao</a:t>
            </a: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duy</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425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DC1C4-B4FD-27EF-43E8-A656E174F65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xmlns="" id="{8CCBA4ED-B149-383D-70E1-8ADCF0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28956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009120" cy="5632311"/>
          </a:xfrm>
          <a:prstGeom prst="rect">
            <a:avLst/>
          </a:prstGeom>
          <a:noFill/>
        </p:spPr>
        <p:txBody>
          <a:bodyPr wrap="square" rtlCol="0">
            <a:spAutoFit/>
          </a:bodyPr>
          <a:lstStyle/>
          <a:p>
            <a:pPr lvl="0"/>
            <a:r>
              <a:rPr lang="en-US" sz="3600" b="1" dirty="0" smtClean="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dạy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thể</a:t>
            </a:r>
            <a:endParaRPr lang="vi-VN" sz="3600" b="1" dirty="0">
              <a:solidFill>
                <a:srgbClr val="FF0000"/>
              </a:solidFill>
              <a:latin typeface="Times New Roman" pitchFamily="18" charset="0"/>
              <a:cs typeface="Times New Roman" pitchFamily="18" charset="0"/>
            </a:endParaRPr>
          </a:p>
          <a:p>
            <a:r>
              <a:rPr lang="en-US" sz="3600" b="1" dirty="0" err="1">
                <a:latin typeface="Times New Roman" pitchFamily="18" charset="0"/>
                <a:cs typeface="Times New Roman" pitchFamily="18" charset="0"/>
              </a:rPr>
              <a:t>Bước</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xếp</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endParaRPr lang="en-US" sz="3600" dirty="0">
              <a:latin typeface="Times New Roman" pitchFamily="18" charset="0"/>
              <a:cs typeface="Times New Roman" pitchFamily="18" charset="0"/>
            </a:endParaRPr>
          </a:p>
          <a:p>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a:t>
            </a:r>
          </a:p>
          <a:p>
            <a:pPr lvl="1"/>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a:t>
            </a:r>
          </a:p>
          <a:p>
            <a:pPr lvl="1"/>
            <a:r>
              <a:rPr lang="en-US" sz="3600" dirty="0" err="1">
                <a:latin typeface="Times New Roman" pitchFamily="18" charset="0"/>
                <a:cs typeface="Times New Roman" pitchFamily="18" charset="0"/>
              </a:rPr>
              <a:t>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chứng</a:t>
            </a:r>
            <a:r>
              <a:rPr lang="en-US" sz="3600" dirty="0">
                <a:latin typeface="Times New Roman" pitchFamily="18" charset="0"/>
                <a:cs typeface="Times New Roman" pitchFamily="18" charset="0"/>
              </a:rPr>
              <a:t>.</a:t>
            </a:r>
          </a:p>
          <a:p>
            <a:pPr lvl="1"/>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a:t>
            </a:r>
          </a:p>
          <a:p>
            <a:r>
              <a:rPr lang="en-US" sz="3600" b="1" dirty="0" err="1">
                <a:latin typeface="Times New Roman" pitchFamily="18" charset="0"/>
                <a:cs typeface="Times New Roman" pitchFamily="18" charset="0"/>
              </a:rPr>
              <a:t>Bước</a:t>
            </a:r>
            <a:r>
              <a:rPr lang="en-US" sz="3600" b="1" dirty="0">
                <a:latin typeface="Times New Roman" pitchFamily="18" charset="0"/>
                <a:cs typeface="Times New Roman" pitchFamily="18" charset="0"/>
              </a:rPr>
              <a:t> 5: </a:t>
            </a:r>
            <a:r>
              <a:rPr lang="en-US" sz="3600" b="1" dirty="0" err="1">
                <a:latin typeface="Times New Roman" pitchFamily="18" charset="0"/>
                <a:cs typeface="Times New Roman" pitchFamily="18" charset="0"/>
              </a:rPr>
              <a:t>Luyện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a:t>
            </a:r>
            <a:endParaRPr lang="en-US" sz="3600" dirty="0">
              <a:latin typeface="Times New Roman" pitchFamily="18" charset="0"/>
              <a:cs typeface="Times New Roman" pitchFamily="18" charset="0"/>
            </a:endParaRPr>
          </a:p>
          <a:p>
            <a:pPr lvl="0"/>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5 –</a:t>
            </a:r>
            <a:r>
              <a:rPr lang="en-US" sz="3600" dirty="0">
                <a:latin typeface="Times New Roman" pitchFamily="18" charset="0"/>
                <a:cs typeface="Times New Roman" pitchFamily="18" charset="0"/>
              </a:rPr>
              <a:t>7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a:p>
            <a:pPr lvl="0"/>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diễn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vậy</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03397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686</TotalTime>
  <Words>1351</Words>
  <Application>Microsoft Office PowerPoint</Application>
  <PresentationFormat>Custom</PresentationFormat>
  <Paragraphs>82</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RedStar</cp:lastModifiedBy>
  <cp:revision>130</cp:revision>
  <dcterms:created xsi:type="dcterms:W3CDTF">2023-03-05T01:12:00Z</dcterms:created>
  <dcterms:modified xsi:type="dcterms:W3CDTF">2025-08-27T03:06:25Z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1B3303256F1E49819B0FE25C76496E6A_13</vt:lpwstr>
  </property>
  <property fmtid="{D5CDD505-2E9C-101B-9397-08002B2CF9AE}" pid="3" name="KSOProductBuildVer">
    <vt:lpwstr>2057-12.2.0.13190</vt:lpwstr>
  </property>
</Properties>
</file>