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2" r:id="rId4"/>
  </p:sldMasterIdLst>
  <p:notesMasterIdLst>
    <p:notesMasterId r:id="rId26"/>
  </p:notesMasterIdLst>
  <p:sldIdLst>
    <p:sldId id="257" r:id="rId5"/>
    <p:sldId id="259" r:id="rId6"/>
    <p:sldId id="266" r:id="rId7"/>
    <p:sldId id="273" r:id="rId8"/>
    <p:sldId id="260" r:id="rId9"/>
    <p:sldId id="281" r:id="rId10"/>
    <p:sldId id="283" r:id="rId11"/>
    <p:sldId id="285" r:id="rId12"/>
    <p:sldId id="284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74" r:id="rId22"/>
    <p:sldId id="296" r:id="rId23"/>
    <p:sldId id="297" r:id="rId24"/>
    <p:sldId id="34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5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2D3CB-D2F8-44A5-B801-398D2CF6694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1B64F-54F6-487C-A5F6-E4E4845A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5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87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2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2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50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1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57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21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98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91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91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92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2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06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23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44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77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10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214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73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70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088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4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56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6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752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1" y="-39883"/>
            <a:ext cx="12216506" cy="689788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346075" y="803910"/>
            <a:ext cx="11524615" cy="54692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椭圆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37515" y="241935"/>
            <a:ext cx="5868670" cy="5447030"/>
          </a:xfrm>
          <a:prstGeom prst="rect">
            <a:avLst/>
          </a:prstGeom>
        </p:spPr>
      </p:pic>
      <p:pic>
        <p:nvPicPr>
          <p:cNvPr id="16" name="图片 15" descr="椭圆 1 拷贝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3830" y="2498725"/>
            <a:ext cx="5321300" cy="3190240"/>
          </a:xfrm>
          <a:prstGeom prst="rect">
            <a:avLst/>
          </a:prstGeom>
        </p:spPr>
      </p:pic>
      <p:pic>
        <p:nvPicPr>
          <p:cNvPr id="13" name="图片 12" descr="7"/>
          <p:cNvPicPr>
            <a:picLocks noChangeAspect="1"/>
          </p:cNvPicPr>
          <p:nvPr userDrawn="1"/>
        </p:nvPicPr>
        <p:blipFill>
          <a:blip r:embed="rId5"/>
          <a:srcRect t="64676"/>
          <a:stretch>
            <a:fillRect/>
          </a:stretch>
        </p:blipFill>
        <p:spPr>
          <a:xfrm>
            <a:off x="0" y="4076700"/>
            <a:ext cx="12204065" cy="278130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D1F3D884-A6B1-BB6D-47F1-72EF167B3B7B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FF49411-0DAF-9565-5240-68A4B9684943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4D92C-2B4B-7ABB-50E3-655D1A11A69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4FA208-E84B-F0C2-5E98-BBF7990B09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EFC8C5-C2A1-A5E1-83D1-B09F2583B4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A5413-2100-9DB3-1B01-A8F0E19CF9C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736BDB-6CA0-DCBB-EC06-277AF7996E09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08D34B9-9D51-C114-B5AC-781394598050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B1BA3C-0332-C8F0-D23D-E5BBBCA7B96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578340-275B-A2AB-3183-0E3368C52D1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7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1" y="-39883"/>
            <a:ext cx="12216506" cy="6897883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1434465" y="1610360"/>
            <a:ext cx="8517890" cy="42335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0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00" y="-40005"/>
            <a:ext cx="12217400" cy="6858000"/>
          </a:xfrm>
          <a:prstGeom prst="rect">
            <a:avLst/>
          </a:prstGeom>
        </p:spPr>
      </p:pic>
      <p:pic>
        <p:nvPicPr>
          <p:cNvPr id="11" name="图片 10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24760" y="6090285"/>
            <a:ext cx="1057275" cy="767715"/>
          </a:xfrm>
          <a:prstGeom prst="rect">
            <a:avLst/>
          </a:prstGeom>
        </p:spPr>
      </p:pic>
      <p:pic>
        <p:nvPicPr>
          <p:cNvPr id="9" name="图片 8" descr="图层 9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81655" y="5153660"/>
            <a:ext cx="4750435" cy="1664335"/>
          </a:xfrm>
          <a:prstGeom prst="rect">
            <a:avLst/>
          </a:prstGeom>
        </p:spPr>
      </p:pic>
      <p:pic>
        <p:nvPicPr>
          <p:cNvPr id="10" name="图片 9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02070" y="5427345"/>
            <a:ext cx="1914525" cy="1390650"/>
          </a:xfrm>
          <a:prstGeom prst="rect">
            <a:avLst/>
          </a:prstGeom>
        </p:spPr>
      </p:pic>
      <p:pic>
        <p:nvPicPr>
          <p:cNvPr id="15" name="图片 14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920480" y="5269865"/>
            <a:ext cx="2131695" cy="154813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0C87004-CA66-DB1D-59A9-0A92D3C21BD6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E46DD-DEDF-51C2-F24D-C3018ADE14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CCBD91-C510-F646-EBCF-6FDBFD317D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AA071C-9FAC-FEBE-33A8-C0C4C53C26D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BE5AD5-648A-F3F6-BE66-2CCA48C9DCA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301AC42-512B-816D-1231-7A6289469635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26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1" y="-53853"/>
            <a:ext cx="12216506" cy="6897883"/>
          </a:xfrm>
          <a:prstGeom prst="rect">
            <a:avLst/>
          </a:prstGeom>
        </p:spPr>
      </p:pic>
      <p:pic>
        <p:nvPicPr>
          <p:cNvPr id="8" name="图片 7" descr="0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00" y="-53975"/>
            <a:ext cx="12217400" cy="6858000"/>
          </a:xfrm>
          <a:prstGeom prst="rect">
            <a:avLst/>
          </a:prstGeom>
        </p:spPr>
      </p:pic>
      <p:pic>
        <p:nvPicPr>
          <p:cNvPr id="11" name="图片 10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24760" y="6076315"/>
            <a:ext cx="1057275" cy="767715"/>
          </a:xfrm>
          <a:prstGeom prst="rect">
            <a:avLst/>
          </a:prstGeom>
        </p:spPr>
      </p:pic>
      <p:pic>
        <p:nvPicPr>
          <p:cNvPr id="9" name="图片 8" descr="图层 9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81655" y="5139690"/>
            <a:ext cx="4750435" cy="1664335"/>
          </a:xfrm>
          <a:prstGeom prst="rect">
            <a:avLst/>
          </a:prstGeom>
        </p:spPr>
      </p:pic>
      <p:pic>
        <p:nvPicPr>
          <p:cNvPr id="10" name="图片 9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02070" y="5413375"/>
            <a:ext cx="1914525" cy="139065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237490" y="537210"/>
            <a:ext cx="11524615" cy="5728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 descr="02"/>
          <p:cNvPicPr>
            <a:picLocks noChangeAspect="1"/>
          </p:cNvPicPr>
          <p:nvPr userDrawn="1"/>
        </p:nvPicPr>
        <p:blipFill>
          <a:blip r:embed="rId3"/>
          <a:srcRect t="60806" r="60696" b="-488"/>
          <a:stretch>
            <a:fillRect/>
          </a:stretch>
        </p:blipFill>
        <p:spPr>
          <a:xfrm>
            <a:off x="-835025" y="4512945"/>
            <a:ext cx="4043680" cy="2345055"/>
          </a:xfrm>
          <a:prstGeom prst="rect">
            <a:avLst/>
          </a:prstGeom>
        </p:spPr>
      </p:pic>
      <p:pic>
        <p:nvPicPr>
          <p:cNvPr id="15" name="图片 14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2061210" y="5621655"/>
            <a:ext cx="1628775" cy="1182370"/>
          </a:xfrm>
          <a:prstGeom prst="rect">
            <a:avLst/>
          </a:prstGeom>
        </p:spPr>
      </p:pic>
      <p:pic>
        <p:nvPicPr>
          <p:cNvPr id="16" name="图片 15" descr="图层 9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23540" y="5179695"/>
            <a:ext cx="4750435" cy="1664335"/>
          </a:xfrm>
          <a:prstGeom prst="rect">
            <a:avLst/>
          </a:prstGeom>
        </p:spPr>
      </p:pic>
      <p:pic>
        <p:nvPicPr>
          <p:cNvPr id="17" name="图片 16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88950" y="5219700"/>
            <a:ext cx="2254885" cy="1638300"/>
          </a:xfrm>
          <a:prstGeom prst="rect">
            <a:avLst/>
          </a:prstGeom>
        </p:spPr>
      </p:pic>
      <p:pic>
        <p:nvPicPr>
          <p:cNvPr id="23" name="图片 22" descr="02"/>
          <p:cNvPicPr>
            <a:picLocks noChangeAspect="1"/>
          </p:cNvPicPr>
          <p:nvPr userDrawn="1"/>
        </p:nvPicPr>
        <p:blipFill>
          <a:blip r:embed="rId3"/>
          <a:srcRect l="43349" t="64262" r="16065" b="661"/>
          <a:stretch>
            <a:fillRect/>
          </a:stretch>
        </p:blipFill>
        <p:spPr>
          <a:xfrm>
            <a:off x="5883910" y="3352165"/>
            <a:ext cx="6308090" cy="3491865"/>
          </a:xfrm>
          <a:prstGeom prst="rect">
            <a:avLst/>
          </a:prstGeom>
        </p:spPr>
      </p:pic>
      <p:pic>
        <p:nvPicPr>
          <p:cNvPr id="24" name="图片 23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10466705" y="4757420"/>
            <a:ext cx="2816225" cy="20466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B1CFC8-6C23-AE10-DB2D-205D268F736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BCDBCB-CEDA-AFDC-DAEB-4415315734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C21192-6C89-93E1-215D-138866F4C6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B6FB04-A220-0CA1-D17A-6A0E4E5EBA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26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093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533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541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2024/6/27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40507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632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227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3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0298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8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8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6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4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0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7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87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0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12505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22D710-9615-2315-A865-46F9FB8BA6AA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TIẾNG VIỆT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C9D062-DAD5-79B5-C3F9-C8EC10FAC07A}"/>
              </a:ext>
            </a:extLst>
          </p:cNvPr>
          <p:cNvSpPr/>
          <p:nvPr/>
        </p:nvSpPr>
        <p:spPr>
          <a:xfrm>
            <a:off x="11055875" y="730646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63D72D3-0655-742A-1739-650672E14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4374"/>
            <a:ext cx="9144000" cy="1242146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1F60"/>
                </a:solidFill>
                <a:latin typeface="UTM Avo" panose="02040603050506020204" pitchFamily="18" charset="0"/>
              </a:rPr>
              <a:t>Tuần</a:t>
            </a:r>
            <a:r>
              <a:rPr lang="en-US" sz="5400" b="1" dirty="0">
                <a:solidFill>
                  <a:srgbClr val="001F60"/>
                </a:solidFill>
                <a:latin typeface="UTM Avo" panose="02040603050506020204" pitchFamily="18" charset="0"/>
              </a:rPr>
              <a:t> 10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B695205-2C54-FA03-4CF6-6BFEC2200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358" y="3137624"/>
            <a:ext cx="10129284" cy="2989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1: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đoạn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văn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thể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hiện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tình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cảm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cảm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xúc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40C250-AA1B-7016-3141-D60CFA5BA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98269"/>
          </a:xfrm>
          <a:prstGeom prst="rect">
            <a:avLst/>
          </a:prstGeom>
        </p:spPr>
      </p:pic>
      <p:sp>
        <p:nvSpPr>
          <p:cNvPr id="7" name="Freeform 12">
            <a:extLst>
              <a:ext uri="{FF2B5EF4-FFF2-40B4-BE49-F238E27FC236}">
                <a16:creationId xmlns:a16="http://schemas.microsoft.com/office/drawing/2014/main" id="{C59768E7-85A9-78C8-7037-533F58EDA8CF}"/>
              </a:ext>
            </a:extLst>
          </p:cNvPr>
          <p:cNvSpPr/>
          <p:nvPr/>
        </p:nvSpPr>
        <p:spPr>
          <a:xfrm>
            <a:off x="5692237" y="2487819"/>
            <a:ext cx="4809782" cy="2319570"/>
          </a:xfrm>
          <a:prstGeom prst="roundRect">
            <a:avLst>
              <a:gd name="adj" fmla="val 24908"/>
            </a:avLst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609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luận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nhóm</a:t>
            </a:r>
            <a:endParaRPr kumimoji="0" lang="vi-VN" sz="6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29F8F5-A40D-A7E1-8E00-2BC1E6219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269"/>
            <a:ext cx="4105275" cy="80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40C250-AA1B-7016-3141-D60CFA5BA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98269"/>
          </a:xfrm>
          <a:prstGeom prst="rect">
            <a:avLst/>
          </a:prstGeom>
        </p:spPr>
      </p:pic>
      <p:sp>
        <p:nvSpPr>
          <p:cNvPr id="7" name="Freeform 12">
            <a:extLst>
              <a:ext uri="{FF2B5EF4-FFF2-40B4-BE49-F238E27FC236}">
                <a16:creationId xmlns:a16="http://schemas.microsoft.com/office/drawing/2014/main" id="{C59768E7-85A9-78C8-7037-533F58EDA8CF}"/>
              </a:ext>
            </a:extLst>
          </p:cNvPr>
          <p:cNvSpPr/>
          <p:nvPr/>
        </p:nvSpPr>
        <p:spPr>
          <a:xfrm>
            <a:off x="5692237" y="2487819"/>
            <a:ext cx="4809782" cy="2319570"/>
          </a:xfrm>
          <a:prstGeom prst="roundRect">
            <a:avLst>
              <a:gd name="adj" fmla="val 24908"/>
            </a:avLst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609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Chia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sẻ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609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quả</a:t>
            </a:r>
            <a:endParaRPr kumimoji="0" lang="vi-VN" sz="6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5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41">
            <a:extLst>
              <a:ext uri="{FF2B5EF4-FFF2-40B4-BE49-F238E27FC236}">
                <a16:creationId xmlns:a16="http://schemas.microsoft.com/office/drawing/2014/main" id="{15C9CD74-51B4-D712-677F-AD681F1664B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926717" y="3390159"/>
            <a:ext cx="3090591" cy="2917039"/>
          </a:xfrm>
          <a:prstGeom prst="rect">
            <a:avLst/>
          </a:prstGeom>
        </p:spPr>
      </p:pic>
      <p:sp>
        <p:nvSpPr>
          <p:cNvPr id="2" name="Google Shape;99;p3">
            <a:extLst>
              <a:ext uri="{FF2B5EF4-FFF2-40B4-BE49-F238E27FC236}">
                <a16:creationId xmlns:a16="http://schemas.microsoft.com/office/drawing/2014/main" id="{E8E8B98F-AA3F-D96F-77C0-FFE453878BF2}"/>
              </a:ext>
            </a:extLst>
          </p:cNvPr>
          <p:cNvSpPr txBox="1"/>
          <p:nvPr/>
        </p:nvSpPr>
        <p:spPr>
          <a:xfrm>
            <a:off x="418416" y="2147751"/>
            <a:ext cx="11598892" cy="89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1.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Đoạn văn thể hiện tình cảm, cảm xúc của người viết về điều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5504B365-3136-A45B-3ABF-4FA69E17C904}"/>
              </a:ext>
            </a:extLst>
          </p:cNvPr>
          <p:cNvSpPr/>
          <p:nvPr/>
        </p:nvSpPr>
        <p:spPr>
          <a:xfrm>
            <a:off x="912379" y="1610623"/>
            <a:ext cx="2105032" cy="618107"/>
          </a:xfrm>
          <a:prstGeom prst="roundRect">
            <a:avLst>
              <a:gd name="adj" fmla="val 24908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99;p3">
            <a:extLst>
              <a:ext uri="{FF2B5EF4-FFF2-40B4-BE49-F238E27FC236}">
                <a16:creationId xmlns:a16="http://schemas.microsoft.com/office/drawing/2014/main" id="{78863D86-AB86-5E37-9C36-893A4F1F00D5}"/>
              </a:ext>
            </a:extLst>
          </p:cNvPr>
          <p:cNvSpPr txBox="1"/>
          <p:nvPr/>
        </p:nvSpPr>
        <p:spPr>
          <a:xfrm>
            <a:off x="3656027" y="1797869"/>
            <a:ext cx="7245280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đoạn văn sau và trả lời câu hỏi: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8A4543-D478-5CF6-DBC9-82BF0A6818C7}"/>
              </a:ext>
            </a:extLst>
          </p:cNvPr>
          <p:cNvSpPr txBox="1"/>
          <p:nvPr/>
        </p:nvSpPr>
        <p:spPr>
          <a:xfrm>
            <a:off x="782676" y="3072648"/>
            <a:ext cx="8660088" cy="1490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1036955" algn="l"/>
              </a:tabLst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2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3200" spc="-55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vi-VN" sz="3200" spc="-55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 hiện tình cảm, cảm xúc của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người viết về bài thơ </a:t>
            </a:r>
            <a:r>
              <a:rPr lang="vi-VN" sz="3200" i="1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Khi bé Hoa ra đời</a:t>
            </a:r>
            <a:r>
              <a:rPr lang="vi-VN" sz="32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9;p3">
            <a:extLst>
              <a:ext uri="{FF2B5EF4-FFF2-40B4-BE49-F238E27FC236}">
                <a16:creationId xmlns:a16="http://schemas.microsoft.com/office/drawing/2014/main" id="{E8E8B98F-AA3F-D96F-77C0-FFE453878BF2}"/>
              </a:ext>
            </a:extLst>
          </p:cNvPr>
          <p:cNvSpPr txBox="1"/>
          <p:nvPr/>
        </p:nvSpPr>
        <p:spPr>
          <a:xfrm>
            <a:off x="391256" y="2228730"/>
            <a:ext cx="11598892" cy="70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2.Tìm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hững câu văn thể hiện các nội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5504B365-3136-A45B-3ABF-4FA69E17C904}"/>
              </a:ext>
            </a:extLst>
          </p:cNvPr>
          <p:cNvSpPr/>
          <p:nvPr/>
        </p:nvSpPr>
        <p:spPr>
          <a:xfrm>
            <a:off x="912379" y="1610623"/>
            <a:ext cx="2105032" cy="618107"/>
          </a:xfrm>
          <a:prstGeom prst="roundRect">
            <a:avLst>
              <a:gd name="adj" fmla="val 24908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99;p3">
            <a:extLst>
              <a:ext uri="{FF2B5EF4-FFF2-40B4-BE49-F238E27FC236}">
                <a16:creationId xmlns:a16="http://schemas.microsoft.com/office/drawing/2014/main" id="{78863D86-AB86-5E37-9C36-893A4F1F00D5}"/>
              </a:ext>
            </a:extLst>
          </p:cNvPr>
          <p:cNvSpPr txBox="1"/>
          <p:nvPr/>
        </p:nvSpPr>
        <p:spPr>
          <a:xfrm>
            <a:off x="3656027" y="1797869"/>
            <a:ext cx="7245280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đoạn văn sau và trả lời câu hỏi: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99;p3">
            <a:extLst>
              <a:ext uri="{FF2B5EF4-FFF2-40B4-BE49-F238E27FC236}">
                <a16:creationId xmlns:a16="http://schemas.microsoft.com/office/drawing/2014/main" id="{A9C2D43E-F663-7129-B771-9BB83EE089C7}"/>
              </a:ext>
            </a:extLst>
          </p:cNvPr>
          <p:cNvSpPr txBox="1"/>
          <p:nvPr/>
        </p:nvSpPr>
        <p:spPr>
          <a:xfrm>
            <a:off x="491718" y="2884031"/>
            <a:ext cx="5051386" cy="59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just">
              <a:spcAft>
                <a:spcPts val="800"/>
              </a:spcAft>
              <a:tabLst>
                <a:tab pos="1036955" algn="l"/>
              </a:tabLst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endParaRPr lang="en-US" sz="20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99;p3">
            <a:extLst>
              <a:ext uri="{FF2B5EF4-FFF2-40B4-BE49-F238E27FC236}">
                <a16:creationId xmlns:a16="http://schemas.microsoft.com/office/drawing/2014/main" id="{6804387A-AE13-FEAD-3E8C-7AAF8C4BB24E}"/>
              </a:ext>
            </a:extLst>
          </p:cNvPr>
          <p:cNvSpPr txBox="1"/>
          <p:nvPr/>
        </p:nvSpPr>
        <p:spPr>
          <a:xfrm>
            <a:off x="296554" y="3367451"/>
            <a:ext cx="11598892" cy="344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indent="215900" algn="just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  </a:t>
            </a: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Đầu năm học mới, chúng em được học bài thơ </a:t>
            </a:r>
            <a:r>
              <a:rPr lang="vi-VN" sz="2200" i="1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Khi bé Hoa ra đời</a:t>
            </a: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của nhà thơ Nguyễn Đức Mậu. Ngay từ đầu, lời thơ dịu dàng, âu yếm đã cuốn hút em. Em yêu những cánh cò nhẹ nhàng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bay </a:t>
            </a: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vào giấc ngủ, đậu trên vành nôi của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bé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lời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ru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của mẹ.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Em </a:t>
            </a: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yêu đôi bàn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của mẹ đan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len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thành áo, lấy bông làm tấm gối êm. </a:t>
            </a:r>
            <a:r>
              <a:rPr lang="vi-VN" sz="22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Thật thú vị </a:t>
            </a:r>
            <a:r>
              <a:rPr lang="en-US" sz="2200" dirty="0" err="1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khi</a:t>
            </a:r>
            <a:r>
              <a:rPr lang="en-US" sz="22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2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thấy những cánh bướm và trái cây chín hồng </a:t>
            </a:r>
            <a:r>
              <a:rPr lang="en-US" sz="22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in </a:t>
            </a:r>
            <a:r>
              <a:rPr lang="vi-VN" sz="22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trên gối, trên chăn, trên áo quần của bé như cũng từ bên ngoài </a:t>
            </a:r>
            <a:r>
              <a:rPr lang="en-US" sz="22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bay </a:t>
            </a:r>
            <a:r>
              <a:rPr lang="vi-VN" sz="22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vào với bé. </a:t>
            </a:r>
            <a:r>
              <a:rPr lang="en-US" sz="22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Con </a:t>
            </a:r>
            <a:r>
              <a:rPr lang="vi-VN" sz="22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búp bê bỗng trở thành một người bạn cầm quà đến chơi. Ông trăng trên trời, đám mây, ngọn gió ghé vào thăm, thì thầm kể </a:t>
            </a:r>
            <a:r>
              <a:rPr lang="en-US" sz="2200" dirty="0" err="1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cho</a:t>
            </a:r>
            <a:r>
              <a:rPr lang="en-US" sz="22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2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bé biết </a:t>
            </a:r>
            <a:r>
              <a:rPr lang="en-US" sz="22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bao </a:t>
            </a:r>
            <a:r>
              <a:rPr lang="vi-VN" sz="22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điều mới lạ. Bài thơ không có câu nào tả </a:t>
            </a:r>
            <a:r>
              <a:rPr lang="en-US" sz="2200" dirty="0" err="1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em</a:t>
            </a:r>
            <a:r>
              <a:rPr lang="en-US" sz="22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2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bé nhưng vẫn hiện lên hình ảnh </a:t>
            </a:r>
            <a:r>
              <a:rPr lang="en-US" sz="2200" dirty="0" err="1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em</a:t>
            </a:r>
            <a:r>
              <a:rPr lang="en-US" sz="22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2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nằm </a:t>
            </a:r>
            <a:r>
              <a:rPr lang="en-US" sz="2200" dirty="0" err="1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2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nôi, như chiếc búp trên cành, nhận được biết </a:t>
            </a:r>
            <a:r>
              <a:rPr lang="en-US" sz="22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bao </a:t>
            </a:r>
            <a:r>
              <a:rPr lang="vi-VN" sz="22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tình yêu mến. Đọc bài thơ, </a:t>
            </a:r>
            <a:r>
              <a:rPr lang="en-US" sz="2200" dirty="0" err="1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em</a:t>
            </a:r>
            <a:r>
              <a:rPr lang="en-US" sz="22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2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thấy yêu thêm </a:t>
            </a:r>
            <a:r>
              <a:rPr lang="en-US" sz="2200" dirty="0" err="1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em</a:t>
            </a:r>
            <a:r>
              <a:rPr lang="en-US" sz="22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2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bé của mình ở nhà và hiểu thêm về tình thương yêu mà </a:t>
            </a:r>
            <a:r>
              <a:rPr lang="en-US" sz="22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cha </a:t>
            </a:r>
            <a:r>
              <a:rPr lang="vi-VN" sz="22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mẹ đã dành </a:t>
            </a:r>
            <a:r>
              <a:rPr lang="en-US" sz="2200" dirty="0" err="1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cho</a:t>
            </a:r>
            <a:r>
              <a:rPr lang="en-US" sz="22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2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mỗi đứa </a:t>
            </a:r>
            <a:r>
              <a:rPr lang="en-US" sz="22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con.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17BC0A-CF33-C313-3543-03FB65389B37}"/>
              </a:ext>
            </a:extLst>
          </p:cNvPr>
          <p:cNvSpPr/>
          <p:nvPr/>
        </p:nvSpPr>
        <p:spPr>
          <a:xfrm>
            <a:off x="391256" y="3426093"/>
            <a:ext cx="380246" cy="3312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Google Shape;99;p3">
            <a:extLst>
              <a:ext uri="{FF2B5EF4-FFF2-40B4-BE49-F238E27FC236}">
                <a16:creationId xmlns:a16="http://schemas.microsoft.com/office/drawing/2014/main" id="{8AD73180-85A2-DDAA-7FA9-55EFD73EE8AE}"/>
              </a:ext>
            </a:extLst>
          </p:cNvPr>
          <p:cNvSpPr txBox="1"/>
          <p:nvPr/>
        </p:nvSpPr>
        <p:spPr>
          <a:xfrm>
            <a:off x="296554" y="3290584"/>
            <a:ext cx="11629834" cy="93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just">
              <a:spcAft>
                <a:spcPts val="800"/>
              </a:spcAft>
              <a:tabLst>
                <a:tab pos="1036955" algn="l"/>
              </a:tabLst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lang="en-US" sz="2200" dirty="0">
                <a:solidFill>
                  <a:srgbClr val="FF0000"/>
                </a:solidFill>
                <a:ea typeface="Courier New" panose="02070309020205020404" pitchFamily="49" charset="0"/>
                <a:cs typeface="Arial" panose="020B0604020202020204" pitchFamily="34" charset="0"/>
              </a:rPr>
              <a:t> Đ</a:t>
            </a:r>
            <a:r>
              <a:rPr lang="vi-VN" sz="2200" dirty="0">
                <a:solidFill>
                  <a:srgbClr val="FF0000"/>
                </a:solidFill>
                <a:ea typeface="Courier New" panose="02070309020205020404" pitchFamily="49" charset="0"/>
                <a:cs typeface="Arial" panose="020B0604020202020204" pitchFamily="34" charset="0"/>
              </a:rPr>
              <a:t>ầu năm học mới, chúng em được học bài thơ </a:t>
            </a:r>
            <a:r>
              <a:rPr lang="vi-VN" sz="2200" i="1" dirty="0">
                <a:solidFill>
                  <a:srgbClr val="FF0000"/>
                </a:solidFill>
                <a:ea typeface="Courier New" panose="02070309020205020404" pitchFamily="49" charset="0"/>
                <a:cs typeface="Arial" panose="020B0604020202020204" pitchFamily="34" charset="0"/>
              </a:rPr>
              <a:t>Khi bé Hoa ra đời</a:t>
            </a:r>
            <a:r>
              <a:rPr lang="vi-VN" sz="2200" dirty="0">
                <a:solidFill>
                  <a:srgbClr val="FF0000"/>
                </a:solidFill>
                <a:ea typeface="Courier New" panose="02070309020205020404" pitchFamily="49" charset="0"/>
                <a:cs typeface="Arial" panose="020B0604020202020204" pitchFamily="34" charset="0"/>
              </a:rPr>
              <a:t> của nhà thơ Nguyễn </a:t>
            </a:r>
            <a:r>
              <a:rPr lang="en-US" sz="2200" dirty="0">
                <a:solidFill>
                  <a:srgbClr val="FF0000"/>
                </a:solidFill>
                <a:ea typeface="Courier New" panose="02070309020205020404" pitchFamily="49" charset="0"/>
                <a:cs typeface="Arial" panose="020B0604020202020204" pitchFamily="34" charset="0"/>
              </a:rPr>
              <a:t>   </a:t>
            </a:r>
            <a:r>
              <a:rPr lang="vi-VN" sz="2200" dirty="0">
                <a:solidFill>
                  <a:srgbClr val="FF0000"/>
                </a:solidFill>
                <a:ea typeface="Courier New" panose="02070309020205020404" pitchFamily="49" charset="0"/>
                <a:cs typeface="Arial" panose="020B0604020202020204" pitchFamily="34" charset="0"/>
              </a:rPr>
              <a:t>Đức Mậu.</a:t>
            </a:r>
            <a:endParaRPr lang="en-US" sz="2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3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9;p3">
            <a:extLst>
              <a:ext uri="{FF2B5EF4-FFF2-40B4-BE49-F238E27FC236}">
                <a16:creationId xmlns:a16="http://schemas.microsoft.com/office/drawing/2014/main" id="{E8E8B98F-AA3F-D96F-77C0-FFE453878BF2}"/>
              </a:ext>
            </a:extLst>
          </p:cNvPr>
          <p:cNvSpPr txBox="1"/>
          <p:nvPr/>
        </p:nvSpPr>
        <p:spPr>
          <a:xfrm>
            <a:off x="409362" y="1432025"/>
            <a:ext cx="11598892" cy="70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2.Tìm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hững câu văn thể hiện các nội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Google Shape;99;p3">
            <a:extLst>
              <a:ext uri="{FF2B5EF4-FFF2-40B4-BE49-F238E27FC236}">
                <a16:creationId xmlns:a16="http://schemas.microsoft.com/office/drawing/2014/main" id="{A9C2D43E-F663-7129-B771-9BB83EE089C7}"/>
              </a:ext>
            </a:extLst>
          </p:cNvPr>
          <p:cNvSpPr txBox="1"/>
          <p:nvPr/>
        </p:nvSpPr>
        <p:spPr>
          <a:xfrm>
            <a:off x="552168" y="2062096"/>
            <a:ext cx="11087664" cy="59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just">
              <a:spcAft>
                <a:spcPts val="800"/>
              </a:spcAft>
              <a:tabLst>
                <a:tab pos="1036955" algn="l"/>
              </a:tabLst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lang="vi-VN" sz="2800" dirty="0">
                <a:solidFill>
                  <a:srgbClr val="0070C0"/>
                </a:solidFill>
                <a:cs typeface="Arial" panose="020B0604020202020204" pitchFamily="34" charset="0"/>
              </a:rPr>
              <a:t>Nêu tình cảm, cảm xúc về những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vi-VN" sz="2800" dirty="0">
                <a:solidFill>
                  <a:srgbClr val="0070C0"/>
                </a:solidFill>
                <a:cs typeface="Arial" panose="020B0604020202020204" pitchFamily="34" charset="0"/>
              </a:rPr>
              <a:t>tiết, hình ảnh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cs typeface="Arial" panose="020B0604020202020204" pitchFamily="34" charset="0"/>
              </a:rPr>
              <a:t>bài thơ.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99;p3">
            <a:extLst>
              <a:ext uri="{FF2B5EF4-FFF2-40B4-BE49-F238E27FC236}">
                <a16:creationId xmlns:a16="http://schemas.microsoft.com/office/drawing/2014/main" id="{6804387A-AE13-FEAD-3E8C-7AAF8C4BB24E}"/>
              </a:ext>
            </a:extLst>
          </p:cNvPr>
          <p:cNvSpPr txBox="1"/>
          <p:nvPr/>
        </p:nvSpPr>
        <p:spPr>
          <a:xfrm>
            <a:off x="264866" y="2546470"/>
            <a:ext cx="11598892" cy="378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 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Đầu năm học mới, chúng em được học bài thơ </a:t>
            </a:r>
            <a:r>
              <a:rPr kumimoji="0" lang="vi-VN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Khi bé Hoa ra đời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của nhà thơ Nguyễn Đức Mậu.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 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Ngay từ đầu, lời thơ dịu dàng, âu yếm đã cuốn hút em.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 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Em yêu những cánh cò nhẹ nhàng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bay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vào giấc ngủ, đậu trên vành nôi của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bé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theo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lời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ru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của mẹ.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  Em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yêu đôi bàn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tay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của mẹ đan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len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thành áo, lấy bông làm tấm gối êm.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  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Thật thú vị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thấy những cánh bướm và trái cây chín hồng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in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trên gối, trên chăn, trên áo quần của bé như cũng từ bên ngoài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bay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vào với bé.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 Con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búp bê bỗng trở thành một người bạn cầm quà đến chơi.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   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Ô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Ông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trăng trên trời, đám mây, ngọn gió ghé vào thăm, thì thầm kể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bé biết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bao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điều mới lạ.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 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Bài thơ không có câu nào tả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bé nhưng vẫn hiện lên hình ảnh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nằm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trong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nôi, như chiếc búp trên cành, nhận được biết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bao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tình yêu mến.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Đọc bài thơ,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thấy yêu thêm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bé của mình ở nhà và hiểu thêm về tình thương yêu mà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cha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mẹ đã dành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mỗi đứa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con.</a:t>
            </a:r>
          </a:p>
        </p:txBody>
      </p:sp>
      <p:sp>
        <p:nvSpPr>
          <p:cNvPr id="17" name="Google Shape;99;p3">
            <a:extLst>
              <a:ext uri="{FF2B5EF4-FFF2-40B4-BE49-F238E27FC236}">
                <a16:creationId xmlns:a16="http://schemas.microsoft.com/office/drawing/2014/main" id="{5C5D8F2E-2364-DA55-7B58-104457B194B3}"/>
              </a:ext>
            </a:extLst>
          </p:cNvPr>
          <p:cNvSpPr txBox="1"/>
          <p:nvPr/>
        </p:nvSpPr>
        <p:spPr>
          <a:xfrm>
            <a:off x="264867" y="2872560"/>
            <a:ext cx="11533322" cy="276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    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   (2)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Ngay từ đầu, lời thơ dịu dàng, âu yếm đã cuốn hút em.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(3) 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Em yêu những cánh cò nhẹ nhàng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bay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vào giấc ngủ, đậu trên vành nôi của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bé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theo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lời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ru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của mẹ.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(4)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Em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yêu đôi bàn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tay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của mẹ đan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len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thành áo, lấy bông làm tấm gối êm.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(5)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Thật thú vị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thấy những cánh bướm và trái cây chín hồng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in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trên gối, trên chăn, trên áo quần của bé như cũng từ bên ngoài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bay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vào với bé.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(6)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Con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búp bê bỗng trở thành một người bạn cầm quà đến chơi. </a:t>
            </a:r>
            <a:r>
              <a:rPr lang="en-US" sz="22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(7)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Ông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 trăng trên trời, đám mây, ngọn gió ghé vào thăm, thì thầm kể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bé biết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bao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điều mới lạ.</a:t>
            </a:r>
            <a:r>
              <a:rPr lang="en-US" sz="22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(8)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Bài thơ không có câu nào tả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bé nhưng vẫn hiện lên hình ảnh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nằm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trong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nôi, như chiếc búp trên cành, nhận được biết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bao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tình yêu mến</a:t>
            </a:r>
            <a:r>
              <a:rPr lang="en-US" sz="2200" noProof="0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…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9;p3">
            <a:extLst>
              <a:ext uri="{FF2B5EF4-FFF2-40B4-BE49-F238E27FC236}">
                <a16:creationId xmlns:a16="http://schemas.microsoft.com/office/drawing/2014/main" id="{E8E8B98F-AA3F-D96F-77C0-FFE453878BF2}"/>
              </a:ext>
            </a:extLst>
          </p:cNvPr>
          <p:cNvSpPr txBox="1"/>
          <p:nvPr/>
        </p:nvSpPr>
        <p:spPr>
          <a:xfrm>
            <a:off x="409362" y="1432025"/>
            <a:ext cx="11598892" cy="70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2.Tìm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hững câu văn thể hiện các nội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Google Shape;99;p3">
            <a:extLst>
              <a:ext uri="{FF2B5EF4-FFF2-40B4-BE49-F238E27FC236}">
                <a16:creationId xmlns:a16="http://schemas.microsoft.com/office/drawing/2014/main" id="{A9C2D43E-F663-7129-B771-9BB83EE089C7}"/>
              </a:ext>
            </a:extLst>
          </p:cNvPr>
          <p:cNvSpPr txBox="1"/>
          <p:nvPr/>
        </p:nvSpPr>
        <p:spPr>
          <a:xfrm>
            <a:off x="552168" y="2062096"/>
            <a:ext cx="11087664" cy="59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just">
              <a:spcAft>
                <a:spcPts val="800"/>
              </a:spcAft>
              <a:tabLst>
                <a:tab pos="1036955" algn="l"/>
              </a:tabLst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lang="vi-VN" sz="2800" dirty="0">
                <a:solidFill>
                  <a:srgbClr val="0070C0"/>
                </a:solidFill>
                <a:cs typeface="Arial" panose="020B0604020202020204" pitchFamily="34" charset="0"/>
              </a:rPr>
              <a:t>Từ bài thơ, liên hệ đến thực tế.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99;p3">
            <a:extLst>
              <a:ext uri="{FF2B5EF4-FFF2-40B4-BE49-F238E27FC236}">
                <a16:creationId xmlns:a16="http://schemas.microsoft.com/office/drawing/2014/main" id="{6804387A-AE13-FEAD-3E8C-7AAF8C4BB24E}"/>
              </a:ext>
            </a:extLst>
          </p:cNvPr>
          <p:cNvSpPr txBox="1"/>
          <p:nvPr/>
        </p:nvSpPr>
        <p:spPr>
          <a:xfrm>
            <a:off x="296554" y="2570779"/>
            <a:ext cx="11598892" cy="344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Đầu năm học mới, chúng em được học bài thơ </a:t>
            </a:r>
            <a:r>
              <a:rPr kumimoji="0" lang="vi-VN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Khi bé Hoa ra đời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của nhà thơ Nguyễn Đức Mậu.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Ngay từ đầu, lời thơ dịu dàng, âu yếm đã cuốn hút em.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Em yêu những cánh cò nhẹ nhàng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bay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vào giấc ngủ, đậu trên vành nôi của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bé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theo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lời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ru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của mẹ.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Em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yêu đôi bàn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tay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của mẹ đan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len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thành áo, lấy bông làm tấm gối êm.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Thật thú vị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thấy những cánh bướm và trái cây chín hồng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in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trên gối, trên chăn, trên áo quần của bé như cũng từ bên ngoài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bay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vào với bé</a:t>
            </a:r>
            <a:r>
              <a:rPr lang="en-US" sz="2200" dirty="0">
                <a:solidFill>
                  <a:schemeClr val="bg1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Con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búp bê bỗng trở thành một người bạn cầm quà đến chơi.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Ông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trăng trên trời, đám mây, ngọn gió ghé vào thăm, thì thầm kể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bé biết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bao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điều mới lạ. Bài thơ không có câu nào tả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bé nhưng vẫn hiện lên hình ảnh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nằm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trong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nôi, như chiếc búp trên cành, nhận được biết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bao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tình yêu mến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.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 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Đọc bài thơ,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thấy yêu thêm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bé của mình ở nhà và hiểu thêm về tình thương yêu mà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cha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mẹ đã dành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mỗi đứa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con.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32967A9-3C4E-4E14-1D3C-2CCDC5B60123}"/>
              </a:ext>
            </a:extLst>
          </p:cNvPr>
          <p:cNvSpPr/>
          <p:nvPr/>
        </p:nvSpPr>
        <p:spPr>
          <a:xfrm>
            <a:off x="7160231" y="5251279"/>
            <a:ext cx="281718" cy="3312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99;p3">
            <a:extLst>
              <a:ext uri="{FF2B5EF4-FFF2-40B4-BE49-F238E27FC236}">
                <a16:creationId xmlns:a16="http://schemas.microsoft.com/office/drawing/2014/main" id="{77A18DFB-C098-E561-CA6B-8574BE8F76B6}"/>
              </a:ext>
            </a:extLst>
          </p:cNvPr>
          <p:cNvSpPr txBox="1"/>
          <p:nvPr/>
        </p:nvSpPr>
        <p:spPr>
          <a:xfrm>
            <a:off x="296554" y="5167067"/>
            <a:ext cx="11854506" cy="830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Đọc bài thơ,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thấy yêu thêm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bé của mình ở nhà và hiểu thêm về tình thương yêu mà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cha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mẹ đã dành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mỗi đứa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con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8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c 11">
            <a:extLst>
              <a:ext uri="{FF2B5EF4-FFF2-40B4-BE49-F238E27FC236}">
                <a16:creationId xmlns:a16="http://schemas.microsoft.com/office/drawing/2014/main" id="{00A6C623-0081-C996-0E1D-402010F2BA95}"/>
              </a:ext>
            </a:extLst>
          </p:cNvPr>
          <p:cNvSpPr/>
          <p:nvPr/>
        </p:nvSpPr>
        <p:spPr>
          <a:xfrm rot="5852067">
            <a:off x="1778181" y="3649785"/>
            <a:ext cx="238515" cy="1596807"/>
          </a:xfrm>
          <a:custGeom>
            <a:avLst/>
            <a:gdLst>
              <a:gd name="connsiteX0" fmla="*/ 119257 w 238515"/>
              <a:gd name="connsiteY0" fmla="*/ 0 h 1596807"/>
              <a:gd name="connsiteX1" fmla="*/ 238515 w 238515"/>
              <a:gd name="connsiteY1" fmla="*/ 798404 h 1596807"/>
              <a:gd name="connsiteX2" fmla="*/ 119258 w 238515"/>
              <a:gd name="connsiteY2" fmla="*/ 798404 h 1596807"/>
              <a:gd name="connsiteX3" fmla="*/ 119257 w 238515"/>
              <a:gd name="connsiteY3" fmla="*/ 0 h 1596807"/>
              <a:gd name="connsiteX0" fmla="*/ 119257 w 238515"/>
              <a:gd name="connsiteY0" fmla="*/ 0 h 1596807"/>
              <a:gd name="connsiteX1" fmla="*/ 238515 w 238515"/>
              <a:gd name="connsiteY1" fmla="*/ 798404 h 15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515" h="1596807" stroke="0" extrusionOk="0">
                <a:moveTo>
                  <a:pt x="119257" y="0"/>
                </a:moveTo>
                <a:cubicBezTo>
                  <a:pt x="146846" y="-23609"/>
                  <a:pt x="201060" y="371515"/>
                  <a:pt x="238515" y="798404"/>
                </a:cubicBezTo>
                <a:cubicBezTo>
                  <a:pt x="186318" y="808536"/>
                  <a:pt x="144916" y="803434"/>
                  <a:pt x="119258" y="798404"/>
                </a:cubicBezTo>
                <a:cubicBezTo>
                  <a:pt x="89169" y="561653"/>
                  <a:pt x="110767" y="313063"/>
                  <a:pt x="119257" y="0"/>
                </a:cubicBezTo>
                <a:close/>
              </a:path>
              <a:path w="238515" h="1596807" fill="none" extrusionOk="0">
                <a:moveTo>
                  <a:pt x="119257" y="0"/>
                </a:moveTo>
                <a:cubicBezTo>
                  <a:pt x="206718" y="2562"/>
                  <a:pt x="259699" y="313862"/>
                  <a:pt x="238515" y="798404"/>
                </a:cubicBezTo>
              </a:path>
              <a:path w="238515" h="1596807" fill="none" stroke="0" extrusionOk="0">
                <a:moveTo>
                  <a:pt x="119257" y="0"/>
                </a:moveTo>
                <a:cubicBezTo>
                  <a:pt x="124470" y="-33183"/>
                  <a:pt x="284690" y="379521"/>
                  <a:pt x="238515" y="798404"/>
                </a:cubicBezTo>
              </a:path>
            </a:pathLst>
          </a:custGeom>
          <a:ln w="412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arc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99;p3">
            <a:extLst>
              <a:ext uri="{FF2B5EF4-FFF2-40B4-BE49-F238E27FC236}">
                <a16:creationId xmlns:a16="http://schemas.microsoft.com/office/drawing/2014/main" id="{E8E8B98F-AA3F-D96F-77C0-FFE453878BF2}"/>
              </a:ext>
            </a:extLst>
          </p:cNvPr>
          <p:cNvSpPr txBox="1"/>
          <p:nvPr/>
        </p:nvSpPr>
        <p:spPr>
          <a:xfrm>
            <a:off x="408989" y="1841740"/>
            <a:ext cx="11598892" cy="70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 văn thể hiện tình cảm, cảm xúc của người viết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8A4543-D478-5CF6-DBC9-82BF0A6818C7}"/>
              </a:ext>
            </a:extLst>
          </p:cNvPr>
          <p:cNvSpPr txBox="1"/>
          <p:nvPr/>
        </p:nvSpPr>
        <p:spPr>
          <a:xfrm>
            <a:off x="261929" y="4135170"/>
            <a:ext cx="1596382" cy="7514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 cmpd="dbl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03695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8CFE0A9F-CAF2-7C4F-23E7-C34F30F3D4B8}"/>
              </a:ext>
            </a:extLst>
          </p:cNvPr>
          <p:cNvSpPr/>
          <p:nvPr/>
        </p:nvSpPr>
        <p:spPr>
          <a:xfrm rot="18175348">
            <a:off x="1235647" y="4343227"/>
            <a:ext cx="1772604" cy="507845"/>
          </a:xfrm>
          <a:custGeom>
            <a:avLst/>
            <a:gdLst>
              <a:gd name="connsiteX0" fmla="*/ 886302 w 1772604"/>
              <a:gd name="connsiteY0" fmla="*/ 0 h 507845"/>
              <a:gd name="connsiteX1" fmla="*/ 1772604 w 1772604"/>
              <a:gd name="connsiteY1" fmla="*/ 253923 h 507845"/>
              <a:gd name="connsiteX2" fmla="*/ 886302 w 1772604"/>
              <a:gd name="connsiteY2" fmla="*/ 253923 h 507845"/>
              <a:gd name="connsiteX3" fmla="*/ 886302 w 1772604"/>
              <a:gd name="connsiteY3" fmla="*/ 0 h 507845"/>
              <a:gd name="connsiteX0" fmla="*/ 886302 w 1772604"/>
              <a:gd name="connsiteY0" fmla="*/ 0 h 507845"/>
              <a:gd name="connsiteX1" fmla="*/ 1772604 w 1772604"/>
              <a:gd name="connsiteY1" fmla="*/ 253923 h 50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2604" h="507845" stroke="0" extrusionOk="0">
                <a:moveTo>
                  <a:pt x="886302" y="0"/>
                </a:moveTo>
                <a:cubicBezTo>
                  <a:pt x="1362438" y="-8238"/>
                  <a:pt x="1754203" y="120591"/>
                  <a:pt x="1772604" y="253923"/>
                </a:cubicBezTo>
                <a:cubicBezTo>
                  <a:pt x="1523446" y="293959"/>
                  <a:pt x="1088720" y="187009"/>
                  <a:pt x="886302" y="253923"/>
                </a:cubicBezTo>
                <a:cubicBezTo>
                  <a:pt x="880220" y="217179"/>
                  <a:pt x="904411" y="48905"/>
                  <a:pt x="886302" y="0"/>
                </a:cubicBezTo>
                <a:close/>
              </a:path>
              <a:path w="1772604" h="507845" fill="none" extrusionOk="0">
                <a:moveTo>
                  <a:pt x="886302" y="0"/>
                </a:moveTo>
                <a:cubicBezTo>
                  <a:pt x="1394876" y="2264"/>
                  <a:pt x="1782977" y="92338"/>
                  <a:pt x="1772604" y="253923"/>
                </a:cubicBezTo>
              </a:path>
              <a:path w="1772604" h="507845" fill="none" stroke="0" extrusionOk="0">
                <a:moveTo>
                  <a:pt x="886302" y="0"/>
                </a:moveTo>
                <a:cubicBezTo>
                  <a:pt x="1357845" y="-9820"/>
                  <a:pt x="1789995" y="121995"/>
                  <a:pt x="1772604" y="253923"/>
                </a:cubicBezTo>
              </a:path>
            </a:pathLst>
          </a:custGeom>
          <a:ln w="412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arc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99BF27-044A-45FB-E6A8-E62C79260425}"/>
              </a:ext>
            </a:extLst>
          </p:cNvPr>
          <p:cNvSpPr/>
          <p:nvPr/>
        </p:nvSpPr>
        <p:spPr>
          <a:xfrm>
            <a:off x="2624507" y="3424069"/>
            <a:ext cx="1923069" cy="4277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Mở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đoạn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EE6D86-027B-C03B-77BD-1EF3E4E0B5D9}"/>
              </a:ext>
            </a:extLst>
          </p:cNvPr>
          <p:cNvSpPr/>
          <p:nvPr/>
        </p:nvSpPr>
        <p:spPr>
          <a:xfrm>
            <a:off x="2624508" y="4383266"/>
            <a:ext cx="1923069" cy="4277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Thân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đoạn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A527A6-5661-8068-8319-FC103D636FE7}"/>
              </a:ext>
            </a:extLst>
          </p:cNvPr>
          <p:cNvSpPr/>
          <p:nvPr/>
        </p:nvSpPr>
        <p:spPr>
          <a:xfrm>
            <a:off x="2704586" y="5337532"/>
            <a:ext cx="1923069" cy="4277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Kết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đoạn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AFC0F0BA-DD22-C7CF-8CAE-4A0708EF002B}"/>
              </a:ext>
            </a:extLst>
          </p:cNvPr>
          <p:cNvSpPr/>
          <p:nvPr/>
        </p:nvSpPr>
        <p:spPr>
          <a:xfrm rot="8383934">
            <a:off x="1850656" y="3633825"/>
            <a:ext cx="238515" cy="1991695"/>
          </a:xfrm>
          <a:custGeom>
            <a:avLst/>
            <a:gdLst>
              <a:gd name="connsiteX0" fmla="*/ 119257 w 238515"/>
              <a:gd name="connsiteY0" fmla="*/ 0 h 1991695"/>
              <a:gd name="connsiteX1" fmla="*/ 238515 w 238515"/>
              <a:gd name="connsiteY1" fmla="*/ 995848 h 1991695"/>
              <a:gd name="connsiteX2" fmla="*/ 119258 w 238515"/>
              <a:gd name="connsiteY2" fmla="*/ 995848 h 1991695"/>
              <a:gd name="connsiteX3" fmla="*/ 119257 w 238515"/>
              <a:gd name="connsiteY3" fmla="*/ 0 h 1991695"/>
              <a:gd name="connsiteX0" fmla="*/ 119257 w 238515"/>
              <a:gd name="connsiteY0" fmla="*/ 0 h 1991695"/>
              <a:gd name="connsiteX1" fmla="*/ 238515 w 238515"/>
              <a:gd name="connsiteY1" fmla="*/ 995848 h 19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515" h="1991695" stroke="0" extrusionOk="0">
                <a:moveTo>
                  <a:pt x="119257" y="0"/>
                </a:moveTo>
                <a:cubicBezTo>
                  <a:pt x="122152" y="-38841"/>
                  <a:pt x="167718" y="472427"/>
                  <a:pt x="238515" y="995848"/>
                </a:cubicBezTo>
                <a:cubicBezTo>
                  <a:pt x="186318" y="1005980"/>
                  <a:pt x="144916" y="1000878"/>
                  <a:pt x="119258" y="995848"/>
                </a:cubicBezTo>
                <a:cubicBezTo>
                  <a:pt x="98523" y="684148"/>
                  <a:pt x="118464" y="336333"/>
                  <a:pt x="119257" y="0"/>
                </a:cubicBezTo>
                <a:close/>
              </a:path>
              <a:path w="238515" h="1991695" fill="none" extrusionOk="0">
                <a:moveTo>
                  <a:pt x="119257" y="0"/>
                </a:moveTo>
                <a:cubicBezTo>
                  <a:pt x="269511" y="10011"/>
                  <a:pt x="252056" y="417988"/>
                  <a:pt x="238515" y="995848"/>
                </a:cubicBezTo>
              </a:path>
              <a:path w="238515" h="1991695" fill="none" stroke="0" extrusionOk="0">
                <a:moveTo>
                  <a:pt x="119257" y="0"/>
                </a:moveTo>
                <a:cubicBezTo>
                  <a:pt x="160157" y="-13658"/>
                  <a:pt x="292234" y="471523"/>
                  <a:pt x="238515" y="995848"/>
                </a:cubicBezTo>
              </a:path>
            </a:pathLst>
          </a:custGeom>
          <a:ln w="412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arc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CE57DC5-8236-A63B-C1BC-01BEAA1E1C5E}"/>
              </a:ext>
            </a:extLst>
          </p:cNvPr>
          <p:cNvSpPr/>
          <p:nvPr/>
        </p:nvSpPr>
        <p:spPr>
          <a:xfrm>
            <a:off x="5664796" y="3059163"/>
            <a:ext cx="5675649" cy="7298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Nêu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sự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việc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câu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chuyện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bài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thơ</a:t>
            </a:r>
            <a:r>
              <a:rPr lang="en-US" sz="2400" dirty="0">
                <a:solidFill>
                  <a:srgbClr val="002060"/>
                </a:solidFill>
              </a:rPr>
              <a:t> ( </a:t>
            </a:r>
            <a:r>
              <a:rPr lang="en-US" sz="2400" dirty="0" err="1">
                <a:solidFill>
                  <a:srgbClr val="002060"/>
                </a:solidFill>
              </a:rPr>
              <a:t>hoặc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ấn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tượng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chung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AD01045-0A03-67E2-3662-20AC40B1B84A}"/>
              </a:ext>
            </a:extLst>
          </p:cNvPr>
          <p:cNvSpPr/>
          <p:nvPr/>
        </p:nvSpPr>
        <p:spPr>
          <a:xfrm>
            <a:off x="5664795" y="4232242"/>
            <a:ext cx="5675649" cy="7298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Bài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tỏ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cảm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cảm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xúc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về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sự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việc</a:t>
            </a:r>
            <a:r>
              <a:rPr lang="en-US" sz="2400" dirty="0">
                <a:solidFill>
                  <a:srgbClr val="002060"/>
                </a:solidFill>
              </a:rPr>
              <a:t>, chi </a:t>
            </a:r>
            <a:r>
              <a:rPr lang="en-US" sz="2400" dirty="0" err="1">
                <a:solidFill>
                  <a:srgbClr val="002060"/>
                </a:solidFill>
              </a:rPr>
              <a:t>tiết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hình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ảnh</a:t>
            </a:r>
            <a:r>
              <a:rPr lang="en-US" sz="2400" dirty="0">
                <a:solidFill>
                  <a:srgbClr val="002060"/>
                </a:solidFill>
              </a:rPr>
              <a:t>,…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91608EE-9A5F-643D-7E1D-1B2E4A18C989}"/>
              </a:ext>
            </a:extLst>
          </p:cNvPr>
          <p:cNvSpPr/>
          <p:nvPr/>
        </p:nvSpPr>
        <p:spPr>
          <a:xfrm>
            <a:off x="5664795" y="5405321"/>
            <a:ext cx="5675649" cy="7298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Khẳng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định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lại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hoặc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mở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rộng</a:t>
            </a:r>
            <a:r>
              <a:rPr lang="en-US" sz="2400" dirty="0">
                <a:solidFill>
                  <a:srgbClr val="002060"/>
                </a:solidFill>
              </a:rPr>
              <a:t> ý </a:t>
            </a:r>
            <a:r>
              <a:rPr lang="en-US" sz="2400" dirty="0" err="1">
                <a:solidFill>
                  <a:srgbClr val="002060"/>
                </a:solidFill>
              </a:rPr>
              <a:t>kiến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nêu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7281B328-A669-66FD-7332-0EF3169F7E49}"/>
              </a:ext>
            </a:extLst>
          </p:cNvPr>
          <p:cNvSpPr/>
          <p:nvPr/>
        </p:nvSpPr>
        <p:spPr>
          <a:xfrm rot="5852067">
            <a:off x="4485895" y="3432905"/>
            <a:ext cx="238515" cy="2030565"/>
          </a:xfrm>
          <a:custGeom>
            <a:avLst/>
            <a:gdLst>
              <a:gd name="connsiteX0" fmla="*/ 119257 w 238515"/>
              <a:gd name="connsiteY0" fmla="*/ 0 h 2030565"/>
              <a:gd name="connsiteX1" fmla="*/ 238515 w 238515"/>
              <a:gd name="connsiteY1" fmla="*/ 1015283 h 2030565"/>
              <a:gd name="connsiteX2" fmla="*/ 119258 w 238515"/>
              <a:gd name="connsiteY2" fmla="*/ 1015283 h 2030565"/>
              <a:gd name="connsiteX3" fmla="*/ 119257 w 238515"/>
              <a:gd name="connsiteY3" fmla="*/ 0 h 2030565"/>
              <a:gd name="connsiteX0" fmla="*/ 119257 w 238515"/>
              <a:gd name="connsiteY0" fmla="*/ 0 h 2030565"/>
              <a:gd name="connsiteX1" fmla="*/ 238515 w 238515"/>
              <a:gd name="connsiteY1" fmla="*/ 1015283 h 203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515" h="2030565" stroke="0" extrusionOk="0">
                <a:moveTo>
                  <a:pt x="119257" y="0"/>
                </a:moveTo>
                <a:cubicBezTo>
                  <a:pt x="160518" y="-15176"/>
                  <a:pt x="226563" y="459044"/>
                  <a:pt x="238515" y="1015283"/>
                </a:cubicBezTo>
                <a:cubicBezTo>
                  <a:pt x="186318" y="1025415"/>
                  <a:pt x="144916" y="1020313"/>
                  <a:pt x="119258" y="1015283"/>
                </a:cubicBezTo>
                <a:cubicBezTo>
                  <a:pt x="107275" y="688557"/>
                  <a:pt x="110319" y="387833"/>
                  <a:pt x="119257" y="0"/>
                </a:cubicBezTo>
                <a:close/>
              </a:path>
              <a:path w="238515" h="2030565" fill="none" extrusionOk="0">
                <a:moveTo>
                  <a:pt x="119257" y="0"/>
                </a:moveTo>
                <a:cubicBezTo>
                  <a:pt x="209787" y="2926"/>
                  <a:pt x="272415" y="384792"/>
                  <a:pt x="238515" y="1015283"/>
                </a:cubicBezTo>
              </a:path>
              <a:path w="238515" h="2030565" fill="none" stroke="0" extrusionOk="0">
                <a:moveTo>
                  <a:pt x="119257" y="0"/>
                </a:moveTo>
                <a:cubicBezTo>
                  <a:pt x="166383" y="-10252"/>
                  <a:pt x="264755" y="467095"/>
                  <a:pt x="238515" y="1015283"/>
                </a:cubicBezTo>
              </a:path>
            </a:pathLst>
          </a:custGeom>
          <a:ln w="412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arc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21F07AF-2008-B0C3-C9BE-21EAE0C52B0E}"/>
              </a:ext>
            </a:extLst>
          </p:cNvPr>
          <p:cNvSpPr/>
          <p:nvPr/>
        </p:nvSpPr>
        <p:spPr>
          <a:xfrm rot="19845053">
            <a:off x="3643267" y="3637708"/>
            <a:ext cx="2136686" cy="507845"/>
          </a:xfrm>
          <a:custGeom>
            <a:avLst/>
            <a:gdLst>
              <a:gd name="connsiteX0" fmla="*/ 1068343 w 2136686"/>
              <a:gd name="connsiteY0" fmla="*/ 0 h 507845"/>
              <a:gd name="connsiteX1" fmla="*/ 2136686 w 2136686"/>
              <a:gd name="connsiteY1" fmla="*/ 253923 h 507845"/>
              <a:gd name="connsiteX2" fmla="*/ 1068343 w 2136686"/>
              <a:gd name="connsiteY2" fmla="*/ 253923 h 507845"/>
              <a:gd name="connsiteX3" fmla="*/ 1068343 w 2136686"/>
              <a:gd name="connsiteY3" fmla="*/ 0 h 507845"/>
              <a:gd name="connsiteX0" fmla="*/ 1068343 w 2136686"/>
              <a:gd name="connsiteY0" fmla="*/ 0 h 507845"/>
              <a:gd name="connsiteX1" fmla="*/ 2136686 w 2136686"/>
              <a:gd name="connsiteY1" fmla="*/ 253923 h 50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36686" h="507845" stroke="0" extrusionOk="0">
                <a:moveTo>
                  <a:pt x="1068343" y="0"/>
                </a:moveTo>
                <a:cubicBezTo>
                  <a:pt x="1645018" y="-8238"/>
                  <a:pt x="2118285" y="120591"/>
                  <a:pt x="2136686" y="253923"/>
                </a:cubicBezTo>
                <a:cubicBezTo>
                  <a:pt x="1746713" y="314957"/>
                  <a:pt x="1502090" y="348920"/>
                  <a:pt x="1068343" y="253923"/>
                </a:cubicBezTo>
                <a:cubicBezTo>
                  <a:pt x="1062261" y="217179"/>
                  <a:pt x="1086452" y="48905"/>
                  <a:pt x="1068343" y="0"/>
                </a:cubicBezTo>
                <a:close/>
              </a:path>
              <a:path w="2136686" h="507845" fill="none" extrusionOk="0">
                <a:moveTo>
                  <a:pt x="1068343" y="0"/>
                </a:moveTo>
                <a:cubicBezTo>
                  <a:pt x="1677456" y="2264"/>
                  <a:pt x="2147059" y="92338"/>
                  <a:pt x="2136686" y="253923"/>
                </a:cubicBezTo>
              </a:path>
              <a:path w="2136686" h="507845" fill="none" stroke="0" extrusionOk="0">
                <a:moveTo>
                  <a:pt x="1068343" y="0"/>
                </a:moveTo>
                <a:cubicBezTo>
                  <a:pt x="1640425" y="-9820"/>
                  <a:pt x="2154077" y="121995"/>
                  <a:pt x="2136686" y="253923"/>
                </a:cubicBezTo>
              </a:path>
            </a:pathLst>
          </a:custGeom>
          <a:ln w="412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arc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E7D025BE-AECB-7577-4B08-8F842FBCB99C}"/>
              </a:ext>
            </a:extLst>
          </p:cNvPr>
          <p:cNvSpPr/>
          <p:nvPr/>
        </p:nvSpPr>
        <p:spPr>
          <a:xfrm rot="6571409">
            <a:off x="4567091" y="4507372"/>
            <a:ext cx="238515" cy="1991695"/>
          </a:xfrm>
          <a:custGeom>
            <a:avLst/>
            <a:gdLst>
              <a:gd name="connsiteX0" fmla="*/ 119257 w 238515"/>
              <a:gd name="connsiteY0" fmla="*/ 0 h 1991695"/>
              <a:gd name="connsiteX1" fmla="*/ 238515 w 238515"/>
              <a:gd name="connsiteY1" fmla="*/ 995848 h 1991695"/>
              <a:gd name="connsiteX2" fmla="*/ 119258 w 238515"/>
              <a:gd name="connsiteY2" fmla="*/ 995848 h 1991695"/>
              <a:gd name="connsiteX3" fmla="*/ 119257 w 238515"/>
              <a:gd name="connsiteY3" fmla="*/ 0 h 1991695"/>
              <a:gd name="connsiteX0" fmla="*/ 119257 w 238515"/>
              <a:gd name="connsiteY0" fmla="*/ 0 h 1991695"/>
              <a:gd name="connsiteX1" fmla="*/ 238515 w 238515"/>
              <a:gd name="connsiteY1" fmla="*/ 995848 h 19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515" h="1991695" stroke="0" extrusionOk="0">
                <a:moveTo>
                  <a:pt x="119257" y="0"/>
                </a:moveTo>
                <a:cubicBezTo>
                  <a:pt x="122152" y="-38841"/>
                  <a:pt x="167718" y="472427"/>
                  <a:pt x="238515" y="995848"/>
                </a:cubicBezTo>
                <a:cubicBezTo>
                  <a:pt x="186318" y="1005980"/>
                  <a:pt x="144916" y="1000878"/>
                  <a:pt x="119258" y="995848"/>
                </a:cubicBezTo>
                <a:cubicBezTo>
                  <a:pt x="98523" y="684148"/>
                  <a:pt x="118464" y="336333"/>
                  <a:pt x="119257" y="0"/>
                </a:cubicBezTo>
                <a:close/>
              </a:path>
              <a:path w="238515" h="1991695" fill="none" extrusionOk="0">
                <a:moveTo>
                  <a:pt x="119257" y="0"/>
                </a:moveTo>
                <a:cubicBezTo>
                  <a:pt x="269511" y="10011"/>
                  <a:pt x="252056" y="417988"/>
                  <a:pt x="238515" y="995848"/>
                </a:cubicBezTo>
              </a:path>
              <a:path w="238515" h="1991695" fill="none" stroke="0" extrusionOk="0">
                <a:moveTo>
                  <a:pt x="119257" y="0"/>
                </a:moveTo>
                <a:cubicBezTo>
                  <a:pt x="160157" y="-13658"/>
                  <a:pt x="292234" y="471523"/>
                  <a:pt x="238515" y="995848"/>
                </a:cubicBezTo>
              </a:path>
            </a:pathLst>
          </a:custGeom>
          <a:ln w="412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arc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6" grpId="0" animBg="1"/>
      <p:bldP spid="5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99BF27-044A-45FB-E6A8-E62C79260425}"/>
              </a:ext>
            </a:extLst>
          </p:cNvPr>
          <p:cNvSpPr/>
          <p:nvPr/>
        </p:nvSpPr>
        <p:spPr>
          <a:xfrm>
            <a:off x="986116" y="4041251"/>
            <a:ext cx="1923069" cy="4277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EE6D86-027B-C03B-77BD-1EF3E4E0B5D9}"/>
              </a:ext>
            </a:extLst>
          </p:cNvPr>
          <p:cNvSpPr/>
          <p:nvPr/>
        </p:nvSpPr>
        <p:spPr>
          <a:xfrm>
            <a:off x="4911427" y="4077009"/>
            <a:ext cx="1923069" cy="4277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A527A6-5661-8068-8319-FC103D636FE7}"/>
              </a:ext>
            </a:extLst>
          </p:cNvPr>
          <p:cNvSpPr/>
          <p:nvPr/>
        </p:nvSpPr>
        <p:spPr>
          <a:xfrm>
            <a:off x="9016592" y="4041250"/>
            <a:ext cx="1923069" cy="4277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CE57DC5-8236-A63B-C1BC-01BEAA1E1C5E}"/>
              </a:ext>
            </a:extLst>
          </p:cNvPr>
          <p:cNvSpPr/>
          <p:nvPr/>
        </p:nvSpPr>
        <p:spPr>
          <a:xfrm>
            <a:off x="557182" y="4561502"/>
            <a:ext cx="2780938" cy="22154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ấn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AD01045-0A03-67E2-3662-20AC40B1B84A}"/>
              </a:ext>
            </a:extLst>
          </p:cNvPr>
          <p:cNvSpPr/>
          <p:nvPr/>
        </p:nvSpPr>
        <p:spPr>
          <a:xfrm>
            <a:off x="4494673" y="4608497"/>
            <a:ext cx="2884601" cy="21214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,…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91608EE-9A5F-643D-7E1D-1B2E4A18C989}"/>
              </a:ext>
            </a:extLst>
          </p:cNvPr>
          <p:cNvSpPr/>
          <p:nvPr/>
        </p:nvSpPr>
        <p:spPr>
          <a:xfrm>
            <a:off x="8535827" y="4597832"/>
            <a:ext cx="2884600" cy="21790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4F555237-7C69-38CE-0491-14C2423AE45F}"/>
              </a:ext>
            </a:extLst>
          </p:cNvPr>
          <p:cNvSpPr/>
          <p:nvPr/>
        </p:nvSpPr>
        <p:spPr>
          <a:xfrm>
            <a:off x="1060120" y="1770878"/>
            <a:ext cx="2105032" cy="618107"/>
          </a:xfrm>
          <a:prstGeom prst="roundRect">
            <a:avLst>
              <a:gd name="adj" fmla="val 24908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3F3082E6-E686-6E89-CE5F-7077DD93675D}"/>
              </a:ext>
            </a:extLst>
          </p:cNvPr>
          <p:cNvSpPr/>
          <p:nvPr/>
        </p:nvSpPr>
        <p:spPr>
          <a:xfrm>
            <a:off x="2112636" y="2532777"/>
            <a:ext cx="7648676" cy="618107"/>
          </a:xfrm>
          <a:prstGeom prst="roundRect">
            <a:avLst>
              <a:gd name="adj" fmla="val 24908"/>
            </a:avLst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B155C5-6836-6A50-5FCA-2FA9227E9DC4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1861674" y="3150884"/>
            <a:ext cx="4075300" cy="8903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FB155C5-6836-6A50-5FCA-2FA9227E9DC4}"/>
              </a:ext>
            </a:extLst>
          </p:cNvPr>
          <p:cNvCxnSpPr>
            <a:cxnSpLocks/>
          </p:cNvCxnSpPr>
          <p:nvPr/>
        </p:nvCxnSpPr>
        <p:spPr>
          <a:xfrm>
            <a:off x="5938606" y="3186642"/>
            <a:ext cx="0" cy="8546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09FA01E-4062-6C05-5B21-09988F43B9CF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936974" y="3150884"/>
            <a:ext cx="4293545" cy="9082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08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">
            <a:extLst>
              <a:ext uri="{FF2B5EF4-FFF2-40B4-BE49-F238E27FC236}">
                <a16:creationId xmlns:a16="http://schemas.microsoft.com/office/drawing/2014/main" id="{EC10264D-5DB2-E5EB-2445-6F3BF23D883E}"/>
              </a:ext>
            </a:extLst>
          </p:cNvPr>
          <p:cNvSpPr/>
          <p:nvPr/>
        </p:nvSpPr>
        <p:spPr>
          <a:xfrm>
            <a:off x="621984" y="3022951"/>
            <a:ext cx="10948032" cy="1521890"/>
          </a:xfrm>
          <a:prstGeom prst="roundRect">
            <a:avLst>
              <a:gd name="adj" fmla="val 24908"/>
            </a:avLst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r>
              <a:rPr lang="en-US" sz="3600" b="1" dirty="0" err="1">
                <a:solidFill>
                  <a:srgbClr val="002060"/>
                </a:solidFill>
              </a:rPr>
              <a:t>Hoạt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động</a:t>
            </a:r>
            <a:r>
              <a:rPr lang="en-US" sz="3600" b="1" dirty="0">
                <a:solidFill>
                  <a:srgbClr val="002060"/>
                </a:solidFill>
              </a:rPr>
              <a:t> 2: </a:t>
            </a:r>
            <a:r>
              <a:rPr lang="en-US" sz="3600" b="1" dirty="0" err="1">
                <a:solidFill>
                  <a:srgbClr val="002060"/>
                </a:solidFill>
              </a:rPr>
              <a:t>Thực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hành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trao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đổi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về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tình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cảm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cảm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xúc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của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em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trước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sự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việc</a:t>
            </a:r>
            <a:r>
              <a:rPr lang="en-US" sz="3600" b="1" dirty="0">
                <a:solidFill>
                  <a:srgbClr val="002060"/>
                </a:solidFill>
              </a:rPr>
              <a:t>..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3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E76C325-42F5-E834-B0D0-475BDEEDB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170" y="-2526"/>
            <a:ext cx="2609830" cy="2107515"/>
          </a:xfrm>
          <a:prstGeom prst="rect">
            <a:avLst/>
          </a:prstGeom>
        </p:spPr>
      </p:pic>
      <p:sp>
        <p:nvSpPr>
          <p:cNvPr id="7" name="Google Shape;475;p23">
            <a:extLst>
              <a:ext uri="{FF2B5EF4-FFF2-40B4-BE49-F238E27FC236}">
                <a16:creationId xmlns:a16="http://schemas.microsoft.com/office/drawing/2014/main" id="{40E6A7D7-116C-B6F2-0C4F-00630622920F}"/>
              </a:ext>
            </a:extLst>
          </p:cNvPr>
          <p:cNvSpPr txBox="1">
            <a:spLocks/>
          </p:cNvSpPr>
          <p:nvPr/>
        </p:nvSpPr>
        <p:spPr>
          <a:xfrm>
            <a:off x="418710" y="1912380"/>
            <a:ext cx="1135458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4667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   Trao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đổi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với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các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bạn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về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tình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cảm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,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cảm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xúc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của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em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trước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một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sự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việc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 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(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hoặc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câu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chuyện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,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bài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thơ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),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chuẩn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bị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cho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bài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viết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2</a:t>
            </a:r>
            <a:endParaRPr kumimoji="0" lang="vi-VN" sz="3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id="{8B18AF59-87D6-D3AF-7FDC-15D4DA3C11F0}"/>
              </a:ext>
            </a:extLst>
          </p:cNvPr>
          <p:cNvSpPr/>
          <p:nvPr/>
        </p:nvSpPr>
        <p:spPr>
          <a:xfrm>
            <a:off x="1541859" y="999595"/>
            <a:ext cx="2544830" cy="618107"/>
          </a:xfrm>
          <a:prstGeom prst="roundRect">
            <a:avLst>
              <a:gd name="adj" fmla="val 24908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2A159-332D-68CE-329D-9C19D878A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35" y="3082565"/>
            <a:ext cx="10831398" cy="3775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5AF75D-DE63-F8C2-D4E9-8CC4612CF1C1}"/>
              </a:ext>
            </a:extLst>
          </p:cNvPr>
          <p:cNvCxnSpPr>
            <a:cxnSpLocks/>
          </p:cNvCxnSpPr>
          <p:nvPr/>
        </p:nvCxnSpPr>
        <p:spPr>
          <a:xfrm>
            <a:off x="5013649" y="4012164"/>
            <a:ext cx="21802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518BBD-258C-8A79-9380-A9D4A6982828}"/>
              </a:ext>
            </a:extLst>
          </p:cNvPr>
          <p:cNvCxnSpPr>
            <a:cxnSpLocks/>
          </p:cNvCxnSpPr>
          <p:nvPr/>
        </p:nvCxnSpPr>
        <p:spPr>
          <a:xfrm>
            <a:off x="7417837" y="4012164"/>
            <a:ext cx="17448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832ECF-E910-DBC5-5E1B-7CBF5BF0901A}"/>
              </a:ext>
            </a:extLst>
          </p:cNvPr>
          <p:cNvCxnSpPr>
            <a:cxnSpLocks/>
          </p:cNvCxnSpPr>
          <p:nvPr/>
        </p:nvCxnSpPr>
        <p:spPr>
          <a:xfrm>
            <a:off x="6621624" y="4836368"/>
            <a:ext cx="24570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2BA7B3-5B85-7E0A-A00D-B54B762A203B}"/>
              </a:ext>
            </a:extLst>
          </p:cNvPr>
          <p:cNvCxnSpPr>
            <a:cxnSpLocks/>
          </p:cNvCxnSpPr>
          <p:nvPr/>
        </p:nvCxnSpPr>
        <p:spPr>
          <a:xfrm>
            <a:off x="2833396" y="6049348"/>
            <a:ext cx="26063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058835-6D0B-FA1C-E18A-621592EF8C37}"/>
              </a:ext>
            </a:extLst>
          </p:cNvPr>
          <p:cNvCxnSpPr>
            <a:cxnSpLocks/>
          </p:cNvCxnSpPr>
          <p:nvPr/>
        </p:nvCxnSpPr>
        <p:spPr>
          <a:xfrm>
            <a:off x="1541859" y="4400939"/>
            <a:ext cx="25448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0FFD846-6542-AA80-D671-3DEB907D0FD3}"/>
              </a:ext>
            </a:extLst>
          </p:cNvPr>
          <p:cNvSpPr/>
          <p:nvPr/>
        </p:nvSpPr>
        <p:spPr>
          <a:xfrm>
            <a:off x="4511710" y="712698"/>
            <a:ext cx="4566976" cy="1030442"/>
          </a:xfrm>
          <a:custGeom>
            <a:avLst/>
            <a:gdLst>
              <a:gd name="connsiteX0" fmla="*/ 0 w 4566976"/>
              <a:gd name="connsiteY0" fmla="*/ 390321 h 1030442"/>
              <a:gd name="connsiteX1" fmla="*/ 390321 w 4566976"/>
              <a:gd name="connsiteY1" fmla="*/ 0 h 1030442"/>
              <a:gd name="connsiteX2" fmla="*/ 1059240 w 4566976"/>
              <a:gd name="connsiteY2" fmla="*/ 0 h 1030442"/>
              <a:gd name="connsiteX3" fmla="*/ 1766022 w 4566976"/>
              <a:gd name="connsiteY3" fmla="*/ 0 h 1030442"/>
              <a:gd name="connsiteX4" fmla="*/ 2472805 w 4566976"/>
              <a:gd name="connsiteY4" fmla="*/ 0 h 1030442"/>
              <a:gd name="connsiteX5" fmla="*/ 3065997 w 4566976"/>
              <a:gd name="connsiteY5" fmla="*/ 0 h 1030442"/>
              <a:gd name="connsiteX6" fmla="*/ 4176655 w 4566976"/>
              <a:gd name="connsiteY6" fmla="*/ 0 h 1030442"/>
              <a:gd name="connsiteX7" fmla="*/ 4566976 w 4566976"/>
              <a:gd name="connsiteY7" fmla="*/ 390321 h 1030442"/>
              <a:gd name="connsiteX8" fmla="*/ 4566976 w 4566976"/>
              <a:gd name="connsiteY8" fmla="*/ 640121 h 1030442"/>
              <a:gd name="connsiteX9" fmla="*/ 4176655 w 4566976"/>
              <a:gd name="connsiteY9" fmla="*/ 1030442 h 1030442"/>
              <a:gd name="connsiteX10" fmla="*/ 3507736 w 4566976"/>
              <a:gd name="connsiteY10" fmla="*/ 1030442 h 1030442"/>
              <a:gd name="connsiteX11" fmla="*/ 2952407 w 4566976"/>
              <a:gd name="connsiteY11" fmla="*/ 1030442 h 1030442"/>
              <a:gd name="connsiteX12" fmla="*/ 2397078 w 4566976"/>
              <a:gd name="connsiteY12" fmla="*/ 1030442 h 1030442"/>
              <a:gd name="connsiteX13" fmla="*/ 1879612 w 4566976"/>
              <a:gd name="connsiteY13" fmla="*/ 1030442 h 1030442"/>
              <a:gd name="connsiteX14" fmla="*/ 1172830 w 4566976"/>
              <a:gd name="connsiteY14" fmla="*/ 1030442 h 1030442"/>
              <a:gd name="connsiteX15" fmla="*/ 390321 w 4566976"/>
              <a:gd name="connsiteY15" fmla="*/ 1030442 h 1030442"/>
              <a:gd name="connsiteX16" fmla="*/ 0 w 4566976"/>
              <a:gd name="connsiteY16" fmla="*/ 640121 h 1030442"/>
              <a:gd name="connsiteX17" fmla="*/ 0 w 4566976"/>
              <a:gd name="connsiteY17" fmla="*/ 390321 h 103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66976" h="1030442" fill="none" extrusionOk="0">
                <a:moveTo>
                  <a:pt x="0" y="390321"/>
                </a:moveTo>
                <a:cubicBezTo>
                  <a:pt x="15149" y="188556"/>
                  <a:pt x="134139" y="13812"/>
                  <a:pt x="390321" y="0"/>
                </a:cubicBezTo>
                <a:cubicBezTo>
                  <a:pt x="662987" y="584"/>
                  <a:pt x="835854" y="-32913"/>
                  <a:pt x="1059240" y="0"/>
                </a:cubicBezTo>
                <a:cubicBezTo>
                  <a:pt x="1282626" y="32913"/>
                  <a:pt x="1492139" y="116"/>
                  <a:pt x="1766022" y="0"/>
                </a:cubicBezTo>
                <a:cubicBezTo>
                  <a:pt x="2039905" y="-116"/>
                  <a:pt x="2238867" y="-1272"/>
                  <a:pt x="2472805" y="0"/>
                </a:cubicBezTo>
                <a:cubicBezTo>
                  <a:pt x="2706743" y="1272"/>
                  <a:pt x="2913847" y="-23670"/>
                  <a:pt x="3065997" y="0"/>
                </a:cubicBezTo>
                <a:cubicBezTo>
                  <a:pt x="3218147" y="23670"/>
                  <a:pt x="3643144" y="-48202"/>
                  <a:pt x="4176655" y="0"/>
                </a:cubicBezTo>
                <a:cubicBezTo>
                  <a:pt x="4361690" y="6489"/>
                  <a:pt x="4604222" y="140209"/>
                  <a:pt x="4566976" y="390321"/>
                </a:cubicBezTo>
                <a:cubicBezTo>
                  <a:pt x="4575309" y="498028"/>
                  <a:pt x="4578930" y="528217"/>
                  <a:pt x="4566976" y="640121"/>
                </a:cubicBezTo>
                <a:cubicBezTo>
                  <a:pt x="4579637" y="862081"/>
                  <a:pt x="4402615" y="1031117"/>
                  <a:pt x="4176655" y="1030442"/>
                </a:cubicBezTo>
                <a:cubicBezTo>
                  <a:pt x="3983869" y="1024306"/>
                  <a:pt x="3811344" y="1026177"/>
                  <a:pt x="3507736" y="1030442"/>
                </a:cubicBezTo>
                <a:cubicBezTo>
                  <a:pt x="3204128" y="1034707"/>
                  <a:pt x="3090677" y="1011509"/>
                  <a:pt x="2952407" y="1030442"/>
                </a:cubicBezTo>
                <a:cubicBezTo>
                  <a:pt x="2814137" y="1049375"/>
                  <a:pt x="2661658" y="1017210"/>
                  <a:pt x="2397078" y="1030442"/>
                </a:cubicBezTo>
                <a:cubicBezTo>
                  <a:pt x="2132498" y="1043674"/>
                  <a:pt x="2088703" y="1043672"/>
                  <a:pt x="1879612" y="1030442"/>
                </a:cubicBezTo>
                <a:cubicBezTo>
                  <a:pt x="1670521" y="1017212"/>
                  <a:pt x="1324189" y="1011206"/>
                  <a:pt x="1172830" y="1030442"/>
                </a:cubicBezTo>
                <a:cubicBezTo>
                  <a:pt x="1021471" y="1049678"/>
                  <a:pt x="590970" y="1042083"/>
                  <a:pt x="390321" y="1030442"/>
                </a:cubicBezTo>
                <a:cubicBezTo>
                  <a:pt x="197238" y="996637"/>
                  <a:pt x="-29440" y="891313"/>
                  <a:pt x="0" y="640121"/>
                </a:cubicBezTo>
                <a:cubicBezTo>
                  <a:pt x="7338" y="538438"/>
                  <a:pt x="-2114" y="470651"/>
                  <a:pt x="0" y="390321"/>
                </a:cubicBezTo>
                <a:close/>
              </a:path>
              <a:path w="4566976" h="1030442" stroke="0" extrusionOk="0">
                <a:moveTo>
                  <a:pt x="0" y="390321"/>
                </a:moveTo>
                <a:cubicBezTo>
                  <a:pt x="-2105" y="129682"/>
                  <a:pt x="183682" y="4910"/>
                  <a:pt x="390321" y="0"/>
                </a:cubicBezTo>
                <a:cubicBezTo>
                  <a:pt x="591807" y="-32732"/>
                  <a:pt x="915049" y="9454"/>
                  <a:pt x="1097103" y="0"/>
                </a:cubicBezTo>
                <a:cubicBezTo>
                  <a:pt x="1279157" y="-9454"/>
                  <a:pt x="1394721" y="-22427"/>
                  <a:pt x="1614569" y="0"/>
                </a:cubicBezTo>
                <a:cubicBezTo>
                  <a:pt x="1834417" y="22427"/>
                  <a:pt x="1972436" y="6470"/>
                  <a:pt x="2207761" y="0"/>
                </a:cubicBezTo>
                <a:cubicBezTo>
                  <a:pt x="2443086" y="-6470"/>
                  <a:pt x="2555644" y="6892"/>
                  <a:pt x="2838817" y="0"/>
                </a:cubicBezTo>
                <a:cubicBezTo>
                  <a:pt x="3121990" y="-6892"/>
                  <a:pt x="3155577" y="-19601"/>
                  <a:pt x="3432009" y="0"/>
                </a:cubicBezTo>
                <a:cubicBezTo>
                  <a:pt x="3708441" y="19601"/>
                  <a:pt x="3990022" y="26122"/>
                  <a:pt x="4176655" y="0"/>
                </a:cubicBezTo>
                <a:cubicBezTo>
                  <a:pt x="4397007" y="21909"/>
                  <a:pt x="4578255" y="183876"/>
                  <a:pt x="4566976" y="390321"/>
                </a:cubicBezTo>
                <a:cubicBezTo>
                  <a:pt x="4562673" y="490174"/>
                  <a:pt x="4576679" y="558346"/>
                  <a:pt x="4566976" y="640121"/>
                </a:cubicBezTo>
                <a:cubicBezTo>
                  <a:pt x="4540789" y="849614"/>
                  <a:pt x="4363363" y="1028138"/>
                  <a:pt x="4176655" y="1030442"/>
                </a:cubicBezTo>
                <a:cubicBezTo>
                  <a:pt x="3909354" y="1012934"/>
                  <a:pt x="3723313" y="1011812"/>
                  <a:pt x="3507736" y="1030442"/>
                </a:cubicBezTo>
                <a:cubicBezTo>
                  <a:pt x="3292159" y="1049072"/>
                  <a:pt x="3189425" y="1009241"/>
                  <a:pt x="2914544" y="1030442"/>
                </a:cubicBezTo>
                <a:cubicBezTo>
                  <a:pt x="2639663" y="1051643"/>
                  <a:pt x="2473862" y="1013911"/>
                  <a:pt x="2207761" y="1030442"/>
                </a:cubicBezTo>
                <a:cubicBezTo>
                  <a:pt x="1941660" y="1046973"/>
                  <a:pt x="1871499" y="1008259"/>
                  <a:pt x="1576706" y="1030442"/>
                </a:cubicBezTo>
                <a:cubicBezTo>
                  <a:pt x="1281913" y="1052625"/>
                  <a:pt x="1173951" y="1036871"/>
                  <a:pt x="1021377" y="1030442"/>
                </a:cubicBezTo>
                <a:cubicBezTo>
                  <a:pt x="868803" y="1024013"/>
                  <a:pt x="628962" y="1004254"/>
                  <a:pt x="390321" y="1030442"/>
                </a:cubicBezTo>
                <a:cubicBezTo>
                  <a:pt x="143697" y="1030546"/>
                  <a:pt x="17546" y="823093"/>
                  <a:pt x="0" y="640121"/>
                </a:cubicBezTo>
                <a:cubicBezTo>
                  <a:pt x="-8454" y="547810"/>
                  <a:pt x="-351" y="465468"/>
                  <a:pt x="0" y="390321"/>
                </a:cubicBezTo>
                <a:close/>
              </a:path>
            </a:pathLst>
          </a:custGeom>
          <a:solidFill>
            <a:srgbClr val="CCFFFF"/>
          </a:solidFill>
          <a:ln w="38100" cap="flat" cmpd="sng" algn="ctr">
            <a:solidFill>
              <a:srgbClr val="0070C0"/>
            </a:solidFill>
            <a:prstDash val="lgDashDot"/>
            <a:miter lim="800000"/>
            <a:extLst>
              <a:ext uri="{C807C97D-BFC1-408E-A445-0C87EB9F89A2}">
                <ask:lineSketchStyleProps xmlns:ask="http://schemas.microsoft.com/office/drawing/2018/sketchyshapes" sd="3366612962">
                  <a:prstGeom prst="roundRect">
                    <a:avLst>
                      <a:gd name="adj" fmla="val 378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sz="4800" b="1" kern="0" dirty="0" err="1">
                <a:solidFill>
                  <a:srgbClr val="7030A0"/>
                </a:solidFill>
                <a:ea typeface="微软雅黑"/>
                <a:cs typeface="Calibri" panose="020F0502020204030204" pitchFamily="34" charset="0"/>
              </a:rPr>
              <a:t>Thảo</a:t>
            </a:r>
            <a:r>
              <a:rPr lang="en-US" sz="4800" b="1" kern="0" dirty="0">
                <a:solidFill>
                  <a:srgbClr val="7030A0"/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7030A0"/>
                </a:solidFill>
                <a:ea typeface="微软雅黑"/>
                <a:cs typeface="Calibri" panose="020F0502020204030204" pitchFamily="34" charset="0"/>
              </a:rPr>
              <a:t>luận</a:t>
            </a:r>
            <a:r>
              <a:rPr lang="en-US" sz="4800" b="1" kern="0" dirty="0">
                <a:solidFill>
                  <a:srgbClr val="7030A0"/>
                </a:solidFill>
                <a:ea typeface="微软雅黑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7030A0"/>
                </a:solidFill>
                <a:ea typeface="微软雅黑"/>
                <a:cs typeface="Calibri" panose="020F0502020204030204" pitchFamily="34" charset="0"/>
              </a:rPr>
              <a:t>nhóm</a:t>
            </a:r>
            <a:endParaRPr lang="en-US" sz="4800" b="1" kern="0" dirty="0">
              <a:solidFill>
                <a:srgbClr val="7030A0"/>
              </a:solidFill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4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456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8B18AF59-87D6-D3AF-7FDC-15D4DA3C11F0}"/>
              </a:ext>
            </a:extLst>
          </p:cNvPr>
          <p:cNvSpPr/>
          <p:nvPr/>
        </p:nvSpPr>
        <p:spPr>
          <a:xfrm>
            <a:off x="1541859" y="999595"/>
            <a:ext cx="2544830" cy="618107"/>
          </a:xfrm>
          <a:prstGeom prst="roundRect">
            <a:avLst>
              <a:gd name="adj" fmla="val 24908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0FFD846-6542-AA80-D671-3DEB907D0FD3}"/>
              </a:ext>
            </a:extLst>
          </p:cNvPr>
          <p:cNvSpPr/>
          <p:nvPr/>
        </p:nvSpPr>
        <p:spPr>
          <a:xfrm>
            <a:off x="2504946" y="2428442"/>
            <a:ext cx="4566976" cy="2269827"/>
          </a:xfrm>
          <a:custGeom>
            <a:avLst/>
            <a:gdLst>
              <a:gd name="connsiteX0" fmla="*/ 0 w 4566976"/>
              <a:gd name="connsiteY0" fmla="*/ 859788 h 2269827"/>
              <a:gd name="connsiteX1" fmla="*/ 859788 w 4566976"/>
              <a:gd name="connsiteY1" fmla="*/ 0 h 2269827"/>
              <a:gd name="connsiteX2" fmla="*/ 1372320 w 4566976"/>
              <a:gd name="connsiteY2" fmla="*/ 0 h 2269827"/>
              <a:gd name="connsiteX3" fmla="*/ 1941800 w 4566976"/>
              <a:gd name="connsiteY3" fmla="*/ 0 h 2269827"/>
              <a:gd name="connsiteX4" fmla="*/ 2482806 w 4566976"/>
              <a:gd name="connsiteY4" fmla="*/ 0 h 2269827"/>
              <a:gd name="connsiteX5" fmla="*/ 3109234 w 4566976"/>
              <a:gd name="connsiteY5" fmla="*/ 0 h 2269827"/>
              <a:gd name="connsiteX6" fmla="*/ 3707188 w 4566976"/>
              <a:gd name="connsiteY6" fmla="*/ 0 h 2269827"/>
              <a:gd name="connsiteX7" fmla="*/ 4566976 w 4566976"/>
              <a:gd name="connsiteY7" fmla="*/ 859788 h 2269827"/>
              <a:gd name="connsiteX8" fmla="*/ 4566976 w 4566976"/>
              <a:gd name="connsiteY8" fmla="*/ 1410039 h 2269827"/>
              <a:gd name="connsiteX9" fmla="*/ 3707188 w 4566976"/>
              <a:gd name="connsiteY9" fmla="*/ 2269827 h 2269827"/>
              <a:gd name="connsiteX10" fmla="*/ 3223130 w 4566976"/>
              <a:gd name="connsiteY10" fmla="*/ 2269827 h 2269827"/>
              <a:gd name="connsiteX11" fmla="*/ 2596702 w 4566976"/>
              <a:gd name="connsiteY11" fmla="*/ 2269827 h 2269827"/>
              <a:gd name="connsiteX12" fmla="*/ 2084170 w 4566976"/>
              <a:gd name="connsiteY12" fmla="*/ 2269827 h 2269827"/>
              <a:gd name="connsiteX13" fmla="*/ 1571638 w 4566976"/>
              <a:gd name="connsiteY13" fmla="*/ 2269827 h 2269827"/>
              <a:gd name="connsiteX14" fmla="*/ 859788 w 4566976"/>
              <a:gd name="connsiteY14" fmla="*/ 2269827 h 2269827"/>
              <a:gd name="connsiteX15" fmla="*/ 0 w 4566976"/>
              <a:gd name="connsiteY15" fmla="*/ 1410039 h 2269827"/>
              <a:gd name="connsiteX16" fmla="*/ 0 w 4566976"/>
              <a:gd name="connsiteY16" fmla="*/ 859788 h 226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66976" h="2269827" fill="none" extrusionOk="0">
                <a:moveTo>
                  <a:pt x="0" y="859788"/>
                </a:moveTo>
                <a:cubicBezTo>
                  <a:pt x="19517" y="370161"/>
                  <a:pt x="379542" y="-26402"/>
                  <a:pt x="859788" y="0"/>
                </a:cubicBezTo>
                <a:cubicBezTo>
                  <a:pt x="1083108" y="-2328"/>
                  <a:pt x="1129127" y="-17364"/>
                  <a:pt x="1372320" y="0"/>
                </a:cubicBezTo>
                <a:cubicBezTo>
                  <a:pt x="1615513" y="17364"/>
                  <a:pt x="1733466" y="-686"/>
                  <a:pt x="1941800" y="0"/>
                </a:cubicBezTo>
                <a:cubicBezTo>
                  <a:pt x="2150134" y="686"/>
                  <a:pt x="2313790" y="-17343"/>
                  <a:pt x="2482806" y="0"/>
                </a:cubicBezTo>
                <a:cubicBezTo>
                  <a:pt x="2651822" y="17343"/>
                  <a:pt x="2877207" y="-11468"/>
                  <a:pt x="3109234" y="0"/>
                </a:cubicBezTo>
                <a:cubicBezTo>
                  <a:pt x="3341261" y="11468"/>
                  <a:pt x="3543393" y="-1576"/>
                  <a:pt x="3707188" y="0"/>
                </a:cubicBezTo>
                <a:cubicBezTo>
                  <a:pt x="4085649" y="-64126"/>
                  <a:pt x="4612876" y="299650"/>
                  <a:pt x="4566976" y="859788"/>
                </a:cubicBezTo>
                <a:cubicBezTo>
                  <a:pt x="4581105" y="1012456"/>
                  <a:pt x="4542679" y="1211255"/>
                  <a:pt x="4566976" y="1410039"/>
                </a:cubicBezTo>
                <a:cubicBezTo>
                  <a:pt x="4619919" y="1894829"/>
                  <a:pt x="4157282" y="2332669"/>
                  <a:pt x="3707188" y="2269827"/>
                </a:cubicBezTo>
                <a:cubicBezTo>
                  <a:pt x="3506618" y="2292330"/>
                  <a:pt x="3359567" y="2250381"/>
                  <a:pt x="3223130" y="2269827"/>
                </a:cubicBezTo>
                <a:cubicBezTo>
                  <a:pt x="3086693" y="2289273"/>
                  <a:pt x="2753668" y="2285918"/>
                  <a:pt x="2596702" y="2269827"/>
                </a:cubicBezTo>
                <a:cubicBezTo>
                  <a:pt x="2439736" y="2253736"/>
                  <a:pt x="2242181" y="2247470"/>
                  <a:pt x="2084170" y="2269827"/>
                </a:cubicBezTo>
                <a:cubicBezTo>
                  <a:pt x="1926159" y="2292184"/>
                  <a:pt x="1757703" y="2262386"/>
                  <a:pt x="1571638" y="2269827"/>
                </a:cubicBezTo>
                <a:cubicBezTo>
                  <a:pt x="1385573" y="2277268"/>
                  <a:pt x="1174030" y="2285893"/>
                  <a:pt x="859788" y="2269827"/>
                </a:cubicBezTo>
                <a:cubicBezTo>
                  <a:pt x="465164" y="2338056"/>
                  <a:pt x="4036" y="1874422"/>
                  <a:pt x="0" y="1410039"/>
                </a:cubicBezTo>
                <a:cubicBezTo>
                  <a:pt x="-9181" y="1212328"/>
                  <a:pt x="-27230" y="1044030"/>
                  <a:pt x="0" y="859788"/>
                </a:cubicBezTo>
                <a:close/>
              </a:path>
              <a:path w="4566976" h="2269827" stroke="0" extrusionOk="0">
                <a:moveTo>
                  <a:pt x="0" y="859788"/>
                </a:moveTo>
                <a:cubicBezTo>
                  <a:pt x="-2137" y="339190"/>
                  <a:pt x="453945" y="37945"/>
                  <a:pt x="859788" y="0"/>
                </a:cubicBezTo>
                <a:cubicBezTo>
                  <a:pt x="1073140" y="-25949"/>
                  <a:pt x="1180655" y="19532"/>
                  <a:pt x="1486216" y="0"/>
                </a:cubicBezTo>
                <a:cubicBezTo>
                  <a:pt x="1791777" y="-19532"/>
                  <a:pt x="1848658" y="-10351"/>
                  <a:pt x="1970274" y="0"/>
                </a:cubicBezTo>
                <a:cubicBezTo>
                  <a:pt x="2091890" y="10351"/>
                  <a:pt x="2357006" y="1153"/>
                  <a:pt x="2511280" y="0"/>
                </a:cubicBezTo>
                <a:cubicBezTo>
                  <a:pt x="2665554" y="-1153"/>
                  <a:pt x="2820353" y="25840"/>
                  <a:pt x="3080760" y="0"/>
                </a:cubicBezTo>
                <a:cubicBezTo>
                  <a:pt x="3341167" y="-25840"/>
                  <a:pt x="3547636" y="10988"/>
                  <a:pt x="3707188" y="0"/>
                </a:cubicBezTo>
                <a:cubicBezTo>
                  <a:pt x="4169345" y="-89678"/>
                  <a:pt x="4620673" y="408720"/>
                  <a:pt x="4566976" y="859788"/>
                </a:cubicBezTo>
                <a:cubicBezTo>
                  <a:pt x="4571389" y="981819"/>
                  <a:pt x="4561559" y="1271218"/>
                  <a:pt x="4566976" y="1410039"/>
                </a:cubicBezTo>
                <a:cubicBezTo>
                  <a:pt x="4681130" y="1897721"/>
                  <a:pt x="4204833" y="2165091"/>
                  <a:pt x="3707188" y="2269827"/>
                </a:cubicBezTo>
                <a:cubicBezTo>
                  <a:pt x="3560293" y="2263817"/>
                  <a:pt x="3362369" y="2285347"/>
                  <a:pt x="3166182" y="2269827"/>
                </a:cubicBezTo>
                <a:cubicBezTo>
                  <a:pt x="2969995" y="2254307"/>
                  <a:pt x="2741795" y="2259229"/>
                  <a:pt x="2596702" y="2269827"/>
                </a:cubicBezTo>
                <a:cubicBezTo>
                  <a:pt x="2451609" y="2280425"/>
                  <a:pt x="2164087" y="2250453"/>
                  <a:pt x="2055696" y="2269827"/>
                </a:cubicBezTo>
                <a:cubicBezTo>
                  <a:pt x="1947305" y="2289201"/>
                  <a:pt x="1636752" y="2300484"/>
                  <a:pt x="1429268" y="2269827"/>
                </a:cubicBezTo>
                <a:cubicBezTo>
                  <a:pt x="1221784" y="2239170"/>
                  <a:pt x="1054171" y="2290790"/>
                  <a:pt x="859788" y="2269827"/>
                </a:cubicBezTo>
                <a:cubicBezTo>
                  <a:pt x="417996" y="2326352"/>
                  <a:pt x="94771" y="1930010"/>
                  <a:pt x="0" y="1410039"/>
                </a:cubicBezTo>
                <a:cubicBezTo>
                  <a:pt x="-22855" y="1217346"/>
                  <a:pt x="18597" y="992141"/>
                  <a:pt x="0" y="859788"/>
                </a:cubicBezTo>
                <a:close/>
              </a:path>
            </a:pathLst>
          </a:custGeom>
          <a:solidFill>
            <a:srgbClr val="CCFFFF"/>
          </a:solidFill>
          <a:ln w="38100" cap="flat" cmpd="sng" algn="ctr">
            <a:solidFill>
              <a:srgbClr val="0070C0"/>
            </a:solidFill>
            <a:prstDash val="lgDashDot"/>
            <a:miter lim="800000"/>
            <a:extLst>
              <a:ext uri="{C807C97D-BFC1-408E-A445-0C87EB9F89A2}">
                <ask:lineSketchStyleProps xmlns:ask="http://schemas.microsoft.com/office/drawing/2018/sketchyshapes" sd="3366612962">
                  <a:prstGeom prst="roundRect">
                    <a:avLst>
                      <a:gd name="adj" fmla="val 378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Trò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chơi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 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“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Phỏng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vấn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”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26" name="Picture 2" descr="Hình ảnh Nền Phỏng Vấn, Phỏng Vấn Vector Nền Và Tập Tin Tải ...">
            <a:extLst>
              <a:ext uri="{FF2B5EF4-FFF2-40B4-BE49-F238E27FC236}">
                <a16:creationId xmlns:a16="http://schemas.microsoft.com/office/drawing/2014/main" id="{260C328B-61F6-8B98-8EF9-73AE0F8F6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338" y="0"/>
            <a:ext cx="2409662" cy="154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ơi trò chơi Phóng viên nhí. - Tập làm phóng viên phỏng vấn sở thích của (ảnh 1)">
            <a:extLst>
              <a:ext uri="{FF2B5EF4-FFF2-40B4-BE49-F238E27FC236}">
                <a16:creationId xmlns:a16="http://schemas.microsoft.com/office/drawing/2014/main" id="{EEA142A4-25E0-9DAD-BC4C-589937EAE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59" y="3429000"/>
            <a:ext cx="4757541" cy="3317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12">
            <a:extLst>
              <a:ext uri="{FF2B5EF4-FFF2-40B4-BE49-F238E27FC236}">
                <a16:creationId xmlns:a16="http://schemas.microsoft.com/office/drawing/2014/main" id="{0039BB77-7EB3-56C0-9BE9-7A78496B9B22}"/>
              </a:ext>
            </a:extLst>
          </p:cNvPr>
          <p:cNvSpPr/>
          <p:nvPr/>
        </p:nvSpPr>
        <p:spPr>
          <a:xfrm>
            <a:off x="151517" y="1849552"/>
            <a:ext cx="2111849" cy="1206810"/>
          </a:xfrm>
          <a:prstGeom prst="roundRect">
            <a:avLst>
              <a:gd name="adj" fmla="val 24908"/>
            </a:avLst>
          </a:prstGeom>
          <a:solidFill>
            <a:srgbClr val="FFC000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60972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Chia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sẻ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60972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kết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quả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5B8EB462-5AAC-54E8-0360-848D17F4CC38}"/>
              </a:ext>
            </a:extLst>
          </p:cNvPr>
          <p:cNvSpPr/>
          <p:nvPr/>
        </p:nvSpPr>
        <p:spPr>
          <a:xfrm rot="10800000">
            <a:off x="817295" y="2494083"/>
            <a:ext cx="3269393" cy="1206809"/>
          </a:xfrm>
          <a:prstGeom prst="arc">
            <a:avLst/>
          </a:prstGeom>
          <a:ln w="28575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081E70D6-3556-E5BE-5521-F7AA0DCC3C21}"/>
              </a:ext>
            </a:extLst>
          </p:cNvPr>
          <p:cNvSpPr/>
          <p:nvPr/>
        </p:nvSpPr>
        <p:spPr>
          <a:xfrm rot="10800000">
            <a:off x="5169460" y="4151600"/>
            <a:ext cx="4678546" cy="1206809"/>
          </a:xfrm>
          <a:prstGeom prst="arc">
            <a:avLst/>
          </a:prstGeom>
          <a:ln w="28575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0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C494E5D-27EF-24C2-44A6-72107ACFF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1" y="1981201"/>
            <a:ext cx="3550585" cy="386775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9C8508-C771-C5B8-94AB-8D958DE84267}"/>
              </a:ext>
            </a:extLst>
          </p:cNvPr>
          <p:cNvSpPr/>
          <p:nvPr/>
        </p:nvSpPr>
        <p:spPr>
          <a:xfrm>
            <a:off x="4544787" y="2246870"/>
            <a:ext cx="6890657" cy="2364259"/>
          </a:xfrm>
          <a:custGeom>
            <a:avLst/>
            <a:gdLst>
              <a:gd name="connsiteX0" fmla="*/ 0 w 6890657"/>
              <a:gd name="connsiteY0" fmla="*/ 394051 h 2364259"/>
              <a:gd name="connsiteX1" fmla="*/ 394051 w 6890657"/>
              <a:gd name="connsiteY1" fmla="*/ 0 h 2364259"/>
              <a:gd name="connsiteX2" fmla="*/ 1009854 w 6890657"/>
              <a:gd name="connsiteY2" fmla="*/ 0 h 2364259"/>
              <a:gd name="connsiteX3" fmla="*/ 1503606 w 6890657"/>
              <a:gd name="connsiteY3" fmla="*/ 0 h 2364259"/>
              <a:gd name="connsiteX4" fmla="*/ 2119410 w 6890657"/>
              <a:gd name="connsiteY4" fmla="*/ 0 h 2364259"/>
              <a:gd name="connsiteX5" fmla="*/ 2491111 w 6890657"/>
              <a:gd name="connsiteY5" fmla="*/ 0 h 2364259"/>
              <a:gd name="connsiteX6" fmla="*/ 3106914 w 6890657"/>
              <a:gd name="connsiteY6" fmla="*/ 0 h 2364259"/>
              <a:gd name="connsiteX7" fmla="*/ 3539641 w 6890657"/>
              <a:gd name="connsiteY7" fmla="*/ 0 h 2364259"/>
              <a:gd name="connsiteX8" fmla="*/ 4033393 w 6890657"/>
              <a:gd name="connsiteY8" fmla="*/ 0 h 2364259"/>
              <a:gd name="connsiteX9" fmla="*/ 4527145 w 6890657"/>
              <a:gd name="connsiteY9" fmla="*/ 0 h 2364259"/>
              <a:gd name="connsiteX10" fmla="*/ 5203974 w 6890657"/>
              <a:gd name="connsiteY10" fmla="*/ 0 h 2364259"/>
              <a:gd name="connsiteX11" fmla="*/ 5758752 w 6890657"/>
              <a:gd name="connsiteY11" fmla="*/ 0 h 2364259"/>
              <a:gd name="connsiteX12" fmla="*/ 6496606 w 6890657"/>
              <a:gd name="connsiteY12" fmla="*/ 0 h 2364259"/>
              <a:gd name="connsiteX13" fmla="*/ 6890657 w 6890657"/>
              <a:gd name="connsiteY13" fmla="*/ 394051 h 2364259"/>
              <a:gd name="connsiteX14" fmla="*/ 6890657 w 6890657"/>
              <a:gd name="connsiteY14" fmla="*/ 903675 h 2364259"/>
              <a:gd name="connsiteX15" fmla="*/ 6890657 w 6890657"/>
              <a:gd name="connsiteY15" fmla="*/ 1444822 h 2364259"/>
              <a:gd name="connsiteX16" fmla="*/ 6890657 w 6890657"/>
              <a:gd name="connsiteY16" fmla="*/ 1970208 h 2364259"/>
              <a:gd name="connsiteX17" fmla="*/ 6496606 w 6890657"/>
              <a:gd name="connsiteY17" fmla="*/ 2364259 h 2364259"/>
              <a:gd name="connsiteX18" fmla="*/ 5819777 w 6890657"/>
              <a:gd name="connsiteY18" fmla="*/ 2364259 h 2364259"/>
              <a:gd name="connsiteX19" fmla="*/ 5448076 w 6890657"/>
              <a:gd name="connsiteY19" fmla="*/ 2364259 h 2364259"/>
              <a:gd name="connsiteX20" fmla="*/ 4771247 w 6890657"/>
              <a:gd name="connsiteY20" fmla="*/ 2364259 h 2364259"/>
              <a:gd name="connsiteX21" fmla="*/ 4277495 w 6890657"/>
              <a:gd name="connsiteY21" fmla="*/ 2364259 h 2364259"/>
              <a:gd name="connsiteX22" fmla="*/ 3905794 w 6890657"/>
              <a:gd name="connsiteY22" fmla="*/ 2364259 h 2364259"/>
              <a:gd name="connsiteX23" fmla="*/ 3412042 w 6890657"/>
              <a:gd name="connsiteY23" fmla="*/ 2364259 h 2364259"/>
              <a:gd name="connsiteX24" fmla="*/ 2796239 w 6890657"/>
              <a:gd name="connsiteY24" fmla="*/ 2364259 h 2364259"/>
              <a:gd name="connsiteX25" fmla="*/ 2180435 w 6890657"/>
              <a:gd name="connsiteY25" fmla="*/ 2364259 h 2364259"/>
              <a:gd name="connsiteX26" fmla="*/ 1747709 w 6890657"/>
              <a:gd name="connsiteY26" fmla="*/ 2364259 h 2364259"/>
              <a:gd name="connsiteX27" fmla="*/ 1070880 w 6890657"/>
              <a:gd name="connsiteY27" fmla="*/ 2364259 h 2364259"/>
              <a:gd name="connsiteX28" fmla="*/ 394051 w 6890657"/>
              <a:gd name="connsiteY28" fmla="*/ 2364259 h 2364259"/>
              <a:gd name="connsiteX29" fmla="*/ 0 w 6890657"/>
              <a:gd name="connsiteY29" fmla="*/ 1970208 h 2364259"/>
              <a:gd name="connsiteX30" fmla="*/ 0 w 6890657"/>
              <a:gd name="connsiteY30" fmla="*/ 1476345 h 2364259"/>
              <a:gd name="connsiteX31" fmla="*/ 0 w 6890657"/>
              <a:gd name="connsiteY31" fmla="*/ 919437 h 2364259"/>
              <a:gd name="connsiteX32" fmla="*/ 0 w 6890657"/>
              <a:gd name="connsiteY32" fmla="*/ 394051 h 236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890657" h="2364259" fill="none" extrusionOk="0">
                <a:moveTo>
                  <a:pt x="0" y="394051"/>
                </a:moveTo>
                <a:cubicBezTo>
                  <a:pt x="-24092" y="194886"/>
                  <a:pt x="177165" y="-33117"/>
                  <a:pt x="394051" y="0"/>
                </a:cubicBezTo>
                <a:cubicBezTo>
                  <a:pt x="656640" y="-29791"/>
                  <a:pt x="801844" y="56881"/>
                  <a:pt x="1009854" y="0"/>
                </a:cubicBezTo>
                <a:cubicBezTo>
                  <a:pt x="1217864" y="-56881"/>
                  <a:pt x="1314849" y="55521"/>
                  <a:pt x="1503606" y="0"/>
                </a:cubicBezTo>
                <a:cubicBezTo>
                  <a:pt x="1692363" y="-55521"/>
                  <a:pt x="1978709" y="58096"/>
                  <a:pt x="2119410" y="0"/>
                </a:cubicBezTo>
                <a:cubicBezTo>
                  <a:pt x="2260111" y="-58096"/>
                  <a:pt x="2377359" y="11241"/>
                  <a:pt x="2491111" y="0"/>
                </a:cubicBezTo>
                <a:cubicBezTo>
                  <a:pt x="2604863" y="-11241"/>
                  <a:pt x="2930551" y="42254"/>
                  <a:pt x="3106914" y="0"/>
                </a:cubicBezTo>
                <a:cubicBezTo>
                  <a:pt x="3283277" y="-42254"/>
                  <a:pt x="3405149" y="8012"/>
                  <a:pt x="3539641" y="0"/>
                </a:cubicBezTo>
                <a:cubicBezTo>
                  <a:pt x="3674133" y="-8012"/>
                  <a:pt x="3910508" y="48650"/>
                  <a:pt x="4033393" y="0"/>
                </a:cubicBezTo>
                <a:cubicBezTo>
                  <a:pt x="4156278" y="-48650"/>
                  <a:pt x="4418236" y="48013"/>
                  <a:pt x="4527145" y="0"/>
                </a:cubicBezTo>
                <a:cubicBezTo>
                  <a:pt x="4636054" y="-48013"/>
                  <a:pt x="4907157" y="8341"/>
                  <a:pt x="5203974" y="0"/>
                </a:cubicBezTo>
                <a:cubicBezTo>
                  <a:pt x="5500791" y="-8341"/>
                  <a:pt x="5556759" y="23730"/>
                  <a:pt x="5758752" y="0"/>
                </a:cubicBezTo>
                <a:cubicBezTo>
                  <a:pt x="5960745" y="-23730"/>
                  <a:pt x="6323454" y="31189"/>
                  <a:pt x="6496606" y="0"/>
                </a:cubicBezTo>
                <a:cubicBezTo>
                  <a:pt x="6717136" y="-24125"/>
                  <a:pt x="6898828" y="173796"/>
                  <a:pt x="6890657" y="394051"/>
                </a:cubicBezTo>
                <a:cubicBezTo>
                  <a:pt x="6909371" y="601370"/>
                  <a:pt x="6860699" y="688785"/>
                  <a:pt x="6890657" y="903675"/>
                </a:cubicBezTo>
                <a:cubicBezTo>
                  <a:pt x="6920615" y="1118565"/>
                  <a:pt x="6841382" y="1240694"/>
                  <a:pt x="6890657" y="1444822"/>
                </a:cubicBezTo>
                <a:cubicBezTo>
                  <a:pt x="6939932" y="1648950"/>
                  <a:pt x="6869753" y="1842969"/>
                  <a:pt x="6890657" y="1970208"/>
                </a:cubicBezTo>
                <a:cubicBezTo>
                  <a:pt x="6875355" y="2236902"/>
                  <a:pt x="6740322" y="2314011"/>
                  <a:pt x="6496606" y="2364259"/>
                </a:cubicBezTo>
                <a:cubicBezTo>
                  <a:pt x="6323758" y="2416529"/>
                  <a:pt x="5996279" y="2312569"/>
                  <a:pt x="5819777" y="2364259"/>
                </a:cubicBezTo>
                <a:cubicBezTo>
                  <a:pt x="5643275" y="2415949"/>
                  <a:pt x="5525961" y="2361781"/>
                  <a:pt x="5448076" y="2364259"/>
                </a:cubicBezTo>
                <a:cubicBezTo>
                  <a:pt x="5370191" y="2366737"/>
                  <a:pt x="5092476" y="2284097"/>
                  <a:pt x="4771247" y="2364259"/>
                </a:cubicBezTo>
                <a:cubicBezTo>
                  <a:pt x="4450018" y="2444421"/>
                  <a:pt x="4469359" y="2329736"/>
                  <a:pt x="4277495" y="2364259"/>
                </a:cubicBezTo>
                <a:cubicBezTo>
                  <a:pt x="4085631" y="2398782"/>
                  <a:pt x="4032778" y="2332276"/>
                  <a:pt x="3905794" y="2364259"/>
                </a:cubicBezTo>
                <a:cubicBezTo>
                  <a:pt x="3778810" y="2396242"/>
                  <a:pt x="3628257" y="2341592"/>
                  <a:pt x="3412042" y="2364259"/>
                </a:cubicBezTo>
                <a:cubicBezTo>
                  <a:pt x="3195827" y="2386926"/>
                  <a:pt x="2987065" y="2299512"/>
                  <a:pt x="2796239" y="2364259"/>
                </a:cubicBezTo>
                <a:cubicBezTo>
                  <a:pt x="2605413" y="2429006"/>
                  <a:pt x="2426157" y="2340357"/>
                  <a:pt x="2180435" y="2364259"/>
                </a:cubicBezTo>
                <a:cubicBezTo>
                  <a:pt x="1934713" y="2388161"/>
                  <a:pt x="1895523" y="2336748"/>
                  <a:pt x="1747709" y="2364259"/>
                </a:cubicBezTo>
                <a:cubicBezTo>
                  <a:pt x="1599895" y="2391770"/>
                  <a:pt x="1389648" y="2331299"/>
                  <a:pt x="1070880" y="2364259"/>
                </a:cubicBezTo>
                <a:cubicBezTo>
                  <a:pt x="752112" y="2397219"/>
                  <a:pt x="591356" y="2346120"/>
                  <a:pt x="394051" y="2364259"/>
                </a:cubicBezTo>
                <a:cubicBezTo>
                  <a:pt x="210217" y="2378400"/>
                  <a:pt x="-4684" y="2212510"/>
                  <a:pt x="0" y="1970208"/>
                </a:cubicBezTo>
                <a:cubicBezTo>
                  <a:pt x="-46095" y="1776184"/>
                  <a:pt x="36900" y="1678328"/>
                  <a:pt x="0" y="1476345"/>
                </a:cubicBezTo>
                <a:cubicBezTo>
                  <a:pt x="-36900" y="1274362"/>
                  <a:pt x="873" y="1072109"/>
                  <a:pt x="0" y="919437"/>
                </a:cubicBezTo>
                <a:cubicBezTo>
                  <a:pt x="-873" y="766765"/>
                  <a:pt x="14301" y="526419"/>
                  <a:pt x="0" y="394051"/>
                </a:cubicBezTo>
                <a:close/>
              </a:path>
              <a:path w="6890657" h="2364259" stroke="0" extrusionOk="0">
                <a:moveTo>
                  <a:pt x="0" y="394051"/>
                </a:moveTo>
                <a:cubicBezTo>
                  <a:pt x="3391" y="180015"/>
                  <a:pt x="182934" y="-7768"/>
                  <a:pt x="394051" y="0"/>
                </a:cubicBezTo>
                <a:cubicBezTo>
                  <a:pt x="495017" y="-17555"/>
                  <a:pt x="615257" y="25390"/>
                  <a:pt x="826778" y="0"/>
                </a:cubicBezTo>
                <a:cubicBezTo>
                  <a:pt x="1038299" y="-25390"/>
                  <a:pt x="1032790" y="28388"/>
                  <a:pt x="1198479" y="0"/>
                </a:cubicBezTo>
                <a:cubicBezTo>
                  <a:pt x="1364168" y="-28388"/>
                  <a:pt x="1526004" y="41034"/>
                  <a:pt x="1814282" y="0"/>
                </a:cubicBezTo>
                <a:cubicBezTo>
                  <a:pt x="2102560" y="-41034"/>
                  <a:pt x="2119915" y="4656"/>
                  <a:pt x="2369060" y="0"/>
                </a:cubicBezTo>
                <a:cubicBezTo>
                  <a:pt x="2618205" y="-4656"/>
                  <a:pt x="2743404" y="53492"/>
                  <a:pt x="2862812" y="0"/>
                </a:cubicBezTo>
                <a:cubicBezTo>
                  <a:pt x="2982220" y="-53492"/>
                  <a:pt x="3301944" y="33196"/>
                  <a:pt x="3417590" y="0"/>
                </a:cubicBezTo>
                <a:cubicBezTo>
                  <a:pt x="3533236" y="-33196"/>
                  <a:pt x="3773392" y="22532"/>
                  <a:pt x="4094418" y="0"/>
                </a:cubicBezTo>
                <a:cubicBezTo>
                  <a:pt x="4415444" y="-22532"/>
                  <a:pt x="4442156" y="10111"/>
                  <a:pt x="4649196" y="0"/>
                </a:cubicBezTo>
                <a:cubicBezTo>
                  <a:pt x="4856236" y="-10111"/>
                  <a:pt x="4859156" y="21436"/>
                  <a:pt x="5020897" y="0"/>
                </a:cubicBezTo>
                <a:cubicBezTo>
                  <a:pt x="5182638" y="-21436"/>
                  <a:pt x="5284161" y="16915"/>
                  <a:pt x="5392598" y="0"/>
                </a:cubicBezTo>
                <a:cubicBezTo>
                  <a:pt x="5501035" y="-16915"/>
                  <a:pt x="6013824" y="100864"/>
                  <a:pt x="6496606" y="0"/>
                </a:cubicBezTo>
                <a:cubicBezTo>
                  <a:pt x="6724241" y="-4393"/>
                  <a:pt x="6909108" y="219350"/>
                  <a:pt x="6890657" y="394051"/>
                </a:cubicBezTo>
                <a:cubicBezTo>
                  <a:pt x="6923334" y="541239"/>
                  <a:pt x="6873037" y="804258"/>
                  <a:pt x="6890657" y="935198"/>
                </a:cubicBezTo>
                <a:cubicBezTo>
                  <a:pt x="6908277" y="1066138"/>
                  <a:pt x="6849099" y="1325938"/>
                  <a:pt x="6890657" y="1444822"/>
                </a:cubicBezTo>
                <a:cubicBezTo>
                  <a:pt x="6932215" y="1563706"/>
                  <a:pt x="6886945" y="1793493"/>
                  <a:pt x="6890657" y="1970208"/>
                </a:cubicBezTo>
                <a:cubicBezTo>
                  <a:pt x="6934353" y="2234788"/>
                  <a:pt x="6684339" y="2350618"/>
                  <a:pt x="6496606" y="2364259"/>
                </a:cubicBezTo>
                <a:cubicBezTo>
                  <a:pt x="6362977" y="2399767"/>
                  <a:pt x="6177839" y="2360665"/>
                  <a:pt x="6063879" y="2364259"/>
                </a:cubicBezTo>
                <a:cubicBezTo>
                  <a:pt x="5949919" y="2367853"/>
                  <a:pt x="5675289" y="2329596"/>
                  <a:pt x="5509102" y="2364259"/>
                </a:cubicBezTo>
                <a:cubicBezTo>
                  <a:pt x="5342915" y="2398922"/>
                  <a:pt x="5059436" y="2329852"/>
                  <a:pt x="4893298" y="2364259"/>
                </a:cubicBezTo>
                <a:cubicBezTo>
                  <a:pt x="4727160" y="2398666"/>
                  <a:pt x="4637116" y="2351558"/>
                  <a:pt x="4460572" y="2364259"/>
                </a:cubicBezTo>
                <a:cubicBezTo>
                  <a:pt x="4284028" y="2376960"/>
                  <a:pt x="4105053" y="2338005"/>
                  <a:pt x="3783743" y="2364259"/>
                </a:cubicBezTo>
                <a:cubicBezTo>
                  <a:pt x="3462433" y="2390513"/>
                  <a:pt x="3377441" y="2324445"/>
                  <a:pt x="3228965" y="2364259"/>
                </a:cubicBezTo>
                <a:cubicBezTo>
                  <a:pt x="3080489" y="2404073"/>
                  <a:pt x="2802462" y="2309346"/>
                  <a:pt x="2674187" y="2364259"/>
                </a:cubicBezTo>
                <a:cubicBezTo>
                  <a:pt x="2545912" y="2419172"/>
                  <a:pt x="2315533" y="2333598"/>
                  <a:pt x="2058384" y="2364259"/>
                </a:cubicBezTo>
                <a:cubicBezTo>
                  <a:pt x="1801235" y="2394920"/>
                  <a:pt x="1639286" y="2307757"/>
                  <a:pt x="1442581" y="2364259"/>
                </a:cubicBezTo>
                <a:cubicBezTo>
                  <a:pt x="1245876" y="2420761"/>
                  <a:pt x="1198742" y="2355889"/>
                  <a:pt x="1070880" y="2364259"/>
                </a:cubicBezTo>
                <a:cubicBezTo>
                  <a:pt x="943018" y="2372629"/>
                  <a:pt x="689681" y="2283533"/>
                  <a:pt x="394051" y="2364259"/>
                </a:cubicBezTo>
                <a:cubicBezTo>
                  <a:pt x="225084" y="2345558"/>
                  <a:pt x="3503" y="2213653"/>
                  <a:pt x="0" y="1970208"/>
                </a:cubicBezTo>
                <a:cubicBezTo>
                  <a:pt x="-27528" y="1800693"/>
                  <a:pt x="31458" y="1676223"/>
                  <a:pt x="0" y="1492107"/>
                </a:cubicBezTo>
                <a:cubicBezTo>
                  <a:pt x="-31458" y="1307991"/>
                  <a:pt x="2123" y="1192066"/>
                  <a:pt x="0" y="966721"/>
                </a:cubicBezTo>
                <a:cubicBezTo>
                  <a:pt x="-2123" y="741376"/>
                  <a:pt x="5291" y="572662"/>
                  <a:pt x="0" y="394051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5204289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C64B2-1803-3D36-EDF0-2A0F74481771}"/>
              </a:ext>
            </a:extLst>
          </p:cNvPr>
          <p:cNvSpPr txBox="1"/>
          <p:nvPr/>
        </p:nvSpPr>
        <p:spPr>
          <a:xfrm>
            <a:off x="5966280" y="2405697"/>
            <a:ext cx="4636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Xem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BD17561F-FDBF-726B-D85F-8A0CB4DE9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08" y="2208392"/>
            <a:ext cx="759241" cy="1073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24AFA7-9BD0-2143-2BC5-55F5F9029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629" y="581839"/>
            <a:ext cx="4974767" cy="12558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708638-D074-7CFE-F924-3A062EEEA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5587"/>
            <a:ext cx="12192000" cy="648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8615BD-FE3E-57FA-5246-6E4FFAD83454}"/>
              </a:ext>
            </a:extLst>
          </p:cNvPr>
          <p:cNvSpPr txBox="1"/>
          <p:nvPr/>
        </p:nvSpPr>
        <p:spPr>
          <a:xfrm>
            <a:off x="5966280" y="3522190"/>
            <a:ext cx="5169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Chuẩn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bị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cho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bài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viết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2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F63A8E3-218F-FCE0-80B0-3E4F1885D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13" y="3282283"/>
            <a:ext cx="759241" cy="107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44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2">
            <a:extLst>
              <a:ext uri="{FF2B5EF4-FFF2-40B4-BE49-F238E27FC236}">
                <a16:creationId xmlns:a16="http://schemas.microsoft.com/office/drawing/2014/main" id="{303DE0CD-B4B2-CA01-DCD1-A1021F3D32F9}"/>
              </a:ext>
            </a:extLst>
          </p:cNvPr>
          <p:cNvSpPr txBox="1"/>
          <p:nvPr/>
        </p:nvSpPr>
        <p:spPr>
          <a:xfrm>
            <a:off x="3649508" y="434257"/>
            <a:ext cx="629560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Hát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vận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động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: </a:t>
            </a:r>
            <a:r>
              <a:rPr lang="en-US" sz="2800" b="1" kern="0" dirty="0" err="1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hát</a:t>
            </a:r>
            <a:r>
              <a:rPr lang="en-US" sz="2800" b="1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: “ </a:t>
            </a:r>
            <a:r>
              <a:rPr lang="en-US" sz="2800" b="1" kern="0" dirty="0" err="1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Gọi</a:t>
            </a:r>
            <a:r>
              <a:rPr lang="en-US" sz="2800" b="1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tên</a:t>
            </a:r>
            <a:r>
              <a:rPr lang="en-US" sz="2800" b="1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cảm</a:t>
            </a:r>
            <a:r>
              <a:rPr lang="en-US" sz="2800" b="1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xúc</a:t>
            </a:r>
            <a:r>
              <a:rPr lang="en-US" sz="2800" b="1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”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pic>
        <p:nvPicPr>
          <p:cNvPr id="6" name="Y2meta.app-Bài hát _ Gọi tên cảm xúc _ AnNa-(720p)">
            <a:hlinkClick r:id="" action="ppaction://media"/>
            <a:extLst>
              <a:ext uri="{FF2B5EF4-FFF2-40B4-BE49-F238E27FC236}">
                <a16:creationId xmlns:a16="http://schemas.microsoft.com/office/drawing/2014/main" id="{945F5F55-A848-C164-5DBC-FEF3AB8AF6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1533742"/>
            <a:ext cx="12015352" cy="52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5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99;p3">
            <a:extLst>
              <a:ext uri="{FF2B5EF4-FFF2-40B4-BE49-F238E27FC236}">
                <a16:creationId xmlns:a16="http://schemas.microsoft.com/office/drawing/2014/main" id="{3AD6BBF8-4AEA-7DA3-F633-E6F1D5A04396}"/>
              </a:ext>
            </a:extLst>
          </p:cNvPr>
          <p:cNvSpPr txBox="1"/>
          <p:nvPr/>
        </p:nvSpPr>
        <p:spPr>
          <a:xfrm>
            <a:off x="598433" y="1504341"/>
            <a:ext cx="10010225" cy="70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Trong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lời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bài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hát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nhắc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tên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những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cảm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xúc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nào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?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Của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sự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vật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nào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?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sp>
        <p:nvSpPr>
          <p:cNvPr id="2" name="Google Shape;99;p3">
            <a:extLst>
              <a:ext uri="{FF2B5EF4-FFF2-40B4-BE49-F238E27FC236}">
                <a16:creationId xmlns:a16="http://schemas.microsoft.com/office/drawing/2014/main" id="{2D4A66C9-AC55-5D04-9FD9-54DC942FB273}"/>
              </a:ext>
            </a:extLst>
          </p:cNvPr>
          <p:cNvSpPr txBox="1"/>
          <p:nvPr/>
        </p:nvSpPr>
        <p:spPr>
          <a:xfrm>
            <a:off x="669914" y="3075070"/>
            <a:ext cx="7283208" cy="70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Tìm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từ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ngữ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gợi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tả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cảm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xúc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buồn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,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vui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,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giận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?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sp>
        <p:nvSpPr>
          <p:cNvPr id="3" name="Google Shape;99;p3">
            <a:extLst>
              <a:ext uri="{FF2B5EF4-FFF2-40B4-BE49-F238E27FC236}">
                <a16:creationId xmlns:a16="http://schemas.microsoft.com/office/drawing/2014/main" id="{D721EA80-F8D8-6C15-F748-D10E78F74A3A}"/>
              </a:ext>
            </a:extLst>
          </p:cNvPr>
          <p:cNvSpPr txBox="1"/>
          <p:nvPr/>
        </p:nvSpPr>
        <p:spPr>
          <a:xfrm>
            <a:off x="5668470" y="2325520"/>
            <a:ext cx="2387097" cy="7078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Buồn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của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mưa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sp>
        <p:nvSpPr>
          <p:cNvPr id="4" name="Google Shape;99;p3">
            <a:extLst>
              <a:ext uri="{FF2B5EF4-FFF2-40B4-BE49-F238E27FC236}">
                <a16:creationId xmlns:a16="http://schemas.microsoft.com/office/drawing/2014/main" id="{A2E97052-74BD-609C-72DA-B88E5EAB4314}"/>
              </a:ext>
            </a:extLst>
          </p:cNvPr>
          <p:cNvSpPr txBox="1"/>
          <p:nvPr/>
        </p:nvSpPr>
        <p:spPr>
          <a:xfrm>
            <a:off x="669914" y="2329799"/>
            <a:ext cx="2270446" cy="7078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Giận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của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sấm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sp>
        <p:nvSpPr>
          <p:cNvPr id="5" name="Google Shape;99;p3">
            <a:extLst>
              <a:ext uri="{FF2B5EF4-FFF2-40B4-BE49-F238E27FC236}">
                <a16:creationId xmlns:a16="http://schemas.microsoft.com/office/drawing/2014/main" id="{4E03A0E4-5278-97FA-CCAF-96B9DCE33FD0}"/>
              </a:ext>
            </a:extLst>
          </p:cNvPr>
          <p:cNvSpPr txBox="1"/>
          <p:nvPr/>
        </p:nvSpPr>
        <p:spPr>
          <a:xfrm>
            <a:off x="3149815" y="2325520"/>
            <a:ext cx="2270446" cy="7078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Vui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của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nắng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sp>
        <p:nvSpPr>
          <p:cNvPr id="6" name="Google Shape;99;p3">
            <a:extLst>
              <a:ext uri="{FF2B5EF4-FFF2-40B4-BE49-F238E27FC236}">
                <a16:creationId xmlns:a16="http://schemas.microsoft.com/office/drawing/2014/main" id="{B617D6F5-424B-4695-C6CF-D11A8A5BFB8E}"/>
              </a:ext>
            </a:extLst>
          </p:cNvPr>
          <p:cNvSpPr txBox="1"/>
          <p:nvPr/>
        </p:nvSpPr>
        <p:spPr>
          <a:xfrm>
            <a:off x="669914" y="5250715"/>
            <a:ext cx="11087813" cy="70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Tìm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thêm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những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từ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gợi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tả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cảm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xúc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đối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với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sự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vật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khác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mà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em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biết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?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sp>
        <p:nvSpPr>
          <p:cNvPr id="7" name="Google Shape;99;p3">
            <a:extLst>
              <a:ext uri="{FF2B5EF4-FFF2-40B4-BE49-F238E27FC236}">
                <a16:creationId xmlns:a16="http://schemas.microsoft.com/office/drawing/2014/main" id="{AEBBD838-3E22-E10B-B199-BF49E44410B6}"/>
              </a:ext>
            </a:extLst>
          </p:cNvPr>
          <p:cNvSpPr txBox="1"/>
          <p:nvPr/>
        </p:nvSpPr>
        <p:spPr>
          <a:xfrm>
            <a:off x="210351" y="5961412"/>
            <a:ext cx="1716374" cy="7078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Xúc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động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sp>
        <p:nvSpPr>
          <p:cNvPr id="8" name="Google Shape;99;p3">
            <a:extLst>
              <a:ext uri="{FF2B5EF4-FFF2-40B4-BE49-F238E27FC236}">
                <a16:creationId xmlns:a16="http://schemas.microsoft.com/office/drawing/2014/main" id="{AB2A6F3C-3DAA-15DA-3966-D53D54DFAAF2}"/>
              </a:ext>
            </a:extLst>
          </p:cNvPr>
          <p:cNvSpPr txBox="1"/>
          <p:nvPr/>
        </p:nvSpPr>
        <p:spPr>
          <a:xfrm>
            <a:off x="2029563" y="5958575"/>
            <a:ext cx="2058451" cy="7078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Yêu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thương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sp>
        <p:nvSpPr>
          <p:cNvPr id="9" name="Google Shape;99;p3">
            <a:extLst>
              <a:ext uri="{FF2B5EF4-FFF2-40B4-BE49-F238E27FC236}">
                <a16:creationId xmlns:a16="http://schemas.microsoft.com/office/drawing/2014/main" id="{A92644CE-06C0-8AB6-76B0-FD55ED89ECF8}"/>
              </a:ext>
            </a:extLst>
          </p:cNvPr>
          <p:cNvSpPr txBox="1"/>
          <p:nvPr/>
        </p:nvSpPr>
        <p:spPr>
          <a:xfrm>
            <a:off x="4189032" y="5958575"/>
            <a:ext cx="1658759" cy="7078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Sợ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hãi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99;p3">
            <a:extLst>
              <a:ext uri="{FF2B5EF4-FFF2-40B4-BE49-F238E27FC236}">
                <a16:creationId xmlns:a16="http://schemas.microsoft.com/office/drawing/2014/main" id="{8887515B-4F8D-3082-9FB9-7DA4F7C6A3D1}"/>
              </a:ext>
            </a:extLst>
          </p:cNvPr>
          <p:cNvSpPr txBox="1"/>
          <p:nvPr/>
        </p:nvSpPr>
        <p:spPr>
          <a:xfrm>
            <a:off x="160978" y="3768317"/>
            <a:ext cx="5795623" cy="7078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Buồn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: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buồn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hiu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,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nghẹn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ngào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,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nức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nở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99;p3">
            <a:extLst>
              <a:ext uri="{FF2B5EF4-FFF2-40B4-BE49-F238E27FC236}">
                <a16:creationId xmlns:a16="http://schemas.microsoft.com/office/drawing/2014/main" id="{613602E2-42A8-DF69-ECA8-56C4BCA0DA11}"/>
              </a:ext>
            </a:extLst>
          </p:cNvPr>
          <p:cNvSpPr txBox="1"/>
          <p:nvPr/>
        </p:nvSpPr>
        <p:spPr>
          <a:xfrm>
            <a:off x="6096000" y="3775143"/>
            <a:ext cx="5795623" cy="7078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Vui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: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vui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vẻ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,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phấn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khởi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,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hớn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hở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,.. 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99;p3">
            <a:extLst>
              <a:ext uri="{FF2B5EF4-FFF2-40B4-BE49-F238E27FC236}">
                <a16:creationId xmlns:a16="http://schemas.microsoft.com/office/drawing/2014/main" id="{04321C2C-001E-165A-329C-00D631F104CE}"/>
              </a:ext>
            </a:extLst>
          </p:cNvPr>
          <p:cNvSpPr txBox="1"/>
          <p:nvPr/>
        </p:nvSpPr>
        <p:spPr>
          <a:xfrm>
            <a:off x="2959958" y="4628780"/>
            <a:ext cx="6548184" cy="7078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Giận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: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giận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hờn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,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giận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dỗi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,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nổi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trận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lôi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đình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..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99;p3">
            <a:extLst>
              <a:ext uri="{FF2B5EF4-FFF2-40B4-BE49-F238E27FC236}">
                <a16:creationId xmlns:a16="http://schemas.microsoft.com/office/drawing/2014/main" id="{DBB2CEA1-4782-DE9C-8DF0-0B668BFA5664}"/>
              </a:ext>
            </a:extLst>
          </p:cNvPr>
          <p:cNvSpPr txBox="1"/>
          <p:nvPr/>
        </p:nvSpPr>
        <p:spPr>
          <a:xfrm>
            <a:off x="5970349" y="5958575"/>
            <a:ext cx="1441619" cy="7078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Lo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lắng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99;p3">
            <a:extLst>
              <a:ext uri="{FF2B5EF4-FFF2-40B4-BE49-F238E27FC236}">
                <a16:creationId xmlns:a16="http://schemas.microsoft.com/office/drawing/2014/main" id="{6EBA74B0-512B-50AF-E998-058D9D6DA63D}"/>
              </a:ext>
            </a:extLst>
          </p:cNvPr>
          <p:cNvSpPr txBox="1"/>
          <p:nvPr/>
        </p:nvSpPr>
        <p:spPr>
          <a:xfrm>
            <a:off x="7534526" y="5958575"/>
            <a:ext cx="1716375" cy="7078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Kiêu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ngạo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99;p3">
            <a:extLst>
              <a:ext uri="{FF2B5EF4-FFF2-40B4-BE49-F238E27FC236}">
                <a16:creationId xmlns:a16="http://schemas.microsoft.com/office/drawing/2014/main" id="{3F30728F-EFB1-C0D2-AF07-92383EE8FB41}"/>
              </a:ext>
            </a:extLst>
          </p:cNvPr>
          <p:cNvSpPr txBox="1"/>
          <p:nvPr/>
        </p:nvSpPr>
        <p:spPr>
          <a:xfrm>
            <a:off x="9319442" y="5958575"/>
            <a:ext cx="1353953" cy="7078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Hồi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hộp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sp>
        <p:nvSpPr>
          <p:cNvPr id="21" name="Google Shape;99;p3">
            <a:extLst>
              <a:ext uri="{FF2B5EF4-FFF2-40B4-BE49-F238E27FC236}">
                <a16:creationId xmlns:a16="http://schemas.microsoft.com/office/drawing/2014/main" id="{7B1FC5DB-DBB6-CFAF-180D-DED262A05349}"/>
              </a:ext>
            </a:extLst>
          </p:cNvPr>
          <p:cNvSpPr txBox="1"/>
          <p:nvPr/>
        </p:nvSpPr>
        <p:spPr>
          <a:xfrm>
            <a:off x="10735922" y="5964499"/>
            <a:ext cx="1353954" cy="7078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Xấu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hổ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99;p3">
            <a:extLst>
              <a:ext uri="{FF2B5EF4-FFF2-40B4-BE49-F238E27FC236}">
                <a16:creationId xmlns:a16="http://schemas.microsoft.com/office/drawing/2014/main" id="{2969933B-ECA7-1357-2447-095257E1767B}"/>
              </a:ext>
            </a:extLst>
          </p:cNvPr>
          <p:cNvSpPr txBox="1"/>
          <p:nvPr/>
        </p:nvSpPr>
        <p:spPr>
          <a:xfrm>
            <a:off x="8177484" y="2342170"/>
            <a:ext cx="3297436" cy="7078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Mừng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của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cầu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vòng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8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 animBg="1"/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84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2">
            <a:extLst>
              <a:ext uri="{FF2B5EF4-FFF2-40B4-BE49-F238E27FC236}">
                <a16:creationId xmlns:a16="http://schemas.microsoft.com/office/drawing/2014/main" id="{3A1F14EA-F3B8-62A7-12F8-7ADAE379F673}"/>
              </a:ext>
            </a:extLst>
          </p:cNvPr>
          <p:cNvSpPr/>
          <p:nvPr/>
        </p:nvSpPr>
        <p:spPr>
          <a:xfrm>
            <a:off x="621984" y="1836946"/>
            <a:ext cx="10948032" cy="1821307"/>
          </a:xfrm>
          <a:prstGeom prst="roundRect">
            <a:avLst>
              <a:gd name="adj" fmla="val 24908"/>
            </a:avLst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Hoạt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động</a:t>
            </a:r>
            <a:r>
              <a:rPr lang="en-US" sz="3600" b="1" dirty="0">
                <a:solidFill>
                  <a:srgbClr val="002060"/>
                </a:solidFill>
              </a:rPr>
              <a:t> 1: </a:t>
            </a:r>
            <a:r>
              <a:rPr lang="en-US" sz="3600" b="1" dirty="0" err="1">
                <a:solidFill>
                  <a:srgbClr val="002060"/>
                </a:solidFill>
              </a:rPr>
              <a:t>Tìm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hiểu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cấu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tạo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của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văn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thể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hiện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tình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cảm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cảm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xúc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0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AC8D2553-E519-5F8E-D5EB-1FE4D6D9E6A7}"/>
              </a:ext>
            </a:extLst>
          </p:cNvPr>
          <p:cNvSpPr/>
          <p:nvPr/>
        </p:nvSpPr>
        <p:spPr>
          <a:xfrm>
            <a:off x="653434" y="1634899"/>
            <a:ext cx="2105032" cy="618107"/>
          </a:xfrm>
          <a:prstGeom prst="roundRect">
            <a:avLst>
              <a:gd name="adj" fmla="val 24908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99;p3">
            <a:extLst>
              <a:ext uri="{FF2B5EF4-FFF2-40B4-BE49-F238E27FC236}">
                <a16:creationId xmlns:a16="http://schemas.microsoft.com/office/drawing/2014/main" id="{0A71690C-6272-A34C-8DF1-F8F288DAEBA0}"/>
              </a:ext>
            </a:extLst>
          </p:cNvPr>
          <p:cNvSpPr txBox="1"/>
          <p:nvPr/>
        </p:nvSpPr>
        <p:spPr>
          <a:xfrm>
            <a:off x="3736947" y="1932480"/>
            <a:ext cx="7245280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đoạn văn sau và trả lời câu hỏi: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99;p3">
            <a:extLst>
              <a:ext uri="{FF2B5EF4-FFF2-40B4-BE49-F238E27FC236}">
                <a16:creationId xmlns:a16="http://schemas.microsoft.com/office/drawing/2014/main" id="{ED23D293-A7F2-6FE8-4FC0-46E5D3772DC9}"/>
              </a:ext>
            </a:extLst>
          </p:cNvPr>
          <p:cNvSpPr txBox="1"/>
          <p:nvPr/>
        </p:nvSpPr>
        <p:spPr>
          <a:xfrm>
            <a:off x="373149" y="2473676"/>
            <a:ext cx="11598892" cy="412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indent="215900" algn="just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 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Đầu năm học mới, chúng em được học bài thơ </a:t>
            </a:r>
            <a:r>
              <a:rPr lang="vi-VN" sz="2400" i="1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Khi bé Hoa ra đời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của nhà thơ Nguyễn Đức Mậu. Ngay từ đầu, lời thơ dịu dàng, âu yếm đã cuốn hút em. Em yêu những cánh cò nhẹ nhàng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bay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vào giấc ngủ, đậu trên vành nôi của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bé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lời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ru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của mẹ.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Em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yêu đôi bàn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tay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của mẹ đan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thành áo, lấy bông làm tấm gối êm. </a:t>
            </a:r>
            <a:r>
              <a:rPr lang="vi-VN" sz="24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Thật thú vị </a:t>
            </a:r>
            <a:r>
              <a:rPr lang="en-US" sz="2400" dirty="0" err="1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thấy những cánh bướm và trái cây chín hồng </a:t>
            </a:r>
            <a:r>
              <a:rPr lang="en-US" sz="24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in </a:t>
            </a:r>
            <a:r>
              <a:rPr lang="vi-VN" sz="24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trên gối, trên chăn, trên áo quần của bé như cũng từ bên ngoài </a:t>
            </a:r>
            <a:r>
              <a:rPr lang="en-US" sz="24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bay </a:t>
            </a:r>
            <a:r>
              <a:rPr lang="vi-VN" sz="24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vào với bé. </a:t>
            </a:r>
            <a:r>
              <a:rPr lang="en-US" sz="24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Con </a:t>
            </a:r>
            <a:r>
              <a:rPr lang="vi-VN" sz="24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búp bê bỗng trở thành một người bạn cầm quà đến chơi. Ông trăng trên trời, đám mây, ngọn gió ghé vào thăm, thì thầm kể </a:t>
            </a:r>
            <a:r>
              <a:rPr lang="en-US" sz="2400" dirty="0" err="1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bé biết </a:t>
            </a:r>
            <a:r>
              <a:rPr lang="en-US" sz="24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bao </a:t>
            </a:r>
            <a:r>
              <a:rPr lang="vi-VN" sz="24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điều mới lạ. Bài thơ không có câu nào tả </a:t>
            </a:r>
            <a:r>
              <a:rPr lang="en-US" sz="2400" dirty="0" err="1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bé nhưng vẫn hiện lên hình ảnh </a:t>
            </a:r>
            <a:r>
              <a:rPr lang="en-US" sz="2400" dirty="0" err="1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nằm </a:t>
            </a:r>
            <a:r>
              <a:rPr lang="en-US" sz="2400" dirty="0" err="1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nôi, như chiếc búp trên cành, nhận được biết </a:t>
            </a:r>
            <a:r>
              <a:rPr lang="en-US" sz="24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bao </a:t>
            </a:r>
            <a:r>
              <a:rPr lang="vi-VN" sz="24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tình yêu mến. Đọc bài thơ, </a:t>
            </a:r>
            <a:r>
              <a:rPr lang="en-US" sz="2400" dirty="0" err="1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thấy yêu thêm </a:t>
            </a:r>
            <a:r>
              <a:rPr lang="en-US" sz="2400" dirty="0" err="1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bé của mình ở nhà và hiểu thêm về tình thương yêu mà </a:t>
            </a:r>
            <a:r>
              <a:rPr lang="en-US" sz="24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cha </a:t>
            </a:r>
            <a:r>
              <a:rPr lang="vi-VN" sz="24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mẹ đã dành </a:t>
            </a:r>
            <a:r>
              <a:rPr lang="en-US" sz="2400" dirty="0" err="1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mỗi đứa </a:t>
            </a:r>
            <a:r>
              <a:rPr lang="en-US" sz="2400" dirty="0">
                <a:solidFill>
                  <a:srgbClr val="231F2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con.</a:t>
            </a:r>
          </a:p>
        </p:txBody>
      </p:sp>
    </p:spTree>
    <p:extLst>
      <p:ext uri="{BB962C8B-B14F-4D97-AF65-F5344CB8AC3E}">
        <p14:creationId xmlns:p14="http://schemas.microsoft.com/office/powerpoint/2010/main" val="174154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9;p3">
            <a:extLst>
              <a:ext uri="{FF2B5EF4-FFF2-40B4-BE49-F238E27FC236}">
                <a16:creationId xmlns:a16="http://schemas.microsoft.com/office/drawing/2014/main" id="{E8E8B98F-AA3F-D96F-77C0-FFE453878BF2}"/>
              </a:ext>
            </a:extLst>
          </p:cNvPr>
          <p:cNvSpPr txBox="1"/>
          <p:nvPr/>
        </p:nvSpPr>
        <p:spPr>
          <a:xfrm>
            <a:off x="1690100" y="2905769"/>
            <a:ext cx="7526026" cy="98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  </a:t>
            </a:r>
            <a:r>
              <a:rPr lang="en-US" sz="3200" b="1" i="1" dirty="0" err="1">
                <a:solidFill>
                  <a:srgbClr val="002060"/>
                </a:solidFill>
              </a:rPr>
              <a:t>Cuốn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hút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5504B365-3136-A45B-3ABF-4FA69E17C904}"/>
              </a:ext>
            </a:extLst>
          </p:cNvPr>
          <p:cNvSpPr/>
          <p:nvPr/>
        </p:nvSpPr>
        <p:spPr>
          <a:xfrm>
            <a:off x="912379" y="1610623"/>
            <a:ext cx="2105032" cy="618107"/>
          </a:xfrm>
          <a:prstGeom prst="roundRect">
            <a:avLst>
              <a:gd name="adj" fmla="val 24908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99;p3">
            <a:extLst>
              <a:ext uri="{FF2B5EF4-FFF2-40B4-BE49-F238E27FC236}">
                <a16:creationId xmlns:a16="http://schemas.microsoft.com/office/drawing/2014/main" id="{78863D86-AB86-5E37-9C36-893A4F1F00D5}"/>
              </a:ext>
            </a:extLst>
          </p:cNvPr>
          <p:cNvSpPr txBox="1"/>
          <p:nvPr/>
        </p:nvSpPr>
        <p:spPr>
          <a:xfrm>
            <a:off x="3656027" y="1797869"/>
            <a:ext cx="7245280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đoạn văn sau và trả lời câu hỏi: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99;p3">
            <a:extLst>
              <a:ext uri="{FF2B5EF4-FFF2-40B4-BE49-F238E27FC236}">
                <a16:creationId xmlns:a16="http://schemas.microsoft.com/office/drawing/2014/main" id="{B675DF31-6FDB-4DC5-8F7F-A11ABC04991B}"/>
              </a:ext>
            </a:extLst>
          </p:cNvPr>
          <p:cNvSpPr txBox="1"/>
          <p:nvPr/>
        </p:nvSpPr>
        <p:spPr>
          <a:xfrm>
            <a:off x="1821624" y="4893447"/>
            <a:ext cx="7087707" cy="70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i="1" dirty="0">
                <a:solidFill>
                  <a:srgbClr val="0070C0"/>
                </a:solidFill>
              </a:rPr>
              <a:t>VD: Em </a:t>
            </a:r>
            <a:r>
              <a:rPr lang="en-US" sz="2800" b="1" i="1" dirty="0" err="1">
                <a:solidFill>
                  <a:srgbClr val="0070C0"/>
                </a:solidFill>
              </a:rPr>
              <a:t>bị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cuốn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hút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vào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câu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chuyện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mẹ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kể</a:t>
            </a:r>
            <a:r>
              <a:rPr lang="en-US" sz="2800" b="1" i="1" dirty="0">
                <a:solidFill>
                  <a:srgbClr val="0070C0"/>
                </a:solidFill>
              </a:rPr>
              <a:t>.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Google Shape;99;p3">
            <a:extLst>
              <a:ext uri="{FF2B5EF4-FFF2-40B4-BE49-F238E27FC236}">
                <a16:creationId xmlns:a16="http://schemas.microsoft.com/office/drawing/2014/main" id="{BCBE9EB7-A8F9-B900-CD15-CCE9D01FE6E0}"/>
              </a:ext>
            </a:extLst>
          </p:cNvPr>
          <p:cNvSpPr txBox="1"/>
          <p:nvPr/>
        </p:nvSpPr>
        <p:spPr>
          <a:xfrm>
            <a:off x="368336" y="2385385"/>
            <a:ext cx="2654621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Giải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nghĩa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:</a:t>
            </a: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Google Shape;99;p3">
            <a:extLst>
              <a:ext uri="{FF2B5EF4-FFF2-40B4-BE49-F238E27FC236}">
                <a16:creationId xmlns:a16="http://schemas.microsoft.com/office/drawing/2014/main" id="{8291A585-D6E9-13C9-0550-9FCEFDD0C084}"/>
              </a:ext>
            </a:extLst>
          </p:cNvPr>
          <p:cNvSpPr txBox="1"/>
          <p:nvPr/>
        </p:nvSpPr>
        <p:spPr>
          <a:xfrm>
            <a:off x="3867559" y="3121255"/>
            <a:ext cx="4815195" cy="70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: </a:t>
            </a:r>
            <a:r>
              <a:rPr lang="en-US" sz="2800" dirty="0" err="1">
                <a:solidFill>
                  <a:srgbClr val="002060"/>
                </a:solidFill>
              </a:rPr>
              <a:t>lôi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cuốn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dồn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mọi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sự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chú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vào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F79B3-A15A-ECA7-5860-782E475A023F}"/>
              </a:ext>
            </a:extLst>
          </p:cNvPr>
          <p:cNvSpPr txBox="1"/>
          <p:nvPr/>
        </p:nvSpPr>
        <p:spPr>
          <a:xfrm>
            <a:off x="631629" y="4190243"/>
            <a:ext cx="38270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Đặt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cuốn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hút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922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9;p3">
            <a:extLst>
              <a:ext uri="{FF2B5EF4-FFF2-40B4-BE49-F238E27FC236}">
                <a16:creationId xmlns:a16="http://schemas.microsoft.com/office/drawing/2014/main" id="{E8E8B98F-AA3F-D96F-77C0-FFE453878BF2}"/>
              </a:ext>
            </a:extLst>
          </p:cNvPr>
          <p:cNvSpPr txBox="1"/>
          <p:nvPr/>
        </p:nvSpPr>
        <p:spPr>
          <a:xfrm>
            <a:off x="373149" y="2473676"/>
            <a:ext cx="11598892" cy="384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 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1.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văn thể hiện tình cảm, cảm xúc của người viết về điều gì?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2.Tìm n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hững câu văn thể hiện các nội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dung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a)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bài thơ.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b)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tình cảm, cảm xúc về những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tiết, hình ảnh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thơ.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c)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bài thơ, liên hệ đến thực tế.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15900" algn="just"/>
            <a:endParaRPr lang="en-US" sz="2400" dirty="0">
              <a:solidFill>
                <a:srgbClr val="231F20"/>
              </a:solidFill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5504B365-3136-A45B-3ABF-4FA69E17C904}"/>
              </a:ext>
            </a:extLst>
          </p:cNvPr>
          <p:cNvSpPr/>
          <p:nvPr/>
        </p:nvSpPr>
        <p:spPr>
          <a:xfrm>
            <a:off x="912379" y="1610623"/>
            <a:ext cx="2105032" cy="618107"/>
          </a:xfrm>
          <a:prstGeom prst="roundRect">
            <a:avLst>
              <a:gd name="adj" fmla="val 24908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99;p3">
            <a:extLst>
              <a:ext uri="{FF2B5EF4-FFF2-40B4-BE49-F238E27FC236}">
                <a16:creationId xmlns:a16="http://schemas.microsoft.com/office/drawing/2014/main" id="{78863D86-AB86-5E37-9C36-893A4F1F00D5}"/>
              </a:ext>
            </a:extLst>
          </p:cNvPr>
          <p:cNvSpPr txBox="1"/>
          <p:nvPr/>
        </p:nvSpPr>
        <p:spPr>
          <a:xfrm>
            <a:off x="3656027" y="1797869"/>
            <a:ext cx="7245280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đoạn văn sau và trả lời câu hỏi: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23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1856</Words>
  <Application>Microsoft Office PowerPoint</Application>
  <PresentationFormat>Widescreen</PresentationFormat>
  <Paragraphs>93</Paragraphs>
  <Slides>21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微软雅黑</vt:lpstr>
      <vt:lpstr>#9Slide07 HoneyCream</vt:lpstr>
      <vt:lpstr>Arial</vt:lpstr>
      <vt:lpstr>Calibri</vt:lpstr>
      <vt:lpstr>Calibri Light</vt:lpstr>
      <vt:lpstr>Courier New</vt:lpstr>
      <vt:lpstr>Lexend Medium</vt:lpstr>
      <vt:lpstr>SVN-Newton</vt:lpstr>
      <vt:lpstr>SVN-Ready</vt:lpstr>
      <vt:lpstr>Times New Roman</vt:lpstr>
      <vt:lpstr>UTM Avo</vt:lpstr>
      <vt:lpstr>Wingdings</vt:lpstr>
      <vt:lpstr>字魂70号-灵悦黑体</vt:lpstr>
      <vt:lpstr>2_Office Theme</vt:lpstr>
      <vt:lpstr>1_Office Theme</vt:lpstr>
      <vt:lpstr>千图网海量PPT模板www.58pic.com​​</vt:lpstr>
      <vt:lpstr>1_Office 主题​​</vt:lpstr>
      <vt:lpstr>Tuần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Huong Mai</dc:creator>
  <cp:lastModifiedBy>Huong Mai</cp:lastModifiedBy>
  <cp:revision>19</cp:revision>
  <dcterms:created xsi:type="dcterms:W3CDTF">2024-06-25T04:49:50Z</dcterms:created>
  <dcterms:modified xsi:type="dcterms:W3CDTF">2024-06-27T04:02:40Z</dcterms:modified>
</cp:coreProperties>
</file>