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1"/>
  </p:notesMasterIdLst>
  <p:sldIdLst>
    <p:sldId id="256" r:id="rId3"/>
    <p:sldId id="257" r:id="rId4"/>
    <p:sldId id="258" r:id="rId5"/>
    <p:sldId id="267" r:id="rId6"/>
    <p:sldId id="268" r:id="rId7"/>
    <p:sldId id="278" r:id="rId8"/>
    <p:sldId id="281" r:id="rId9"/>
    <p:sldId id="280" r:id="rId10"/>
    <p:sldId id="269" r:id="rId11"/>
    <p:sldId id="270" r:id="rId12"/>
    <p:sldId id="271" r:id="rId13"/>
    <p:sldId id="272" r:id="rId14"/>
    <p:sldId id="273" r:id="rId15"/>
    <p:sldId id="274" r:id="rId16"/>
    <p:sldId id="275" r:id="rId17"/>
    <p:sldId id="276" r:id="rId18"/>
    <p:sldId id="277" r:id="rId19"/>
    <p:sldId id="26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10/21/2023</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10/21/2023</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10/21/2023</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10/21/2023</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10/21/2023</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10/21/2023</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10/21/2023</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10/21/2023</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10/21/2023</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10/21/2023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10/21/2023</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10/21/2023</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10/21/2023</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10/21/2023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29286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10/21/2023</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10/21/2023</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10/21/2023</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10/21/2023</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10/21/2023</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0.png"/><Relationship Id="rId10" Type="http://schemas.openxmlformats.org/officeDocument/2006/relationships/image" Target="../media/image33.gif"/><Relationship Id="rId4" Type="http://schemas.openxmlformats.org/officeDocument/2006/relationships/image" Target="../media/image9.png"/><Relationship Id="rId9" Type="http://schemas.openxmlformats.org/officeDocument/2006/relationships/image" Target="../media/image32.gif"/></Relationships>
</file>

<file path=ppt/slides/_rels/slide1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2.png"/><Relationship Id="rId10" Type="http://schemas.openxmlformats.org/officeDocument/2006/relationships/image" Target="../media/image33.gif"/><Relationship Id="rId4" Type="http://schemas.openxmlformats.org/officeDocument/2006/relationships/image" Target="../media/image11.png"/><Relationship Id="rId9" Type="http://schemas.openxmlformats.org/officeDocument/2006/relationships/image" Target="../media/image32.gif"/></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4.png"/><Relationship Id="rId10" Type="http://schemas.openxmlformats.org/officeDocument/2006/relationships/image" Target="../media/image33.gif"/><Relationship Id="rId4" Type="http://schemas.openxmlformats.org/officeDocument/2006/relationships/image" Target="../media/image13.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6.png"/><Relationship Id="rId10" Type="http://schemas.openxmlformats.org/officeDocument/2006/relationships/image" Target="../media/image33.gif"/><Relationship Id="rId4" Type="http://schemas.openxmlformats.org/officeDocument/2006/relationships/image" Target="../media/image15.png"/><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18.png"/><Relationship Id="rId10" Type="http://schemas.openxmlformats.org/officeDocument/2006/relationships/image" Target="../media/image33.gif"/><Relationship Id="rId4" Type="http://schemas.openxmlformats.org/officeDocument/2006/relationships/image" Target="../media/image17.png"/><Relationship Id="rId9" Type="http://schemas.openxmlformats.org/officeDocument/2006/relationships/image" Target="../media/image32.gif"/></Relationships>
</file>

<file path=ppt/slides/_rels/slide15.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0.png"/><Relationship Id="rId10" Type="http://schemas.openxmlformats.org/officeDocument/2006/relationships/image" Target="../media/image33.gif"/><Relationship Id="rId4" Type="http://schemas.openxmlformats.org/officeDocument/2006/relationships/image" Target="../media/image19.png"/><Relationship Id="rId9" Type="http://schemas.openxmlformats.org/officeDocument/2006/relationships/image" Target="../media/image32.gif"/></Relationships>
</file>

<file path=ppt/slides/_rels/slide16.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2.png"/><Relationship Id="rId10" Type="http://schemas.openxmlformats.org/officeDocument/2006/relationships/image" Target="../media/image33.gif"/><Relationship Id="rId4" Type="http://schemas.openxmlformats.org/officeDocument/2006/relationships/image" Target="../media/image21.png"/><Relationship Id="rId9" Type="http://schemas.openxmlformats.org/officeDocument/2006/relationships/image" Target="../media/image32.gif"/></Relationships>
</file>

<file path=ppt/slides/_rels/slide17.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4.png"/><Relationship Id="rId10" Type="http://schemas.openxmlformats.org/officeDocument/2006/relationships/image" Target="../media/image33.gif"/><Relationship Id="rId4" Type="http://schemas.openxmlformats.org/officeDocument/2006/relationships/image" Target="../media/image23.png"/><Relationship Id="rId9" Type="http://schemas.openxmlformats.org/officeDocument/2006/relationships/image" Target="../media/image32.gif"/></Relationships>
</file>

<file path=ppt/slides/_rels/slide18.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6.png"/><Relationship Id="rId10" Type="http://schemas.openxmlformats.org/officeDocument/2006/relationships/image" Target="../media/image33.gif"/><Relationship Id="rId4" Type="http://schemas.openxmlformats.org/officeDocument/2006/relationships/image" Target="../media/image25.png"/><Relationship Id="rId9" Type="http://schemas.openxmlformats.org/officeDocument/2006/relationships/image" Target="../media/image32.gi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slide" Target="slide14.xml"/><Relationship Id="rId26" Type="http://schemas.openxmlformats.org/officeDocument/2006/relationships/image" Target="../media/image22.png"/><Relationship Id="rId3" Type="http://schemas.openxmlformats.org/officeDocument/2006/relationships/slide" Target="slide9.xml"/><Relationship Id="rId21" Type="http://schemas.openxmlformats.org/officeDocument/2006/relationships/slide" Target="slide15.xml"/><Relationship Id="rId7" Type="http://schemas.openxmlformats.org/officeDocument/2006/relationships/image" Target="../media/image9.png"/><Relationship Id="rId12" Type="http://schemas.openxmlformats.org/officeDocument/2006/relationships/slide" Target="slide12.xml"/><Relationship Id="rId17" Type="http://schemas.openxmlformats.org/officeDocument/2006/relationships/image" Target="../media/image16.png"/><Relationship Id="rId25" Type="http://schemas.openxmlformats.org/officeDocument/2006/relationships/image" Target="../media/image21.png"/><Relationship Id="rId33" Type="http://schemas.openxmlformats.org/officeDocument/2006/relationships/image" Target="../media/image27.gif"/><Relationship Id="rId2" Type="http://schemas.openxmlformats.org/officeDocument/2006/relationships/image" Target="../media/image6.jpeg"/><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slide" Target="slide10.xml"/><Relationship Id="rId11" Type="http://schemas.openxmlformats.org/officeDocument/2006/relationships/image" Target="../media/image12.png"/><Relationship Id="rId24" Type="http://schemas.openxmlformats.org/officeDocument/2006/relationships/slide" Target="slide16.xml"/><Relationship Id="rId32" Type="http://schemas.openxmlformats.org/officeDocument/2006/relationships/image" Target="../media/image26.png"/><Relationship Id="rId5" Type="http://schemas.openxmlformats.org/officeDocument/2006/relationships/image" Target="../media/image8.png"/><Relationship Id="rId15" Type="http://schemas.openxmlformats.org/officeDocument/2006/relationships/slide" Target="slide13.xml"/><Relationship Id="rId23" Type="http://schemas.openxmlformats.org/officeDocument/2006/relationships/image" Target="../media/image20.png"/><Relationship Id="rId28"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17.png"/><Relationship Id="rId31"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slide" Target="slide11.xml"/><Relationship Id="rId14" Type="http://schemas.openxmlformats.org/officeDocument/2006/relationships/image" Target="../media/image14.png"/><Relationship Id="rId22" Type="http://schemas.openxmlformats.org/officeDocument/2006/relationships/image" Target="../media/image19.png"/><Relationship Id="rId27" Type="http://schemas.openxmlformats.org/officeDocument/2006/relationships/slide" Target="slide17.xml"/><Relationship Id="rId30" Type="http://schemas.openxmlformats.org/officeDocument/2006/relationships/slide" Target="slide18.xml"/><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6.gif"/><Relationship Id="rId3" Type="http://schemas.openxmlformats.org/officeDocument/2006/relationships/image" Target="../media/image29.gif"/><Relationship Id="rId7" Type="http://schemas.openxmlformats.org/officeDocument/2006/relationships/slide" Target="slide5.xml"/><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8.png"/><Relationship Id="rId10" Type="http://schemas.openxmlformats.org/officeDocument/2006/relationships/image" Target="../media/image33.gif"/><Relationship Id="rId4" Type="http://schemas.openxmlformats.org/officeDocument/2006/relationships/image" Target="../media/image7.png"/><Relationship Id="rId9"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2FFC5212-227D-4386-8215-57FF30950393}"/>
              </a:ext>
            </a:extLst>
          </p:cNvPr>
          <p:cNvSpPr txBox="1">
            <a:spLocks noChangeArrowheads="1"/>
          </p:cNvSpPr>
          <p:nvPr/>
        </p:nvSpPr>
        <p:spPr bwMode="auto">
          <a:xfrm>
            <a:off x="2641410" y="1139547"/>
            <a:ext cx="6909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VnTime" pitchFamily="34" charset="0"/>
              </a:defRPr>
            </a:lvl1pPr>
            <a:lvl2pPr marL="742950" indent="-285750">
              <a:defRPr>
                <a:solidFill>
                  <a:schemeClr val="tx1"/>
                </a:solidFill>
                <a:latin typeface=".VnTime" pitchFamily="34" charset="0"/>
              </a:defRPr>
            </a:lvl2pPr>
            <a:lvl3pPr marL="1143000" indent="-228600">
              <a:defRPr>
                <a:solidFill>
                  <a:schemeClr val="tx1"/>
                </a:solidFill>
                <a:latin typeface=".VnTime" pitchFamily="34" charset="0"/>
              </a:defRPr>
            </a:lvl3pPr>
            <a:lvl4pPr marL="1600200" indent="-228600">
              <a:defRPr>
                <a:solidFill>
                  <a:schemeClr val="tx1"/>
                </a:solidFill>
                <a:latin typeface=".VnTime" pitchFamily="34" charset="0"/>
              </a:defRPr>
            </a:lvl4pPr>
            <a:lvl5pPr marL="2057400" indent="-22860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eaLnBrk="1" hangingPunct="1">
              <a:spcBef>
                <a:spcPct val="50000"/>
              </a:spcBef>
            </a:pPr>
            <a:r>
              <a:rPr lang="en-US" altLang="en-US" sz="3200" b="1" dirty="0" err="1">
                <a:solidFill>
                  <a:srgbClr val="0000FF"/>
                </a:solidFill>
                <a:latin typeface="HP001 4 hàng" pitchFamily="34" charset="0"/>
              </a:rPr>
              <a:t>Thứ</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ngày</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tháng</a:t>
            </a:r>
            <a:r>
              <a:rPr lang="en-US" altLang="en-US" sz="3200" b="1" dirty="0">
                <a:solidFill>
                  <a:srgbClr val="0000FF"/>
                </a:solidFill>
                <a:latin typeface="HP001 4 hàng" pitchFamily="34" charset="0"/>
              </a:rPr>
              <a:t>   </a:t>
            </a:r>
            <a:r>
              <a:rPr lang="en-US" altLang="en-US" sz="3200" b="1" dirty="0" err="1">
                <a:solidFill>
                  <a:srgbClr val="0000FF"/>
                </a:solidFill>
                <a:latin typeface="HP001 4 hàng" pitchFamily="34" charset="0"/>
              </a:rPr>
              <a:t>năm</a:t>
            </a:r>
            <a:r>
              <a:rPr lang="en-US" altLang="en-US" sz="3200" b="1" dirty="0">
                <a:solidFill>
                  <a:srgbClr val="0000FF"/>
                </a:solidFill>
                <a:latin typeface="HP001 4 hàng" pitchFamily="34" charset="0"/>
              </a:rPr>
              <a:t> 2023</a:t>
            </a:r>
          </a:p>
        </p:txBody>
      </p:sp>
      <p:sp>
        <p:nvSpPr>
          <p:cNvPr id="3" name="TextBox 2">
            <a:extLst>
              <a:ext uri="{FF2B5EF4-FFF2-40B4-BE49-F238E27FC236}">
                <a16:creationId xmlns:a16="http://schemas.microsoft.com/office/drawing/2014/main" id="{0EF1B384-2B2E-4E2E-96DD-06F63D26AFCA}"/>
              </a:ext>
            </a:extLst>
          </p:cNvPr>
          <p:cNvSpPr txBox="1"/>
          <p:nvPr/>
        </p:nvSpPr>
        <p:spPr>
          <a:xfrm>
            <a:off x="1928814" y="1579711"/>
            <a:ext cx="9329736" cy="3040641"/>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3200" b="1" u="sng"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a:t>
            </a:r>
            <a:r>
              <a:rPr lang="vi-VN" sz="32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ÔN TẬP GIỮA HỌC KÌ 1</a:t>
            </a:r>
          </a:p>
          <a:p>
            <a:pPr marL="180340" marR="0" algn="ctr">
              <a:lnSpc>
                <a:spcPct val="150000"/>
              </a:lnSpc>
              <a:spcBef>
                <a:spcPts val="0"/>
              </a:spcBef>
              <a:spcAft>
                <a:spcPts val="0"/>
              </a:spcAft>
              <a:tabLst>
                <a:tab pos="270510" algn="l"/>
              </a:tabLst>
            </a:pP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iết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4)</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8000" y="275771"/>
            <a:ext cx="1092200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Cái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răng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khểnh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Vì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sao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bạn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nhỏ</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kể</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cho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cô</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giáo</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nghe</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bí</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mật</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mình</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2002971"/>
            <a:ext cx="10807700" cy="20097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Vì bạn nhỏ tin tưởng vào cô giáo và thích thú khi nghe cô giải thích “Khi em kể điều bí mật cho một người biết giữ nó thì bó mật vẫn còn” và khi đó “có hai người giữ chung một bí mật”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507999" y="275771"/>
            <a:ext cx="1090771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vết</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i="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đinh</a:t>
            </a:r>
            <a:r>
              <a:rPr lang="en-US" sz="32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Em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hiểu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trong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Dù</a:t>
            </a:r>
            <a:r>
              <a:rPr lang="en-US" sz="3200" b="1" dirty="0">
                <a:solidFill>
                  <a:schemeClr val="tx2">
                    <a:lumMod val="75000"/>
                  </a:schemeClr>
                </a:solidFill>
                <a:latin typeface="Times New Roman" panose="02020603050405020304" pitchFamily="18" charset="0"/>
                <a:cs typeface="Times New Roman" panose="02020603050405020304" pitchFamily="18" charset="0"/>
              </a:rPr>
              <a:t> con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nhổ</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vẫn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còn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chỉ</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53723" y="2371792"/>
            <a:ext cx="1123400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en-US" dirty="0">
                <a:solidFill>
                  <a:srgbClr val="FF0000"/>
                </a:solidFill>
              </a:rPr>
              <a:t>“</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Dù</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đã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nhổ</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vẫn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còn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trưng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ấn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xấu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tổn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nảy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gây</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300038" y="308464"/>
            <a:ext cx="11464829"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hay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chữ</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tốt</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Tìm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chi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tiết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quyết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tâm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luyện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chữ</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Cao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Quát</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7133" y="2151796"/>
            <a:ext cx="11764867" cy="202791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2800" b="1" dirty="0">
                <a:solidFill>
                  <a:srgbClr val="FF0000"/>
                </a:solidFill>
                <a:latin typeface="Times New Roman" panose="02020603050405020304" pitchFamily="18" charset="0"/>
                <a:cs typeface="Times New Roman" panose="02020603050405020304" pitchFamily="18" charset="0"/>
              </a:rPr>
              <a:t>Ông dốc hết sức luyện viết chữ sao cho đẹp; sáng sáng, ông cầm que vạch lên cột nhà luyện chữ cho cứng cáp; mỗi buổi tối, ông viết xong mười trang vở mới chịu đi ngủ; ông mượn những cuốn sách có chữ viết đẹp làm mẫu để luyện thêm nhiều kiểu chữ khác nhau; ông kiên trì luyện tập suốt mấy năm.</a:t>
            </a:r>
            <a:r>
              <a:rPr lang="en-US" sz="28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42938" y="319087"/>
            <a:ext cx="10818577" cy="167940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long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rẫy</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r>
              <a:rPr kumimoji="0" lang="en-US" sz="3200" b="1" i="0" u="none" strike="noStrike" kern="1200" cap="none" spc="0" normalizeH="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vật</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nhiên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đường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đẹp</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8000" y="1822134"/>
            <a:ext cx="10542492" cy="209690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Cảnh vật thiên nhiên trên đường đi rất đẹp: Mặt Trời mới ló trên ngọn tre. Những giọt sương được nắng sớm chiếu vào, như những ngọn đèn giăng trên ngọn cỏ...</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657225" y="275771"/>
            <a:ext cx="10801350"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văn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Vì</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mấy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trước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Bé</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sớm</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07999" y="2131123"/>
            <a:ext cx="11050589"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Bé phải ra đầu làng để quan sát, chuẩn bị cho bài tập làm văn tả cảnh.é phải ra đầu làng để quan sát, chuẩn bị cho bài tập làm văn tả cảnh.</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42963" y="275771"/>
            <a:ext cx="10387012"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thuộc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lòng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a:solidFill>
                  <a:schemeClr val="tx2">
                    <a:lumMod val="75000"/>
                  </a:schemeClr>
                </a:solidFill>
                <a:latin typeface="Times New Roman" panose="02020603050405020304" pitchFamily="18" charset="0"/>
                <a:cs typeface="Times New Roman" panose="02020603050405020304" pitchFamily="18" charset="0"/>
              </a:rPr>
              <a:t>Qua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hình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ảnh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cây</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cau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tác</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thơ</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muốn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lên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điều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gì</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95836" y="2235869"/>
            <a:ext cx="11005614" cy="14212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000" b="1" dirty="0">
                <a:solidFill>
                  <a:srgbClr val="FF0000"/>
                </a:solidFill>
                <a:latin typeface="Times New Roman" panose="02020603050405020304" pitchFamily="18" charset="0"/>
                <a:cs typeface="Times New Roman" panose="02020603050405020304" pitchFamily="18" charset="0"/>
              </a:rPr>
              <a:t>Qua hình ảnh cây cau, tác giả ca ngợi những phẩm chất tốt đẹp của con người như: khiêm nhưởng, dũng cảm, thẳng thắn, giàu lòng thương yêu, sẵn sàng giúp đỡ người khác.</a:t>
            </a:r>
            <a:r>
              <a:rPr lang="en-US" sz="3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947461" y="261756"/>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Một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chính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trực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Tô</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Hiến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Thành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giải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thích</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như</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thế</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nào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về</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sự</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lựa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chọn</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của</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mình</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576553" y="2373969"/>
            <a:ext cx="10364788"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Ông giải thích rằng ông chọn người tài ba giúp nước chứ không chọn người hầu hạ giỏi.</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1939470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36614" y="275771"/>
            <a:ext cx="10021886"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hạt</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thóc</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giống</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chemeClr val="tx2">
                    <a:lumMod val="75000"/>
                  </a:schemeClr>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vi-VN" sz="3200" b="1" dirty="0">
                <a:solidFill>
                  <a:schemeClr val="tx2">
                    <a:lumMod val="75000"/>
                  </a:schemeClr>
                </a:solidFill>
                <a:latin typeface="Times New Roman" panose="02020603050405020304" pitchFamily="18" charset="0"/>
                <a:cs typeface="Times New Roman" panose="02020603050405020304" pitchFamily="18" charset="0"/>
              </a:rPr>
              <a:t>V</a:t>
            </a:r>
            <a:r>
              <a:rPr lang="en-US" sz="3200" b="1" dirty="0">
                <a:solidFill>
                  <a:schemeClr val="tx2">
                    <a:lumMod val="75000"/>
                  </a:schemeClr>
                </a:solidFill>
                <a:latin typeface="Times New Roman" panose="02020603050405020304" pitchFamily="18" charset="0"/>
                <a:cs typeface="Times New Roman" panose="02020603050405020304" pitchFamily="18" charset="0"/>
              </a:rPr>
              <a:t>ì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sao</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mọi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người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đều</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sững</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sờ</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khi</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nghe</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Chôm</a:t>
            </a:r>
            <a:r>
              <a:rPr lang="en-US" sz="3200" b="1" dirty="0">
                <a:solidFill>
                  <a:schemeClr val="tx2">
                    <a:lumMod val="75000"/>
                  </a:schemeClr>
                </a:solidFill>
                <a:latin typeface="Times New Roman" panose="02020603050405020304" pitchFamily="18" charset="0"/>
                <a:cs typeface="Times New Roman" panose="02020603050405020304" pitchFamily="18" charset="0"/>
              </a:rPr>
              <a:t> </a:t>
            </a:r>
            <a:r>
              <a:rPr lang="en-US" sz="3200" b="1" dirty="0" err="1">
                <a:solidFill>
                  <a:schemeClr val="tx2">
                    <a:lumMod val="75000"/>
                  </a:schemeClr>
                </a:solidFill>
                <a:latin typeface="Times New Roman" panose="02020603050405020304" pitchFamily="18" charset="0"/>
                <a:cs typeface="Times New Roman" panose="02020603050405020304" pitchFamily="18" charset="0"/>
              </a:rPr>
              <a:t>nói</a:t>
            </a:r>
            <a:r>
              <a:rPr lang="en-US" sz="3200" b="1" dirty="0">
                <a:solidFill>
                  <a:schemeClr val="tx2">
                    <a:lumMod val="75000"/>
                  </a:schemeClr>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chemeClr val="tx2">
                  <a:lumMod val="75000"/>
                </a:scheme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36614" y="2131123"/>
            <a:ext cx="10350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dám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ra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K</a:t>
            </a:r>
            <a:r>
              <a:rPr lang="en-US" sz="3200" b="1" dirty="0">
                <a:solidFill>
                  <a:srgbClr val="FF0000"/>
                </a:solidFill>
                <a:latin typeface="Times New Roman" panose="02020603050405020304" pitchFamily="18" charset="0"/>
                <a:cs typeface="Times New Roman" panose="02020603050405020304" pitchFamily="18" charset="0"/>
              </a:rPr>
              <a:t>hi </a:t>
            </a:r>
            <a:r>
              <a:rPr lang="en-US" sz="3200" b="1" dirty="0" err="1">
                <a:solidFill>
                  <a:srgbClr val="FF0000"/>
                </a:solidFill>
                <a:latin typeface="Times New Roman" panose="02020603050405020304" pitchFamily="18" charset="0"/>
                <a:cs typeface="Times New Roman" panose="02020603050405020304" pitchFamily="18" charset="0"/>
              </a:rPr>
              <a:t>thấy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mọi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người</a:t>
            </a:r>
            <a:r>
              <a:rPr lang="en-US" sz="3200" b="1" dirty="0">
                <a:solidFill>
                  <a:srgbClr val="FF0000"/>
                </a:solidFill>
                <a:latin typeface="Times New Roman" panose="02020603050405020304" pitchFamily="18" charset="0"/>
                <a:cs typeface="Times New Roman" panose="02020603050405020304" pitchFamily="18" charset="0"/>
              </a:rPr>
              <a:t> lo </a:t>
            </a:r>
            <a:r>
              <a:rPr lang="en-US" sz="3200" b="1" dirty="0" err="1">
                <a:solidFill>
                  <a:srgbClr val="FF0000"/>
                </a:solidFill>
                <a:latin typeface="Times New Roman" panose="02020603050405020304" pitchFamily="18" charset="0"/>
                <a:cs typeface="Times New Roman" panose="02020603050405020304" pitchFamily="18" charset="0"/>
              </a:rPr>
              <a:t>lắng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Chôm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vua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trừng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phạt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11296463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814388" y="275771"/>
            <a:ext cx="9316583"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đoạn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Những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trang</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sách</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pPr lvl="0" algn="ju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Hỏi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hãy</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dung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814388" y="2131123"/>
            <a:ext cx="9715500"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Nói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hưởng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bồi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dưỡng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tâm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tuổi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thơ</a:t>
            </a:r>
            <a:r>
              <a:rPr lang="en-US" sz="3200" b="1" dirty="0">
                <a:solidFill>
                  <a:srgbClr val="FF0000"/>
                </a:solidFill>
                <a:latin typeface="Times New Roman" panose="02020603050405020304" pitchFamily="18" charset="0"/>
                <a:cs typeface="Times New Roman" panose="02020603050405020304" pitchFamily="18" charset="0"/>
              </a:rPr>
              <a:t>.</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85926527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676CB-3C3C-4B45-9681-87D722C9A869}"/>
              </a:ext>
            </a:extLst>
          </p:cNvPr>
          <p:cNvSpPr txBox="1"/>
          <p:nvPr/>
        </p:nvSpPr>
        <p:spPr>
          <a:xfrm>
            <a:off x="3586163" y="3691111"/>
            <a:ext cx="4057521" cy="523220"/>
          </a:xfrm>
          <a:prstGeom prst="rect">
            <a:avLst/>
          </a:prstGeom>
          <a:noFill/>
        </p:spPr>
        <p:txBody>
          <a:bodyPr wrap="none" rtlCol="0">
            <a:spAutoFit/>
          </a:bodyPr>
          <a:lstStyle/>
          <a:p>
            <a:pPr algn="l"/>
            <a:r>
              <a:rPr lang="en-US" sz="2800" b="1" dirty="0">
                <a:solidFill>
                  <a:schemeClr val="tx2">
                    <a:lumMod val="75000"/>
                  </a:schemeClr>
                </a:solidFill>
                <a:latin typeface="Times New Roman" panose="02020603050405020304" pitchFamily="18" charset="0"/>
                <a:cs typeface="Times New Roman" panose="02020603050405020304" pitchFamily="18" charset="0"/>
              </a:rPr>
              <a:t>HS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cả</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lớp</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bài</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r>
              <a:rPr lang="en-US" sz="2800" b="1" dirty="0" err="1">
                <a:solidFill>
                  <a:schemeClr val="tx2">
                    <a:lumMod val="75000"/>
                  </a:schemeClr>
                </a:solidFill>
                <a:latin typeface="Times New Roman" panose="02020603050405020304" pitchFamily="18" charset="0"/>
                <a:cs typeface="Times New Roman" panose="02020603050405020304" pitchFamily="18" charset="0"/>
              </a:rPr>
              <a:t>hát</a:t>
            </a:r>
            <a:r>
              <a:rPr lang="en-US" sz="2800" b="1" dirty="0">
                <a:solidFill>
                  <a:schemeClr val="tx2">
                    <a:lumMod val="75000"/>
                  </a:schemeClr>
                </a:solidFill>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1973F2BF-064B-4720-B1EA-EDFD924A6DC9}"/>
              </a:ext>
            </a:extLst>
          </p:cNvPr>
          <p:cNvSpPr txBox="1"/>
          <p:nvPr/>
        </p:nvSpPr>
        <p:spPr>
          <a:xfrm>
            <a:off x="3719166" y="1696057"/>
            <a:ext cx="3667992" cy="1015663"/>
          </a:xfrm>
          <a:prstGeom prst="rect">
            <a:avLst/>
          </a:prstGeom>
          <a:solidFill>
            <a:schemeClr val="accent2">
              <a:lumMod val="40000"/>
              <a:lumOff val="60000"/>
            </a:schemeClr>
          </a:solidFill>
        </p:spPr>
        <p:txBody>
          <a:bodyPr wrap="none" rtlCol="0">
            <a:spAutoFit/>
          </a:bodyPr>
          <a:lstStyle/>
          <a:p>
            <a:pPr algn="l"/>
            <a:r>
              <a:rPr lang="en-US" sz="6000" b="1" dirty="0" err="1">
                <a:solidFill>
                  <a:srgbClr val="FF0000"/>
                </a:solidFill>
                <a:latin typeface="Times New Roman" panose="02020603050405020304" pitchFamily="18" charset="0"/>
                <a:cs typeface="Times New Roman" panose="02020603050405020304" pitchFamily="18" charset="0"/>
              </a:rPr>
              <a:t>Khởi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động</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96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F8D1A-E1F4-4080-B168-C3CE18DA5342}"/>
              </a:ext>
            </a:extLst>
          </p:cNvPr>
          <p:cNvPicPr>
            <a:picLocks noChangeAspect="1"/>
          </p:cNvPicPr>
          <p:nvPr/>
        </p:nvPicPr>
        <p:blipFill>
          <a:blip r:embed="rId3"/>
          <a:stretch>
            <a:fillRect/>
          </a:stretch>
        </p:blipFill>
        <p:spPr>
          <a:xfrm>
            <a:off x="1206799" y="1428750"/>
            <a:ext cx="4651077" cy="885825"/>
          </a:xfrm>
          <a:prstGeom prst="rect">
            <a:avLst/>
          </a:prstGeom>
        </p:spPr>
      </p:pic>
      <p:sp>
        <p:nvSpPr>
          <p:cNvPr id="3" name="TextBox 2">
            <a:extLst>
              <a:ext uri="{FF2B5EF4-FFF2-40B4-BE49-F238E27FC236}">
                <a16:creationId xmlns:a16="http://schemas.microsoft.com/office/drawing/2014/main" id="{6F2DC6F8-C29F-4DA4-9141-FB9FE1C005D7}"/>
              </a:ext>
            </a:extLst>
          </p:cNvPr>
          <p:cNvSpPr txBox="1"/>
          <p:nvPr/>
        </p:nvSpPr>
        <p:spPr>
          <a:xfrm>
            <a:off x="1475184" y="2657030"/>
            <a:ext cx="8483203" cy="661207"/>
          </a:xfrm>
          <a:prstGeom prst="rect">
            <a:avLst/>
          </a:prstGeom>
          <a:noFill/>
        </p:spPr>
        <p:txBody>
          <a:bodyPr wrap="square">
            <a:spAutoFit/>
          </a:bodyPr>
          <a:lstStyle/>
          <a:p>
            <a:pPr marL="0" marR="0">
              <a:lnSpc>
                <a:spcPct val="150000"/>
              </a:lnSpc>
              <a:spcBef>
                <a:spcPts val="0"/>
              </a:spcBef>
              <a:spcAft>
                <a:spcPts val="0"/>
              </a:spcAft>
            </a:pP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kern="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28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96E8DCA4-CCBC-4535-931D-C99C895BF1AD}"/>
              </a:ext>
            </a:extLst>
          </p:cNvPr>
          <p:cNvSpPr txBox="1"/>
          <p:nvPr/>
        </p:nvSpPr>
        <p:spPr>
          <a:xfrm>
            <a:off x="1746648" y="3575037"/>
            <a:ext cx="6093618" cy="523220"/>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Trò</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bí</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mật</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
        <p:nvSpPr>
          <p:cNvPr id="5" name="TextBox 4">
            <a:extLst>
              <a:ext uri="{FF2B5EF4-FFF2-40B4-BE49-F238E27FC236}">
                <a16:creationId xmlns:a16="http://schemas.microsoft.com/office/drawing/2014/main" id="{C7A35CBE-274E-4902-8317-3F7D7B065117}"/>
              </a:ext>
            </a:extLst>
          </p:cNvPr>
          <p:cNvSpPr txBox="1"/>
          <p:nvPr/>
        </p:nvSpPr>
        <p:spPr>
          <a:xfrm>
            <a:off x="1746648" y="4291689"/>
            <a:ext cx="7297340" cy="954107"/>
          </a:xfrm>
          <a:prstGeom prst="rect">
            <a:avLst/>
          </a:prstGeom>
          <a:noFill/>
        </p:spPr>
        <p:txBody>
          <a:bodyPr wrap="square">
            <a:spAutoFit/>
          </a:bodyPr>
          <a:lstStyle/>
          <a:p>
            <a:r>
              <a:rPr lang="en-US" sz="2800" b="1" kern="0" dirty="0" err="1">
                <a:effectLst/>
                <a:latin typeface="Times New Roman" panose="02020603050405020304" pitchFamily="18" charset="0"/>
                <a:ea typeface="Times New Roman" panose="02020603050405020304" pitchFamily="18" charset="0"/>
              </a:rPr>
              <a:t>Luật</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chơi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Mỗi</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học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sinh</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sẽ</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chọn</a:t>
            </a:r>
            <a:r>
              <a:rPr lang="en-US" sz="2800" b="1" kern="0" dirty="0">
                <a:effectLst/>
                <a:latin typeface="Times New Roman" panose="02020603050405020304" pitchFamily="18" charset="0"/>
                <a:ea typeface="Times New Roman" panose="02020603050405020304" pitchFamily="18" charset="0"/>
              </a:rPr>
              <a:t> 1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và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thực</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hiện</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theo</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yêu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cầu</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của</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hộp</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quà</a:t>
            </a:r>
            <a:r>
              <a:rPr lang="en-US" sz="2800" b="1" kern="0" dirty="0">
                <a:effectLst/>
                <a:latin typeface="Times New Roman" panose="02020603050405020304" pitchFamily="18" charset="0"/>
                <a:ea typeface="Times New Roman" panose="02020603050405020304" pitchFamily="18" charset="0"/>
              </a:rPr>
              <a:t> </a:t>
            </a:r>
            <a:r>
              <a:rPr lang="en-US" sz="2800" b="1" kern="0" dirty="0" err="1">
                <a:effectLst/>
                <a:latin typeface="Times New Roman" panose="02020603050405020304" pitchFamily="18" charset="0"/>
                <a:ea typeface="Times New Roman" panose="02020603050405020304" pitchFamily="18" charset="0"/>
              </a:rPr>
              <a:t>đó</a:t>
            </a:r>
            <a:r>
              <a:rPr lang="en-US" sz="2800" b="1" kern="0" dirty="0">
                <a:effectLst/>
                <a:latin typeface="Times New Roman" panose="02020603050405020304" pitchFamily="18" charset="0"/>
                <a:ea typeface="Times New Roman" panose="02020603050405020304" pitchFamily="18" charset="0"/>
              </a:rPr>
              <a:t>.</a:t>
            </a:r>
            <a:endParaRPr lang="en-US" sz="2800" b="1" dirty="0"/>
          </a:p>
        </p:txBody>
      </p:sp>
    </p:spTree>
    <p:extLst>
      <p:ext uri="{BB962C8B-B14F-4D97-AF65-F5344CB8AC3E}">
        <p14:creationId xmlns:p14="http://schemas.microsoft.com/office/powerpoint/2010/main" val="2320921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algn="ct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36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endParaRPr lang="en-US" sz="3600" b="1" cap="none" spc="0">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r>
              <a:rPr lang="en-US" sz="3200" b="1">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57" y="93065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32" y="41854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3399" y="93064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7674" y="41854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2141" y="93064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66416" y="41854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6606" y="93064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90881" y="41853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69623" y="93064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23898" y="418538"/>
            <a:ext cx="2060627" cy="1383912"/>
          </a:xfrm>
          <a:prstGeom prst="rect">
            <a:avLst/>
          </a:prstGeom>
        </p:spPr>
      </p:pic>
      <p:pic>
        <p:nvPicPr>
          <p:cNvPr id="18" name="Picture 17">
            <a:hlinkClick r:id="rId18"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4657" y="4250911"/>
            <a:ext cx="1969179" cy="1743607"/>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932" y="3738802"/>
            <a:ext cx="2060627" cy="1383912"/>
          </a:xfrm>
          <a:prstGeom prst="rect">
            <a:avLst/>
          </a:prstGeom>
        </p:spPr>
      </p:pic>
      <p:pic>
        <p:nvPicPr>
          <p:cNvPr id="20" name="Picture 19">
            <a:hlinkClick r:id="rId21"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687674" y="4250910"/>
            <a:ext cx="1969179" cy="1743607"/>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641949" y="3738801"/>
            <a:ext cx="2060627" cy="1383912"/>
          </a:xfrm>
          <a:prstGeom prst="rect">
            <a:avLst/>
          </a:prstGeom>
        </p:spPr>
      </p:pic>
      <p:pic>
        <p:nvPicPr>
          <p:cNvPr id="22" name="Picture 21">
            <a:hlinkClick r:id="rId24"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966414" y="4250909"/>
            <a:ext cx="1969179" cy="1743607"/>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920689" y="3738800"/>
            <a:ext cx="2060627" cy="1383912"/>
          </a:xfrm>
          <a:prstGeom prst="rect">
            <a:avLst/>
          </a:prstGeom>
        </p:spPr>
      </p:pic>
      <p:pic>
        <p:nvPicPr>
          <p:cNvPr id="24" name="Picture 23">
            <a:hlinkClick r:id="rId27" action="ppaction://hlinksldjump"/>
            <a:extLst>
              <a:ext uri="{FF2B5EF4-FFF2-40B4-BE49-F238E27FC236}">
                <a16:creationId xmlns:a16="http://schemas.microsoft.com/office/drawing/2014/main" id="{9D0C5192-D75C-485C-BF26-434A5F1AB624}"/>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36602" y="4250909"/>
            <a:ext cx="1969179" cy="1743607"/>
          </a:xfrm>
          <a:prstGeom prst="rect">
            <a:avLst/>
          </a:prstGeom>
        </p:spPr>
      </p:pic>
      <p:pic>
        <p:nvPicPr>
          <p:cNvPr id="25" name="Picture 24">
            <a:extLst>
              <a:ext uri="{FF2B5EF4-FFF2-40B4-BE49-F238E27FC236}">
                <a16:creationId xmlns:a16="http://schemas.microsoft.com/office/drawing/2014/main" id="{ECEE385F-125C-47C1-8007-986DF71CC28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290877" y="3738800"/>
            <a:ext cx="2060627" cy="1383912"/>
          </a:xfrm>
          <a:prstGeom prst="rect">
            <a:avLst/>
          </a:prstGeom>
        </p:spPr>
      </p:pic>
      <p:pic>
        <p:nvPicPr>
          <p:cNvPr id="26" name="Picture 25">
            <a:hlinkClick r:id="rId30"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569623" y="4250909"/>
            <a:ext cx="1969179" cy="1743607"/>
          </a:xfrm>
          <a:prstGeom prst="rect">
            <a:avLst/>
          </a:prstGeom>
        </p:spPr>
      </p:pic>
      <p:pic>
        <p:nvPicPr>
          <p:cNvPr id="27" name="Picture 26">
            <a:extLst>
              <a:ext uri="{FF2B5EF4-FFF2-40B4-BE49-F238E27FC236}">
                <a16:creationId xmlns:a16="http://schemas.microsoft.com/office/drawing/2014/main" id="{4B61E008-E63C-47EA-9197-B0DC8AA996A0}"/>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523898" y="3738800"/>
            <a:ext cx="2060627" cy="138391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24"/>
                                        </p:tgtEl>
                                      </p:cBhvr>
                                    </p:animEffect>
                                    <p:set>
                                      <p:cBhvr>
                                        <p:cTn id="79" dur="1" fill="hold">
                                          <p:stCondLst>
                                            <p:cond delay="499"/>
                                          </p:stCondLst>
                                        </p:cTn>
                                        <p:tgtEl>
                                          <p:spTgt spid="2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5"/>
                                        </p:tgtEl>
                                      </p:cBhvr>
                                    </p:animEffect>
                                    <p:set>
                                      <p:cBhvr>
                                        <p:cTn id="82"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26"/>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6"/>
                                        </p:tgtEl>
                                      </p:cBhvr>
                                    </p:animEffect>
                                    <p:set>
                                      <p:cBhvr>
                                        <p:cTn id="88" dur="1" fill="hold">
                                          <p:stCondLst>
                                            <p:cond delay="499"/>
                                          </p:stCondLst>
                                        </p:cTn>
                                        <p:tgtEl>
                                          <p:spTgt spid="2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27"/>
                                        </p:tgtEl>
                                      </p:cBhvr>
                                    </p:animEffect>
                                    <p:set>
                                      <p:cBhvr>
                                        <p:cTn id="9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57271" y="578745"/>
            <a:ext cx="2728929" cy="631711"/>
          </a:xfrm>
          <a:prstGeom prst="rect">
            <a:avLst/>
          </a:prstGeom>
          <a:solidFill>
            <a:schemeClr val="bg1"/>
          </a:solidFill>
        </p:spPr>
        <p:txBody>
          <a:bodyPr wrap="square">
            <a:spAutoFit/>
          </a:bodyPr>
          <a:lstStyle/>
          <a:p>
            <a:pPr marL="0" marR="0" algn="just">
              <a:lnSpc>
                <a:spcPct val="12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Nghe -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3032522" y="1308171"/>
            <a:ext cx="470321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Những</a:t>
            </a:r>
            <a:r>
              <a:rPr kumimoji="0" lang="en-US" altLang="en-US" sz="32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loài</a:t>
            </a:r>
            <a:r>
              <a:rPr kumimoji="0" lang="en-US" altLang="en-US" sz="32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cây</a:t>
            </a:r>
            <a:r>
              <a:rPr kumimoji="0" lang="en-US" altLang="en-US" sz="32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32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chất</a:t>
            </a:r>
            <a:r>
              <a:rPr kumimoji="0" lang="en-US" altLang="en-US" sz="32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độc</a:t>
            </a:r>
            <a:endParaRPr kumimoji="0" lang="en-US" altLang="en-US" sz="3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69790B-2964-408E-8210-3F978373B16E}"/>
              </a:ext>
            </a:extLst>
          </p:cNvPr>
          <p:cNvSpPr txBox="1"/>
          <p:nvPr/>
        </p:nvSpPr>
        <p:spPr>
          <a:xfrm>
            <a:off x="1157271" y="1769836"/>
            <a:ext cx="8243904" cy="4524315"/>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Lê Quý Đôn quê ở huyện Hưng Hà, tỉnh Thái Bình. Ông nổi tiếng thông minh từ nhỏ. Lê Quý Đôn đã để lại cho đời nhiều bộ sách quý. Ông là người Việt Nam đầu tiên biết đến lý thuyết Trái Đất tròn gồm bốn châu Á, Âu, Phi, Mỹ và là người sớm nhất lưu ý đến khoa học tự nhiên, khoa học vũ trụ. Ông là nhà bác học lớn nhất của nước ta thời xưa.</a:t>
            </a:r>
            <a:r>
              <a:rPr lang="en-US" sz="3200" dirty="0">
                <a:latin typeface="Times New Roman" panose="02020603050405020304" pitchFamily="18" charset="0"/>
                <a:cs typeface="Times New Roman" panose="02020603050405020304" pitchFamily="18" charset="0"/>
              </a:rPr>
              <a:t> </a:t>
            </a:r>
          </a:p>
          <a:p>
            <a:pPr algn="r"/>
            <a:r>
              <a:rPr lang="en-US" sz="3200" dirty="0">
                <a:latin typeface="Times New Roman" panose="02020603050405020304" pitchFamily="18" charset="0"/>
                <a:cs typeface="Times New Roman" panose="02020603050405020304" pitchFamily="18" charset="0"/>
              </a:rPr>
              <a:t>Theo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Lang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94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CE5908-1207-47CF-8003-B4ACC2BCE3B5}"/>
              </a:ext>
            </a:extLst>
          </p:cNvPr>
          <p:cNvSpPr txBox="1"/>
          <p:nvPr/>
        </p:nvSpPr>
        <p:spPr>
          <a:xfrm>
            <a:off x="1157271" y="578745"/>
            <a:ext cx="2728929" cy="564257"/>
          </a:xfrm>
          <a:prstGeom prst="rect">
            <a:avLst/>
          </a:prstGeom>
          <a:solidFill>
            <a:schemeClr val="bg1"/>
          </a:solidFill>
        </p:spPr>
        <p:txBody>
          <a:bodyPr wrap="square">
            <a:spAutoFit/>
          </a:bodyPr>
          <a:lstStyle/>
          <a:p>
            <a:pPr marL="0" marR="0" algn="just">
              <a:lnSpc>
                <a:spcPct val="12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Nghe -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1">
            <a:extLst>
              <a:ext uri="{FF2B5EF4-FFF2-40B4-BE49-F238E27FC236}">
                <a16:creationId xmlns:a16="http://schemas.microsoft.com/office/drawing/2014/main" id="{B852E21D-0B38-4157-B273-5398EB802E57}"/>
              </a:ext>
            </a:extLst>
          </p:cNvPr>
          <p:cNvSpPr>
            <a:spLocks noChangeArrowheads="1"/>
          </p:cNvSpPr>
          <p:nvPr/>
        </p:nvSpPr>
        <p:spPr bwMode="auto">
          <a:xfrm>
            <a:off x="3032522" y="1338949"/>
            <a:ext cx="4114909"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Những</a:t>
            </a:r>
            <a:r>
              <a:rPr kumimoji="0" lang="en-US" altLang="en-US" sz="28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loài</a:t>
            </a:r>
            <a:r>
              <a:rPr kumimoji="0" lang="en-US" altLang="en-US" sz="28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cây</a:t>
            </a:r>
            <a:r>
              <a:rPr kumimoji="0" lang="en-US" altLang="en-US" sz="28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có</a:t>
            </a:r>
            <a:r>
              <a:rPr kumimoji="0" lang="en-US" altLang="en-US" sz="28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chất</a:t>
            </a:r>
            <a:r>
              <a:rPr kumimoji="0" lang="en-US" altLang="en-US" sz="2800" b="1" i="0" u="none" strike="noStrike" cap="none" normalizeH="0" dirty="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FF0000"/>
                </a:solidFill>
                <a:effectLst/>
                <a:latin typeface="Times New Roman" panose="02020603050405020304" pitchFamily="18" charset="0"/>
                <a:cs typeface="Times New Roman" panose="02020603050405020304" pitchFamily="18" charset="0"/>
              </a:rPr>
              <a:t>độc</a:t>
            </a:r>
            <a:endParaRPr kumimoji="0" lang="en-US" altLang="en-US" sz="2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169790B-2964-408E-8210-3F978373B16E}"/>
              </a:ext>
            </a:extLst>
          </p:cNvPr>
          <p:cNvSpPr txBox="1"/>
          <p:nvPr/>
        </p:nvSpPr>
        <p:spPr>
          <a:xfrm>
            <a:off x="1789664" y="1983450"/>
            <a:ext cx="4645287"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GV </a:t>
            </a:r>
            <a:r>
              <a:rPr lang="en-US" sz="2800" b="1" dirty="0" err="1">
                <a:solidFill>
                  <a:srgbClr val="000000"/>
                </a:solidFill>
                <a:effectLst/>
                <a:latin typeface="Times New Roman" panose="02020603050405020304" pitchFamily="18" charset="0"/>
                <a:ea typeface="Calibri" panose="020F0502020204030204" pitchFamily="34" charset="0"/>
              </a:rPr>
              <a:t>đọc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đoạn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viết</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
        <p:nvSpPr>
          <p:cNvPr id="11" name="TextBox 10">
            <a:extLst>
              <a:ext uri="{FF2B5EF4-FFF2-40B4-BE49-F238E27FC236}">
                <a16:creationId xmlns:a16="http://schemas.microsoft.com/office/drawing/2014/main" id="{3AD24981-0E5A-40F0-B727-B6E290C669A1}"/>
              </a:ext>
            </a:extLst>
          </p:cNvPr>
          <p:cNvSpPr txBox="1"/>
          <p:nvPr/>
        </p:nvSpPr>
        <p:spPr>
          <a:xfrm>
            <a:off x="1789664" y="2605512"/>
            <a:ext cx="6011311"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HS </a:t>
            </a:r>
            <a:r>
              <a:rPr lang="en-US" sz="2800" b="1" dirty="0" err="1">
                <a:solidFill>
                  <a:srgbClr val="000000"/>
                </a:solidFill>
                <a:effectLst/>
                <a:latin typeface="Times New Roman" panose="02020603050405020304" pitchFamily="18" charset="0"/>
                <a:ea typeface="Calibri" panose="020F0502020204030204" pitchFamily="34" charset="0"/>
              </a:rPr>
              <a:t>tìm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các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từ</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khó</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dễ</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viết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sai</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
        <p:nvSpPr>
          <p:cNvPr id="13" name="TextBox 12">
            <a:extLst>
              <a:ext uri="{FF2B5EF4-FFF2-40B4-BE49-F238E27FC236}">
                <a16:creationId xmlns:a16="http://schemas.microsoft.com/office/drawing/2014/main" id="{2158F306-4332-4D2B-833A-EBC0F6D45825}"/>
              </a:ext>
            </a:extLst>
          </p:cNvPr>
          <p:cNvSpPr txBox="1"/>
          <p:nvPr/>
        </p:nvSpPr>
        <p:spPr>
          <a:xfrm>
            <a:off x="1868089" y="3313530"/>
            <a:ext cx="7433072" cy="523220"/>
          </a:xfrm>
          <a:prstGeom prst="rect">
            <a:avLst/>
          </a:prstGeom>
          <a:noFill/>
        </p:spPr>
        <p:txBody>
          <a:bodyPr wrap="square">
            <a:spAutoFit/>
          </a:bodyPr>
          <a:lstStyle/>
          <a:p>
            <a:r>
              <a:rPr lang="nl-NL" sz="2800" b="1" dirty="0">
                <a:solidFill>
                  <a:srgbClr val="FF0000"/>
                </a:solidFill>
                <a:effectLst/>
                <a:latin typeface="Times New Roman" panose="02020603050405020304" pitchFamily="18" charset="0"/>
                <a:ea typeface="Calibri" panose="020F0502020204030204" pitchFamily="34" charset="0"/>
              </a:rPr>
              <a:t>Lí thuyết, khoa học</a:t>
            </a:r>
            <a:endParaRPr lang="en-US" sz="2800" b="1" dirty="0">
              <a:solidFill>
                <a:srgbClr val="FF0000"/>
              </a:solidFill>
            </a:endParaRPr>
          </a:p>
        </p:txBody>
      </p:sp>
      <p:sp>
        <p:nvSpPr>
          <p:cNvPr id="14" name="TextBox 13">
            <a:extLst>
              <a:ext uri="{FF2B5EF4-FFF2-40B4-BE49-F238E27FC236}">
                <a16:creationId xmlns:a16="http://schemas.microsoft.com/office/drawing/2014/main" id="{C841EFDE-54D0-4BF5-8E39-1354EC1BC6C7}"/>
              </a:ext>
            </a:extLst>
          </p:cNvPr>
          <p:cNvSpPr txBox="1"/>
          <p:nvPr/>
        </p:nvSpPr>
        <p:spPr>
          <a:xfrm>
            <a:off x="1789664" y="4108218"/>
            <a:ext cx="3794961"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GV </a:t>
            </a:r>
            <a:r>
              <a:rPr lang="en-US" sz="2800" b="1" dirty="0" err="1">
                <a:solidFill>
                  <a:srgbClr val="000000"/>
                </a:solidFill>
                <a:effectLst/>
                <a:latin typeface="Times New Roman" panose="02020603050405020304" pitchFamily="18" charset="0"/>
                <a:ea typeface="Calibri" panose="020F0502020204030204" pitchFamily="34" charset="0"/>
              </a:rPr>
              <a:t>đọc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bài</a:t>
            </a:r>
            <a:r>
              <a:rPr lang="en-US" sz="2800" b="1" dirty="0">
                <a:solidFill>
                  <a:srgbClr val="000000"/>
                </a:solidFill>
                <a:latin typeface="Times New Roman" panose="02020603050405020304" pitchFamily="18" charset="0"/>
                <a:ea typeface="Calibri" panose="020F0502020204030204" pitchFamily="34" charset="0"/>
              </a:rPr>
              <a:t> – HS </a:t>
            </a:r>
            <a:r>
              <a:rPr lang="en-US" sz="2800" b="1" dirty="0" err="1">
                <a:solidFill>
                  <a:srgbClr val="000000"/>
                </a:solidFill>
                <a:latin typeface="Times New Roman" panose="02020603050405020304" pitchFamily="18" charset="0"/>
                <a:ea typeface="Calibri" panose="020F0502020204030204" pitchFamily="34" charset="0"/>
              </a:rPr>
              <a:t>viết</a:t>
            </a:r>
            <a:r>
              <a:rPr lang="en-US" sz="2800" b="1" dirty="0">
                <a:solidFill>
                  <a:srgbClr val="000000"/>
                </a:solidFill>
                <a:effectLst/>
                <a:latin typeface="Times New Roman" panose="02020603050405020304" pitchFamily="18" charset="0"/>
                <a:ea typeface="Calibri" panose="020F0502020204030204" pitchFamily="34" charset="0"/>
              </a:rPr>
              <a:t> </a:t>
            </a:r>
            <a:endParaRPr lang="en-US" sz="2800" b="1" dirty="0"/>
          </a:p>
        </p:txBody>
      </p:sp>
      <p:sp>
        <p:nvSpPr>
          <p:cNvPr id="16" name="TextBox 15">
            <a:extLst>
              <a:ext uri="{FF2B5EF4-FFF2-40B4-BE49-F238E27FC236}">
                <a16:creationId xmlns:a16="http://schemas.microsoft.com/office/drawing/2014/main" id="{ED2E2186-383A-4B60-B330-EEC89703199B}"/>
              </a:ext>
            </a:extLst>
          </p:cNvPr>
          <p:cNvSpPr txBox="1"/>
          <p:nvPr/>
        </p:nvSpPr>
        <p:spPr>
          <a:xfrm>
            <a:off x="1789664" y="4758416"/>
            <a:ext cx="7433072"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HS </a:t>
            </a:r>
            <a:r>
              <a:rPr lang="en-US" sz="2800" b="1" dirty="0" err="1">
                <a:solidFill>
                  <a:srgbClr val="000000"/>
                </a:solidFill>
                <a:latin typeface="Times New Roman" panose="02020603050405020304" pitchFamily="18" charset="0"/>
                <a:ea typeface="Calibri" panose="020F0502020204030204" pitchFamily="34" charset="0"/>
              </a:rPr>
              <a:t>đổi</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latin typeface="Times New Roman" panose="02020603050405020304" pitchFamily="18" charset="0"/>
                <a:ea typeface="Calibri" panose="020F0502020204030204" pitchFamily="34" charset="0"/>
              </a:rPr>
              <a:t>vở</a:t>
            </a:r>
            <a:r>
              <a:rPr lang="en-US" sz="2800" b="1" dirty="0">
                <a:solidFill>
                  <a:srgbClr val="000000"/>
                </a:solidFill>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soát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lại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bài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viết</a:t>
            </a:r>
            <a:r>
              <a:rPr lang="en-US" sz="2800" b="1" dirty="0">
                <a:solidFill>
                  <a:srgbClr val="000000"/>
                </a:solidFill>
                <a:effectLst/>
                <a:latin typeface="Times New Roman" panose="02020603050405020304" pitchFamily="18" charset="0"/>
                <a:ea typeface="Calibri" panose="020F0502020204030204" pitchFamily="34" charset="0"/>
              </a:rPr>
              <a:t>. </a:t>
            </a:r>
            <a:endParaRPr lang="en-US" sz="2800" b="1" dirty="0"/>
          </a:p>
        </p:txBody>
      </p:sp>
    </p:spTree>
    <p:extLst>
      <p:ext uri="{BB962C8B-B14F-4D97-AF65-F5344CB8AC3E}">
        <p14:creationId xmlns:p14="http://schemas.microsoft.com/office/powerpoint/2010/main" val="206777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9" grpId="0"/>
      <p:bldP spid="11" grpId="0"/>
      <p:bldP spid="13"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909B3F-2E75-4C52-AB31-730398914B4C}"/>
              </a:ext>
            </a:extLst>
          </p:cNvPr>
          <p:cNvPicPr>
            <a:picLocks noChangeAspect="1"/>
          </p:cNvPicPr>
          <p:nvPr/>
        </p:nvPicPr>
        <p:blipFill>
          <a:blip r:embed="rId3"/>
          <a:stretch>
            <a:fillRect/>
          </a:stretch>
        </p:blipFill>
        <p:spPr>
          <a:xfrm>
            <a:off x="1987399" y="0"/>
            <a:ext cx="6407451" cy="1902117"/>
          </a:xfrm>
          <a:prstGeom prst="rect">
            <a:avLst/>
          </a:prstGeom>
        </p:spPr>
      </p:pic>
    </p:spTree>
    <p:extLst>
      <p:ext uri="{BB962C8B-B14F-4D97-AF65-F5344CB8AC3E}">
        <p14:creationId xmlns:p14="http://schemas.microsoft.com/office/powerpoint/2010/main" val="30148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1021596" y="330801"/>
            <a:ext cx="9622971" cy="147537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Yêu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cầu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sinh</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thuộc</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khổ</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3, 4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Tuổi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Ngựa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và</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trả</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lời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câu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liên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quan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a:t>
            </a:r>
          </a:p>
          <a:p>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Hỏi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Nêu</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cảm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nghĩ</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của</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em</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về</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nhân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vật</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bạn</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nhỏ</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trong</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thơ</a:t>
            </a:r>
            <a:r>
              <a:rPr lang="en-US" sz="28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785813" y="1830355"/>
            <a:ext cx="10829925" cy="23769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Đáp</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Tahoma" panose="020B0604030504040204" pitchFamily="34" charset="0"/>
                <a:cs typeface="Times New Roman" panose="02020603050405020304" pitchFamily="18" charset="0"/>
              </a:rPr>
              <a:t>án</a:t>
            </a:r>
            <a:r>
              <a:rPr lang="en-US"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 </a:t>
            </a:r>
            <a:r>
              <a:rPr lang="nl-NL" sz="3200" b="1" dirty="0">
                <a:solidFill>
                  <a:srgbClr val="FF0000"/>
                </a:solidFill>
                <a:latin typeface="Times New Roman" panose="02020603050405020304" pitchFamily="18" charset="0"/>
                <a:cs typeface="Times New Roman" panose="02020603050405020304" pitchFamily="18" charset="0"/>
              </a:rPr>
              <a:t>Bạn nhỏ tuổi ngựa trong bài thơ là một em bé thích bay nhảy, đi đây đi đó, giàu lòng yêu thiên nhiên, đất nước, rất yêu mẹ. Dù có xa xôi cách trở nào cũng trở về với mẹ, nhớ đường về với mẹ.</a:t>
            </a:r>
            <a:r>
              <a:rPr lang="en-US" sz="32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7"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2" presetID="10" presetClass="entr" presetSubtype="0"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7"/>
                  </p:tgtEl>
                </p:cond>
              </p:nextCondLst>
            </p:seq>
          </p:childTnLst>
        </p:cTn>
      </p:par>
    </p:tnLst>
    <p:bldLst>
      <p:bldP spid="27" grpId="0" animBg="1"/>
      <p:bldP spid="28" grpId="0" animBg="1"/>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299</TotalTime>
  <Words>1052</Words>
  <Application>Microsoft Office PowerPoint</Application>
  <PresentationFormat>Widescreen</PresentationFormat>
  <Paragraphs>62</Paragraphs>
  <Slides>18</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A3.OpenSansBold-San</vt:lpstr>
      <vt:lpstr>A3.OpenSans-San</vt:lpstr>
      <vt:lpstr>Arial</vt:lpstr>
      <vt:lpstr>Calibri</vt:lpstr>
      <vt:lpstr>Calibri Light</vt:lpstr>
      <vt:lpstr>HP001 4 hàng</vt:lpstr>
      <vt:lpstr>Tahoma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19</cp:revision>
  <dcterms:created xsi:type="dcterms:W3CDTF">2023-08-28T13:36:26Z</dcterms:created>
  <dcterms:modified xsi:type="dcterms:W3CDTF">2023-10-21T05:15:11Z</dcterms:modified>
</cp:coreProperties>
</file>