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57" r:id="rId3"/>
    <p:sldId id="258" r:id="rId4"/>
    <p:sldId id="259" r:id="rId5"/>
    <p:sldId id="267" r:id="rId6"/>
    <p:sldId id="268" r:id="rId7"/>
    <p:sldId id="278" r:id="rId8"/>
    <p:sldId id="283" r:id="rId9"/>
    <p:sldId id="279" r:id="rId10"/>
    <p:sldId id="284" r:id="rId11"/>
    <p:sldId id="297" r:id="rId12"/>
    <p:sldId id="296" r:id="rId13"/>
    <p:sldId id="285" r:id="rId14"/>
    <p:sldId id="280" r:id="rId15"/>
    <p:sldId id="286" r:id="rId16"/>
    <p:sldId id="287" r:id="rId17"/>
    <p:sldId id="288" r:id="rId18"/>
    <p:sldId id="289" r:id="rId19"/>
    <p:sldId id="290" r:id="rId20"/>
    <p:sldId id="291" r:id="rId21"/>
    <p:sldId id="292" r:id="rId22"/>
    <p:sldId id="293" r:id="rId23"/>
    <p:sldId id="294"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10/28/2024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10/28/2024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10/28/2024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10/28/2024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10/28/2024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10/28/2024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10/28/2024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10/28/2024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10/28/2024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10/28/2024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10/28/2024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10/28/2024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10/28/2024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5506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10/28/2024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10/28/2024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10/28/2024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10/28/2024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10/28/2024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7.png"/><Relationship Id="rId10" Type="http://schemas.openxmlformats.org/officeDocument/2006/relationships/image" Target="../media/image33.gif"/><Relationship Id="rId4" Type="http://schemas.openxmlformats.org/officeDocument/2006/relationships/image" Target="../media/image6.png"/><Relationship Id="rId9"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9.png"/><Relationship Id="rId10" Type="http://schemas.openxmlformats.org/officeDocument/2006/relationships/image" Target="../media/image33.gif"/><Relationship Id="rId4" Type="http://schemas.openxmlformats.org/officeDocument/2006/relationships/image" Target="../media/image8.png"/><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1.png"/><Relationship Id="rId10" Type="http://schemas.openxmlformats.org/officeDocument/2006/relationships/image" Target="../media/image33.gif"/><Relationship Id="rId4" Type="http://schemas.openxmlformats.org/officeDocument/2006/relationships/image" Target="../media/image10.png"/><Relationship Id="rId9"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3.png"/><Relationship Id="rId10" Type="http://schemas.openxmlformats.org/officeDocument/2006/relationships/image" Target="../media/image33.gif"/><Relationship Id="rId4" Type="http://schemas.openxmlformats.org/officeDocument/2006/relationships/image" Target="../media/image12.png"/><Relationship Id="rId9"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5.png"/><Relationship Id="rId10" Type="http://schemas.openxmlformats.org/officeDocument/2006/relationships/image" Target="../media/image33.gif"/><Relationship Id="rId4" Type="http://schemas.openxmlformats.org/officeDocument/2006/relationships/image" Target="../media/image14.png"/><Relationship Id="rId9" Type="http://schemas.openxmlformats.org/officeDocument/2006/relationships/image" Target="../media/image32.gif"/></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7.png"/><Relationship Id="rId10" Type="http://schemas.openxmlformats.org/officeDocument/2006/relationships/image" Target="../media/image33.gif"/><Relationship Id="rId4" Type="http://schemas.openxmlformats.org/officeDocument/2006/relationships/image" Target="../media/image16.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9.png"/><Relationship Id="rId10" Type="http://schemas.openxmlformats.org/officeDocument/2006/relationships/image" Target="../media/image33.gif"/><Relationship Id="rId4" Type="http://schemas.openxmlformats.org/officeDocument/2006/relationships/image" Target="../media/image18.png"/><Relationship Id="rId9" Type="http://schemas.openxmlformats.org/officeDocument/2006/relationships/image" Target="../media/image32.gif"/></Relationships>
</file>

<file path=ppt/slides/_rels/slide2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1.png"/><Relationship Id="rId10" Type="http://schemas.openxmlformats.org/officeDocument/2006/relationships/image" Target="../media/image33.gif"/><Relationship Id="rId4" Type="http://schemas.openxmlformats.org/officeDocument/2006/relationships/image" Target="../media/image20.png"/><Relationship Id="rId9" Type="http://schemas.openxmlformats.org/officeDocument/2006/relationships/image" Target="../media/image32.gif"/></Relationships>
</file>

<file path=ppt/slides/_rels/slide2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3.png"/><Relationship Id="rId10" Type="http://schemas.openxmlformats.org/officeDocument/2006/relationships/image" Target="../media/image33.gif"/><Relationship Id="rId4" Type="http://schemas.openxmlformats.org/officeDocument/2006/relationships/image" Target="../media/image22.png"/><Relationship Id="rId9" Type="http://schemas.openxmlformats.org/officeDocument/2006/relationships/image" Target="../media/image32.gif"/></Relationships>
</file>

<file path=ppt/slides/_rels/slide2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5.png"/><Relationship Id="rId10" Type="http://schemas.openxmlformats.org/officeDocument/2006/relationships/image" Target="../media/image33.gif"/><Relationship Id="rId4" Type="http://schemas.openxmlformats.org/officeDocument/2006/relationships/image" Target="../media/image24.png"/><Relationship Id="rId9" Type="http://schemas.openxmlformats.org/officeDocument/2006/relationships/image" Target="../media/image32.gi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slide" Target="slide19.xml"/><Relationship Id="rId26" Type="http://schemas.openxmlformats.org/officeDocument/2006/relationships/image" Target="../media/image21.png"/><Relationship Id="rId3" Type="http://schemas.openxmlformats.org/officeDocument/2006/relationships/slide" Target="slide14.xml"/><Relationship Id="rId21" Type="http://schemas.openxmlformats.org/officeDocument/2006/relationships/slide" Target="slide20.xml"/><Relationship Id="rId7" Type="http://schemas.openxmlformats.org/officeDocument/2006/relationships/image" Target="../media/image8.png"/><Relationship Id="rId12" Type="http://schemas.openxmlformats.org/officeDocument/2006/relationships/slide" Target="slide17.xml"/><Relationship Id="rId17" Type="http://schemas.openxmlformats.org/officeDocument/2006/relationships/image" Target="../media/image15.png"/><Relationship Id="rId25" Type="http://schemas.openxmlformats.org/officeDocument/2006/relationships/image" Target="../media/image20.png"/><Relationship Id="rId33" Type="http://schemas.openxmlformats.org/officeDocument/2006/relationships/image" Target="../media/image26.gif"/><Relationship Id="rId2" Type="http://schemas.openxmlformats.org/officeDocument/2006/relationships/image" Target="../media/image5.jpeg"/><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slide" Target="slide15.xml"/><Relationship Id="rId11" Type="http://schemas.openxmlformats.org/officeDocument/2006/relationships/image" Target="../media/image11.png"/><Relationship Id="rId24" Type="http://schemas.openxmlformats.org/officeDocument/2006/relationships/slide" Target="slide21.xml"/><Relationship Id="rId32"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slide" Target="slide18.xml"/><Relationship Id="rId23" Type="http://schemas.openxmlformats.org/officeDocument/2006/relationships/image" Target="../media/image19.png"/><Relationship Id="rId28" Type="http://schemas.openxmlformats.org/officeDocument/2006/relationships/image" Target="../media/image22.png"/><Relationship Id="rId10" Type="http://schemas.openxmlformats.org/officeDocument/2006/relationships/image" Target="../media/image10.png"/><Relationship Id="rId19" Type="http://schemas.openxmlformats.org/officeDocument/2006/relationships/image" Target="../media/image16.png"/><Relationship Id="rId31"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slide" Target="slide16.xml"/><Relationship Id="rId14" Type="http://schemas.openxmlformats.org/officeDocument/2006/relationships/image" Target="../media/image13.png"/><Relationship Id="rId22" Type="http://schemas.openxmlformats.org/officeDocument/2006/relationships/image" Target="../media/image18.png"/><Relationship Id="rId27" Type="http://schemas.openxmlformats.org/officeDocument/2006/relationships/slide" Target="slide22.xml"/><Relationship Id="rId30" Type="http://schemas.openxmlformats.org/officeDocument/2006/relationships/slide" Target="slide23.xml"/><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1B384-2B2E-4E2E-96DD-06F63D26AFC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a:t>
            </a:r>
            <a:r>
              <a:rPr lang="en-US" sz="6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003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7940"/>
            <a:ext cx="11823700" cy="6740307"/>
          </a:xfrm>
          <a:prstGeom prst="rect">
            <a:avLst/>
          </a:prstGeom>
        </p:spPr>
        <p:txBody>
          <a:bodyPr wrap="square">
            <a:spAutoFit/>
          </a:bodyPr>
          <a:lstStyle/>
          <a:p>
            <a:r>
              <a:rPr lang="vi-VN" sz="3600" b="1"/>
              <a:t>Bước 1: Chọn bộ phim hoạt hình</a:t>
            </a:r>
          </a:p>
          <a:p>
            <a:r>
              <a:rPr lang="vi-VN" sz="3600"/>
              <a:t>Em hãy nghĩ đến những bộ phim hoạt hình mà em đã xem và yêu thích. Một số gợi ý có thể là “Vua Sư Tử”, “Frozen”, “Zootopia”, “Nữ Hoàng Băng Giá” hay “Gia Đình Siêu Nhân”.</a:t>
            </a:r>
          </a:p>
          <a:p>
            <a:r>
              <a:rPr lang="vi-VN" sz="3600" b="1"/>
              <a:t>Bước 2: Suy nghĩ về nội dung</a:t>
            </a:r>
          </a:p>
          <a:p>
            <a:r>
              <a:rPr lang="vi-VN" sz="3600"/>
              <a:t>Mỗi đoạn văn nên bao gồm:</a:t>
            </a:r>
          </a:p>
          <a:p>
            <a:pPr>
              <a:buFont typeface="Arial" panose="020B0604020202020204" pitchFamily="34" charset="0"/>
              <a:buChar char="•"/>
            </a:pPr>
            <a:r>
              <a:rPr lang="vi-VN" sz="3600" b="1"/>
              <a:t>Tên phim</a:t>
            </a:r>
            <a:r>
              <a:rPr lang="vi-VN" sz="3600"/>
              <a:t>: Đặt tên phim trong dấu ngoặc kép.</a:t>
            </a:r>
          </a:p>
          <a:p>
            <a:pPr>
              <a:buFont typeface="Arial" panose="020B0604020202020204" pitchFamily="34" charset="0"/>
              <a:buChar char="•"/>
            </a:pPr>
            <a:r>
              <a:rPr lang="vi-VN" sz="3600" b="1"/>
              <a:t>Nội dung chính</a:t>
            </a:r>
            <a:r>
              <a:rPr lang="vi-VN" sz="3600"/>
              <a:t>: Kể về câu chuyện, nhân vật chính và những tình tiết đáng nhớ.</a:t>
            </a:r>
          </a:p>
          <a:p>
            <a:pPr>
              <a:buFont typeface="Arial" panose="020B0604020202020204" pitchFamily="34" charset="0"/>
              <a:buChar char="•"/>
            </a:pPr>
            <a:r>
              <a:rPr lang="vi-VN" sz="3600" b="1"/>
              <a:t>Cảm xúc của em</a:t>
            </a:r>
            <a:r>
              <a:rPr lang="vi-VN" sz="3600"/>
              <a:t>: Nói về cảm giác của em khi xem phim, bài học hoặc thông điệp mà phim mang lại.</a:t>
            </a:r>
          </a:p>
        </p:txBody>
      </p:sp>
    </p:spTree>
    <p:extLst>
      <p:ext uri="{BB962C8B-B14F-4D97-AF65-F5344CB8AC3E}">
        <p14:creationId xmlns:p14="http://schemas.microsoft.com/office/powerpoint/2010/main" val="16023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200" y="733246"/>
            <a:ext cx="11201400" cy="6124754"/>
          </a:xfrm>
          <a:prstGeom prst="rect">
            <a:avLst/>
          </a:prstGeom>
        </p:spPr>
        <p:txBody>
          <a:bodyPr wrap="square">
            <a:spAutoFit/>
          </a:bodyPr>
          <a:lstStyle/>
          <a:p>
            <a:r>
              <a:rPr lang="vi-VN" sz="2800"/>
              <a:t>Một trong những bộ phim hoạt hình mà em yêu thích là “Vua Sư Tử”. Câu chuyện xoay quanh hành trình của Simba, một chú sư tử trẻ tuổi, từ lúc còn là một hoàng tử đến khi trở thành vua của savanna. Em rất thích những bài hát trong phim, đặc biệt là “Circle of Life”, vì nó thật sự truyền tải được sự mạnh mẽ và ý nghĩa của cuộc sống. Những cảnh quay tuyệt đẹp cùng âm nhạc đầy cảm xúc khiến em không thể nào quên.</a:t>
            </a:r>
          </a:p>
          <a:p>
            <a:r>
              <a:rPr lang="vi-VN" sz="2800" b="1"/>
              <a:t>Đoạn văn 2</a:t>
            </a:r>
          </a:p>
          <a:p>
            <a:r>
              <a:rPr lang="vi-VN" sz="2800"/>
              <a:t>Phim hoạt hình “Frozen” cũng là một tác phẩm tuyệt vời mà em đã xem nhiều lần. Câu chuyện về hai chị em Elsa và Anna không chỉ vui nhộn mà còn rất cảm động. Em thích bài hát “Let It Go” vì nó thể hiện sức mạnh và sự tự do. Mỗi khi nghe, em lại cảm thấy như mình đang cùng Elsa khám phá thế giới băng giá đầy màu sắc. Phim còn dạy em về tình yêu thương và sự hy sinh trong gia đình.</a:t>
            </a:r>
          </a:p>
        </p:txBody>
      </p:sp>
    </p:spTree>
    <p:extLst>
      <p:ext uri="{BB962C8B-B14F-4D97-AF65-F5344CB8AC3E}">
        <p14:creationId xmlns:p14="http://schemas.microsoft.com/office/powerpoint/2010/main" val="3901999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0" y="0"/>
            <a:ext cx="12192000" cy="1130309"/>
          </a:xfrm>
          <a:prstGeom prst="rect">
            <a:avLst/>
          </a:prstGeom>
          <a:solidFill>
            <a:schemeClr val="accent1">
              <a:lumMod val="40000"/>
              <a:lumOff val="6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2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ngắn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phim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kép</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DD9D11B-2B43-4647-97FD-2D9F672661DE}"/>
              </a:ext>
            </a:extLst>
          </p:cNvPr>
          <p:cNvSpPr txBox="1"/>
          <p:nvPr/>
        </p:nvSpPr>
        <p:spPr>
          <a:xfrm>
            <a:off x="0" y="1192301"/>
            <a:ext cx="12192000" cy="5632311"/>
          </a:xfrm>
          <a:prstGeom prst="rect">
            <a:avLst/>
          </a:prstGeom>
          <a:solidFill>
            <a:schemeClr val="accent1">
              <a:lumMod val="40000"/>
              <a:lumOff val="60000"/>
            </a:schemeClr>
          </a:solidFill>
        </p:spPr>
        <p:txBody>
          <a:bodyPr wrap="square">
            <a:spAutoFit/>
          </a:bodyPr>
          <a:lstStyle/>
          <a:p>
            <a:pPr algn="just"/>
            <a:r>
              <a:rPr lang="en-US" sz="3000" b="1" dirty="0">
                <a:solidFill>
                  <a:schemeClr val="bg2">
                    <a:lumMod val="25000"/>
                  </a:schemeClr>
                </a:solidFill>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Tối hôm qua em đã xem một tập phim hoạt hình rất hay tên là "Cô bé Maruko". Đó là phim hoạt hình Nhật Bản rất hay và thú vị, xoay quanh cuộc sống hằng ngày của cô bé Maruko. Những mẩu chuyện ngắn về các bữa cơm, buổi học, đi chơi dưới góc nhìn của cô bé đều trở nên vô cùng hài hước và hấp dẫn. Em đặc biệt thích sự hòa đồng, vui vẻ và luôn lạc quan của cô bé nhân vật chính. Điều đó khiến mọi tình huống dù thế nào cũng trở nên nhẹ nhàng và được giải quyết nhanh chóng. Nhân vật Maruko khiến em yêu thích và ấn tượng ngay từ lần đầu xem, chính là nhờ bộ tóc mái hình răng cưa rất thú vị. Nhờ đặc điểm đó, mà em có thể nhận ra ngay cô bé ấy dù đứng cạnh biết bao nhân vật khác. Em được biết, “Cô bé Maruko” có rất nhiều tập ngắn. Vì vậy, từ bây giờ, em sẽ dành thời gian để xem bộ phim hoạt hình này mỗi tối.</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Tree>
    <p:extLst>
      <p:ext uri="{BB962C8B-B14F-4D97-AF65-F5344CB8AC3E}">
        <p14:creationId xmlns:p14="http://schemas.microsoft.com/office/powerpoint/2010/main" val="3014863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60898302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8918091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5022358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29047349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8222198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6367002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676CB-3C3C-4B45-9681-87D722C9A869}"/>
              </a:ext>
            </a:extLst>
          </p:cNvPr>
          <p:cNvSpPr txBox="1"/>
          <p:nvPr/>
        </p:nvSpPr>
        <p:spPr>
          <a:xfrm>
            <a:off x="3586163" y="3691111"/>
            <a:ext cx="4057521" cy="523220"/>
          </a:xfrm>
          <a:prstGeom prst="rect">
            <a:avLst/>
          </a:prstGeom>
          <a:noFill/>
        </p:spPr>
        <p:txBody>
          <a:bodyPr wrap="none" rtlCol="0">
            <a:spAutoFit/>
          </a:bodyPr>
          <a:lstStyle/>
          <a:p>
            <a:pPr algn="l"/>
            <a:r>
              <a:rPr lang="en-US" sz="2800" b="1" dirty="0">
                <a:solidFill>
                  <a:schemeClr val="tx2">
                    <a:lumMod val="75000"/>
                  </a:schemeClr>
                </a:solidFill>
                <a:latin typeface="Times New Roman" panose="02020603050405020304" pitchFamily="18" charset="0"/>
                <a:cs typeface="Times New Roman" panose="02020603050405020304" pitchFamily="18" charset="0"/>
              </a:rPr>
              <a:t>HS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cả</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lớp</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973F2BF-064B-4720-B1EA-EDFD924A6DC9}"/>
              </a:ext>
            </a:extLst>
          </p:cNvPr>
          <p:cNvSpPr txBox="1"/>
          <p:nvPr/>
        </p:nvSpPr>
        <p:spPr>
          <a:xfrm>
            <a:off x="3719166" y="1696057"/>
            <a:ext cx="3667992" cy="1015663"/>
          </a:xfrm>
          <a:prstGeom prst="rect">
            <a:avLst/>
          </a:prstGeom>
          <a:solidFill>
            <a:schemeClr val="accent2">
              <a:lumMod val="40000"/>
              <a:lumOff val="60000"/>
            </a:schemeClr>
          </a:solidFill>
        </p:spPr>
        <p:txBody>
          <a:bodyPr wrap="none" rtlCol="0">
            <a:spAutoFit/>
          </a:bodyPr>
          <a:lstStyle/>
          <a:p>
            <a:pPr algn="l"/>
            <a:r>
              <a:rPr lang="en-US" sz="6000" b="1" dirty="0" err="1">
                <a:solidFill>
                  <a:srgbClr val="FF0000"/>
                </a:solidFill>
                <a:latin typeface="Times New Roman" panose="02020603050405020304" pitchFamily="18" charset="0"/>
                <a:cs typeface="Times New Roman" panose="02020603050405020304" pitchFamily="18" charset="0"/>
              </a:rPr>
              <a:t>Khởi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01527764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96978342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27647540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7045368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2"/>
          <a:stretch>
            <a:fillRect/>
          </a:stretch>
        </p:blipFill>
        <p:spPr>
          <a:xfrm>
            <a:off x="1206799" y="1428750"/>
            <a:ext cx="4651077" cy="885825"/>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1315873"/>
          </a:xfrm>
          <a:prstGeom prst="rect">
            <a:avLst/>
          </a:prstGeom>
          <a:noFill/>
        </p:spPr>
        <p:txBody>
          <a:bodyPr wrap="square">
            <a:spAutoFit/>
          </a:bodyPr>
          <a:lstStyle/>
          <a:p>
            <a:pPr>
              <a:lnSpc>
                <a:spcPct val="150000"/>
              </a:lnSpc>
            </a:pPr>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00121" y="238405"/>
            <a:ext cx="4186254" cy="631711"/>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ọc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5BCE9F0-6BFA-47C2-8D91-E42C6D74A563}"/>
              </a:ext>
            </a:extLst>
          </p:cNvPr>
          <p:cNvSpPr txBox="1"/>
          <p:nvPr/>
        </p:nvSpPr>
        <p:spPr>
          <a:xfrm>
            <a:off x="-28576" y="907910"/>
            <a:ext cx="12220575" cy="5950090"/>
          </a:xfrm>
          <a:prstGeom prst="rect">
            <a:avLst/>
          </a:prstGeom>
          <a:solidFill>
            <a:schemeClr val="bg1"/>
          </a:solidFill>
        </p:spPr>
        <p:txBody>
          <a:bodyPr wrap="square">
            <a:spAutoFit/>
          </a:bodyPr>
          <a:lstStyle/>
          <a:p>
            <a:pPr algn="just">
              <a:lnSpc>
                <a:spcPct val="120000"/>
              </a:lnSpc>
            </a:pPr>
            <a:r>
              <a:rPr lang="vi-VN" sz="3200" b="1" dirty="0">
                <a:latin typeface="Times New Roman" panose="02020603050405020304" pitchFamily="18" charset="0"/>
                <a:cs typeface="Times New Roman" panose="02020603050405020304" pitchFamily="18" charset="0"/>
              </a:rPr>
              <a:t>  Vừa chia tay với "Những mảnh ghép cảm xúc", khán giả nhí lại sắp được thiết đãi một bộ phim tuyệt vời khác của xưởng phim hoạt hình Pi-xa có tên là "Chú khủng long tốt bụng". Bộ phim kể về chú khủng long màu xanh lá có tên A-lo không may bị cuốn trôi theo một dòng sông chảy xiết và lạc mất gia đình. Từ đây, chú bắt đầu cuộc hành trình của riêng mình và may mắn tìm được người bạn đồng hành là cậu bé Si-pót, cùng nhau chu du qua những nơi khắc nghiệt và bí ẩn. A-lo dẫn học được cách đối đầu với nỗi sợ của mình và phát hiện ra khả năng tiềm ẩn bấy lâu.</a:t>
            </a:r>
            <a:endParaRPr lang="en-US" sz="3200" b="1" dirty="0">
              <a:latin typeface="Times New Roman" panose="02020603050405020304" pitchFamily="18" charset="0"/>
              <a:cs typeface="Times New Roman" panose="02020603050405020304" pitchFamily="18" charset="0"/>
            </a:endParaRPr>
          </a:p>
          <a:p>
            <a:pPr algn="r">
              <a:lnSpc>
                <a:spcPct val="120000"/>
              </a:lnSpc>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Theo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quàng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đỏ</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BC10653-175E-40AC-9EDF-AF363EFDDA5D}"/>
              </a:ext>
            </a:extLst>
          </p:cNvPr>
          <p:cNvSpPr txBox="1"/>
          <p:nvPr/>
        </p:nvSpPr>
        <p:spPr>
          <a:xfrm>
            <a:off x="8257389" y="279442"/>
            <a:ext cx="3311128" cy="584775"/>
          </a:xfrm>
          <a:prstGeom prst="rect">
            <a:avLst/>
          </a:prstGeom>
          <a:solidFill>
            <a:schemeClr val="bg1"/>
          </a:solidFill>
        </p:spPr>
        <p:txBody>
          <a:bodyPr wrap="square">
            <a:spAutoFit/>
          </a:bodyPr>
          <a:lstStyle/>
          <a:p>
            <a:r>
              <a:rPr lang="en-US" sz="3200" b="1" dirty="0" err="1">
                <a:solidFill>
                  <a:srgbClr val="000000"/>
                </a:solidFill>
                <a:latin typeface="Times New Roman" panose="02020603050405020304" pitchFamily="18" charset="0"/>
                <a:ea typeface="Calibri" panose="020F0502020204030204" pitchFamily="34" charset="0"/>
              </a:rPr>
              <a:t>L</a:t>
            </a:r>
            <a:r>
              <a:rPr lang="en-US" sz="3200" b="1" dirty="0" err="1">
                <a:solidFill>
                  <a:srgbClr val="000000"/>
                </a:solidFill>
                <a:effectLst/>
                <a:latin typeface="Times New Roman" panose="02020603050405020304" pitchFamily="18" charset="0"/>
                <a:ea typeface="Calibri" panose="020F0502020204030204" pitchFamily="34" charset="0"/>
              </a:rPr>
              <a:t>àm</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việc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nhóm</a:t>
            </a:r>
            <a:r>
              <a:rPr lang="en-US" sz="3200" b="1" dirty="0">
                <a:solidFill>
                  <a:srgbClr val="000000"/>
                </a:solidFill>
                <a:effectLst/>
                <a:latin typeface="Times New Roman" panose="02020603050405020304" pitchFamily="18" charset="0"/>
                <a:ea typeface="Calibri" panose="020F0502020204030204" pitchFamily="34" charset="0"/>
              </a:rPr>
              <a:t> 4</a:t>
            </a:r>
            <a:endParaRPr lang="en-US" sz="3200" dirty="0"/>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BCE9F0-6BFA-47C2-8D91-E42C6D74A563}"/>
              </a:ext>
            </a:extLst>
          </p:cNvPr>
          <p:cNvSpPr txBox="1"/>
          <p:nvPr/>
        </p:nvSpPr>
        <p:spPr>
          <a:xfrm>
            <a:off x="335761" y="320650"/>
            <a:ext cx="9246389" cy="631711"/>
          </a:xfrm>
          <a:prstGeom prst="rect">
            <a:avLst/>
          </a:prstGeom>
          <a:solidFill>
            <a:schemeClr val="bg1"/>
          </a:solidFill>
        </p:spPr>
        <p:txBody>
          <a:bodyPr wrap="square">
            <a:spAutoFit/>
          </a:bodyPr>
          <a:lstStyle/>
          <a:p>
            <a:pPr algn="just">
              <a:lnSpc>
                <a:spcPct val="120000"/>
              </a:lnSpc>
            </a:pPr>
            <a:r>
              <a:rPr lang="en-US" sz="3200" b="1" dirty="0">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Tìm</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các</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dấu</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ngoặc</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kép</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trong</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đoạn</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văn</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trên</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a:t>
            </a:r>
            <a:endParaRPr lang="en-US" sz="3200" b="1" dirty="0">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48CC04A-1C74-4E94-8DFA-7898995DB95C}"/>
              </a:ext>
            </a:extLst>
          </p:cNvPr>
          <p:cNvSpPr txBox="1"/>
          <p:nvPr/>
        </p:nvSpPr>
        <p:spPr>
          <a:xfrm>
            <a:off x="1314450" y="1807880"/>
            <a:ext cx="8096250" cy="1569660"/>
          </a:xfrm>
          <a:prstGeom prst="rect">
            <a:avLst/>
          </a:prstGeom>
          <a:no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kép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ghép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khủng</a:t>
            </a:r>
            <a:r>
              <a:rPr lang="en-US" sz="3200" b="1" dirty="0">
                <a:solidFill>
                  <a:srgbClr val="FF0000"/>
                </a:solidFill>
                <a:latin typeface="Times New Roman" panose="02020603050405020304" pitchFamily="18" charset="0"/>
                <a:cs typeface="Times New Roman" panose="02020603050405020304" pitchFamily="18" charset="0"/>
              </a:rPr>
              <a:t> long </a:t>
            </a:r>
            <a:r>
              <a:rPr lang="en-US" sz="3200" b="1" dirty="0" err="1">
                <a:solidFill>
                  <a:srgbClr val="FF0000"/>
                </a:solidFill>
                <a:latin typeface="Times New Roman" panose="02020603050405020304" pitchFamily="18" charset="0"/>
                <a:cs typeface="Times New Roman" panose="02020603050405020304" pitchFamily="18" charset="0"/>
              </a:rPr>
              <a:t>tốt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bụng</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11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1509340" y="2863845"/>
            <a:ext cx="7310810" cy="113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algn="just">
              <a:lnSpc>
                <a:spcPct val="120000"/>
              </a:lnSpc>
              <a:spcBef>
                <a:spcPts val="0"/>
              </a:spcBef>
              <a:spcAft>
                <a:spcPts val="0"/>
              </a:spcAft>
            </a:pPr>
            <a:r>
              <a:rPr lang="vi-VN" sz="3200" b="1" i="0" dirty="0">
                <a:solidFill>
                  <a:srgbClr val="FF0000"/>
                </a:solidFill>
                <a:effectLst/>
                <a:latin typeface="Times New Roman" panose="02020603050405020304" pitchFamily="18" charset="0"/>
                <a:cs typeface="Times New Roman" panose="02020603050405020304" pitchFamily="18" charset="0"/>
              </a:rPr>
              <a:t>Các dấu ngoặc kép trong đoạn văn trên được dùng để đánh dấu tác phẩm. </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CA6520D-42FF-41CB-872F-E6DF50121026}"/>
              </a:ext>
            </a:extLst>
          </p:cNvPr>
          <p:cNvSpPr txBox="1"/>
          <p:nvPr/>
        </p:nvSpPr>
        <p:spPr>
          <a:xfrm>
            <a:off x="1143000" y="416656"/>
            <a:ext cx="8629650" cy="1222642"/>
          </a:xfrm>
          <a:prstGeom prst="rect">
            <a:avLst/>
          </a:prstGeom>
          <a:solidFill>
            <a:schemeClr val="accent1">
              <a:lumMod val="40000"/>
              <a:lumOff val="60000"/>
            </a:schemeClr>
          </a:solidFill>
        </p:spPr>
        <p:txBody>
          <a:bodyPr wrap="square">
            <a:spAutoFit/>
          </a:bodyPr>
          <a:lstStyle/>
          <a:p>
            <a:pPr marL="0" marR="0" algn="just">
              <a:lnSpc>
                <a:spcPct val="120000"/>
              </a:lnSpc>
              <a:spcBef>
                <a:spcPts val="0"/>
              </a:spcBef>
              <a:spcAft>
                <a:spcPts val="0"/>
              </a:spcAft>
            </a:pP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2. </a:t>
            </a:r>
            <a:r>
              <a:rPr lang="vi-VN" sz="3200" b="1" i="0" dirty="0">
                <a:solidFill>
                  <a:schemeClr val="accent1">
                    <a:lumMod val="75000"/>
                  </a:schemeClr>
                </a:solidFill>
                <a:effectLst/>
                <a:latin typeface="Times New Roman" panose="02020603050405020304" pitchFamily="18" charset="0"/>
                <a:cs typeface="Times New Roman" panose="02020603050405020304" pitchFamily="18" charset="0"/>
              </a:rPr>
              <a:t>Các dấu ngoặc kép trong đoạn văn trên được dùng làm gì? </a:t>
            </a:r>
            <a:endParaRPr lang="en-US" sz="32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63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0" y="0"/>
            <a:ext cx="12192000" cy="1130309"/>
          </a:xfrm>
          <a:prstGeom prst="rect">
            <a:avLst/>
          </a:prstGeom>
          <a:solidFill>
            <a:schemeClr val="accent1">
              <a:lumMod val="40000"/>
              <a:lumOff val="6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2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ngắn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phim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kép</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DD9D11B-2B43-4647-97FD-2D9F672661DE}"/>
              </a:ext>
            </a:extLst>
          </p:cNvPr>
          <p:cNvSpPr txBox="1"/>
          <p:nvPr/>
        </p:nvSpPr>
        <p:spPr>
          <a:xfrm>
            <a:off x="0" y="1130309"/>
            <a:ext cx="12192000" cy="5816977"/>
          </a:xfrm>
          <a:prstGeom prst="rect">
            <a:avLst/>
          </a:prstGeom>
          <a:solidFill>
            <a:schemeClr val="accent1">
              <a:lumMod val="40000"/>
              <a:lumOff val="60000"/>
            </a:schemeClr>
          </a:solidFill>
        </p:spPr>
        <p:txBody>
          <a:bodyPr wrap="square">
            <a:spAutoFit/>
          </a:bodyPr>
          <a:lstStyle/>
          <a:p>
            <a:pPr algn="just"/>
            <a:r>
              <a:rPr lang="en-US" sz="3100" b="1" dirty="0">
                <a:solidFill>
                  <a:schemeClr val="bg2">
                    <a:lumMod val="25000"/>
                  </a:schemeClr>
                </a:solidFill>
                <a:latin typeface="Times New Roman" panose="02020603050405020304" pitchFamily="18" charset="0"/>
                <a:cs typeface="Times New Roman" panose="02020603050405020304" pitchFamily="18" charset="0"/>
              </a:rPr>
              <a:t>	</a:t>
            </a:r>
            <a:r>
              <a:rPr lang="vi-VN" sz="3100" b="1" dirty="0">
                <a:solidFill>
                  <a:schemeClr val="bg2">
                    <a:lumMod val="25000"/>
                  </a:schemeClr>
                </a:solidFill>
                <a:latin typeface="Times New Roman" panose="02020603050405020304" pitchFamily="18" charset="0"/>
                <a:cs typeface="Times New Roman" panose="02020603050405020304" pitchFamily="18" charset="0"/>
              </a:rPr>
              <a:t>Tuổi thiếu nhi chúng ta là cái tuổi thần tiên và cần phải mơ mộng về những điều tốt đẹp nhất và nhờ những bộ phim hoạt hình dí dỏm, đầy nhân văn mà thiếu nhi lại được hoà mình cùng với thế giới thần tiên lung linh, huyền ảo, tăng thêm sức sáng tạo. Khi còn nhỏ, tôi được xem qua rất nhiều bộ phim hoạt hình nhưng có lẽ thích nhất là được xem bộ phim dí dỏm "Đô-rê-mon". Cái tên này có lẽ đã quá quen thuộc với các bạn nhỉ? Đô-rê-mon là một chú mèo máy đến từ thế kỉ 22, cái nơi mà mọi thứ tối tân đều được sáng tạo đặc biệt là rô-bot. Đô-rê-mon dùng cỗ máy thời gian để đến thế kỉ 21 để giúp Nô-bi-ta, cụ cố của cậu bé đã mua Đô-rê-mon và cuộc hành trình bắt đầu. Đây là một bộ phim rất ăn khách và Đô-rê-mon rất ấn tượng. Đây là một chú mèo mập ú nhưng lại rất dễ thương.</a:t>
            </a:r>
            <a:endParaRPr lang="en-US" sz="31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0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191</TotalTime>
  <Words>1313</Words>
  <Application>Microsoft Office PowerPoint</Application>
  <PresentationFormat>Widescreen</PresentationFormat>
  <Paragraphs>72</Paragraphs>
  <Slides>23</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A3.OpenSansBold-San</vt:lpstr>
      <vt:lpstr>A3.OpenSans-San</vt:lpstr>
      <vt:lpstr>Arial</vt:lpstr>
      <vt:lpstr>Calibri</vt:lpstr>
      <vt:lpstr>Calibri Light</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CTY REDSTAR</cp:lastModifiedBy>
  <cp:revision>13</cp:revision>
  <dcterms:created xsi:type="dcterms:W3CDTF">2023-08-28T14:34:57Z</dcterms:created>
  <dcterms:modified xsi:type="dcterms:W3CDTF">2024-10-28T04:12:32Z</dcterms:modified>
</cp:coreProperties>
</file>