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0"/>
  </p:notesMasterIdLst>
  <p:sldIdLst>
    <p:sldId id="257" r:id="rId3"/>
    <p:sldId id="258" r:id="rId4"/>
    <p:sldId id="259" r:id="rId5"/>
    <p:sldId id="267" r:id="rId6"/>
    <p:sldId id="268" r:id="rId7"/>
    <p:sldId id="264" r:id="rId8"/>
    <p:sldId id="265" r:id="rId9"/>
    <p:sldId id="263" r:id="rId10"/>
    <p:sldId id="287" r:id="rId11"/>
    <p:sldId id="262" r:id="rId12"/>
    <p:sldId id="291" r:id="rId13"/>
    <p:sldId id="292" r:id="rId14"/>
    <p:sldId id="293" r:id="rId15"/>
    <p:sldId id="288" r:id="rId16"/>
    <p:sldId id="289" r:id="rId17"/>
    <p:sldId id="290" r:id="rId18"/>
    <p:sldId id="261" r:id="rId19"/>
    <p:sldId id="277" r:id="rId20"/>
    <p:sldId id="278" r:id="rId21"/>
    <p:sldId id="279" r:id="rId22"/>
    <p:sldId id="280" r:id="rId23"/>
    <p:sldId id="281" r:id="rId24"/>
    <p:sldId id="282" r:id="rId25"/>
    <p:sldId id="283" r:id="rId26"/>
    <p:sldId id="284" r:id="rId27"/>
    <p:sldId id="285"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5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11/3/2025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11/3/2025</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11/3/2025</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11/3/2025</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11/3/2025</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11/3/2025</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11/3/2025</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11/3/2025</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11/3/2025</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11/3/2025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11/3/2025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11/3/2025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11/3/2025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11/3/2025</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26078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11/3/2025</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11/3/2025</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11/3/2025</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11/3/2025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11/3/2025</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9.png"/><Relationship Id="rId10" Type="http://schemas.openxmlformats.org/officeDocument/2006/relationships/image" Target="../media/image36.gif"/><Relationship Id="rId4" Type="http://schemas.openxmlformats.org/officeDocument/2006/relationships/image" Target="../media/image8.png"/><Relationship Id="rId9" Type="http://schemas.openxmlformats.org/officeDocument/2006/relationships/image" Target="../media/image35.gif"/></Relationships>
</file>

<file path=ppt/slides/_rels/slide19.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1.png"/><Relationship Id="rId10" Type="http://schemas.openxmlformats.org/officeDocument/2006/relationships/image" Target="../media/image36.gif"/><Relationship Id="rId4" Type="http://schemas.openxmlformats.org/officeDocument/2006/relationships/image" Target="../media/image10.png"/><Relationship Id="rId9" Type="http://schemas.openxmlformats.org/officeDocument/2006/relationships/image" Target="../media/image35.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3.png"/><Relationship Id="rId10" Type="http://schemas.openxmlformats.org/officeDocument/2006/relationships/image" Target="../media/image36.gif"/><Relationship Id="rId4" Type="http://schemas.openxmlformats.org/officeDocument/2006/relationships/image" Target="../media/image12.png"/><Relationship Id="rId9" Type="http://schemas.openxmlformats.org/officeDocument/2006/relationships/image" Target="../media/image35.gif"/></Relationships>
</file>

<file path=ppt/slides/_rels/slide21.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5.png"/><Relationship Id="rId10" Type="http://schemas.openxmlformats.org/officeDocument/2006/relationships/image" Target="../media/image36.gif"/><Relationship Id="rId4" Type="http://schemas.openxmlformats.org/officeDocument/2006/relationships/image" Target="../media/image14.png"/><Relationship Id="rId9" Type="http://schemas.openxmlformats.org/officeDocument/2006/relationships/image" Target="../media/image35.gif"/></Relationships>
</file>

<file path=ppt/slides/_rels/slide22.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7.png"/><Relationship Id="rId10" Type="http://schemas.openxmlformats.org/officeDocument/2006/relationships/image" Target="../media/image36.gif"/><Relationship Id="rId4" Type="http://schemas.openxmlformats.org/officeDocument/2006/relationships/image" Target="../media/image16.png"/><Relationship Id="rId9" Type="http://schemas.openxmlformats.org/officeDocument/2006/relationships/image" Target="../media/image35.gif"/></Relationships>
</file>

<file path=ppt/slides/_rels/slide23.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19.png"/><Relationship Id="rId10" Type="http://schemas.openxmlformats.org/officeDocument/2006/relationships/image" Target="../media/image36.gif"/><Relationship Id="rId4" Type="http://schemas.openxmlformats.org/officeDocument/2006/relationships/image" Target="../media/image18.png"/><Relationship Id="rId9" Type="http://schemas.openxmlformats.org/officeDocument/2006/relationships/image" Target="../media/image35.gif"/></Relationships>
</file>

<file path=ppt/slides/_rels/slide24.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21.png"/><Relationship Id="rId10" Type="http://schemas.openxmlformats.org/officeDocument/2006/relationships/image" Target="../media/image36.gif"/><Relationship Id="rId4" Type="http://schemas.openxmlformats.org/officeDocument/2006/relationships/image" Target="../media/image20.png"/><Relationship Id="rId9" Type="http://schemas.openxmlformats.org/officeDocument/2006/relationships/image" Target="../media/image35.gif"/></Relationships>
</file>

<file path=ppt/slides/_rels/slide25.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23.png"/><Relationship Id="rId10" Type="http://schemas.openxmlformats.org/officeDocument/2006/relationships/image" Target="../media/image36.gif"/><Relationship Id="rId4" Type="http://schemas.openxmlformats.org/officeDocument/2006/relationships/image" Target="../media/image22.png"/><Relationship Id="rId9" Type="http://schemas.openxmlformats.org/officeDocument/2006/relationships/image" Target="../media/image35.gif"/></Relationships>
</file>

<file path=ppt/slides/_rels/slide26.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25.png"/><Relationship Id="rId10" Type="http://schemas.openxmlformats.org/officeDocument/2006/relationships/image" Target="../media/image36.gif"/><Relationship Id="rId4" Type="http://schemas.openxmlformats.org/officeDocument/2006/relationships/image" Target="../media/image24.png"/><Relationship Id="rId9" Type="http://schemas.openxmlformats.org/officeDocument/2006/relationships/image" Target="../media/image35.gif"/></Relationships>
</file>

<file path=ppt/slides/_rels/slide27.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image" Target="../media/image32.gif"/><Relationship Id="rId7" Type="http://schemas.openxmlformats.org/officeDocument/2006/relationships/slide" Target="slide5.xml"/><Relationship Id="rId12" Type="http://schemas.openxmlformats.org/officeDocument/2006/relationships/image" Target="../media/image3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7.gif"/><Relationship Id="rId5" Type="http://schemas.openxmlformats.org/officeDocument/2006/relationships/image" Target="../media/image27.png"/><Relationship Id="rId10" Type="http://schemas.openxmlformats.org/officeDocument/2006/relationships/image" Target="../media/image36.gif"/><Relationship Id="rId4" Type="http://schemas.openxmlformats.org/officeDocument/2006/relationships/image" Target="../media/image26.png"/><Relationship Id="rId9" Type="http://schemas.openxmlformats.org/officeDocument/2006/relationships/image" Target="../media/image35.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slide" Target="slide23.xml"/><Relationship Id="rId26" Type="http://schemas.openxmlformats.org/officeDocument/2006/relationships/image" Target="../media/image23.png"/><Relationship Id="rId3" Type="http://schemas.openxmlformats.org/officeDocument/2006/relationships/slide" Target="slide18.xml"/><Relationship Id="rId21" Type="http://schemas.openxmlformats.org/officeDocument/2006/relationships/slide" Target="slide24.xml"/><Relationship Id="rId7" Type="http://schemas.openxmlformats.org/officeDocument/2006/relationships/image" Target="../media/image10.png"/><Relationship Id="rId12" Type="http://schemas.openxmlformats.org/officeDocument/2006/relationships/slide" Target="slide21.xml"/><Relationship Id="rId17" Type="http://schemas.openxmlformats.org/officeDocument/2006/relationships/image" Target="../media/image17.png"/><Relationship Id="rId25" Type="http://schemas.openxmlformats.org/officeDocument/2006/relationships/image" Target="../media/image22.png"/><Relationship Id="rId33" Type="http://schemas.openxmlformats.org/officeDocument/2006/relationships/image" Target="../media/image28.gif"/><Relationship Id="rId2" Type="http://schemas.openxmlformats.org/officeDocument/2006/relationships/image" Target="../media/image7.jpeg"/><Relationship Id="rId16" Type="http://schemas.openxmlformats.org/officeDocument/2006/relationships/image" Target="../media/image16.png"/><Relationship Id="rId20" Type="http://schemas.openxmlformats.org/officeDocument/2006/relationships/image" Target="../media/image19.png"/><Relationship Id="rId29"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slide" Target="slide19.xml"/><Relationship Id="rId11" Type="http://schemas.openxmlformats.org/officeDocument/2006/relationships/image" Target="../media/image13.png"/><Relationship Id="rId24" Type="http://schemas.openxmlformats.org/officeDocument/2006/relationships/slide" Target="slide25.xml"/><Relationship Id="rId32"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slide" Target="slide22.xml"/><Relationship Id="rId23" Type="http://schemas.openxmlformats.org/officeDocument/2006/relationships/image" Target="../media/image21.png"/><Relationship Id="rId28" Type="http://schemas.openxmlformats.org/officeDocument/2006/relationships/image" Target="../media/image24.png"/><Relationship Id="rId10" Type="http://schemas.openxmlformats.org/officeDocument/2006/relationships/image" Target="../media/image12.png"/><Relationship Id="rId19" Type="http://schemas.openxmlformats.org/officeDocument/2006/relationships/image" Target="../media/image18.png"/><Relationship Id="rId31" Type="http://schemas.openxmlformats.org/officeDocument/2006/relationships/image" Target="../media/image26.png"/><Relationship Id="rId4" Type="http://schemas.openxmlformats.org/officeDocument/2006/relationships/image" Target="../media/image8.png"/><Relationship Id="rId9" Type="http://schemas.openxmlformats.org/officeDocument/2006/relationships/slide" Target="slide20.xml"/><Relationship Id="rId14" Type="http://schemas.openxmlformats.org/officeDocument/2006/relationships/image" Target="../media/image15.png"/><Relationship Id="rId22" Type="http://schemas.openxmlformats.org/officeDocument/2006/relationships/image" Target="../media/image20.png"/><Relationship Id="rId27" Type="http://schemas.openxmlformats.org/officeDocument/2006/relationships/slide" Target="slide26.xml"/><Relationship Id="rId30" Type="http://schemas.openxmlformats.org/officeDocument/2006/relationships/slide" Target="slide27.xml"/><Relationship Id="rId8"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C4250B71-ED25-4FE4-B4DE-5ABE0A3E786D}"/>
              </a:ext>
            </a:extLst>
          </p:cNvPr>
          <p:cNvSpPr txBox="1">
            <a:spLocks noChangeArrowheads="1"/>
          </p:cNvSpPr>
          <p:nvPr/>
        </p:nvSpPr>
        <p:spPr bwMode="auto">
          <a:xfrm>
            <a:off x="2641410" y="1139547"/>
            <a:ext cx="84266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3200" b="1" dirty="0" err="1">
                <a:solidFill>
                  <a:srgbClr val="0000FF"/>
                </a:solidFill>
                <a:latin typeface="HP001 4 hàng" pitchFamily="34" charset="0"/>
              </a:rPr>
              <a:t>Thứ</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hai</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ngày</a:t>
            </a:r>
            <a:r>
              <a:rPr lang="en-US" altLang="en-US" sz="3200" b="1" dirty="0">
                <a:solidFill>
                  <a:srgbClr val="0000FF"/>
                </a:solidFill>
                <a:latin typeface="HP001 4 hàng" pitchFamily="34" charset="0"/>
              </a:rPr>
              <a:t> 30 </a:t>
            </a:r>
            <a:r>
              <a:rPr lang="en-US" altLang="en-US" sz="3200" b="1" dirty="0" err="1">
                <a:solidFill>
                  <a:srgbClr val="0000FF"/>
                </a:solidFill>
                <a:latin typeface="HP001 4 hàng" pitchFamily="34" charset="0"/>
              </a:rPr>
              <a:t>tháng</a:t>
            </a:r>
            <a:r>
              <a:rPr lang="en-US" altLang="en-US" sz="3200" b="1" dirty="0">
                <a:solidFill>
                  <a:srgbClr val="0000FF"/>
                </a:solidFill>
                <a:latin typeface="HP001 4 hàng" pitchFamily="34" charset="0"/>
              </a:rPr>
              <a:t> 10 </a:t>
            </a:r>
            <a:r>
              <a:rPr lang="en-US" altLang="en-US" sz="3200" b="1" dirty="0" err="1">
                <a:solidFill>
                  <a:srgbClr val="0000FF"/>
                </a:solidFill>
                <a:latin typeface="HP001 4 hàng" pitchFamily="34" charset="0"/>
              </a:rPr>
              <a:t>năm</a:t>
            </a:r>
            <a:r>
              <a:rPr lang="en-US" altLang="en-US" sz="3200" b="1" dirty="0">
                <a:solidFill>
                  <a:srgbClr val="0000FF"/>
                </a:solidFill>
                <a:latin typeface="HP001 4 hàng" pitchFamily="34" charset="0"/>
              </a:rPr>
              <a:t> 2023</a:t>
            </a:r>
          </a:p>
        </p:txBody>
      </p:sp>
      <p:sp>
        <p:nvSpPr>
          <p:cNvPr id="3" name="TextBox 2">
            <a:extLst>
              <a:ext uri="{FF2B5EF4-FFF2-40B4-BE49-F238E27FC236}">
                <a16:creationId xmlns:a16="http://schemas.microsoft.com/office/drawing/2014/main" id="{83D22E24-402E-4490-A440-A2E45D48F95A}"/>
              </a:ext>
            </a:extLst>
          </p:cNvPr>
          <p:cNvSpPr txBox="1"/>
          <p:nvPr/>
        </p:nvSpPr>
        <p:spPr>
          <a:xfrm>
            <a:off x="1928814" y="1579711"/>
            <a:ext cx="9329736" cy="3040641"/>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5</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 TẬP </a:t>
            </a:r>
            <a:r>
              <a:rPr lang="en-US" sz="60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HỌC KÌ 1</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96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681A4D-9F9A-42A5-8405-33BAC3308D9C}"/>
              </a:ext>
            </a:extLst>
          </p:cNvPr>
          <p:cNvSpPr txBox="1"/>
          <p:nvPr/>
        </p:nvSpPr>
        <p:spPr>
          <a:xfrm>
            <a:off x="1876277" y="0"/>
            <a:ext cx="10103911" cy="1077218"/>
          </a:xfrm>
          <a:prstGeom prst="rect">
            <a:avLst/>
          </a:prstGeom>
          <a:solidFill>
            <a:schemeClr val="accent2">
              <a:lumMod val="20000"/>
              <a:lumOff val="80000"/>
            </a:schemeClr>
          </a:solidFill>
        </p:spPr>
        <p:txBody>
          <a:bodyPr wrap="square">
            <a:spAutoFit/>
          </a:bodyPr>
          <a:lstStyle/>
          <a:p>
            <a:pPr algn="l"/>
            <a:r>
              <a:rPr lang="vi-VN" sz="3200" b="1" i="0" dirty="0">
                <a:solidFill>
                  <a:schemeClr val="accent1">
                    <a:lumMod val="75000"/>
                  </a:schemeClr>
                </a:solidFill>
                <a:effectLst/>
                <a:latin typeface="Times New Roman" panose="02020603050405020304" pitchFamily="18" charset="0"/>
                <a:cs typeface="Times New Roman" panose="02020603050405020304" pitchFamily="18" charset="0"/>
              </a:rPr>
              <a:t>Câu 3</a:t>
            </a:r>
            <a:r>
              <a:rPr lang="en-US" sz="3200" b="1" i="0" dirty="0">
                <a:solidFill>
                  <a:schemeClr val="accent1">
                    <a:lumMod val="75000"/>
                  </a:schemeClr>
                </a:solidFill>
                <a:effectLst/>
                <a:latin typeface="Times New Roman" panose="02020603050405020304" pitchFamily="18" charset="0"/>
                <a:cs typeface="Times New Roman" panose="02020603050405020304" pitchFamily="18" charset="0"/>
              </a:rPr>
              <a:t>: </a:t>
            </a:r>
            <a:r>
              <a:rPr lang="vi-VN" sz="3200" b="1" i="0" dirty="0">
                <a:solidFill>
                  <a:schemeClr val="accent1">
                    <a:lumMod val="75000"/>
                  </a:schemeClr>
                </a:solidFill>
                <a:effectLst/>
                <a:latin typeface="Times New Roman" panose="02020603050405020304" pitchFamily="18" charset="0"/>
                <a:cs typeface="Times New Roman" panose="02020603050405020304" pitchFamily="18" charset="0"/>
              </a:rPr>
              <a:t>Viết đoạn văn ngắn về một cây rau (hoặc món ăn) em thích. Gạch dưới một danh từ trong đoạn văn đó. </a:t>
            </a:r>
          </a:p>
        </p:txBody>
      </p:sp>
      <p:sp>
        <p:nvSpPr>
          <p:cNvPr id="7" name="TextBox 6">
            <a:extLst>
              <a:ext uri="{FF2B5EF4-FFF2-40B4-BE49-F238E27FC236}">
                <a16:creationId xmlns:a16="http://schemas.microsoft.com/office/drawing/2014/main" id="{DB5C3631-EDE4-4F3C-9A9B-B805E40E49DC}"/>
              </a:ext>
            </a:extLst>
          </p:cNvPr>
          <p:cNvSpPr txBox="1"/>
          <p:nvPr/>
        </p:nvSpPr>
        <p:spPr>
          <a:xfrm>
            <a:off x="0" y="1264068"/>
            <a:ext cx="12191999" cy="5509200"/>
          </a:xfrm>
          <a:prstGeom prst="rect">
            <a:avLst/>
          </a:prstGeom>
          <a:solidFill>
            <a:schemeClr val="accent2">
              <a:lumMod val="40000"/>
              <a:lumOff val="60000"/>
            </a:schemeClr>
          </a:solidFill>
        </p:spPr>
        <p:txBody>
          <a:bodyPr wrap="square">
            <a:spAutoFit/>
          </a:bodyPr>
          <a:lstStyle/>
          <a:p>
            <a:pPr algn="just"/>
            <a:r>
              <a:rPr lang="en-US" sz="3200" b="1" i="0" dirty="0">
                <a:solidFill>
                  <a:srgbClr val="0070C0"/>
                </a:solidFill>
                <a:effectLst/>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rPr>
              <a:t>Nhà em có một khu vườn nhỏ ở đó bố em trồng rất nhiều các loại rau củ quả giàu dinh dưỡng. Trong đó, em thích nhất là cây rau bắp cải. Những cây bắp cải non thì bé bé, tròn trĩnh trông thật đáng yêu. Còn những cây lớn hơn sẽ được bao phủ bởi các lớp lá già màu xanh thẫm nở bung ra như muốn bảo vệ cho lớp lá non cuộn chặt ở bên trong. Không chỉ có bắp cải xanh, bố em cũng trồng thêm được một khóm bắp cải tím, loại này không khác bắp cải bình thường là mấy. Chúng vẫn là loài cây thân thảo có thân to và cứng, nhưng chúng sẽ có màu tím và khi ăn thì mang vị dịu ngọt hơn. Em rất thích ăn bắp cải vì nó không chỉ ngon, ngọt mà còn cung cấp cho chúng ta rất nhiều dinh dưỡng có ích cho cơ thể.   </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0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252254"/>
            <a:ext cx="11658600" cy="6370975"/>
          </a:xfrm>
          <a:prstGeom prst="rect">
            <a:avLst/>
          </a:prstGeom>
        </p:spPr>
        <p:txBody>
          <a:bodyPr wrap="square">
            <a:spAutoFit/>
          </a:bodyPr>
          <a:lstStyle/>
          <a:p>
            <a:r>
              <a:rPr lang="vi-VN" sz="2400" b="1"/>
              <a:t>Bước 1: Chọn cây rau hoặc món ăn</a:t>
            </a:r>
          </a:p>
          <a:p>
            <a:r>
              <a:rPr lang="vi-VN" sz="2400"/>
              <a:t>Em cần quyết định xem mình muốn viết về cây rau nào (ví dụ: rau muống, cải xanh) hay món ăn nào (ví dụ: bánh xèo, phở).</a:t>
            </a:r>
          </a:p>
          <a:p>
            <a:r>
              <a:rPr lang="vi-VN" sz="2400" b="1"/>
              <a:t>Bước 2: Suy nghĩ về đặc điểm</a:t>
            </a:r>
          </a:p>
          <a:p>
            <a:r>
              <a:rPr lang="vi-VN" sz="2400"/>
              <a:t>Em hãy nghĩ về những đặc điểm nổi bật của cây rau hoặc món ăn đó:</a:t>
            </a:r>
          </a:p>
          <a:p>
            <a:pPr>
              <a:buFont typeface="Arial" panose="020B0604020202020204" pitchFamily="34" charset="0"/>
              <a:buChar char="•"/>
            </a:pPr>
            <a:r>
              <a:rPr lang="vi-VN" sz="2400" b="1"/>
              <a:t>Hình dáng, màu sắc</a:t>
            </a:r>
            <a:r>
              <a:rPr lang="vi-VN" sz="2400"/>
              <a:t>: Rau có màu xanh tươi, lá dày hay món ăn có màu sắc hấp dẫn.</a:t>
            </a:r>
          </a:p>
          <a:p>
            <a:pPr>
              <a:buFont typeface="Arial" panose="020B0604020202020204" pitchFamily="34" charset="0"/>
              <a:buChar char="•"/>
            </a:pPr>
            <a:r>
              <a:rPr lang="vi-VN" sz="2400" b="1"/>
              <a:t>Vị</a:t>
            </a:r>
            <a:r>
              <a:rPr lang="vi-VN" sz="2400"/>
              <a:t>: Rau có vị ngọt, thanh mát, hay món ăn có vị ngon, đậm đà.</a:t>
            </a:r>
          </a:p>
          <a:p>
            <a:pPr>
              <a:buFont typeface="Arial" panose="020B0604020202020204" pitchFamily="34" charset="0"/>
              <a:buChar char="•"/>
            </a:pPr>
            <a:r>
              <a:rPr lang="vi-VN" sz="2400" b="1"/>
              <a:t>Cách chế biến</a:t>
            </a:r>
            <a:r>
              <a:rPr lang="vi-VN" sz="2400"/>
              <a:t>: Làm món ăn như thế nào? Có cần nguyên liệu gì đặc biệt không?</a:t>
            </a:r>
          </a:p>
          <a:p>
            <a:r>
              <a:rPr lang="vi-VN" sz="2400" b="1"/>
              <a:t>Bước 3: Viết đoạn </a:t>
            </a:r>
            <a:r>
              <a:rPr lang="vi-VN" sz="2400" b="1" smtClean="0"/>
              <a:t>văn</a:t>
            </a:r>
            <a:endParaRPr lang="vi-VN" sz="2400" b="1"/>
          </a:p>
          <a:p>
            <a:pPr>
              <a:buFont typeface="Arial" panose="020B0604020202020204" pitchFamily="34" charset="0"/>
              <a:buChar char="•"/>
            </a:pPr>
            <a:r>
              <a:rPr lang="vi-VN" sz="2400" b="1"/>
              <a:t>Mô tả cây rau hoặc món ăn</a:t>
            </a:r>
            <a:r>
              <a:rPr lang="vi-VN" sz="2400"/>
              <a:t>: Nêu tên, hình dáng, màu sắc, vị và cảm giác khi thấy hoặc ăn.</a:t>
            </a:r>
          </a:p>
          <a:p>
            <a:pPr>
              <a:buFont typeface="Arial" panose="020B0604020202020204" pitchFamily="34" charset="0"/>
              <a:buChar char="•"/>
            </a:pPr>
            <a:r>
              <a:rPr lang="vi-VN" sz="2400" b="1"/>
              <a:t>Cảm xúc</a:t>
            </a:r>
            <a:r>
              <a:rPr lang="vi-VN" sz="2400"/>
              <a:t>: Nói về cảm giác của em khi nhìn thấy hoặc ăn món ăn đó.</a:t>
            </a:r>
          </a:p>
          <a:p>
            <a:r>
              <a:rPr lang="vi-VN" sz="2400" b="1"/>
              <a:t>Ví dụ</a:t>
            </a:r>
            <a:r>
              <a:rPr lang="vi-VN" sz="2400"/>
              <a:t>: Cây rau em thích nhất là rau muống. Rau muống có màu xanh mướt và lá hình trái tim. Khi nhìn thấy rau muống trong vườn, em cảm thấy thật vui. Mẹ thường dùng rau muống để nấu canh, và em rất thích ăn canh rau muống vì nó ngọt và thanh mát</a:t>
            </a:r>
            <a:r>
              <a:rPr lang="vi-VN" sz="2400" smtClean="0"/>
              <a:t>.</a:t>
            </a:r>
            <a:endParaRPr lang="vi-VN" sz="2400"/>
          </a:p>
        </p:txBody>
      </p:sp>
    </p:spTree>
    <p:extLst>
      <p:ext uri="{BB962C8B-B14F-4D97-AF65-F5344CB8AC3E}">
        <p14:creationId xmlns:p14="http://schemas.microsoft.com/office/powerpoint/2010/main" val="22714438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3" y="366823"/>
            <a:ext cx="11088915" cy="5632311"/>
          </a:xfrm>
          <a:prstGeom prst="rect">
            <a:avLst/>
          </a:prstGeom>
        </p:spPr>
        <p:txBody>
          <a:bodyPr wrap="square">
            <a:spAutoFit/>
          </a:bodyPr>
          <a:lstStyle/>
          <a:p>
            <a:r>
              <a:rPr lang="vi-VN" sz="4000"/>
              <a:t>Cây rau em thích nhất là cải xanh. Cải xanh có màu xanh đậm và lá to, mướt mát. Mỗi lần nhìn thấy cải xanh trong vườn, em thấy rất vui. Mẹ thường dùng cải để nấu canh, và em thích nhất là canh cải xanh nấu với </a:t>
            </a:r>
            <a:r>
              <a:rPr lang="vi-VN" sz="4000" smtClean="0"/>
              <a:t>t</a:t>
            </a:r>
            <a:r>
              <a:rPr lang="en-US" sz="4000" smtClean="0"/>
              <a:t>hịt</a:t>
            </a:r>
            <a:r>
              <a:rPr lang="vi-VN" sz="4000" smtClean="0"/>
              <a:t>. </a:t>
            </a:r>
            <a:r>
              <a:rPr lang="vi-VN" sz="4000"/>
              <a:t>Món canh này vừa ngon vừa bổ dưỡng, giúp em có sức khỏe tốt để học tập. Khi ăn, em cảm nhận được vị ngọt của </a:t>
            </a:r>
            <a:r>
              <a:rPr lang="vi-VN" sz="4000" smtClean="0"/>
              <a:t>t</a:t>
            </a:r>
            <a:r>
              <a:rPr lang="en-US" sz="4000" smtClean="0"/>
              <a:t>hịt</a:t>
            </a:r>
            <a:r>
              <a:rPr lang="vi-VN" sz="4000" smtClean="0"/>
              <a:t> </a:t>
            </a:r>
            <a:r>
              <a:rPr lang="vi-VN" sz="4000"/>
              <a:t>hòa quyện với vị thanh mát của cải, thật sự rất hấp dẫn.</a:t>
            </a:r>
            <a:endParaRPr lang="en-US" sz="4000"/>
          </a:p>
        </p:txBody>
      </p:sp>
    </p:spTree>
    <p:extLst>
      <p:ext uri="{BB962C8B-B14F-4D97-AF65-F5344CB8AC3E}">
        <p14:creationId xmlns:p14="http://schemas.microsoft.com/office/powerpoint/2010/main" val="3119831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4631" y="448373"/>
            <a:ext cx="11118397" cy="5632311"/>
          </a:xfrm>
          <a:prstGeom prst="rect">
            <a:avLst/>
          </a:prstGeom>
        </p:spPr>
        <p:txBody>
          <a:bodyPr wrap="square">
            <a:spAutoFit/>
          </a:bodyPr>
          <a:lstStyle/>
          <a:p>
            <a:r>
              <a:rPr lang="vi-VN" sz="3600"/>
              <a:t>Cây rau em thích nhất là rau muống. Rau muống có màu xanh tươi mát, lá hình trái tim và thân mọc thẳng. Mỗi lần đến mùa hè, mẹ thường mua rau muống về để chế biến những món ngon. Em thích nhất là món rau muống xào tỏi, vừa giòn vừa thơm. Mỗi đĩa rau muống xào nóng hổi được dọn lên bàn, em cảm thấy thật hấp dẫn. Khi ăn, vị ngọt của rau hòa quyện với mùi tỏi thơm lừng, thật sự làm em thích thú. Rau muống không chỉ ngon mà còn rất bổ dưỡng, giúp em khỏe mạnh và học tập tốt hơn.</a:t>
            </a:r>
            <a:endParaRPr lang="en-US" sz="3600"/>
          </a:p>
        </p:txBody>
      </p:sp>
    </p:spTree>
    <p:extLst>
      <p:ext uri="{BB962C8B-B14F-4D97-AF65-F5344CB8AC3E}">
        <p14:creationId xmlns:p14="http://schemas.microsoft.com/office/powerpoint/2010/main" val="753771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2879"/>
            <a:ext cx="12192000" cy="6986528"/>
          </a:xfrm>
          <a:prstGeom prst="rect">
            <a:avLst/>
          </a:prstGeom>
        </p:spPr>
        <p:txBody>
          <a:bodyPr wrap="square">
            <a:spAutoFit/>
          </a:bodyPr>
          <a:lstStyle/>
          <a:p>
            <a:r>
              <a:rPr lang="vi-VN" sz="3200" dirty="0">
                <a:solidFill>
                  <a:srgbClr val="333333"/>
                </a:solidFill>
                <a:latin typeface="Roboto"/>
              </a:rPr>
              <a:t>Cứ về nhà ngoại là em rất cùng ngoại ra vườn để có thể nhìn thấy những </a:t>
            </a:r>
            <a:r>
              <a:rPr lang="vi-VN" sz="3200" b="1" dirty="0">
                <a:solidFill>
                  <a:srgbClr val="333333"/>
                </a:solidFill>
                <a:latin typeface="Roboto"/>
              </a:rPr>
              <a:t>luống rau</a:t>
            </a:r>
            <a:r>
              <a:rPr lang="vi-VN" sz="3200" dirty="0">
                <a:solidFill>
                  <a:srgbClr val="333333"/>
                </a:solidFill>
                <a:latin typeface="Roboto"/>
              </a:rPr>
              <a:t> xanh mơn mởn. Khác với những loại rau khác thì bắp cải không vươn cái lá của mình ra mà như lại cuộn thật chặt vào như một quả bóng. Em như thấy được tên gọi của nó là bắp cải hay cải bắp là loại rau có nhiều lớp lá dày cuộn quanh cuống nhìn cũng thật là đẹp. Ta dường như cũng có thể thấy được rằng, cũng tùy vào từng loại bắp cải khác nhau mà lá của nó sẽ cuộn chặt hoặc rời nhau. Ta như thấy được những chiếc lá của </a:t>
            </a:r>
            <a:r>
              <a:rPr lang="vi-VN" sz="3200" b="1" dirty="0">
                <a:solidFill>
                  <a:srgbClr val="333333"/>
                </a:solidFill>
                <a:latin typeface="Roboto"/>
              </a:rPr>
              <a:t>bắp cải</a:t>
            </a:r>
            <a:r>
              <a:rPr lang="vi-VN" sz="3200" dirty="0">
                <a:solidFill>
                  <a:srgbClr val="333333"/>
                </a:solidFill>
                <a:latin typeface="Roboto"/>
              </a:rPr>
              <a:t> dường như cũng thật là nhẵn, phẳng hoặc có nhiều nếp gấp và hơi cong con nữa. Thế rồi em như thấy được những lớp lá ngoài của bắp cải thường có màu xanh lá đậm hơn những lá ở bên trong. Em rất thích ăn những loại bắp cải vì nó luôn luôn cung cấp cho chúng ta các chất dinh dưỡng bổ ích cho con người. Em luôn cùng ngoại chăm sóc cho vườn rau cải của ngoại em.</a:t>
            </a:r>
            <a:endParaRPr lang="en-US" sz="3200" dirty="0"/>
          </a:p>
        </p:txBody>
      </p:sp>
    </p:spTree>
    <p:extLst>
      <p:ext uri="{BB962C8B-B14F-4D97-AF65-F5344CB8AC3E}">
        <p14:creationId xmlns:p14="http://schemas.microsoft.com/office/powerpoint/2010/main" val="40470998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Nhà em có một khu vườn nhỏ ở đó bố em trồng rất nhiều các loại rau củ quả giàu dinh dưỡng. Trong đó, em thích nhất là cây </a:t>
            </a:r>
            <a:r>
              <a:rPr kumimoji="0" lang="en-US" altLang="en-US" sz="1500" b="0" i="0" u="sng"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rau bắp cải</a:t>
            </a:r>
            <a:r>
              <a:rPr kumimoji="0" lang="en-US" altLang="en-US" sz="15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Những cây bắp cải non thì bé bé, tròn trĩnh trông thật đáng yêu. Còn những cây lớn hơn sẽ được bao phủ bởi các lớp lá già màu xanh thẫm nở bung ra như muốn bảo vệ cho lớp lá non cuộn chặt ở bên trong. Không chỉ có bắp cải xanh, bố em cũng trồng thêm được một khóm bắp cải tím, loại này không khác bắp cải bình thường là mấy. Chúng vẫn là loài cây thân thảo có thân to và cứng, nhưng chúng sẽ có màu tím và khi ăn thì mang vị dịu ngọt hơn. Em rất thích ăn bắp cải vì nó không chỉ ngon, ngọt mà còn cung cấp cho chúng ta rất nhiều dinh dưỡng có ích cho cơ thể.    </a:t>
            </a:r>
            <a:endParaRPr kumimoji="0" lang="en-US" altLang="en-US"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t>
            </a:r>
            <a:r>
              <a:rPr kumimoji="0" lang="en-US" altLang="en-US" sz="38800" b="0" i="0" u="none" strike="noStrike" cap="none" normalizeH="0" baseline="0" smtClean="0">
                <a:ln>
                  <a:noFill/>
                </a:ln>
                <a:solidFill>
                  <a:schemeClr val="tx1"/>
                </a:solidFill>
                <a:effectLst/>
                <a:latin typeface="Arial" panose="020B0604020202020204" pitchFamily="34" charset="0"/>
              </a:rPr>
              <a:t> </a:t>
            </a:r>
            <a:r>
              <a:rPr kumimoji="0" lang="en-US" altLang="en-US" sz="1800" b="0" i="0" u="none" strike="noStrike" cap="none" normalizeH="0" baseline="0" smtClean="0">
                <a:ln>
                  <a:noFill/>
                </a:ln>
                <a:solidFill>
                  <a:schemeClr val="tx1"/>
                </a:solidFill>
                <a:effectLst/>
                <a:latin typeface="Arial" panose="020B0604020202020204" pitchFamily="34" charset="0"/>
              </a:rPr>
              <a:t>                                                                                                                                     </a:t>
            </a:r>
          </a:p>
        </p:txBody>
      </p:sp>
      <p:pic>
        <p:nvPicPr>
          <p:cNvPr id="1026" name="Picture 2" descr="Viết đoạn văn ngắn về một cây rau (hoặc món ăn) em thích. Gạch chân dưới một danh từ trong đoạn văn đ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590" y="472966"/>
            <a:ext cx="5466007" cy="395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932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 y="106680"/>
            <a:ext cx="11704320" cy="6740307"/>
          </a:xfrm>
          <a:prstGeom prst="rect">
            <a:avLst/>
          </a:prstGeom>
        </p:spPr>
        <p:txBody>
          <a:bodyPr wrap="square">
            <a:spAutoFit/>
          </a:bodyPr>
          <a:lstStyle/>
          <a:p>
            <a:r>
              <a:rPr lang="vi-VN" sz="3600" dirty="0">
                <a:latin typeface="Times New Roman" panose="02020603050405020304" pitchFamily="18" charset="0"/>
              </a:rPr>
              <a:t>Nhà em có một khu vườn nhỏ ở đó bố em trồng rất nhiều các loại rau củ quả giàu dinh dưỡng. Trong đó, em thích nhất là cây </a:t>
            </a:r>
            <a:r>
              <a:rPr lang="vi-VN" sz="3600" u="sng" dirty="0">
                <a:latin typeface="Times New Roman" panose="02020603050405020304" pitchFamily="18" charset="0"/>
              </a:rPr>
              <a:t>rau bắp cải</a:t>
            </a:r>
            <a:r>
              <a:rPr lang="vi-VN" sz="3600" dirty="0">
                <a:latin typeface="Times New Roman" panose="02020603050405020304" pitchFamily="18" charset="0"/>
              </a:rPr>
              <a:t>. Những cây bắp cải non thì bé bé, tròn trĩnh trông thật đáng yêu. Còn những cây lớn hơn sẽ được bao phủ bởi các lớp lá già màu xanh thẫm nở bung ra như muốn bảo vệ cho lớp lá non cuộn chặt ở bên trong. Không chỉ có bắp cải xanh, bố em cũng trồng thêm được một khóm bắp cải tím, loại này không khác bắp cải bình thường là mấy. Chúng vẫn là loài cây thân thảo có thân to và cứng, nhưng chúng sẽ có màu tím và khi ăn thì mang vị dịu ngọt hơn. Em rất thích ăn bắp cải vì nó không chỉ ngon, ngọt mà còn cung cấp cho chúng ta rất nhiều dinh dưỡng có ích cho cơ thể.    </a:t>
            </a:r>
            <a:endParaRPr lang="en-US" sz="3600" dirty="0"/>
          </a:p>
        </p:txBody>
      </p:sp>
    </p:spTree>
    <p:extLst>
      <p:ext uri="{BB962C8B-B14F-4D97-AF65-F5344CB8AC3E}">
        <p14:creationId xmlns:p14="http://schemas.microsoft.com/office/powerpoint/2010/main" val="3293077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E09BBD-B020-4037-8655-4C7E88B21EFC}"/>
              </a:ext>
            </a:extLst>
          </p:cNvPr>
          <p:cNvPicPr>
            <a:picLocks noChangeAspect="1"/>
          </p:cNvPicPr>
          <p:nvPr/>
        </p:nvPicPr>
        <p:blipFill>
          <a:blip r:embed="rId3"/>
          <a:stretch>
            <a:fillRect/>
          </a:stretch>
        </p:blipFill>
        <p:spPr>
          <a:xfrm>
            <a:off x="2282674" y="253319"/>
            <a:ext cx="6407451" cy="1902117"/>
          </a:xfrm>
          <a:prstGeom prst="rect">
            <a:avLst/>
          </a:prstGeom>
        </p:spPr>
      </p:pic>
    </p:spTree>
    <p:extLst>
      <p:ext uri="{BB962C8B-B14F-4D97-AF65-F5344CB8AC3E}">
        <p14:creationId xmlns:p14="http://schemas.microsoft.com/office/powerpoint/2010/main" val="2553156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021596" y="330801"/>
            <a:ext cx="9622971" cy="147537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Ngựa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cảm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nghĩ</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nhỏ</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85813" y="1830355"/>
            <a:ext cx="10829925" cy="23769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Bạn nhỏ tuổi ngựa trong bài thơ là một em bé thích bay nhảy, đi đây đi đó, giàu lòng yêu thiên nhiên, đất nước, rất yêu mẹ. Dù có xa xôi cách trở nào cũng trở về với mẹ, nhớ đường về với mẹ.</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65164480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1092200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răng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khểnh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sao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nhỏ</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cô</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nghe</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bí</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mật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mình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002971"/>
            <a:ext cx="10807700" cy="20097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Vì bạn nhỏ tin tưởng vào cô giáo và thích thú khi nghe cô giải thích “Khi em kể điều bí mật cho một người biết giữ nó thì bó mật vẫn còn” và khi đó “có hai người giữ chung một bí mật”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92888663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C2D71-B233-4736-8531-A6986E05A013}"/>
              </a:ext>
            </a:extLst>
          </p:cNvPr>
          <p:cNvPicPr>
            <a:picLocks noChangeAspect="1"/>
          </p:cNvPicPr>
          <p:nvPr/>
        </p:nvPicPr>
        <p:blipFill>
          <a:blip r:embed="rId3"/>
          <a:stretch>
            <a:fillRect/>
          </a:stretch>
        </p:blipFill>
        <p:spPr>
          <a:xfrm>
            <a:off x="2218082" y="837351"/>
            <a:ext cx="8226081" cy="3780972"/>
          </a:xfrm>
          <a:prstGeom prst="rect">
            <a:avLst/>
          </a:prstGeom>
        </p:spPr>
      </p:pic>
    </p:spTree>
    <p:extLst>
      <p:ext uri="{BB962C8B-B14F-4D97-AF65-F5344CB8AC3E}">
        <p14:creationId xmlns:p14="http://schemas.microsoft.com/office/powerpoint/2010/main" val="138315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7999" y="275771"/>
            <a:ext cx="1090771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vết</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đinh</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Em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hiểu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Dù</a:t>
            </a:r>
            <a:r>
              <a:rPr lang="en-US" sz="3200" b="1" dirty="0">
                <a:solidFill>
                  <a:schemeClr val="tx2">
                    <a:lumMod val="75000"/>
                  </a:schemeClr>
                </a:solidFill>
                <a:latin typeface="Times New Roman" panose="02020603050405020304" pitchFamily="18" charset="0"/>
                <a:cs typeface="Times New Roman" panose="02020603050405020304" pitchFamily="18" charset="0"/>
              </a:rPr>
              <a:t> con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nhổ</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vẫn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còn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chỉ</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53723" y="2371792"/>
            <a:ext cx="1123400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dirty="0">
                <a:solidFill>
                  <a:srgbClr val="FF0000"/>
                </a:solidFill>
              </a:rPr>
              <a:t>“</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còn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gây</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63819553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00038" y="308464"/>
            <a:ext cx="11464829"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tốt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Tìm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chi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tiết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quyết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tâm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luyện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chữ</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Cao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Quát</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27133" y="2151796"/>
            <a:ext cx="11764867" cy="202791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2800" b="1" dirty="0">
                <a:solidFill>
                  <a:srgbClr val="FF0000"/>
                </a:solidFill>
                <a:latin typeface="Times New Roman" panose="02020603050405020304" pitchFamily="18" charset="0"/>
                <a:cs typeface="Times New Roman" panose="02020603050405020304" pitchFamily="18" charset="0"/>
              </a:rPr>
              <a:t>Ông dốc hết sức luyện viết chữ sao cho đẹp; sáng sáng, ông cầm que vạch lên cột nhà luyện chữ cho cứng cáp; mỗi buổi tối, ông viết xong mười trang vở mới chịu đi ngủ; ông mượn những cuốn sách có chữ viết đẹp làm mẫu để luyện thêm nhiều kiểu chữ khác nhau; ông kiên trì luyện tập suốt mấy năm.</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94083939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42938" y="319087"/>
            <a:ext cx="10818577" cy="16794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long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rẫy</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vật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đường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đẹp</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1822134"/>
            <a:ext cx="10542492" cy="20969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Cảnh vật thiên nhiên trên đường đi rất đẹp: Mặt Trời mới ló trên ngọn tre. Những giọt sương được nắng sớm chiếu vào, như những ngọn đèn giăng trên ngọn cỏ...</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46794692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57225" y="275771"/>
            <a:ext cx="1080135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Vì</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trước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Bé</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sớm</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99" y="2131123"/>
            <a:ext cx="11050589"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Bé phải ra đầu làng để quan sát, chuẩn bị cho bài tập làm văn tả cảnh.é phải ra đầu làng để quan sát, chuẩn bị cho bài tập làm văn tả cảnh.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87335800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42963" y="275771"/>
            <a:ext cx="1038701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lòng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a:solidFill>
                  <a:schemeClr val="tx2">
                    <a:lumMod val="75000"/>
                  </a:schemeClr>
                </a:solidFill>
                <a:latin typeface="Times New Roman" panose="02020603050405020304" pitchFamily="18" charset="0"/>
                <a:cs typeface="Times New Roman" panose="02020603050405020304" pitchFamily="18" charset="0"/>
              </a:rPr>
              <a:t>Qua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hình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tác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muốn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95836" y="2235869"/>
            <a:ext cx="11005614" cy="14212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000" b="1" dirty="0">
                <a:solidFill>
                  <a:srgbClr val="FF0000"/>
                </a:solidFill>
                <a:latin typeface="Times New Roman" panose="02020603050405020304" pitchFamily="18" charset="0"/>
                <a:cs typeface="Times New Roman" panose="02020603050405020304" pitchFamily="18" charset="0"/>
              </a:rPr>
              <a:t>Qua hình ảnh cây cau, tác giả ca ngợi những phẩm chất tốt đẹp của con người như: khiêm nhưởng, dũng cảm, thẳng thắn, giàu lòng thương yêu, sẵn sàng giúp đỡ người khác.</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23762271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947461" y="261756"/>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chính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trực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Tô</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Hiến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Thành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thích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về</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sự</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lựa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chọn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mình</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76553" y="2373969"/>
            <a:ext cx="10364788"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Ông giải thích rằng ông chọn người tài ba giúp nước chứ không chọn người hầu hạ giỏi.</a:t>
            </a:r>
            <a:endParaRPr lang="en-US" sz="3200" b="1" dirty="0">
              <a:solidFill>
                <a:srgbClr val="FF0000"/>
              </a:solidFill>
              <a:latin typeface="Times New Roman" panose="02020603050405020304" pitchFamily="18" charset="0"/>
              <a:cs typeface="Times New Roman" panose="02020603050405020304" pitchFamily="18" charset="0"/>
            </a:endParaRPr>
          </a:p>
          <a:p>
            <a:pPr lvl="0" algn="ctr">
              <a:defRPr/>
            </a:pP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9557481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36614" y="275771"/>
            <a:ext cx="1002188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hạt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thóc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giống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3200" b="1" dirty="0">
                <a:solidFill>
                  <a:schemeClr val="tx2">
                    <a:lumMod val="75000"/>
                  </a:schemeClr>
                </a:solidFill>
                <a:latin typeface="Times New Roman" panose="02020603050405020304" pitchFamily="18" charset="0"/>
                <a:cs typeface="Times New Roman" panose="02020603050405020304" pitchFamily="18" charset="0"/>
              </a:rPr>
              <a:t>V</a:t>
            </a:r>
            <a:r>
              <a:rPr lang="en-US" sz="3200" b="1" dirty="0">
                <a:solidFill>
                  <a:schemeClr val="tx2">
                    <a:lumMod val="75000"/>
                  </a:schemeClr>
                </a:solidFill>
                <a:latin typeface="Times New Roman" panose="02020603050405020304" pitchFamily="18" charset="0"/>
                <a:cs typeface="Times New Roman" panose="02020603050405020304" pitchFamily="18" charset="0"/>
              </a:rPr>
              <a:t>ì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mọi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sờ</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khi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nghe</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36614" y="2131123"/>
            <a:ext cx="10350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K</a:t>
            </a:r>
            <a:r>
              <a:rPr lang="en-US" sz="3200" b="1" dirty="0">
                <a:solidFill>
                  <a:srgbClr val="FF0000"/>
                </a:solidFill>
                <a:latin typeface="Times New Roman" panose="02020603050405020304" pitchFamily="18" charset="0"/>
                <a:cs typeface="Times New Roman" panose="02020603050405020304" pitchFamily="18" charset="0"/>
              </a:rPr>
              <a:t>hi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lo </a:t>
            </a:r>
            <a:r>
              <a:rPr lang="en-US" sz="3200" b="1" dirty="0" err="1">
                <a:solidFill>
                  <a:srgbClr val="FF0000"/>
                </a:solidFill>
                <a:latin typeface="Times New Roman" panose="02020603050405020304" pitchFamily="18" charset="0"/>
                <a:cs typeface="Times New Roman" panose="02020603050405020304" pitchFamily="18" charset="0"/>
              </a:rPr>
              <a:t>lắng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phạt</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8736622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14388" y="275771"/>
            <a:ext cx="931658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sách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hãy</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14388" y="2131123"/>
            <a:ext cx="9715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bồi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74763320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0A7E4-4247-4195-BD19-19E948467B2E}"/>
              </a:ext>
            </a:extLst>
          </p:cNvPr>
          <p:cNvPicPr>
            <a:picLocks noChangeAspect="1"/>
          </p:cNvPicPr>
          <p:nvPr/>
        </p:nvPicPr>
        <p:blipFill>
          <a:blip r:embed="rId3"/>
          <a:stretch>
            <a:fillRect/>
          </a:stretch>
        </p:blipFill>
        <p:spPr>
          <a:xfrm>
            <a:off x="2049761" y="0"/>
            <a:ext cx="4651077" cy="885825"/>
          </a:xfrm>
          <a:prstGeom prst="rect">
            <a:avLst/>
          </a:prstGeom>
        </p:spPr>
      </p:pic>
      <p:sp>
        <p:nvSpPr>
          <p:cNvPr id="4" name="TextBox 3">
            <a:extLst>
              <a:ext uri="{FF2B5EF4-FFF2-40B4-BE49-F238E27FC236}">
                <a16:creationId xmlns:a16="http://schemas.microsoft.com/office/drawing/2014/main" id="{79F750A4-4D53-4AC2-A60D-E8DE2DFCF918}"/>
              </a:ext>
            </a:extLst>
          </p:cNvPr>
          <p:cNvSpPr txBox="1"/>
          <p:nvPr/>
        </p:nvSpPr>
        <p:spPr>
          <a:xfrm>
            <a:off x="2318146" y="1471176"/>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44E4652-A538-4B38-AD53-BBF670B357C2}"/>
              </a:ext>
            </a:extLst>
          </p:cNvPr>
          <p:cNvSpPr txBox="1"/>
          <p:nvPr/>
        </p:nvSpPr>
        <p:spPr>
          <a:xfrm>
            <a:off x="2589610" y="2389183"/>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8" name="TextBox 7">
            <a:extLst>
              <a:ext uri="{FF2B5EF4-FFF2-40B4-BE49-F238E27FC236}">
                <a16:creationId xmlns:a16="http://schemas.microsoft.com/office/drawing/2014/main" id="{C20AFB5C-75BB-4173-B9BB-FFA932083C4C}"/>
              </a:ext>
            </a:extLst>
          </p:cNvPr>
          <p:cNvSpPr txBox="1"/>
          <p:nvPr/>
        </p:nvSpPr>
        <p:spPr>
          <a:xfrm>
            <a:off x="2589610" y="3105835"/>
            <a:ext cx="7297340" cy="954107"/>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870885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8"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1"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4"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7"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0"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DA16D3-B05B-4081-ACCA-29C61BA93008}"/>
              </a:ext>
            </a:extLst>
          </p:cNvPr>
          <p:cNvSpPr txBox="1"/>
          <p:nvPr/>
        </p:nvSpPr>
        <p:spPr>
          <a:xfrm>
            <a:off x="2044173" y="23535"/>
            <a:ext cx="6093618" cy="523220"/>
          </a:xfrm>
          <a:prstGeom prst="rect">
            <a:avLst/>
          </a:prstGeom>
          <a:noFill/>
        </p:spPr>
        <p:txBody>
          <a:bodyPr wrap="square">
            <a:spAutoFit/>
          </a:bodyPr>
          <a:lstStyle/>
          <a:p>
            <a:r>
              <a:rPr lang="nl-NL" sz="2800" b="1" i="1" kern="0" dirty="0">
                <a:solidFill>
                  <a:srgbClr val="FF0000"/>
                </a:solidFill>
                <a:latin typeface="Times New Roman" panose="02020603050405020304" pitchFamily="18" charset="0"/>
                <a:ea typeface="Times New Roman" panose="02020603050405020304" pitchFamily="18" charset="0"/>
              </a:rPr>
              <a:t>B. </a:t>
            </a:r>
            <a:r>
              <a:rPr lang="nl-NL" sz="2800" b="1" i="1" kern="0" dirty="0">
                <a:solidFill>
                  <a:srgbClr val="FF0000"/>
                </a:solidFill>
                <a:effectLst/>
                <a:latin typeface="Times New Roman" panose="02020603050405020304" pitchFamily="18" charset="0"/>
                <a:ea typeface="Times New Roman" panose="02020603050405020304" pitchFamily="18" charset="0"/>
              </a:rPr>
              <a:t>Đọc và làm bài tập</a:t>
            </a:r>
            <a:endParaRPr lang="en-US" sz="2800" b="1" dirty="0">
              <a:solidFill>
                <a:srgbClr val="FF0000"/>
              </a:solidFill>
            </a:endParaRPr>
          </a:p>
        </p:txBody>
      </p:sp>
      <p:sp>
        <p:nvSpPr>
          <p:cNvPr id="5" name="TextBox 4">
            <a:extLst>
              <a:ext uri="{FF2B5EF4-FFF2-40B4-BE49-F238E27FC236}">
                <a16:creationId xmlns:a16="http://schemas.microsoft.com/office/drawing/2014/main" id="{49BC54D6-5CA5-443A-A2AB-F3C8E84E0B37}"/>
              </a:ext>
            </a:extLst>
          </p:cNvPr>
          <p:cNvSpPr txBox="1"/>
          <p:nvPr/>
        </p:nvSpPr>
        <p:spPr>
          <a:xfrm>
            <a:off x="0" y="839142"/>
            <a:ext cx="7640664" cy="6001643"/>
          </a:xfrm>
          <a:prstGeom prst="rect">
            <a:avLst/>
          </a:prstGeom>
        </p:spPr>
        <p:style>
          <a:lnRef idx="1">
            <a:schemeClr val="accent4"/>
          </a:lnRef>
          <a:fillRef idx="2">
            <a:schemeClr val="accent4"/>
          </a:fillRef>
          <a:effectRef idx="1">
            <a:schemeClr val="accent4"/>
          </a:effectRef>
          <a:fontRef idx="minor">
            <a:schemeClr val="dk1"/>
          </a:fontRef>
        </p:style>
        <p:txBody>
          <a:bodyPr wrap="square" numCol="1">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Nếu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nhỏ</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không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vườn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thể</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trồng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như</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chợ</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mua</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những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dễ</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trồng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như</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hành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tỏi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cải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thìa</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tây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mùi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lấy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phần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gốc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li,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bình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vỏ</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hộp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hay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chậu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nhỏ</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rồi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ít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nước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Khi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rau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mọc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rễ</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hoặc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lên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chồi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non,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mang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ra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trồng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chậu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đất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Như</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vậy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đã</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chậu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không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phải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mua</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giống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0BDEADB-DAC4-46B3-B86C-973F7A37AC6E}"/>
              </a:ext>
            </a:extLst>
          </p:cNvPr>
          <p:cNvSpPr txBox="1"/>
          <p:nvPr/>
        </p:nvSpPr>
        <p:spPr>
          <a:xfrm>
            <a:off x="4373526" y="-38020"/>
            <a:ext cx="6162674" cy="584775"/>
          </a:xfrm>
          <a:prstGeom prst="rect">
            <a:avLst/>
          </a:prstGeom>
          <a:noFill/>
        </p:spPr>
        <p:txBody>
          <a:bodyPr wrap="square">
            <a:spAutoFit/>
          </a:bodyPr>
          <a:lstStyle/>
          <a:p>
            <a:pPr algn="ctr" rtl="0"/>
            <a:r>
              <a:rPr lang="en-US" sz="3200" b="1" i="0" dirty="0" err="1">
                <a:solidFill>
                  <a:srgbClr val="FF0000"/>
                </a:solidFill>
                <a:effectLst/>
                <a:latin typeface="Times New Roman" panose="02020603050405020304" pitchFamily="18" charset="0"/>
                <a:cs typeface="Times New Roman" panose="02020603050405020304" pitchFamily="18" charset="0"/>
              </a:rPr>
              <a:t>Vườn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rau</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trong</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nhà</a:t>
            </a:r>
            <a:endParaRPr lang="vi-VN" sz="3200" b="0" i="0" dirty="0">
              <a:solidFill>
                <a:srgbClr val="FF0000"/>
              </a:solidFill>
              <a:effectLst/>
              <a:latin typeface="Times New Roman" panose="02020603050405020304" pitchFamily="18" charset="0"/>
              <a:cs typeface="Times New Roman" panose="02020603050405020304" pitchFamily="18" charset="0"/>
            </a:endParaRPr>
          </a:p>
        </p:txBody>
      </p:sp>
      <p:pic>
        <p:nvPicPr>
          <p:cNvPr id="8" name="Picture 2">
            <a:extLst>
              <a:ext uri="{FF2B5EF4-FFF2-40B4-BE49-F238E27FC236}">
                <a16:creationId xmlns:a16="http://schemas.microsoft.com/office/drawing/2014/main" id="{263920FE-0072-4EC0-9E5D-1CADD5B72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664" y="2333625"/>
            <a:ext cx="455133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567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0191D8-7A27-4B09-9414-CC22781CF267}"/>
              </a:ext>
            </a:extLst>
          </p:cNvPr>
          <p:cNvSpPr txBox="1"/>
          <p:nvPr/>
        </p:nvSpPr>
        <p:spPr>
          <a:xfrm>
            <a:off x="2087881" y="-16529"/>
            <a:ext cx="6555000" cy="523220"/>
          </a:xfrm>
          <a:prstGeom prst="rect">
            <a:avLst/>
          </a:prstGeom>
          <a:solidFill>
            <a:schemeClr val="accent2">
              <a:lumMod val="20000"/>
              <a:lumOff val="80000"/>
            </a:schemeClr>
          </a:solidFill>
        </p:spPr>
        <p:txBody>
          <a:bodyPr wrap="none" rtlCol="0">
            <a:spAutoFit/>
          </a:bodyPr>
          <a:lstStyle/>
          <a:p>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endParaRPr lang="en-US" sz="2800" b="1" dirty="0">
              <a:solidFill>
                <a:srgbClr val="FF0000"/>
              </a:solidFill>
            </a:endParaRPr>
          </a:p>
        </p:txBody>
      </p:sp>
      <p:sp>
        <p:nvSpPr>
          <p:cNvPr id="41" name="TextBox 40">
            <a:extLst>
              <a:ext uri="{FF2B5EF4-FFF2-40B4-BE49-F238E27FC236}">
                <a16:creationId xmlns:a16="http://schemas.microsoft.com/office/drawing/2014/main" id="{07CA5672-E684-4ACA-BDF0-EB23963D4C6D}"/>
              </a:ext>
            </a:extLst>
          </p:cNvPr>
          <p:cNvSpPr txBox="1"/>
          <p:nvPr/>
        </p:nvSpPr>
        <p:spPr>
          <a:xfrm>
            <a:off x="2087881" y="762295"/>
            <a:ext cx="3181542" cy="523220"/>
          </a:xfrm>
          <a:prstGeom prst="rect">
            <a:avLst/>
          </a:prstGeom>
          <a:solidFill>
            <a:schemeClr val="accent4">
              <a:lumMod val="20000"/>
              <a:lumOff val="80000"/>
            </a:schemeClr>
          </a:solidFill>
        </p:spPr>
        <p:txBody>
          <a:bodyPr wrap="square">
            <a:spAutoFit/>
          </a:bodyPr>
          <a:lstStyle/>
          <a:p>
            <a:r>
              <a:rPr lang="en-US" sz="2800" b="1" dirty="0">
                <a:solidFill>
                  <a:srgbClr val="0070C0"/>
                </a:solidFill>
                <a:latin typeface="Times New Roman" panose="02020603050405020304" pitchFamily="18" charset="0"/>
                <a:ea typeface="Calibri" panose="020F0502020204030204" pitchFamily="34" charset="0"/>
              </a:rPr>
              <a:t>a) </a:t>
            </a:r>
            <a:r>
              <a:rPr lang="en-US" sz="2800" b="1" dirty="0" err="1">
                <a:solidFill>
                  <a:srgbClr val="0070C0"/>
                </a:solidFill>
                <a:latin typeface="Times New Roman" panose="02020603050405020304" pitchFamily="18" charset="0"/>
                <a:ea typeface="Calibri" panose="020F0502020204030204" pitchFamily="34" charset="0"/>
              </a:rPr>
              <a:t>Chỉ</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các</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loại</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rau</a:t>
            </a:r>
            <a:r>
              <a:rPr lang="en-US" sz="2800" b="1" dirty="0">
                <a:solidFill>
                  <a:srgbClr val="0070C0"/>
                </a:solidFill>
                <a:latin typeface="Times New Roman" panose="02020603050405020304" pitchFamily="18" charset="0"/>
                <a:ea typeface="Calibri" panose="020F0502020204030204" pitchFamily="34" charset="0"/>
              </a:rPr>
              <a:t>:</a:t>
            </a:r>
            <a:endParaRPr lang="en-US" sz="2800" dirty="0">
              <a:solidFill>
                <a:srgbClr val="0070C0"/>
              </a:solidFill>
            </a:endParaRPr>
          </a:p>
        </p:txBody>
      </p:sp>
      <p:sp>
        <p:nvSpPr>
          <p:cNvPr id="42" name="TextBox 41">
            <a:extLst>
              <a:ext uri="{FF2B5EF4-FFF2-40B4-BE49-F238E27FC236}">
                <a16:creationId xmlns:a16="http://schemas.microsoft.com/office/drawing/2014/main" id="{DB5A21C3-4AE3-4936-8AFF-C2AA461C2CA1}"/>
              </a:ext>
            </a:extLst>
          </p:cNvPr>
          <p:cNvSpPr txBox="1"/>
          <p:nvPr/>
        </p:nvSpPr>
        <p:spPr>
          <a:xfrm>
            <a:off x="2087881" y="2343122"/>
            <a:ext cx="5258315" cy="523220"/>
          </a:xfrm>
          <a:prstGeom prst="rect">
            <a:avLst/>
          </a:prstGeom>
          <a:solidFill>
            <a:schemeClr val="accent4">
              <a:lumMod val="20000"/>
              <a:lumOff val="80000"/>
            </a:schemeClr>
          </a:solidFill>
        </p:spPr>
        <p:txBody>
          <a:bodyPr wrap="square">
            <a:spAutoFit/>
          </a:bodyPr>
          <a:lstStyle/>
          <a:p>
            <a:r>
              <a:rPr lang="en-US" sz="2800" b="1" dirty="0">
                <a:solidFill>
                  <a:srgbClr val="0070C0"/>
                </a:solidFill>
                <a:latin typeface="Times New Roman" panose="02020603050405020304" pitchFamily="18" charset="0"/>
                <a:ea typeface="Calibri" panose="020F0502020204030204" pitchFamily="34" charset="0"/>
              </a:rPr>
              <a:t>a) </a:t>
            </a:r>
            <a:r>
              <a:rPr lang="en-US" sz="2800" b="1" dirty="0" err="1">
                <a:solidFill>
                  <a:srgbClr val="0070C0"/>
                </a:solidFill>
                <a:latin typeface="Times New Roman" panose="02020603050405020304" pitchFamily="18" charset="0"/>
                <a:ea typeface="Calibri" panose="020F0502020204030204" pitchFamily="34" charset="0"/>
              </a:rPr>
              <a:t>Chỉ</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các</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bộ</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phận</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của</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cây</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rau</a:t>
            </a:r>
            <a:r>
              <a:rPr lang="en-US" sz="2800" b="1" dirty="0">
                <a:solidFill>
                  <a:srgbClr val="0070C0"/>
                </a:solidFill>
                <a:latin typeface="Times New Roman" panose="02020603050405020304" pitchFamily="18" charset="0"/>
                <a:ea typeface="Calibri" panose="020F0502020204030204" pitchFamily="34" charset="0"/>
              </a:rPr>
              <a:t>:</a:t>
            </a:r>
            <a:endParaRPr lang="en-US" sz="2800" dirty="0">
              <a:solidFill>
                <a:srgbClr val="0070C0"/>
              </a:solidFill>
            </a:endParaRPr>
          </a:p>
        </p:txBody>
      </p:sp>
      <p:sp>
        <p:nvSpPr>
          <p:cNvPr id="43" name="TextBox 42">
            <a:extLst>
              <a:ext uri="{FF2B5EF4-FFF2-40B4-BE49-F238E27FC236}">
                <a16:creationId xmlns:a16="http://schemas.microsoft.com/office/drawing/2014/main" id="{9D551FE2-443D-4ADA-808E-451B1E214A79}"/>
              </a:ext>
            </a:extLst>
          </p:cNvPr>
          <p:cNvSpPr txBox="1"/>
          <p:nvPr/>
        </p:nvSpPr>
        <p:spPr>
          <a:xfrm>
            <a:off x="2087881" y="4311407"/>
            <a:ext cx="6405189" cy="523220"/>
          </a:xfrm>
          <a:prstGeom prst="rect">
            <a:avLst/>
          </a:prstGeom>
          <a:solidFill>
            <a:schemeClr val="accent4">
              <a:lumMod val="20000"/>
              <a:lumOff val="80000"/>
            </a:schemeClr>
          </a:solidFill>
        </p:spPr>
        <p:txBody>
          <a:bodyPr wrap="square">
            <a:spAutoFit/>
          </a:bodyPr>
          <a:lstStyle/>
          <a:p>
            <a:r>
              <a:rPr lang="en-US" sz="2800" b="1" dirty="0">
                <a:solidFill>
                  <a:srgbClr val="0070C0"/>
                </a:solidFill>
                <a:latin typeface="Times New Roman" panose="02020603050405020304" pitchFamily="18" charset="0"/>
                <a:ea typeface="Calibri" panose="020F0502020204030204" pitchFamily="34" charset="0"/>
              </a:rPr>
              <a:t>a) </a:t>
            </a:r>
            <a:r>
              <a:rPr lang="en-US" sz="2800" b="1" dirty="0" err="1">
                <a:solidFill>
                  <a:srgbClr val="0070C0"/>
                </a:solidFill>
                <a:latin typeface="Times New Roman" panose="02020603050405020304" pitchFamily="18" charset="0"/>
                <a:ea typeface="Calibri" panose="020F0502020204030204" pitchFamily="34" charset="0"/>
              </a:rPr>
              <a:t>Chỉ</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các</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vật</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có</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thể</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dùng</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để</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trồng</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rau</a:t>
            </a:r>
            <a:r>
              <a:rPr lang="en-US" sz="2800" b="1" dirty="0">
                <a:solidFill>
                  <a:srgbClr val="0070C0"/>
                </a:solidFill>
                <a:latin typeface="Times New Roman" panose="02020603050405020304" pitchFamily="18" charset="0"/>
                <a:ea typeface="Calibri" panose="020F0502020204030204" pitchFamily="34" charset="0"/>
              </a:rPr>
              <a:t>:</a:t>
            </a:r>
            <a:endParaRPr lang="en-US" sz="2800" dirty="0">
              <a:solidFill>
                <a:srgbClr val="0070C0"/>
              </a:solidFill>
            </a:endParaRPr>
          </a:p>
        </p:txBody>
      </p:sp>
      <p:sp>
        <p:nvSpPr>
          <p:cNvPr id="44" name="TextBox 43">
            <a:extLst>
              <a:ext uri="{FF2B5EF4-FFF2-40B4-BE49-F238E27FC236}">
                <a16:creationId xmlns:a16="http://schemas.microsoft.com/office/drawing/2014/main" id="{BE6B472B-C3E9-47E5-AC6B-D1E37295235C}"/>
              </a:ext>
            </a:extLst>
          </p:cNvPr>
          <p:cNvSpPr txBox="1"/>
          <p:nvPr/>
        </p:nvSpPr>
        <p:spPr>
          <a:xfrm>
            <a:off x="2087881" y="1423272"/>
            <a:ext cx="6988959" cy="584775"/>
          </a:xfrm>
          <a:prstGeom prst="rect">
            <a:avLst/>
          </a:prstGeom>
          <a:solidFill>
            <a:schemeClr val="accent2">
              <a:lumMod val="20000"/>
              <a:lumOff val="80000"/>
            </a:schemeClr>
          </a:solidFill>
        </p:spPr>
        <p:txBody>
          <a:bodyPr wrap="square">
            <a:spAutoFit/>
          </a:bodyPr>
          <a:lstStyle/>
          <a:p>
            <a:r>
              <a:rPr lang="en-US" sz="3200" b="1" i="0" dirty="0" err="1">
                <a:solidFill>
                  <a:srgbClr val="FF0000"/>
                </a:solidFill>
                <a:effectLst/>
                <a:latin typeface="Times New Roman" panose="02020603050405020304" pitchFamily="18" charset="0"/>
                <a:cs typeface="Times New Roman" panose="02020603050405020304" pitchFamily="18" charset="0"/>
              </a:rPr>
              <a:t>hành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tỏi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cải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thìa</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cần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tây</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rau</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mùi</a:t>
            </a:r>
            <a:r>
              <a:rPr lang="en-US" sz="3200" b="1" i="0" dirty="0">
                <a:solidFill>
                  <a:srgbClr val="FF0000"/>
                </a:solidFill>
                <a:effectLst/>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B1361064-E93E-488A-B242-AB2A0A2CE323}"/>
              </a:ext>
            </a:extLst>
          </p:cNvPr>
          <p:cNvSpPr txBox="1"/>
          <p:nvPr/>
        </p:nvSpPr>
        <p:spPr>
          <a:xfrm>
            <a:off x="2087881" y="3255989"/>
            <a:ext cx="6988959" cy="584775"/>
          </a:xfrm>
          <a:prstGeom prst="rect">
            <a:avLst/>
          </a:prstGeom>
          <a:solidFill>
            <a:schemeClr val="accent2">
              <a:lumMod val="20000"/>
              <a:lumOff val="80000"/>
            </a:schemeClr>
          </a:solidFill>
        </p:spPr>
        <p:txBody>
          <a:bodyPr wrap="square">
            <a:spAutoFit/>
          </a:bodyPr>
          <a:lstStyle/>
          <a:p>
            <a:r>
              <a:rPr lang="en-US" sz="3200" b="1" i="0" dirty="0" err="1">
                <a:solidFill>
                  <a:srgbClr val="FF0000"/>
                </a:solidFill>
                <a:effectLst/>
                <a:latin typeface="Times New Roman" panose="02020603050405020304" pitchFamily="18" charset="0"/>
                <a:cs typeface="Times New Roman" panose="02020603050405020304" pitchFamily="18" charset="0"/>
              </a:rPr>
              <a:t>gốc</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rễ</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hoặc</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lên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chồi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hạt</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giống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718F8E36-4B9E-4627-9259-E48F252AD842}"/>
              </a:ext>
            </a:extLst>
          </p:cNvPr>
          <p:cNvSpPr txBox="1"/>
          <p:nvPr/>
        </p:nvSpPr>
        <p:spPr>
          <a:xfrm>
            <a:off x="2087881" y="5070386"/>
            <a:ext cx="6988959" cy="584775"/>
          </a:xfrm>
          <a:prstGeom prst="rect">
            <a:avLst/>
          </a:prstGeom>
          <a:solidFill>
            <a:schemeClr val="accent2">
              <a:lumMod val="20000"/>
              <a:lumOff val="80000"/>
            </a:schemeClr>
          </a:solidFill>
        </p:spPr>
        <p:txBody>
          <a:bodyPr wrap="square">
            <a:spAutoFit/>
          </a:bodyPr>
          <a:lstStyle/>
          <a:p>
            <a:r>
              <a:rPr lang="en-US" sz="3200" b="1" i="0" dirty="0">
                <a:solidFill>
                  <a:srgbClr val="FF0000"/>
                </a:solidFill>
                <a:effectLst/>
                <a:latin typeface="Times New Roman" panose="02020603050405020304" pitchFamily="18" charset="0"/>
                <a:cs typeface="Times New Roman" panose="02020603050405020304" pitchFamily="18" charset="0"/>
              </a:rPr>
              <a:t>li, </a:t>
            </a:r>
            <a:r>
              <a:rPr lang="en-US" sz="3200" b="1" i="0" dirty="0" err="1">
                <a:solidFill>
                  <a:srgbClr val="FF0000"/>
                </a:solidFill>
                <a:effectLst/>
                <a:latin typeface="Times New Roman" panose="02020603050405020304" pitchFamily="18" charset="0"/>
                <a:cs typeface="Times New Roman" panose="02020603050405020304" pitchFamily="18" charset="0"/>
              </a:rPr>
              <a:t>bình</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vỏ</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hộp</a:t>
            </a:r>
            <a:r>
              <a:rPr lang="en-US" sz="3200" b="1" i="0" dirty="0">
                <a:solidFill>
                  <a:srgbClr val="FF0000"/>
                </a:solidFill>
                <a:effectLst/>
                <a:latin typeface="Times New Roman" panose="02020603050405020304" pitchFamily="18" charset="0"/>
                <a:cs typeface="Times New Roman" panose="02020603050405020304" pitchFamily="18" charset="0"/>
              </a:rPr>
              <a:t> hay </a:t>
            </a:r>
            <a:r>
              <a:rPr lang="en-US" sz="3200" b="1" i="0" dirty="0" err="1">
                <a:solidFill>
                  <a:srgbClr val="FF0000"/>
                </a:solidFill>
                <a:effectLst/>
                <a:latin typeface="Times New Roman" panose="02020603050405020304" pitchFamily="18" charset="0"/>
                <a:cs typeface="Times New Roman" panose="02020603050405020304" pitchFamily="18" charset="0"/>
              </a:rPr>
              <a:t>chậu</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nhỏ</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020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ppt_x"/>
                                          </p:val>
                                        </p:tav>
                                        <p:tav tm="100000">
                                          <p:val>
                                            <p:strVal val="#ppt_x"/>
                                          </p:val>
                                        </p:tav>
                                      </p:tavLst>
                                    </p:anim>
                                    <p:anim calcmode="lin" valueType="num">
                                      <p:cBhvr additive="base">
                                        <p:cTn id="4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1" grpId="0" animBg="1"/>
      <p:bldP spid="42" grpId="0" animBg="1"/>
      <p:bldP spid="43" grpId="0" animBg="1"/>
      <p:bldP spid="44" grpId="0" animBg="1"/>
      <p:bldP spid="46"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5314D-0F1C-4DD9-8012-845F3FD70035}"/>
              </a:ext>
            </a:extLst>
          </p:cNvPr>
          <p:cNvSpPr txBox="1"/>
          <p:nvPr/>
        </p:nvSpPr>
        <p:spPr>
          <a:xfrm>
            <a:off x="2075541" y="130352"/>
            <a:ext cx="9129487" cy="1077218"/>
          </a:xfrm>
          <a:prstGeom prst="rect">
            <a:avLst/>
          </a:prstGeom>
          <a:solidFill>
            <a:schemeClr val="accent2">
              <a:lumMod val="20000"/>
              <a:lumOff val="80000"/>
            </a:schemeClr>
          </a:solidFill>
        </p:spPr>
        <p:txBody>
          <a:bodyPr wrap="square">
            <a:spAutoFit/>
          </a:bodyPr>
          <a:lstStyle/>
          <a:p>
            <a:pPr algn="l"/>
            <a:r>
              <a:rPr lang="vi-VN" sz="3200" b="1" i="0" dirty="0">
                <a:solidFill>
                  <a:srgbClr val="0070C0"/>
                </a:solidFill>
                <a:effectLst/>
                <a:latin typeface="Times New Roman" panose="02020603050405020304" pitchFamily="18" charset="0"/>
                <a:cs typeface="Times New Roman" panose="02020603050405020304" pitchFamily="18" charset="0"/>
              </a:rPr>
              <a:t>Câu 2</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Trong</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bài</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đọc</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trên</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các</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dấu</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gạch</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ngang</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có</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tác</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dụng</a:t>
            </a:r>
            <a:r>
              <a:rPr lang="en-US" sz="3200" b="1" i="0" dirty="0">
                <a:solidFill>
                  <a:srgbClr val="0070C0"/>
                </a:solidFill>
                <a:effectLst/>
                <a:latin typeface="Times New Roman" panose="02020603050405020304" pitchFamily="18" charset="0"/>
                <a:cs typeface="Times New Roman" panose="02020603050405020304" pitchFamily="18" charset="0"/>
              </a:rPr>
              <a:t> </a:t>
            </a:r>
            <a:r>
              <a:rPr lang="en-US" sz="3200" b="1" i="0" dirty="0" err="1">
                <a:solidFill>
                  <a:srgbClr val="0070C0"/>
                </a:solidFill>
                <a:effectLst/>
                <a:latin typeface="Times New Roman" panose="02020603050405020304" pitchFamily="18" charset="0"/>
                <a:cs typeface="Times New Roman" panose="02020603050405020304" pitchFamily="18" charset="0"/>
              </a:rPr>
              <a:t>gì</a:t>
            </a:r>
            <a:r>
              <a:rPr lang="en-US" sz="3200" b="1" i="0" dirty="0">
                <a:solidFill>
                  <a:srgbClr val="0070C0"/>
                </a:solidFill>
                <a:effectLst/>
                <a:latin typeface="Times New Roman" panose="02020603050405020304" pitchFamily="18" charset="0"/>
                <a:cs typeface="Times New Roman" panose="02020603050405020304" pitchFamily="18" charset="0"/>
              </a:rPr>
              <a:t>? </a:t>
            </a:r>
            <a:endParaRPr lang="vi-VN" sz="3200" b="1" i="0" dirty="0">
              <a:solidFill>
                <a:srgbClr val="0070C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41C5893-91A4-4972-AA02-DDA5B90DE9FC}"/>
              </a:ext>
            </a:extLst>
          </p:cNvPr>
          <p:cNvSpPr txBox="1"/>
          <p:nvPr/>
        </p:nvSpPr>
        <p:spPr>
          <a:xfrm>
            <a:off x="2206171" y="2130360"/>
            <a:ext cx="8839199" cy="1077218"/>
          </a:xfrm>
          <a:prstGeom prst="rect">
            <a:avLst/>
          </a:prstGeom>
          <a:solidFill>
            <a:schemeClr val="accent4">
              <a:lumMod val="20000"/>
              <a:lumOff val="80000"/>
            </a:schemeClr>
          </a:solid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ngang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liệt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kê</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rau</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322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638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444</TotalTime>
  <Words>1586</Words>
  <Application>Microsoft Office PowerPoint</Application>
  <PresentationFormat>Widescreen</PresentationFormat>
  <Paragraphs>84</Paragraphs>
  <Slides>27</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A3.OpenSansBold-San</vt:lpstr>
      <vt:lpstr>A3.OpenSans-San</vt:lpstr>
      <vt:lpstr>Arial</vt:lpstr>
      <vt:lpstr>Calibri</vt:lpstr>
      <vt:lpstr>Calibri Light</vt:lpstr>
      <vt:lpstr>HP001 4 hàng</vt:lpstr>
      <vt:lpstr>Roboto</vt:lpstr>
      <vt:lpstr>Tahoma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Redstar</cp:lastModifiedBy>
  <cp:revision>21</cp:revision>
  <dcterms:created xsi:type="dcterms:W3CDTF">2023-08-28T11:14:38Z</dcterms:created>
  <dcterms:modified xsi:type="dcterms:W3CDTF">2025-11-03T03:16:48Z</dcterms:modified>
</cp:coreProperties>
</file>