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388" r:id="rId3"/>
    <p:sldId id="266" r:id="rId4"/>
    <p:sldId id="392" r:id="rId5"/>
    <p:sldId id="262" r:id="rId6"/>
    <p:sldId id="393" r:id="rId7"/>
    <p:sldId id="389" r:id="rId8"/>
    <p:sldId id="401" r:id="rId9"/>
    <p:sldId id="390" r:id="rId10"/>
    <p:sldId id="409" r:id="rId11"/>
    <p:sldId id="403" r:id="rId12"/>
    <p:sldId id="405" r:id="rId13"/>
    <p:sldId id="404" r:id="rId14"/>
    <p:sldId id="414" r:id="rId15"/>
    <p:sldId id="411" r:id="rId16"/>
    <p:sldId id="412" r:id="rId17"/>
    <p:sldId id="413" r:id="rId18"/>
    <p:sldId id="416" r:id="rId19"/>
    <p:sldId id="282"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2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10/21/2024</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10/21/2024</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10/21/2024</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10/21/2024</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10/21/2024</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10/21/2024</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10/21/2024</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10/21/2024</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10/21/2024</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10/21/2024</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10/21/2024</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10/21/2024</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10/21/2024</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10/21/2024</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grpSp>
        <p:nvGrpSpPr>
          <p:cNvPr id="7" name="Group 6">
            <a:extLst>
              <a:ext uri="{FF2B5EF4-FFF2-40B4-BE49-F238E27FC236}">
                <a16:creationId xmlns:a16="http://schemas.microsoft.com/office/drawing/2014/main" id="{A0415469-56FE-7976-7845-906067A8B1B5}"/>
              </a:ext>
            </a:extLst>
          </p:cNvPr>
          <p:cNvGrpSpPr/>
          <p:nvPr userDrawn="1"/>
        </p:nvGrpSpPr>
        <p:grpSpPr>
          <a:xfrm>
            <a:off x="7121" y="0"/>
            <a:ext cx="12184879" cy="6960358"/>
            <a:chOff x="-1332656" y="139945"/>
            <a:chExt cx="9138659" cy="5140496"/>
          </a:xfrm>
        </p:grpSpPr>
        <p:pic>
          <p:nvPicPr>
            <p:cNvPr id="8" name="Picture 7">
              <a:extLst>
                <a:ext uri="{FF2B5EF4-FFF2-40B4-BE49-F238E27FC236}">
                  <a16:creationId xmlns:a16="http://schemas.microsoft.com/office/drawing/2014/main" id="{B1E627D0-EE62-0890-FEDC-A6756B89DD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32656" y="139945"/>
              <a:ext cx="9138659" cy="5140496"/>
            </a:xfrm>
            <a:prstGeom prst="rect">
              <a:avLst/>
            </a:prstGeom>
          </p:spPr>
        </p:pic>
        <p:sp>
          <p:nvSpPr>
            <p:cNvPr id="9" name="Rectangle 8">
              <a:extLst>
                <a:ext uri="{FF2B5EF4-FFF2-40B4-BE49-F238E27FC236}">
                  <a16:creationId xmlns:a16="http://schemas.microsoft.com/office/drawing/2014/main" id="{C295259A-C1E8-8ACB-8009-241B330E4DD6}"/>
                </a:ext>
              </a:extLst>
            </p:cNvPr>
            <p:cNvSpPr/>
            <p:nvPr userDrawn="1"/>
          </p:nvSpPr>
          <p:spPr>
            <a:xfrm>
              <a:off x="-1332656" y="139945"/>
              <a:ext cx="1260648" cy="309118"/>
            </a:xfrm>
            <a:prstGeom prst="rect">
              <a:avLst/>
            </a:prstGeom>
            <a:solidFill>
              <a:srgbClr val="FF77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819A2E-8590-FF5E-DBB2-FCC76F60B4D3}"/>
                </a:ext>
              </a:extLst>
            </p:cNvPr>
            <p:cNvSpPr/>
            <p:nvPr userDrawn="1"/>
          </p:nvSpPr>
          <p:spPr>
            <a:xfrm>
              <a:off x="6402355" y="143121"/>
              <a:ext cx="1393595" cy="309118"/>
            </a:xfrm>
            <a:prstGeom prst="rect">
              <a:avLst/>
            </a:prstGeom>
            <a:solidFill>
              <a:srgbClr val="FF77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3968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10/21/2024</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10/21/2024</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10/21/2024</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10/21/2024</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grpSp>
        <p:nvGrpSpPr>
          <p:cNvPr id="7" name="Group 6">
            <a:extLst>
              <a:ext uri="{FF2B5EF4-FFF2-40B4-BE49-F238E27FC236}">
                <a16:creationId xmlns:a16="http://schemas.microsoft.com/office/drawing/2014/main" id="{D7DD9AF7-4C48-DEC8-63F7-72AF4A3692EB}"/>
              </a:ext>
            </a:extLst>
          </p:cNvPr>
          <p:cNvGrpSpPr/>
          <p:nvPr userDrawn="1"/>
        </p:nvGrpSpPr>
        <p:grpSpPr>
          <a:xfrm>
            <a:off x="-4140968" y="0"/>
            <a:ext cx="4613345" cy="3950092"/>
            <a:chOff x="5412055" y="2001125"/>
            <a:chExt cx="3997937" cy="3950092"/>
          </a:xfrm>
        </p:grpSpPr>
        <p:sp>
          <p:nvSpPr>
            <p:cNvPr id="8" name="TextBox 7">
              <a:extLst>
                <a:ext uri="{FF2B5EF4-FFF2-40B4-BE49-F238E27FC236}">
                  <a16:creationId xmlns:a16="http://schemas.microsoft.com/office/drawing/2014/main" id="{3C6BFCD1-CC4F-6514-4EE8-26E69437DE66}"/>
                </a:ext>
              </a:extLst>
            </p:cNvPr>
            <p:cNvSpPr txBox="1"/>
            <p:nvPr userDrawn="1"/>
          </p:nvSpPr>
          <p:spPr>
            <a:xfrm>
              <a:off x="6046238" y="2001125"/>
              <a:ext cx="3261815" cy="369332"/>
            </a:xfrm>
            <a:prstGeom prst="rect">
              <a:avLst/>
            </a:prstGeom>
            <a:noFill/>
          </p:spPr>
          <p:txBody>
            <a:bodyPr wrap="square" rtlCol="0">
              <a:spAutoFit/>
            </a:bodyPr>
            <a:lstStyle/>
            <a:p>
              <a:r>
                <a:rPr lang="en-US" b="1">
                  <a:solidFill>
                    <a:srgbClr val="FF0000"/>
                  </a:solidFill>
                  <a:latin typeface=".VnRevueH" panose="020B7200000000000000" pitchFamily="34" charset="0"/>
                </a:rPr>
                <a:t>- ZALO NHOM CD 4</a:t>
              </a:r>
            </a:p>
          </p:txBody>
        </p:sp>
        <p:pic>
          <p:nvPicPr>
            <p:cNvPr id="9" name="Picture 8">
              <a:extLst>
                <a:ext uri="{FF2B5EF4-FFF2-40B4-BE49-F238E27FC236}">
                  <a16:creationId xmlns:a16="http://schemas.microsoft.com/office/drawing/2014/main" id="{137081FF-332B-4C7E-9959-18B9228AE7E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913862" y="2275529"/>
              <a:ext cx="3172247" cy="3023548"/>
            </a:xfrm>
            <a:prstGeom prst="rect">
              <a:avLst/>
            </a:prstGeom>
          </p:spPr>
        </p:pic>
        <p:sp>
          <p:nvSpPr>
            <p:cNvPr id="10" name="TextBox 9">
              <a:extLst>
                <a:ext uri="{FF2B5EF4-FFF2-40B4-BE49-F238E27FC236}">
                  <a16:creationId xmlns:a16="http://schemas.microsoft.com/office/drawing/2014/main" id="{98C3FA48-1A35-3ECD-E1AF-2A78CE3D45A4}"/>
                </a:ext>
              </a:extLst>
            </p:cNvPr>
            <p:cNvSpPr txBox="1"/>
            <p:nvPr userDrawn="1"/>
          </p:nvSpPr>
          <p:spPr>
            <a:xfrm>
              <a:off x="6096000" y="5076125"/>
              <a:ext cx="3172247" cy="369332"/>
            </a:xfrm>
            <a:prstGeom prst="rect">
              <a:avLst/>
            </a:prstGeom>
            <a:noFill/>
          </p:spPr>
          <p:txBody>
            <a:bodyPr wrap="square" rtlCol="0">
              <a:spAutoFit/>
            </a:bodyPr>
            <a:lstStyle/>
            <a:p>
              <a:r>
                <a:rPr lang="en-US">
                  <a:solidFill>
                    <a:schemeClr val="accent3"/>
                  </a:solidFill>
                </a:rPr>
                <a:t>Nguồn thầy: Đông vũ</a:t>
              </a:r>
            </a:p>
          </p:txBody>
        </p:sp>
        <p:sp>
          <p:nvSpPr>
            <p:cNvPr id="11" name="TextBox 10">
              <a:extLst>
                <a:ext uri="{FF2B5EF4-FFF2-40B4-BE49-F238E27FC236}">
                  <a16:creationId xmlns:a16="http://schemas.microsoft.com/office/drawing/2014/main" id="{C9A492F4-3EAE-E8FE-1001-D20B14F67237}"/>
                </a:ext>
              </a:extLst>
            </p:cNvPr>
            <p:cNvSpPr txBox="1"/>
            <p:nvPr userDrawn="1"/>
          </p:nvSpPr>
          <p:spPr>
            <a:xfrm>
              <a:off x="6135806" y="5343423"/>
              <a:ext cx="3172247" cy="369332"/>
            </a:xfrm>
            <a:prstGeom prst="rect">
              <a:avLst/>
            </a:prstGeom>
            <a:noFill/>
          </p:spPr>
          <p:txBody>
            <a:bodyPr wrap="square" rtlCol="0">
              <a:spAutoFit/>
            </a:bodyPr>
            <a:lstStyle/>
            <a:p>
              <a:r>
                <a:rPr lang="en-US" b="1">
                  <a:solidFill>
                    <a:schemeClr val="bg1"/>
                  </a:solidFill>
                </a:rPr>
                <a:t>Tài liệu chia sẻ bởi</a:t>
              </a:r>
            </a:p>
          </p:txBody>
        </p:sp>
        <p:sp>
          <p:nvSpPr>
            <p:cNvPr id="12" name="TextBox 11">
              <a:extLst>
                <a:ext uri="{FF2B5EF4-FFF2-40B4-BE49-F238E27FC236}">
                  <a16:creationId xmlns:a16="http://schemas.microsoft.com/office/drawing/2014/main" id="{BE3E73C5-8AE5-9B68-CC60-2EBA5D245AE3}"/>
                </a:ext>
              </a:extLst>
            </p:cNvPr>
            <p:cNvSpPr txBox="1"/>
            <p:nvPr userDrawn="1"/>
          </p:nvSpPr>
          <p:spPr>
            <a:xfrm>
              <a:off x="5412055" y="5581885"/>
              <a:ext cx="3997937" cy="369332"/>
            </a:xfrm>
            <a:prstGeom prst="rect">
              <a:avLst/>
            </a:prstGeom>
            <a:noFill/>
          </p:spPr>
          <p:txBody>
            <a:bodyPr wrap="square" rtlCol="0">
              <a:spAutoFit/>
            </a:bodyPr>
            <a:lstStyle/>
            <a:p>
              <a:r>
                <a:rPr lang="en-US" b="1">
                  <a:solidFill>
                    <a:srgbClr val="FF0000"/>
                  </a:solidFill>
                </a:rPr>
                <a:t>https://www.hanhtranggiaovien.com</a:t>
              </a:r>
            </a:p>
          </p:txBody>
        </p:sp>
      </p:gr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3"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10/21/2024</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grpSp>
        <p:nvGrpSpPr>
          <p:cNvPr id="7" name="Group 6">
            <a:extLst>
              <a:ext uri="{FF2B5EF4-FFF2-40B4-BE49-F238E27FC236}">
                <a16:creationId xmlns:a16="http://schemas.microsoft.com/office/drawing/2014/main" id="{7229AE09-48AD-0A49-2C83-21E31F9C8A64}"/>
              </a:ext>
            </a:extLst>
          </p:cNvPr>
          <p:cNvGrpSpPr/>
          <p:nvPr userDrawn="1"/>
        </p:nvGrpSpPr>
        <p:grpSpPr>
          <a:xfrm>
            <a:off x="-4140968" y="0"/>
            <a:ext cx="4613345" cy="3950092"/>
            <a:chOff x="5412055" y="2001125"/>
            <a:chExt cx="3997937" cy="3950092"/>
          </a:xfrm>
        </p:grpSpPr>
        <p:sp>
          <p:nvSpPr>
            <p:cNvPr id="8" name="TextBox 7">
              <a:extLst>
                <a:ext uri="{FF2B5EF4-FFF2-40B4-BE49-F238E27FC236}">
                  <a16:creationId xmlns:a16="http://schemas.microsoft.com/office/drawing/2014/main" id="{1EB6751D-EEFE-366F-5D1C-4C902934DA48}"/>
                </a:ext>
              </a:extLst>
            </p:cNvPr>
            <p:cNvSpPr txBox="1"/>
            <p:nvPr userDrawn="1"/>
          </p:nvSpPr>
          <p:spPr>
            <a:xfrm>
              <a:off x="6046238" y="2001125"/>
              <a:ext cx="3261815" cy="369332"/>
            </a:xfrm>
            <a:prstGeom prst="rect">
              <a:avLst/>
            </a:prstGeom>
            <a:noFill/>
          </p:spPr>
          <p:txBody>
            <a:bodyPr wrap="square" rtlCol="0">
              <a:spAutoFit/>
            </a:bodyPr>
            <a:lstStyle/>
            <a:p>
              <a:r>
                <a:rPr lang="en-US" b="1">
                  <a:solidFill>
                    <a:srgbClr val="FF0000"/>
                  </a:solidFill>
                  <a:latin typeface=".VnRevueH" panose="020B7200000000000000" pitchFamily="34" charset="0"/>
                </a:rPr>
                <a:t>- ZALO NHOM CD 4</a:t>
              </a:r>
            </a:p>
          </p:txBody>
        </p:sp>
        <p:pic>
          <p:nvPicPr>
            <p:cNvPr id="9" name="Picture 8">
              <a:extLst>
                <a:ext uri="{FF2B5EF4-FFF2-40B4-BE49-F238E27FC236}">
                  <a16:creationId xmlns:a16="http://schemas.microsoft.com/office/drawing/2014/main" id="{21EFB4D1-6B27-BA76-6FAF-5CD6FE4C356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913862" y="2275529"/>
              <a:ext cx="3172247" cy="3023548"/>
            </a:xfrm>
            <a:prstGeom prst="rect">
              <a:avLst/>
            </a:prstGeom>
          </p:spPr>
        </p:pic>
        <p:sp>
          <p:nvSpPr>
            <p:cNvPr id="10" name="TextBox 9">
              <a:extLst>
                <a:ext uri="{FF2B5EF4-FFF2-40B4-BE49-F238E27FC236}">
                  <a16:creationId xmlns:a16="http://schemas.microsoft.com/office/drawing/2014/main" id="{8EDB0F2E-6176-03FE-7570-4B0C6BC4B9FD}"/>
                </a:ext>
              </a:extLst>
            </p:cNvPr>
            <p:cNvSpPr txBox="1"/>
            <p:nvPr userDrawn="1"/>
          </p:nvSpPr>
          <p:spPr>
            <a:xfrm>
              <a:off x="6096000" y="5076125"/>
              <a:ext cx="3172247" cy="369332"/>
            </a:xfrm>
            <a:prstGeom prst="rect">
              <a:avLst/>
            </a:prstGeom>
            <a:noFill/>
          </p:spPr>
          <p:txBody>
            <a:bodyPr wrap="square" rtlCol="0">
              <a:spAutoFit/>
            </a:bodyPr>
            <a:lstStyle/>
            <a:p>
              <a:r>
                <a:rPr lang="en-US">
                  <a:solidFill>
                    <a:schemeClr val="accent3"/>
                  </a:solidFill>
                </a:rPr>
                <a:t>Nguồn thầy: Đông vũ</a:t>
              </a:r>
            </a:p>
          </p:txBody>
        </p:sp>
        <p:sp>
          <p:nvSpPr>
            <p:cNvPr id="11" name="TextBox 10">
              <a:extLst>
                <a:ext uri="{FF2B5EF4-FFF2-40B4-BE49-F238E27FC236}">
                  <a16:creationId xmlns:a16="http://schemas.microsoft.com/office/drawing/2014/main" id="{6B96B692-6603-F7CB-7A6C-7469E8D23FF7}"/>
                </a:ext>
              </a:extLst>
            </p:cNvPr>
            <p:cNvSpPr txBox="1"/>
            <p:nvPr userDrawn="1"/>
          </p:nvSpPr>
          <p:spPr>
            <a:xfrm>
              <a:off x="6135806" y="5343423"/>
              <a:ext cx="3172247" cy="369332"/>
            </a:xfrm>
            <a:prstGeom prst="rect">
              <a:avLst/>
            </a:prstGeom>
            <a:noFill/>
          </p:spPr>
          <p:txBody>
            <a:bodyPr wrap="square" rtlCol="0">
              <a:spAutoFit/>
            </a:bodyPr>
            <a:lstStyle/>
            <a:p>
              <a:r>
                <a:rPr lang="en-US" b="1">
                  <a:solidFill>
                    <a:schemeClr val="bg1"/>
                  </a:solidFill>
                </a:rPr>
                <a:t>Tài liệu chia sẻ bởi</a:t>
              </a:r>
            </a:p>
          </p:txBody>
        </p:sp>
        <p:sp>
          <p:nvSpPr>
            <p:cNvPr id="12" name="TextBox 11">
              <a:extLst>
                <a:ext uri="{FF2B5EF4-FFF2-40B4-BE49-F238E27FC236}">
                  <a16:creationId xmlns:a16="http://schemas.microsoft.com/office/drawing/2014/main" id="{04A95556-1933-D044-EC43-43BC432FAA0B}"/>
                </a:ext>
              </a:extLst>
            </p:cNvPr>
            <p:cNvSpPr txBox="1"/>
            <p:nvPr userDrawn="1"/>
          </p:nvSpPr>
          <p:spPr>
            <a:xfrm>
              <a:off x="5412055" y="5581885"/>
              <a:ext cx="3997937" cy="369332"/>
            </a:xfrm>
            <a:prstGeom prst="rect">
              <a:avLst/>
            </a:prstGeom>
            <a:noFill/>
          </p:spPr>
          <p:txBody>
            <a:bodyPr wrap="square" rtlCol="0">
              <a:spAutoFit/>
            </a:bodyPr>
            <a:lstStyle/>
            <a:p>
              <a:r>
                <a:rPr lang="en-US" b="1">
                  <a:solidFill>
                    <a:srgbClr val="FF0000"/>
                  </a:solidFill>
                </a:rPr>
                <a:t>https://www.hanhtranggiaovien.com</a:t>
              </a:r>
            </a:p>
          </p:txBody>
        </p:sp>
      </p:gr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563708-0776-4076-A940-BF5C7287EF01}"/>
              </a:ext>
            </a:extLst>
          </p:cNvPr>
          <p:cNvSpPr txBox="1"/>
          <p:nvPr/>
        </p:nvSpPr>
        <p:spPr>
          <a:xfrm>
            <a:off x="1157288" y="1009947"/>
            <a:ext cx="10201275" cy="4099327"/>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nl-NL" sz="6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TUẦN 7</a:t>
            </a:r>
            <a:endParaRPr lang="en-US" sz="6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kép</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6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6453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99314"/>
            <a:ext cx="12192000" cy="1754326"/>
          </a:xfrm>
          <a:prstGeom prst="rect">
            <a:avLst/>
          </a:prstGeom>
          <a:noFill/>
        </p:spPr>
        <p:txBody>
          <a:bodyPr wrap="square">
            <a:spAutoFit/>
          </a:bodyPr>
          <a:lstStyle/>
          <a:p>
            <a:pPr marL="180340" marR="0">
              <a:spcBef>
                <a:spcPts val="0"/>
              </a:spcBef>
              <a:spcAft>
                <a:spcPts val="0"/>
              </a:spcAft>
              <a:tabLst>
                <a:tab pos="270510" algn="l"/>
              </a:tabLst>
            </a:pP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1.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Chép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lại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kể</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tên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hoặc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văn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sau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kép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đánh</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lên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phẩm</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ấy</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0B689E3-9E70-406F-8079-AFA984B798EF}"/>
              </a:ext>
            </a:extLst>
          </p:cNvPr>
          <p:cNvSpPr txBox="1"/>
          <p:nvPr/>
        </p:nvSpPr>
        <p:spPr>
          <a:xfrm>
            <a:off x="266133" y="2200692"/>
            <a:ext cx="11905397" cy="3539430"/>
          </a:xfrm>
          <a:prstGeom prst="rect">
            <a:avLst/>
          </a:prstGeom>
          <a:noFill/>
        </p:spPr>
        <p:txBody>
          <a:bodyPr wrap="square">
            <a:spAutoFit/>
          </a:bodyPr>
          <a:lstStyle/>
          <a:p>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Phạm Hổ thành công hơn cả trong lĩnh vực viết cho thiếu nhi, đặc biệt là lứa tuổi nhi đồng. Các tập truyện chính của ông: Bê vò Sáo, Chuyện hoa chuyện quả, Lửa vàng lửa trắng,... Các tập thơ: Em thích em yêu, Những người bạn nhỏ, Bạn trong vườn,... Nhiều bài thơ thiếu nhi của Phạm Hổ có được sắc thái của đồng dao, vui tươi ngộ nghĩnh, dễ hiểu dễ nhớ, giàu tưởng tượng, có nhạc điệu, phù hợp với tâm lí trẻ thơ: Ngủ rồi, Xe chữa cháy, Chú bò tìm bạn,...</a:t>
            </a:r>
            <a:endParaRPr lang="en-US" sz="3200" dirty="0">
              <a:solidFill>
                <a:schemeClr val="bg2">
                  <a:lumMod val="10000"/>
                </a:schemeClr>
              </a:solidFill>
            </a:endParaRPr>
          </a:p>
        </p:txBody>
      </p:sp>
    </p:spTree>
    <p:extLst>
      <p:ext uri="{BB962C8B-B14F-4D97-AF65-F5344CB8AC3E}">
        <p14:creationId xmlns:p14="http://schemas.microsoft.com/office/powerpoint/2010/main" val="1899686221"/>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4850284A-FEA6-41AF-8DE3-412221E596D2}"/>
              </a:ext>
            </a:extLst>
          </p:cNvPr>
          <p:cNvPicPr>
            <a:picLocks noChangeAspect="1"/>
          </p:cNvPicPr>
          <p:nvPr/>
        </p:nvPicPr>
        <p:blipFill rotWithShape="1">
          <a:blip r:embed="rId2"/>
          <a:srcRect t="10040" b="7020"/>
          <a:stretch/>
        </p:blipFill>
        <p:spPr>
          <a:xfrm>
            <a:off x="0" y="0"/>
            <a:ext cx="12306773" cy="6858000"/>
          </a:xfrm>
          <a:prstGeom prst="rect">
            <a:avLst/>
          </a:prstGeom>
        </p:spPr>
      </p:pic>
      <p:sp>
        <p:nvSpPr>
          <p:cNvPr id="4" name="TextBox 3">
            <a:extLst>
              <a:ext uri="{FF2B5EF4-FFF2-40B4-BE49-F238E27FC236}">
                <a16:creationId xmlns:a16="http://schemas.microsoft.com/office/drawing/2014/main" id="{6F7AB981-34C3-46EA-8410-43DD6C45035C}"/>
              </a:ext>
            </a:extLst>
          </p:cNvPr>
          <p:cNvSpPr txBox="1"/>
          <p:nvPr/>
        </p:nvSpPr>
        <p:spPr>
          <a:xfrm>
            <a:off x="2559354" y="1278041"/>
            <a:ext cx="7503977" cy="1107996"/>
          </a:xfrm>
          <a:prstGeom prst="rect">
            <a:avLst/>
          </a:prstGeom>
          <a:noFill/>
        </p:spPr>
        <p:txBody>
          <a:bodyPr wrap="none" rtlCol="0">
            <a:spAutoFit/>
          </a:bodyPr>
          <a:lstStyle/>
          <a:p>
            <a:pPr algn="l"/>
            <a:r>
              <a:rPr lang="en-US" sz="6600" b="1" dirty="0" err="1">
                <a:solidFill>
                  <a:srgbClr val="FF0000"/>
                </a:solidFill>
                <a:latin typeface="Times New Roman" panose="02020603050405020304" pitchFamily="18" charset="0"/>
                <a:cs typeface="Times New Roman" panose="02020603050405020304" pitchFamily="18" charset="0"/>
              </a:rPr>
              <a:t>Thảo</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luận</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nhóm</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đôi</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9530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99314"/>
            <a:ext cx="12192000" cy="1754326"/>
          </a:xfrm>
          <a:prstGeom prst="rect">
            <a:avLst/>
          </a:prstGeom>
          <a:noFill/>
        </p:spPr>
        <p:txBody>
          <a:bodyPr wrap="square">
            <a:spAutoFit/>
          </a:bodyPr>
          <a:lstStyle/>
          <a:p>
            <a:pPr marL="180340" marR="0">
              <a:spcBef>
                <a:spcPts val="0"/>
              </a:spcBef>
              <a:spcAft>
                <a:spcPts val="0"/>
              </a:spcAft>
              <a:tabLst>
                <a:tab pos="270510" algn="l"/>
              </a:tabLst>
            </a:pP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1.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Chép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lại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kể</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tên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hoặc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văn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sau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kép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đánh</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lên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phẩm</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ấy</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0B689E3-9E70-406F-8079-AFA984B798EF}"/>
              </a:ext>
            </a:extLst>
          </p:cNvPr>
          <p:cNvSpPr txBox="1"/>
          <p:nvPr/>
        </p:nvSpPr>
        <p:spPr>
          <a:xfrm>
            <a:off x="266133" y="1968677"/>
            <a:ext cx="11905397" cy="1077218"/>
          </a:xfrm>
          <a:prstGeom prst="rect">
            <a:avLst/>
          </a:prstGeom>
          <a:noFill/>
        </p:spPr>
        <p:txBody>
          <a:bodyPr wrap="square">
            <a:spAutoFit/>
          </a:bodyPr>
          <a:lstStyle/>
          <a:p>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Các tập truyện chính của ông: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Bê vò Sáo</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Chuyện hoa chuyện quả</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Lửa vàng lửa trắng</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3200" dirty="0">
              <a:solidFill>
                <a:schemeClr val="bg2">
                  <a:lumMod val="10000"/>
                </a:schemeClr>
              </a:solidFill>
            </a:endParaRPr>
          </a:p>
        </p:txBody>
      </p:sp>
      <p:sp>
        <p:nvSpPr>
          <p:cNvPr id="5" name="TextBox 4">
            <a:extLst>
              <a:ext uri="{FF2B5EF4-FFF2-40B4-BE49-F238E27FC236}">
                <a16:creationId xmlns:a16="http://schemas.microsoft.com/office/drawing/2014/main" id="{D349026B-85E6-4116-A76A-C6A357845B4B}"/>
              </a:ext>
            </a:extLst>
          </p:cNvPr>
          <p:cNvSpPr txBox="1"/>
          <p:nvPr/>
        </p:nvSpPr>
        <p:spPr>
          <a:xfrm>
            <a:off x="350293" y="3199253"/>
            <a:ext cx="11905397" cy="1077218"/>
          </a:xfrm>
          <a:prstGeom prst="rect">
            <a:avLst/>
          </a:prstGeom>
          <a:noFill/>
        </p:spPr>
        <p:txBody>
          <a:bodyPr wrap="square">
            <a:spAutoFit/>
          </a:bodyPr>
          <a:lstStyle/>
          <a:p>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Các tập thơ: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Em thích em yêu</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Những người bạn nhỏ</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Bạn trong vườn</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3200" dirty="0">
              <a:solidFill>
                <a:schemeClr val="bg2">
                  <a:lumMod val="10000"/>
                </a:schemeClr>
              </a:solidFill>
            </a:endParaRPr>
          </a:p>
        </p:txBody>
      </p:sp>
      <p:sp>
        <p:nvSpPr>
          <p:cNvPr id="6" name="TextBox 5">
            <a:extLst>
              <a:ext uri="{FF2B5EF4-FFF2-40B4-BE49-F238E27FC236}">
                <a16:creationId xmlns:a16="http://schemas.microsoft.com/office/drawing/2014/main" id="{E1C33022-20AE-4D22-8417-65462C483D7A}"/>
              </a:ext>
            </a:extLst>
          </p:cNvPr>
          <p:cNvSpPr txBox="1"/>
          <p:nvPr/>
        </p:nvSpPr>
        <p:spPr>
          <a:xfrm>
            <a:off x="448101" y="4498063"/>
            <a:ext cx="11905397" cy="2062103"/>
          </a:xfrm>
          <a:prstGeom prst="rect">
            <a:avLst/>
          </a:prstGeom>
          <a:noFill/>
        </p:spPr>
        <p:txBody>
          <a:bodyPr wrap="square">
            <a:spAutoFit/>
          </a:bodyPr>
          <a:lstStyle/>
          <a:p>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Nhiều bài thơ thiếu nhi của Phạm Hổ có được sắc thái của đồng dao, vui tươi ngộ nghĩnh, dễ hiểu dễ nhớ, giàu tưởng tượng, có nhạc điệu, phù hợp với tâm lí trẻ thơ: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Ngủ rồi</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Xe chữa cháy</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Chú bò tìm bạn</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3200" dirty="0">
              <a:solidFill>
                <a:schemeClr val="bg2">
                  <a:lumMod val="10000"/>
                </a:schemeClr>
              </a:solidFill>
            </a:endParaRPr>
          </a:p>
        </p:txBody>
      </p:sp>
    </p:spTree>
    <p:extLst>
      <p:ext uri="{BB962C8B-B14F-4D97-AF65-F5344CB8AC3E}">
        <p14:creationId xmlns:p14="http://schemas.microsoft.com/office/powerpoint/2010/main" val="33822254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317675"/>
            <a:ext cx="12192000" cy="1077218"/>
          </a:xfrm>
          <a:prstGeom prst="rect">
            <a:avLst/>
          </a:prstGeom>
          <a:noFill/>
        </p:spPr>
        <p:txBody>
          <a:bodyPr wrap="square">
            <a:spAutoFit/>
          </a:bodyPr>
          <a:lstStyle/>
          <a:p>
            <a:pPr marL="180340" marR="0">
              <a:spcBef>
                <a:spcPts val="0"/>
              </a:spcBef>
              <a:spcAft>
                <a:spcPts val="0"/>
              </a:spcAft>
              <a:tabLst>
                <a:tab pos="270510" algn="l"/>
              </a:tabLst>
            </a:pPr>
            <a:r>
              <a:rPr lang="en-US" sz="32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Hãy chép lại một câu có chữ in nghiêng dưới đây, dùng dấu ngoặc kép để đánh dấu tên các bứ</a:t>
            </a:r>
            <a:r>
              <a:rPr lang="en-US"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 </a:t>
            </a:r>
            <a:r>
              <a:rPr lang="en-US" sz="32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tranh</a:t>
            </a:r>
            <a:r>
              <a:rPr lang="en-US"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90789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09DB59-C8DD-4712-858C-0EC85EFFCA56}"/>
              </a:ext>
            </a:extLst>
          </p:cNvPr>
          <p:cNvSpPr txBox="1"/>
          <p:nvPr/>
        </p:nvSpPr>
        <p:spPr>
          <a:xfrm>
            <a:off x="2538469" y="-17383"/>
            <a:ext cx="6050532" cy="2062103"/>
          </a:xfrm>
          <a:prstGeom prst="rect">
            <a:avLst/>
          </a:prstGeom>
          <a:solidFill>
            <a:schemeClr val="bg1"/>
          </a:solidFill>
        </p:spPr>
        <p:txBody>
          <a:bodyPr wrap="square">
            <a:spAutoFit/>
          </a:bodyPr>
          <a:lstStyle/>
          <a:p>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Cá chép trông trăng (còn có tên </a:t>
            </a:r>
            <a:endParaRPr lang="en-US" sz="3200" b="1" i="1" dirty="0">
              <a:solidFill>
                <a:schemeClr val="bg2">
                  <a:lumMod val="10000"/>
                </a:schemeClr>
              </a:solidFill>
              <a:effectLst/>
              <a:latin typeface="Times New Roman" panose="02020603050405020304" pitchFamily="18" charset="0"/>
              <a:cs typeface="Times New Roman" panose="02020603050405020304" pitchFamily="18" charset="0"/>
            </a:endParaRPr>
          </a:p>
          <a:p>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Lí ngư vọng nguyệt)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một trong những bức tranh tiêu biểu của tranh dân gian Hàng Trống</a:t>
            </a:r>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3200" b="1" dirty="0">
              <a:solidFill>
                <a:schemeClr val="bg2">
                  <a:lumMod val="10000"/>
                </a:schemeClr>
              </a:solidFill>
            </a:endParaRPr>
          </a:p>
        </p:txBody>
      </p:sp>
      <p:pic>
        <p:nvPicPr>
          <p:cNvPr id="3" name="Picture 2">
            <a:extLst>
              <a:ext uri="{FF2B5EF4-FFF2-40B4-BE49-F238E27FC236}">
                <a16:creationId xmlns:a16="http://schemas.microsoft.com/office/drawing/2014/main" id="{99F2AE76-7214-4A06-A1DF-2F441CAC76C6}"/>
              </a:ext>
            </a:extLst>
          </p:cNvPr>
          <p:cNvPicPr>
            <a:picLocks noChangeAspect="1"/>
          </p:cNvPicPr>
          <p:nvPr/>
        </p:nvPicPr>
        <p:blipFill rotWithShape="1">
          <a:blip r:embed="rId2">
            <a:extLst>
              <a:ext uri="{28A0092B-C50C-407E-A947-70E740481C1C}">
                <a14:useLocalDpi xmlns:a14="http://schemas.microsoft.com/office/drawing/2010/main" val="0"/>
              </a:ext>
            </a:extLst>
          </a:blip>
          <a:srcRect l="22502" t="16065" r="61320" b="39702"/>
          <a:stretch/>
        </p:blipFill>
        <p:spPr>
          <a:xfrm>
            <a:off x="-50058" y="-19241"/>
            <a:ext cx="2570342" cy="5147006"/>
          </a:xfrm>
          <a:prstGeom prst="rect">
            <a:avLst/>
          </a:prstGeom>
        </p:spPr>
      </p:pic>
      <p:pic>
        <p:nvPicPr>
          <p:cNvPr id="4" name="Picture 3">
            <a:extLst>
              <a:ext uri="{FF2B5EF4-FFF2-40B4-BE49-F238E27FC236}">
                <a16:creationId xmlns:a16="http://schemas.microsoft.com/office/drawing/2014/main" id="{262F05F7-6B37-4983-8E96-EC874E0CEC18}"/>
              </a:ext>
            </a:extLst>
          </p:cNvPr>
          <p:cNvPicPr>
            <a:picLocks noChangeAspect="1"/>
          </p:cNvPicPr>
          <p:nvPr/>
        </p:nvPicPr>
        <p:blipFill rotWithShape="1">
          <a:blip r:embed="rId2">
            <a:extLst>
              <a:ext uri="{28A0092B-C50C-407E-A947-70E740481C1C}">
                <a14:useLocalDpi xmlns:a14="http://schemas.microsoft.com/office/drawing/2010/main" val="0"/>
              </a:ext>
            </a:extLst>
          </a:blip>
          <a:srcRect l="61320" t="50000" r="21968" b="6070"/>
          <a:stretch/>
        </p:blipFill>
        <p:spPr>
          <a:xfrm>
            <a:off x="8589001" y="1477358"/>
            <a:ext cx="2806879" cy="5403655"/>
          </a:xfrm>
          <a:prstGeom prst="rect">
            <a:avLst/>
          </a:prstGeom>
        </p:spPr>
      </p:pic>
      <p:sp>
        <p:nvSpPr>
          <p:cNvPr id="5" name="TextBox 4">
            <a:extLst>
              <a:ext uri="{FF2B5EF4-FFF2-40B4-BE49-F238E27FC236}">
                <a16:creationId xmlns:a16="http://schemas.microsoft.com/office/drawing/2014/main" id="{1AD866BF-D6E6-4C6C-A38D-1F496CA0616C}"/>
              </a:ext>
            </a:extLst>
          </p:cNvPr>
          <p:cNvSpPr txBox="1"/>
          <p:nvPr/>
        </p:nvSpPr>
        <p:spPr>
          <a:xfrm>
            <a:off x="2868293" y="3956404"/>
            <a:ext cx="5572836" cy="2554545"/>
          </a:xfrm>
          <a:prstGeom prst="rect">
            <a:avLst/>
          </a:prstGeom>
          <a:noFill/>
        </p:spPr>
        <p:txBody>
          <a:bodyPr wrap="square">
            <a:spAutoFit/>
          </a:bodyPr>
          <a:lstStyle/>
          <a:p>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Công múa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bức tranh cặp đôi với </a:t>
            </a:r>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Lí ngư vọng nguyệt</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 Con công trong văn hóa Việt là biểu tượng của ánh sáng, hòa bình và sự thịnh vượng.</a:t>
            </a:r>
            <a:endParaRPr lang="en-US" sz="3200" b="1" dirty="0">
              <a:solidFill>
                <a:schemeClr val="bg2">
                  <a:lumMod val="10000"/>
                </a:schemeClr>
              </a:solidFill>
            </a:endParaRPr>
          </a:p>
        </p:txBody>
      </p:sp>
    </p:spTree>
    <p:extLst>
      <p:ext uri="{BB962C8B-B14F-4D97-AF65-F5344CB8AC3E}">
        <p14:creationId xmlns:p14="http://schemas.microsoft.com/office/powerpoint/2010/main" val="37059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2000"/>
                                        <p:tgtEl>
                                          <p:spTgt spid="5"/>
                                        </p:tgtEl>
                                      </p:cBhvr>
                                    </p:animEffect>
                                  </p:childTnLst>
                                </p:cTn>
                              </p:par>
                              <p:par>
                                <p:cTn id="16" presetID="6" presetClass="entr" presetSubtype="3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09DB59-C8DD-4712-858C-0EC85EFFCA56}"/>
              </a:ext>
            </a:extLst>
          </p:cNvPr>
          <p:cNvSpPr txBox="1"/>
          <p:nvPr/>
        </p:nvSpPr>
        <p:spPr>
          <a:xfrm>
            <a:off x="4940479" y="-3735"/>
            <a:ext cx="6050532" cy="2062103"/>
          </a:xfrm>
          <a:prstGeom prst="rect">
            <a:avLst/>
          </a:prstGeom>
          <a:solidFill>
            <a:schemeClr val="bg1"/>
          </a:solidFill>
        </p:spPr>
        <p:txBody>
          <a:bodyPr wrap="square">
            <a:spAutoFit/>
          </a:bodyPr>
          <a:lstStyle/>
          <a:p>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Cá chép trông trăng (còn có tên </a:t>
            </a:r>
            <a:endParaRPr lang="en-US" sz="3200" b="1" i="1" dirty="0">
              <a:solidFill>
                <a:schemeClr val="bg2">
                  <a:lumMod val="10000"/>
                </a:schemeClr>
              </a:solidFill>
              <a:effectLst/>
              <a:latin typeface="Times New Roman" panose="02020603050405020304" pitchFamily="18" charset="0"/>
              <a:cs typeface="Times New Roman" panose="02020603050405020304" pitchFamily="18" charset="0"/>
            </a:endParaRPr>
          </a:p>
          <a:p>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Lí ngư vọng nguyệt)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một trong những bức tranh tiêu biểu của tranh dân gian Hàng Trống</a:t>
            </a:r>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3200" b="1" dirty="0">
              <a:solidFill>
                <a:schemeClr val="bg2">
                  <a:lumMod val="10000"/>
                </a:schemeClr>
              </a:solidFill>
            </a:endParaRPr>
          </a:p>
        </p:txBody>
      </p:sp>
      <p:pic>
        <p:nvPicPr>
          <p:cNvPr id="3" name="Picture 2">
            <a:extLst>
              <a:ext uri="{FF2B5EF4-FFF2-40B4-BE49-F238E27FC236}">
                <a16:creationId xmlns:a16="http://schemas.microsoft.com/office/drawing/2014/main" id="{99F2AE76-7214-4A06-A1DF-2F441CAC76C6}"/>
              </a:ext>
            </a:extLst>
          </p:cNvPr>
          <p:cNvPicPr>
            <a:picLocks noChangeAspect="1"/>
          </p:cNvPicPr>
          <p:nvPr/>
        </p:nvPicPr>
        <p:blipFill rotWithShape="1">
          <a:blip r:embed="rId2">
            <a:extLst>
              <a:ext uri="{28A0092B-C50C-407E-A947-70E740481C1C}">
                <a14:useLocalDpi xmlns:a14="http://schemas.microsoft.com/office/drawing/2010/main" val="0"/>
              </a:ext>
            </a:extLst>
          </a:blip>
          <a:srcRect l="22502" t="16065" r="61320" b="39702"/>
          <a:stretch/>
        </p:blipFill>
        <p:spPr>
          <a:xfrm>
            <a:off x="-50059" y="-19241"/>
            <a:ext cx="3421055" cy="6850524"/>
          </a:xfrm>
          <a:prstGeom prst="rect">
            <a:avLst/>
          </a:prstGeom>
        </p:spPr>
      </p:pic>
      <p:sp>
        <p:nvSpPr>
          <p:cNvPr id="6" name="TextBox 5">
            <a:extLst>
              <a:ext uri="{FF2B5EF4-FFF2-40B4-BE49-F238E27FC236}">
                <a16:creationId xmlns:a16="http://schemas.microsoft.com/office/drawing/2014/main" id="{E4919A45-B6FC-4C60-9352-971F2AEEC6BC}"/>
              </a:ext>
            </a:extLst>
          </p:cNvPr>
          <p:cNvSpPr txBox="1"/>
          <p:nvPr/>
        </p:nvSpPr>
        <p:spPr>
          <a:xfrm>
            <a:off x="5092879" y="3628851"/>
            <a:ext cx="6050532" cy="2062103"/>
          </a:xfrm>
          <a:prstGeom prst="rect">
            <a:avLst/>
          </a:prstGeom>
          <a:solidFill>
            <a:schemeClr val="bg1"/>
          </a:solidFill>
        </p:spPr>
        <p:txBody>
          <a:bodyPr wrap="square">
            <a:spAutoFit/>
          </a:bodyPr>
          <a:lstStyle/>
          <a:p>
            <a:r>
              <a:rPr lang="en-US" sz="3200" b="1" dirty="0">
                <a:solidFill>
                  <a:schemeClr val="tx2"/>
                </a:solidFill>
                <a:effectLst/>
                <a:latin typeface="Times New Roman" panose="02020603050405020304" pitchFamily="18" charset="0"/>
                <a:cs typeface="Times New Roman" panose="02020603050405020304" pitchFamily="18" charset="0"/>
              </a:rPr>
              <a:t>“</a:t>
            </a:r>
            <a:r>
              <a:rPr lang="vi-VN" sz="3200" b="1" dirty="0">
                <a:solidFill>
                  <a:schemeClr val="tx2"/>
                </a:solidFill>
                <a:effectLst/>
                <a:latin typeface="Times New Roman" panose="02020603050405020304" pitchFamily="18" charset="0"/>
                <a:cs typeface="Times New Roman" panose="02020603050405020304" pitchFamily="18" charset="0"/>
              </a:rPr>
              <a:t>Cá chép trông trăng</a:t>
            </a:r>
            <a:r>
              <a:rPr lang="en-US" sz="3200" b="1" dirty="0">
                <a:solidFill>
                  <a:schemeClr val="tx2"/>
                </a:solidFill>
                <a:effectLst/>
                <a:latin typeface="Times New Roman" panose="02020603050405020304" pitchFamily="18" charset="0"/>
                <a:cs typeface="Times New Roman" panose="02020603050405020304" pitchFamily="18" charset="0"/>
              </a:rPr>
              <a:t>”</a:t>
            </a:r>
            <a:r>
              <a:rPr lang="vi-VN" sz="3200" b="1" dirty="0">
                <a:solidFill>
                  <a:schemeClr val="tx2"/>
                </a:solidFill>
                <a:effectLst/>
                <a:latin typeface="Times New Roman" panose="02020603050405020304" pitchFamily="18" charset="0"/>
                <a:cs typeface="Times New Roman" panose="02020603050405020304" pitchFamily="18" charset="0"/>
              </a:rPr>
              <a:t> (còn có tên </a:t>
            </a:r>
            <a:r>
              <a:rPr lang="en-US" sz="3200" b="1" dirty="0">
                <a:solidFill>
                  <a:schemeClr val="tx2"/>
                </a:solidFill>
                <a:effectLst/>
                <a:latin typeface="Times New Roman" panose="02020603050405020304" pitchFamily="18" charset="0"/>
                <a:cs typeface="Times New Roman" panose="02020603050405020304" pitchFamily="18" charset="0"/>
              </a:rPr>
              <a:t>“</a:t>
            </a:r>
            <a:r>
              <a:rPr lang="vi-VN" sz="3200" b="1" dirty="0">
                <a:solidFill>
                  <a:schemeClr val="tx2"/>
                </a:solidFill>
                <a:effectLst/>
                <a:latin typeface="Times New Roman" panose="02020603050405020304" pitchFamily="18" charset="0"/>
                <a:cs typeface="Times New Roman" panose="02020603050405020304" pitchFamily="18" charset="0"/>
              </a:rPr>
              <a:t>Lí ngư vọng nguyệt</a:t>
            </a:r>
            <a:r>
              <a:rPr lang="en-US" sz="3200" b="1" dirty="0">
                <a:solidFill>
                  <a:schemeClr val="tx2"/>
                </a:solidFill>
                <a:effectLst/>
                <a:latin typeface="Times New Roman" panose="02020603050405020304" pitchFamily="18" charset="0"/>
                <a:cs typeface="Times New Roman" panose="02020603050405020304" pitchFamily="18" charset="0"/>
              </a:rPr>
              <a:t>”</a:t>
            </a:r>
            <a:r>
              <a:rPr lang="vi-VN" sz="3200" b="1" dirty="0">
                <a:solidFill>
                  <a:schemeClr val="tx2"/>
                </a:solidFill>
                <a:effectLst/>
                <a:latin typeface="Times New Roman" panose="02020603050405020304" pitchFamily="18" charset="0"/>
                <a:cs typeface="Times New Roman" panose="02020603050405020304" pitchFamily="18" charset="0"/>
              </a:rPr>
              <a:t>)</a:t>
            </a:r>
            <a:r>
              <a:rPr lang="vi-VN" sz="3200" b="1" i="1" dirty="0">
                <a:solidFill>
                  <a:schemeClr val="tx2"/>
                </a:solidFill>
                <a:effectLst/>
                <a:latin typeface="Times New Roman" panose="02020603050405020304" pitchFamily="18" charset="0"/>
                <a:cs typeface="Times New Roman" panose="02020603050405020304" pitchFamily="18" charset="0"/>
              </a:rPr>
              <a:t> </a:t>
            </a:r>
            <a:r>
              <a:rPr lang="vi-VN" sz="3200" b="1" i="0" dirty="0">
                <a:solidFill>
                  <a:schemeClr val="tx2"/>
                </a:solidFill>
                <a:effectLst/>
                <a:latin typeface="Times New Roman" panose="02020603050405020304" pitchFamily="18" charset="0"/>
                <a:cs typeface="Times New Roman" panose="02020603050405020304" pitchFamily="18" charset="0"/>
              </a:rPr>
              <a:t>là một trong những bức tranh tiêu biểu của tranh dân gian Hàng Trống</a:t>
            </a:r>
            <a:r>
              <a:rPr lang="en-US" sz="3200" b="1" i="0" dirty="0">
                <a:solidFill>
                  <a:schemeClr val="tx2"/>
                </a:solidFill>
                <a:effectLst/>
                <a:latin typeface="Times New Roman" panose="02020603050405020304" pitchFamily="18" charset="0"/>
                <a:cs typeface="Times New Roman" panose="02020603050405020304" pitchFamily="18" charset="0"/>
              </a:rPr>
              <a:t>.</a:t>
            </a:r>
            <a:endParaRPr lang="en-US" sz="3200" b="1" dirty="0">
              <a:solidFill>
                <a:schemeClr val="tx2"/>
              </a:solidFill>
            </a:endParaRPr>
          </a:p>
        </p:txBody>
      </p:sp>
      <p:sp>
        <p:nvSpPr>
          <p:cNvPr id="7" name="Arrow: Down 6">
            <a:extLst>
              <a:ext uri="{FF2B5EF4-FFF2-40B4-BE49-F238E27FC236}">
                <a16:creationId xmlns:a16="http://schemas.microsoft.com/office/drawing/2014/main" id="{40811577-1FF3-45F6-9140-57AD0E1C842E}"/>
              </a:ext>
            </a:extLst>
          </p:cNvPr>
          <p:cNvSpPr/>
          <p:nvPr/>
        </p:nvSpPr>
        <p:spPr>
          <a:xfrm>
            <a:off x="7151427" y="2058368"/>
            <a:ext cx="586854" cy="985083"/>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953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2F05F7-6B37-4983-8E96-EC874E0CEC18}"/>
              </a:ext>
            </a:extLst>
          </p:cNvPr>
          <p:cNvPicPr>
            <a:picLocks noChangeAspect="1"/>
          </p:cNvPicPr>
          <p:nvPr/>
        </p:nvPicPr>
        <p:blipFill rotWithShape="1">
          <a:blip r:embed="rId2">
            <a:extLst>
              <a:ext uri="{28A0092B-C50C-407E-A947-70E740481C1C}">
                <a14:useLocalDpi xmlns:a14="http://schemas.microsoft.com/office/drawing/2010/main" val="0"/>
              </a:ext>
            </a:extLst>
          </a:blip>
          <a:srcRect l="61320" t="50000" r="21968" b="6070"/>
          <a:stretch/>
        </p:blipFill>
        <p:spPr>
          <a:xfrm>
            <a:off x="7715541" y="17041"/>
            <a:ext cx="3530214" cy="6796181"/>
          </a:xfrm>
          <a:prstGeom prst="rect">
            <a:avLst/>
          </a:prstGeom>
        </p:spPr>
      </p:pic>
      <p:sp>
        <p:nvSpPr>
          <p:cNvPr id="5" name="TextBox 4">
            <a:extLst>
              <a:ext uri="{FF2B5EF4-FFF2-40B4-BE49-F238E27FC236}">
                <a16:creationId xmlns:a16="http://schemas.microsoft.com/office/drawing/2014/main" id="{1AD866BF-D6E6-4C6C-A38D-1F496CA0616C}"/>
              </a:ext>
            </a:extLst>
          </p:cNvPr>
          <p:cNvSpPr txBox="1"/>
          <p:nvPr/>
        </p:nvSpPr>
        <p:spPr>
          <a:xfrm>
            <a:off x="1803765" y="3888164"/>
            <a:ext cx="5572836" cy="2554545"/>
          </a:xfrm>
          <a:prstGeom prst="rect">
            <a:avLst/>
          </a:prstGeom>
          <a:noFill/>
        </p:spPr>
        <p:txBody>
          <a:bodyPr wrap="square">
            <a:spAutoFit/>
          </a:bodyPr>
          <a:lstStyle/>
          <a:p>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Công múa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bức tranh cặp đôi với </a:t>
            </a:r>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Lí ngư vọng nguyệt</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 Con công trong văn hóa Việt là biểu tượng của ánh sáng, hòa bình và sự thịnh vượng.</a:t>
            </a:r>
            <a:endParaRPr lang="en-US" sz="3200" b="1" dirty="0">
              <a:solidFill>
                <a:schemeClr val="bg2">
                  <a:lumMod val="10000"/>
                </a:schemeClr>
              </a:solidFill>
            </a:endParaRPr>
          </a:p>
        </p:txBody>
      </p:sp>
      <p:sp>
        <p:nvSpPr>
          <p:cNvPr id="6" name="Arrow: Up 5">
            <a:extLst>
              <a:ext uri="{FF2B5EF4-FFF2-40B4-BE49-F238E27FC236}">
                <a16:creationId xmlns:a16="http://schemas.microsoft.com/office/drawing/2014/main" id="{C0F2FD71-4D40-418A-AEC2-1569373D9C77}"/>
              </a:ext>
            </a:extLst>
          </p:cNvPr>
          <p:cNvSpPr/>
          <p:nvPr/>
        </p:nvSpPr>
        <p:spPr>
          <a:xfrm>
            <a:off x="3753134" y="3070750"/>
            <a:ext cx="559559" cy="682388"/>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12B3C5A-AC62-4F18-86F0-E8F304023D45}"/>
              </a:ext>
            </a:extLst>
          </p:cNvPr>
          <p:cNvSpPr txBox="1"/>
          <p:nvPr/>
        </p:nvSpPr>
        <p:spPr>
          <a:xfrm>
            <a:off x="1956165" y="464846"/>
            <a:ext cx="5572836" cy="2554545"/>
          </a:xfrm>
          <a:prstGeom prst="rect">
            <a:avLst/>
          </a:prstGeom>
          <a:noFill/>
        </p:spPr>
        <p:txBody>
          <a:bodyPr wrap="square">
            <a:spAutoFit/>
          </a:bodyPr>
          <a:lstStyle/>
          <a:p>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b="1" dirty="0">
                <a:solidFill>
                  <a:schemeClr val="bg2">
                    <a:lumMod val="10000"/>
                  </a:schemeClr>
                </a:solidFill>
                <a:effectLst/>
                <a:latin typeface="Times New Roman" panose="02020603050405020304" pitchFamily="18" charset="0"/>
                <a:cs typeface="Times New Roman" panose="02020603050405020304" pitchFamily="18" charset="0"/>
              </a:rPr>
              <a:t>Công múa</a:t>
            </a:r>
            <a:r>
              <a:rPr lang="en-US" sz="3200" b="1"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b="1"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bức tranh cặp đôi với </a:t>
            </a:r>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b="1" dirty="0">
                <a:solidFill>
                  <a:schemeClr val="bg2">
                    <a:lumMod val="10000"/>
                  </a:schemeClr>
                </a:solidFill>
                <a:effectLst/>
                <a:latin typeface="Times New Roman" panose="02020603050405020304" pitchFamily="18" charset="0"/>
                <a:cs typeface="Times New Roman" panose="02020603050405020304" pitchFamily="18" charset="0"/>
              </a:rPr>
              <a:t>Lí ngư vọng nguyệt</a:t>
            </a:r>
            <a:r>
              <a:rPr lang="en-US" sz="3200" b="1"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 Con công trong văn hóa Việt là biểu tượng của ánh sáng, hòa bình và sự thịnh vượng.</a:t>
            </a:r>
            <a:endParaRPr lang="en-US" sz="3200" b="1" dirty="0">
              <a:solidFill>
                <a:schemeClr val="bg2">
                  <a:lumMod val="10000"/>
                </a:schemeClr>
              </a:solidFill>
            </a:endParaRPr>
          </a:p>
        </p:txBody>
      </p:sp>
    </p:spTree>
    <p:extLst>
      <p:ext uri="{BB962C8B-B14F-4D97-AF65-F5344CB8AC3E}">
        <p14:creationId xmlns:p14="http://schemas.microsoft.com/office/powerpoint/2010/main" val="330381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317675"/>
            <a:ext cx="12192000" cy="3539430"/>
          </a:xfrm>
          <a:prstGeom prst="rect">
            <a:avLst/>
          </a:prstGeom>
          <a:noFill/>
        </p:spPr>
        <p:txBody>
          <a:bodyPr wrap="square">
            <a:spAutoFit/>
          </a:bodyPr>
          <a:lstStyle/>
          <a:p>
            <a:pPr marL="180340" marR="0">
              <a:spcBef>
                <a:spcPts val="0"/>
              </a:spcBef>
              <a:spcAft>
                <a:spcPts val="0"/>
              </a:spcAft>
              <a:tabLst>
                <a:tab pos="270510" algn="l"/>
              </a:tabLst>
            </a:pPr>
            <a:r>
              <a:rPr lang="en-US" sz="32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Chọn 1 trong 2 đề sau:</a:t>
            </a:r>
          </a:p>
          <a:p>
            <a:pPr marL="180340" marR="0">
              <a:spcBef>
                <a:spcPts val="0"/>
              </a:spcBef>
              <a:spcAft>
                <a:spcPts val="0"/>
              </a:spcAft>
              <a:tabLst>
                <a:tab pos="270510" algn="l"/>
              </a:tabLst>
            </a:pPr>
            <a:endPar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80340" marR="0">
              <a:spcBef>
                <a:spcPts val="0"/>
              </a:spcBef>
              <a:spcAft>
                <a:spcPts val="0"/>
              </a:spcAft>
              <a:tabLst>
                <a:tab pos="270510" algn="l"/>
              </a:tabLst>
            </a:pPr>
            <a:r>
              <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 Viết một đoạn văn (khoảng 4-5 câu) nói về một câu chuyện hoặc một bài văn, bài thơ mà em đã đọc trong tháng này.</a:t>
            </a:r>
          </a:p>
          <a:p>
            <a:pPr marL="180340" marR="0">
              <a:spcBef>
                <a:spcPts val="0"/>
              </a:spcBef>
              <a:spcAft>
                <a:spcPts val="0"/>
              </a:spcAft>
              <a:tabLst>
                <a:tab pos="270510" algn="l"/>
              </a:tabLst>
            </a:pPr>
            <a:endPar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80340" marR="0">
              <a:spcBef>
                <a:spcPts val="0"/>
              </a:spcBef>
              <a:spcAft>
                <a:spcPts val="0"/>
              </a:spcAft>
              <a:tabLst>
                <a:tab pos="270510" algn="l"/>
              </a:tabLst>
            </a:pPr>
            <a:r>
              <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 Viết một đoạn văn (khoảng 4-5 câu) nói về một bộ phim mà em đã xem trong tháng này.</a:t>
            </a:r>
            <a:endParaRPr lang="en-US" sz="32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38769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4850284A-FEA6-41AF-8DE3-412221E596D2}"/>
              </a:ext>
            </a:extLst>
          </p:cNvPr>
          <p:cNvPicPr>
            <a:picLocks noChangeAspect="1"/>
          </p:cNvPicPr>
          <p:nvPr/>
        </p:nvPicPr>
        <p:blipFill rotWithShape="1">
          <a:blip r:embed="rId2"/>
          <a:srcRect t="10040" b="7020"/>
          <a:stretch/>
        </p:blipFill>
        <p:spPr>
          <a:xfrm>
            <a:off x="0" y="0"/>
            <a:ext cx="12306773" cy="6858000"/>
          </a:xfrm>
          <a:prstGeom prst="rect">
            <a:avLst/>
          </a:prstGeom>
        </p:spPr>
      </p:pic>
      <p:sp>
        <p:nvSpPr>
          <p:cNvPr id="4" name="TextBox 3">
            <a:extLst>
              <a:ext uri="{FF2B5EF4-FFF2-40B4-BE49-F238E27FC236}">
                <a16:creationId xmlns:a16="http://schemas.microsoft.com/office/drawing/2014/main" id="{6F7AB981-34C3-46EA-8410-43DD6C45035C}"/>
              </a:ext>
            </a:extLst>
          </p:cNvPr>
          <p:cNvSpPr txBox="1"/>
          <p:nvPr/>
        </p:nvSpPr>
        <p:spPr>
          <a:xfrm>
            <a:off x="359492" y="1278041"/>
            <a:ext cx="11073031" cy="1107996"/>
          </a:xfrm>
          <a:prstGeom prst="rect">
            <a:avLst/>
          </a:prstGeom>
          <a:noFill/>
        </p:spPr>
        <p:txBody>
          <a:bodyPr wrap="none" rtlCol="0">
            <a:spAutoFit/>
          </a:bodyPr>
          <a:lstStyle/>
          <a:p>
            <a:pPr algn="l"/>
            <a:r>
              <a:rPr lang="en-US" sz="6600" b="1" dirty="0">
                <a:solidFill>
                  <a:srgbClr val="FF0000"/>
                </a:solidFill>
                <a:latin typeface="Times New Roman" panose="02020603050405020304" pitchFamily="18" charset="0"/>
                <a:cs typeface="Times New Roman" panose="02020603050405020304" pitchFamily="18" charset="0"/>
              </a:rPr>
              <a:t>VẬN DỤNG, TRẢI NGHIỆM</a:t>
            </a:r>
          </a:p>
        </p:txBody>
      </p:sp>
    </p:spTree>
    <p:extLst>
      <p:ext uri="{BB962C8B-B14F-4D97-AF65-F5344CB8AC3E}">
        <p14:creationId xmlns:p14="http://schemas.microsoft.com/office/powerpoint/2010/main" val="1348594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655231-9BC4-42D0-8E53-C64061ABFCA7}"/>
              </a:ext>
            </a:extLst>
          </p:cNvPr>
          <p:cNvSpPr txBox="1"/>
          <p:nvPr/>
        </p:nvSpPr>
        <p:spPr>
          <a:xfrm>
            <a:off x="2060972" y="1639964"/>
            <a:ext cx="8740378" cy="669542"/>
          </a:xfrm>
          <a:prstGeom prst="rect">
            <a:avLst/>
          </a:prstGeom>
          <a:noFill/>
        </p:spPr>
        <p:txBody>
          <a:bodyPr wrap="square">
            <a:spAutoFit/>
          </a:bodyPr>
          <a:lstStyle/>
          <a:p>
            <a:pPr marL="180340" marR="0" algn="just">
              <a:lnSpc>
                <a:spcPct val="150000"/>
              </a:lnSpc>
              <a:spcBef>
                <a:spcPts val="0"/>
              </a:spcBef>
              <a:spcAft>
                <a:spcPts val="0"/>
              </a:spcAft>
              <a:tabLst>
                <a:tab pos="270510" algn="l"/>
              </a:tabLst>
            </a:pPr>
            <a:r>
              <a:rPr lang="vi-VN"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học tập được điều gì </a:t>
            </a:r>
            <a:r>
              <a:rPr lang="en-US"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2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79B9841-380B-4E91-8AC5-A22FF1BBFCA3}"/>
              </a:ext>
            </a:extLst>
          </p:cNvPr>
          <p:cNvSpPr txBox="1"/>
          <p:nvPr/>
        </p:nvSpPr>
        <p:spPr>
          <a:xfrm>
            <a:off x="2060972" y="2860966"/>
            <a:ext cx="8740378" cy="669542"/>
          </a:xfrm>
          <a:prstGeom prst="rect">
            <a:avLst/>
          </a:prstGeom>
          <a:noFill/>
        </p:spPr>
        <p:txBody>
          <a:bodyPr wrap="square">
            <a:spAutoFit/>
          </a:bodyPr>
          <a:lstStyle/>
          <a:p>
            <a:pPr marL="180340" marR="0" algn="just">
              <a:lnSpc>
                <a:spcPct val="150000"/>
              </a:lnSpc>
              <a:spcBef>
                <a:spcPts val="0"/>
              </a:spcBef>
              <a:spcAft>
                <a:spcPts val="0"/>
              </a:spcAft>
              <a:tabLst>
                <a:tab pos="270510" algn="l"/>
                <a:tab pos="505460" algn="l"/>
              </a:tabLs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HS: </a:t>
            </a:r>
            <a:r>
              <a:rPr lang="vi-VN"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Có ý thức trong học tập,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ham </a:t>
            </a:r>
            <a:r>
              <a:rPr lang="en-US"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9336A48-66F1-46B2-A77F-3A8B4C6D2EA8}"/>
              </a:ext>
            </a:extLst>
          </p:cNvPr>
          <p:cNvSpPr txBox="1"/>
          <p:nvPr/>
        </p:nvSpPr>
        <p:spPr>
          <a:xfrm>
            <a:off x="2060972" y="4591358"/>
            <a:ext cx="8740378" cy="523220"/>
          </a:xfrm>
          <a:prstGeom prst="rect">
            <a:avLst/>
          </a:prstGeom>
          <a:noFill/>
        </p:spPr>
        <p:txBody>
          <a:bodyPr wrap="square">
            <a:spAutoFit/>
          </a:bodyPr>
          <a:lstStyle/>
          <a:p>
            <a:r>
              <a:rPr lang="en-US" sz="2800" b="1" dirty="0" err="1">
                <a:solidFill>
                  <a:srgbClr val="000000"/>
                </a:solidFill>
                <a:effectLst/>
                <a:latin typeface="Times New Roman" panose="02020603050405020304" pitchFamily="18" charset="0"/>
                <a:ea typeface="Times New Roman" panose="02020603050405020304" pitchFamily="18" charset="0"/>
              </a:rPr>
              <a:t>Xem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chuẩn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bị</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luyện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từ</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Dấu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ngoặc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kép</a:t>
            </a:r>
            <a:endParaRPr lang="en-US" sz="2800" b="1" dirty="0">
              <a:solidFill>
                <a:srgbClr val="FF0000"/>
              </a:solidFill>
            </a:endParaRPr>
          </a:p>
        </p:txBody>
      </p:sp>
    </p:spTree>
    <p:extLst>
      <p:ext uri="{BB962C8B-B14F-4D97-AF65-F5344CB8AC3E}">
        <p14:creationId xmlns:p14="http://schemas.microsoft.com/office/powerpoint/2010/main" val="349495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211514"/>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2C3D69-7116-4399-8127-972C8784FFB9}"/>
              </a:ext>
            </a:extLst>
          </p:cNvPr>
          <p:cNvSpPr/>
          <p:nvPr/>
        </p:nvSpPr>
        <p:spPr>
          <a:xfrm>
            <a:off x="2994990" y="2121225"/>
            <a:ext cx="6697650" cy="1862048"/>
          </a:xfrm>
          <a:prstGeom prst="rect">
            <a:avLst/>
          </a:prstGeom>
        </p:spPr>
        <p:txBody>
          <a:bodyPr wrap="square">
            <a:spAutoFit/>
          </a:bodyPr>
          <a:lstStyle/>
          <a:p>
            <a:pPr algn="ctr" defTabSz="685800">
              <a:defRPr/>
            </a:pPr>
            <a:r>
              <a:rPr lang="en-US" sz="11500" b="1" dirty="0" err="1">
                <a:solidFill>
                  <a:srgbClr val="002060"/>
                </a:solidFill>
                <a:latin typeface="UTM Thanh Nhac TL" panose="02040603050506020204" pitchFamily="18" charset="0"/>
                <a:cs typeface="Times New Roman" panose="02020603050405020304" pitchFamily="18" charset="0"/>
              </a:rPr>
              <a:t>Nhận</a:t>
            </a:r>
            <a:r>
              <a:rPr lang="en-US" sz="11500" b="1" dirty="0">
                <a:solidFill>
                  <a:srgbClr val="002060"/>
                </a:solidFill>
                <a:latin typeface="UTM Thanh Nhac TL" panose="02040603050506020204" pitchFamily="18" charset="0"/>
                <a:cs typeface="Times New Roman" panose="02020603050405020304" pitchFamily="18" charset="0"/>
              </a:rPr>
              <a:t> </a:t>
            </a:r>
            <a:r>
              <a:rPr lang="en-US" sz="11500" b="1" dirty="0" err="1">
                <a:solidFill>
                  <a:srgbClr val="002060"/>
                </a:solidFill>
                <a:latin typeface="UTM Thanh Nhac TL" panose="02040603050506020204" pitchFamily="18" charset="0"/>
                <a:cs typeface="Times New Roman" panose="02020603050405020304" pitchFamily="18" charset="0"/>
              </a:rPr>
              <a:t>xét</a:t>
            </a:r>
            <a:endParaRPr lang="en-US" sz="11500" b="1" dirty="0">
              <a:solidFill>
                <a:srgbClr val="002060"/>
              </a:solidFill>
              <a:latin typeface="UTM Thanh Nhac TL"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74427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2255654"/>
            <a:ext cx="12192000" cy="2696444"/>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kép</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840277978"/>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F4FC8FAC-3B5B-486E-A95C-C12A3D805A07}"/>
              </a:ext>
            </a:extLst>
          </p:cNvPr>
          <p:cNvSpPr/>
          <p:nvPr/>
        </p:nvSpPr>
        <p:spPr>
          <a:xfrm>
            <a:off x="161925" y="91470"/>
            <a:ext cx="11868149" cy="6595080"/>
          </a:xfrm>
          <a:prstGeom prst="roundRect">
            <a:avLst/>
          </a:prstGeom>
          <a:solidFill>
            <a:schemeClr val="accent2">
              <a:lumMod val="20000"/>
              <a:lumOff val="8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dirty="0">
              <a:solidFill>
                <a:srgbClr val="FFFFFF"/>
              </a:solidFill>
              <a:latin typeface="Arial" panose="020B0604020202020204" pitchFamily="34" charset="0"/>
              <a:sym typeface="Arial"/>
            </a:endParaRPr>
          </a:p>
        </p:txBody>
      </p:sp>
      <p:sp>
        <p:nvSpPr>
          <p:cNvPr id="7" name="TextBox 6">
            <a:extLst>
              <a:ext uri="{FF2B5EF4-FFF2-40B4-BE49-F238E27FC236}">
                <a16:creationId xmlns:a16="http://schemas.microsoft.com/office/drawing/2014/main" id="{ADFF0707-5BB6-4497-88CE-FE25CC748279}"/>
              </a:ext>
            </a:extLst>
          </p:cNvPr>
          <p:cNvSpPr txBox="1"/>
          <p:nvPr/>
        </p:nvSpPr>
        <p:spPr>
          <a:xfrm>
            <a:off x="161926" y="946243"/>
            <a:ext cx="12030074" cy="1200329"/>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Ba tôi đi làm xa nên những câu chuyện đầu tiên tôi nghe được là từ bà nội và chú tôi. Bà kể tôi nghe chuyện “Tấm Cám”, “Thạch Sanh”, “Cây tre trăm đốt”, “Đôi hài bảy dặm”,…. Chú tôi lại thích kể chuyện “Tôn Ngộ Không” và một số chuyện trong “Nghìn lẻ một đêm”.</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67B1D8F-ABAD-409F-AF5B-AF2EAF84D227}"/>
              </a:ext>
            </a:extLst>
          </p:cNvPr>
          <p:cNvSpPr txBox="1"/>
          <p:nvPr/>
        </p:nvSpPr>
        <p:spPr>
          <a:xfrm>
            <a:off x="161923" y="3457598"/>
            <a:ext cx="11868147" cy="1200329"/>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Bảy tuổi, tôi mê mẩn với những cuốn sách ba tôi mua về. Tám, chín tuổi tôi đã mày mò đọc hết rương truyện Trung Hoa của ông thợ hớt tóc trong làng.  Rồi tôi tìm đến “Không gia đình”, “Những người khốn khổ”,…</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76781D6-1C19-44CD-A79F-15C088827CB4}"/>
              </a:ext>
            </a:extLst>
          </p:cNvPr>
          <p:cNvSpPr txBox="1"/>
          <p:nvPr/>
        </p:nvSpPr>
        <p:spPr>
          <a:xfrm>
            <a:off x="161923" y="4723183"/>
            <a:ext cx="11868147" cy="1569660"/>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mài sắc một cách tự nhiên các ý niệm đạo đức qua sự yêu ghét với người hiền kẻ ác và đặc biệt mở rộng đến vô biên bờ cõi của trí tưởng tượng. </a:t>
            </a:r>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CBE5989-102F-4553-BE7C-5474134D6CDE}"/>
              </a:ext>
            </a:extLst>
          </p:cNvPr>
          <p:cNvSpPr txBox="1"/>
          <p:nvPr/>
        </p:nvSpPr>
        <p:spPr>
          <a:xfrm>
            <a:off x="161923" y="2247369"/>
            <a:ext cx="11868147" cy="1200329"/>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Bà và chú kể mãi cũng hết chuyện. Từ khi nghe chú tôi mách những câu chuyện đó và vô số những câu chuyện tương tự được viết trong các cuốn sách, tôi cố gắng học chữ để có thể tự mình khám phá thế giới kì diệu kia. </a:t>
            </a:r>
            <a:endParaRPr lang="en-US" sz="24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1E53A3E-48EA-4F79-B392-ED4547962C41}"/>
              </a:ext>
            </a:extLst>
          </p:cNvPr>
          <p:cNvSpPr/>
          <p:nvPr/>
        </p:nvSpPr>
        <p:spPr>
          <a:xfrm>
            <a:off x="0" y="186411"/>
            <a:ext cx="12192000" cy="707886"/>
          </a:xfrm>
          <a:prstGeom prst="rect">
            <a:avLst/>
          </a:prstGeom>
        </p:spPr>
        <p:txBody>
          <a:bodyPr wrap="square">
            <a:spAutoFit/>
          </a:bodyPr>
          <a:lstStyle/>
          <a:p>
            <a:pPr algn="ctr" defTabSz="685800">
              <a:defRPr/>
            </a:pPr>
            <a:r>
              <a:rPr lang="en-US" sz="4000" b="1" dirty="0" err="1">
                <a:solidFill>
                  <a:srgbClr val="002060"/>
                </a:solidFill>
                <a:latin typeface="UTM Thanh Nhac TL" panose="02040603050506020204" pitchFamily="18" charset="0"/>
                <a:cs typeface="Times New Roman" panose="02020603050405020304" pitchFamily="18" charset="0"/>
              </a:rPr>
              <a:t>Những</a:t>
            </a:r>
            <a:r>
              <a:rPr lang="en-US" sz="4000" b="1" dirty="0">
                <a:solidFill>
                  <a:srgbClr val="002060"/>
                </a:solidFill>
                <a:latin typeface="UTM Thanh Nhac TL" panose="02040603050506020204" pitchFamily="18" charset="0"/>
                <a:cs typeface="Times New Roman" panose="02020603050405020304" pitchFamily="18" charset="0"/>
              </a:rPr>
              <a:t> </a:t>
            </a:r>
            <a:r>
              <a:rPr lang="en-US" sz="4000" b="1" dirty="0" err="1">
                <a:solidFill>
                  <a:srgbClr val="002060"/>
                </a:solidFill>
                <a:latin typeface="UTM Thanh Nhac TL" panose="02040603050506020204" pitchFamily="18" charset="0"/>
                <a:cs typeface="Times New Roman" panose="02020603050405020304" pitchFamily="18" charset="0"/>
              </a:rPr>
              <a:t>trang</a:t>
            </a:r>
            <a:r>
              <a:rPr lang="en-US" sz="4000" b="1" dirty="0">
                <a:solidFill>
                  <a:srgbClr val="002060"/>
                </a:solidFill>
                <a:latin typeface="UTM Thanh Nhac TL" panose="02040603050506020204" pitchFamily="18" charset="0"/>
                <a:cs typeface="Times New Roman" panose="02020603050405020304" pitchFamily="18" charset="0"/>
              </a:rPr>
              <a:t> </a:t>
            </a:r>
            <a:r>
              <a:rPr lang="en-US" sz="4000" b="1" dirty="0" err="1">
                <a:solidFill>
                  <a:srgbClr val="002060"/>
                </a:solidFill>
                <a:latin typeface="UTM Thanh Nhac TL" panose="02040603050506020204" pitchFamily="18" charset="0"/>
                <a:cs typeface="Times New Roman" panose="02020603050405020304" pitchFamily="18" charset="0"/>
              </a:rPr>
              <a:t>sách</a:t>
            </a:r>
            <a:r>
              <a:rPr lang="en-US" sz="4000" b="1" dirty="0">
                <a:solidFill>
                  <a:srgbClr val="002060"/>
                </a:solidFill>
                <a:latin typeface="UTM Thanh Nhac TL" panose="02040603050506020204" pitchFamily="18" charset="0"/>
                <a:cs typeface="Times New Roman" panose="02020603050405020304" pitchFamily="18" charset="0"/>
              </a:rPr>
              <a:t> </a:t>
            </a:r>
            <a:r>
              <a:rPr lang="en-US" sz="4000" b="1" dirty="0" err="1">
                <a:solidFill>
                  <a:srgbClr val="002060"/>
                </a:solidFill>
                <a:latin typeface="UTM Thanh Nhac TL" panose="02040603050506020204" pitchFamily="18" charset="0"/>
                <a:cs typeface="Times New Roman" panose="02020603050405020304" pitchFamily="18" charset="0"/>
              </a:rPr>
              <a:t>tuổi</a:t>
            </a:r>
            <a:r>
              <a:rPr lang="en-US" sz="4000" b="1" dirty="0">
                <a:solidFill>
                  <a:srgbClr val="002060"/>
                </a:solidFill>
                <a:latin typeface="UTM Thanh Nhac TL" panose="02040603050506020204" pitchFamily="18" charset="0"/>
                <a:cs typeface="Times New Roman" panose="02020603050405020304" pitchFamily="18" charset="0"/>
              </a:rPr>
              <a:t> </a:t>
            </a:r>
            <a:r>
              <a:rPr lang="en-US" sz="4000" b="1" dirty="0" err="1">
                <a:solidFill>
                  <a:srgbClr val="002060"/>
                </a:solidFill>
                <a:latin typeface="UTM Thanh Nhac TL" panose="02040603050506020204" pitchFamily="18" charset="0"/>
                <a:cs typeface="Times New Roman" panose="02020603050405020304" pitchFamily="18" charset="0"/>
              </a:rPr>
              <a:t>thơ</a:t>
            </a:r>
            <a:endParaRPr lang="en-US" sz="4000" b="1" dirty="0">
              <a:solidFill>
                <a:srgbClr val="002060"/>
              </a:solidFill>
              <a:latin typeface="UTM Thanh Nhac TL" panose="0204060305050602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1768B9B-F473-4AE0-9630-44AEE7251152}"/>
              </a:ext>
            </a:extLst>
          </p:cNvPr>
          <p:cNvSpPr txBox="1"/>
          <p:nvPr/>
        </p:nvSpPr>
        <p:spPr>
          <a:xfrm>
            <a:off x="2551050" y="1320107"/>
            <a:ext cx="8382000" cy="461665"/>
          </a:xfrm>
          <a:prstGeom prst="rect">
            <a:avLst/>
          </a:prstGeom>
          <a:noFill/>
        </p:spPr>
        <p:txBody>
          <a:bodyPr wrap="square">
            <a:spAutoFit/>
          </a:bodyPr>
          <a:lstStyle/>
          <a:p>
            <a:r>
              <a:rPr lang="vi-VN" sz="2400" b="0" i="0" dirty="0">
                <a:solidFill>
                  <a:srgbClr val="FF0000"/>
                </a:solidFill>
                <a:effectLst/>
                <a:latin typeface="Times New Roman" panose="02020603050405020304" pitchFamily="18" charset="0"/>
                <a:cs typeface="Times New Roman" panose="02020603050405020304" pitchFamily="18" charset="0"/>
              </a:rPr>
              <a:t>“Tấm Cám”, “Thạch Sanh”, “Cây tre trăm đốt”, “Đôi hài bảy dặm”</a:t>
            </a:r>
            <a:endParaRPr lang="en-US" sz="2400" dirty="0">
              <a:solidFill>
                <a:srgbClr val="FF0000"/>
              </a:solidFill>
            </a:endParaRPr>
          </a:p>
        </p:txBody>
      </p:sp>
      <p:sp>
        <p:nvSpPr>
          <p:cNvPr id="12" name="TextBox 11">
            <a:extLst>
              <a:ext uri="{FF2B5EF4-FFF2-40B4-BE49-F238E27FC236}">
                <a16:creationId xmlns:a16="http://schemas.microsoft.com/office/drawing/2014/main" id="{3C2F8B74-824E-4832-BB67-7C518B007E40}"/>
              </a:ext>
            </a:extLst>
          </p:cNvPr>
          <p:cNvSpPr txBox="1"/>
          <p:nvPr/>
        </p:nvSpPr>
        <p:spPr>
          <a:xfrm>
            <a:off x="2936177" y="1675837"/>
            <a:ext cx="2527442" cy="461665"/>
          </a:xfrm>
          <a:prstGeom prst="rect">
            <a:avLst/>
          </a:prstGeom>
          <a:noFill/>
        </p:spPr>
        <p:txBody>
          <a:bodyPr wrap="square">
            <a:spAutoFit/>
          </a:bodyPr>
          <a:lstStyle/>
          <a:p>
            <a:r>
              <a:rPr lang="vi-VN" sz="2400" b="0" i="0" dirty="0">
                <a:solidFill>
                  <a:srgbClr val="FF0000"/>
                </a:solidFill>
                <a:effectLst/>
                <a:latin typeface="Times New Roman" panose="02020603050405020304" pitchFamily="18" charset="0"/>
                <a:cs typeface="Times New Roman" panose="02020603050405020304" pitchFamily="18" charset="0"/>
              </a:rPr>
              <a:t>“Tôn Ngộ Không” </a:t>
            </a:r>
            <a:endParaRPr lang="en-US" sz="2400" dirty="0">
              <a:solidFill>
                <a:srgbClr val="FF0000"/>
              </a:solidFill>
            </a:endParaRPr>
          </a:p>
        </p:txBody>
      </p:sp>
      <p:sp>
        <p:nvSpPr>
          <p:cNvPr id="14" name="TextBox 13">
            <a:extLst>
              <a:ext uri="{FF2B5EF4-FFF2-40B4-BE49-F238E27FC236}">
                <a16:creationId xmlns:a16="http://schemas.microsoft.com/office/drawing/2014/main" id="{028C0D30-4C2B-4E54-BC28-6E142F553179}"/>
              </a:ext>
            </a:extLst>
          </p:cNvPr>
          <p:cNvSpPr txBox="1"/>
          <p:nvPr/>
        </p:nvSpPr>
        <p:spPr>
          <a:xfrm>
            <a:off x="8217164" y="1676231"/>
            <a:ext cx="3209929" cy="461665"/>
          </a:xfrm>
          <a:prstGeom prst="rect">
            <a:avLst/>
          </a:prstGeom>
          <a:noFill/>
        </p:spPr>
        <p:txBody>
          <a:bodyPr wrap="square">
            <a:spAutoFit/>
          </a:bodyPr>
          <a:lstStyle/>
          <a:p>
            <a:r>
              <a:rPr lang="vi-VN" sz="2400" b="0" i="0" dirty="0">
                <a:solidFill>
                  <a:srgbClr val="FF0000"/>
                </a:solidFill>
                <a:effectLst/>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Nghìn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đêm</a:t>
            </a:r>
            <a:r>
              <a:rPr lang="vi-VN" sz="2400" b="0" i="0" dirty="0">
                <a:solidFill>
                  <a:srgbClr val="FF0000"/>
                </a:solidFill>
                <a:effectLst/>
                <a:latin typeface="Times New Roman" panose="02020603050405020304" pitchFamily="18" charset="0"/>
                <a:cs typeface="Times New Roman" panose="02020603050405020304" pitchFamily="18" charset="0"/>
              </a:rPr>
              <a:t>” </a:t>
            </a:r>
            <a:endParaRPr lang="en-US" sz="2400" dirty="0">
              <a:solidFill>
                <a:srgbClr val="FF0000"/>
              </a:solidFill>
            </a:endParaRPr>
          </a:p>
        </p:txBody>
      </p:sp>
      <p:sp>
        <p:nvSpPr>
          <p:cNvPr id="16" name="TextBox 15">
            <a:extLst>
              <a:ext uri="{FF2B5EF4-FFF2-40B4-BE49-F238E27FC236}">
                <a16:creationId xmlns:a16="http://schemas.microsoft.com/office/drawing/2014/main" id="{1EC712BD-9EB5-4607-8A93-4A63E2318F02}"/>
              </a:ext>
            </a:extLst>
          </p:cNvPr>
          <p:cNvSpPr txBox="1"/>
          <p:nvPr/>
        </p:nvSpPr>
        <p:spPr>
          <a:xfrm>
            <a:off x="9987783" y="3828055"/>
            <a:ext cx="1713888" cy="461665"/>
          </a:xfrm>
          <a:prstGeom prst="rect">
            <a:avLst/>
          </a:prstGeom>
          <a:noFill/>
        </p:spPr>
        <p:txBody>
          <a:bodyPr wrap="square">
            <a:spAutoFit/>
          </a:bodyPr>
          <a:lstStyle/>
          <a:p>
            <a:r>
              <a:rPr lang="vi-VN" sz="2400" b="0" i="0" dirty="0">
                <a:solidFill>
                  <a:srgbClr val="FF0000"/>
                </a:solidFill>
                <a:effectLst/>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a:t>
            </a:r>
            <a:r>
              <a:rPr lang="vi-VN" sz="2400" b="0" i="0" dirty="0">
                <a:solidFill>
                  <a:srgbClr val="FF0000"/>
                </a:solidFill>
                <a:effectLst/>
                <a:latin typeface="Times New Roman" panose="02020603050405020304" pitchFamily="18" charset="0"/>
                <a:cs typeface="Times New Roman" panose="02020603050405020304" pitchFamily="18" charset="0"/>
              </a:rPr>
              <a:t> </a:t>
            </a:r>
            <a:endParaRPr lang="en-US" sz="2400" dirty="0">
              <a:solidFill>
                <a:srgbClr val="FF0000"/>
              </a:solidFill>
            </a:endParaRPr>
          </a:p>
        </p:txBody>
      </p:sp>
      <p:sp>
        <p:nvSpPr>
          <p:cNvPr id="17" name="TextBox 16">
            <a:extLst>
              <a:ext uri="{FF2B5EF4-FFF2-40B4-BE49-F238E27FC236}">
                <a16:creationId xmlns:a16="http://schemas.microsoft.com/office/drawing/2014/main" id="{D813B467-2F76-4BF7-B656-DE40293A2E98}"/>
              </a:ext>
            </a:extLst>
          </p:cNvPr>
          <p:cNvSpPr txBox="1"/>
          <p:nvPr/>
        </p:nvSpPr>
        <p:spPr>
          <a:xfrm>
            <a:off x="161919" y="4181927"/>
            <a:ext cx="4458540" cy="461665"/>
          </a:xfrm>
          <a:prstGeom prst="rect">
            <a:avLst/>
          </a:prstGeom>
          <a:noFill/>
        </p:spPr>
        <p:txBody>
          <a:bodyPr wrap="square">
            <a:spAutoFit/>
          </a:bodyPr>
          <a:lstStyle/>
          <a:p>
            <a:r>
              <a:rPr lang="en-US" sz="2400" dirty="0" err="1">
                <a:solidFill>
                  <a:srgbClr val="FF0000"/>
                </a:solidFill>
                <a:latin typeface="Times New Roman" panose="02020603050405020304" pitchFamily="18" charset="0"/>
                <a:cs typeface="Times New Roman" panose="02020603050405020304" pitchFamily="18" charset="0"/>
              </a:rPr>
              <a:t>đình</a:t>
            </a:r>
            <a:r>
              <a:rPr lang="en-US" sz="2400" dirty="0">
                <a:solidFill>
                  <a:srgbClr val="FF0000"/>
                </a:solidFill>
                <a:latin typeface="Times New Roman" panose="02020603050405020304" pitchFamily="18" charset="0"/>
                <a:cs typeface="Times New Roman" panose="02020603050405020304" pitchFamily="18" charset="0"/>
              </a:rPr>
              <a:t>”, </a:t>
            </a:r>
            <a:r>
              <a:rPr lang="vi-VN" sz="2400" b="0" i="0" dirty="0">
                <a:solidFill>
                  <a:srgbClr val="FF0000"/>
                </a:solidFill>
                <a:effectLst/>
                <a:latin typeface="Times New Roman" panose="02020603050405020304" pitchFamily="18" charset="0"/>
                <a:cs typeface="Times New Roman" panose="02020603050405020304" pitchFamily="18" charset="0"/>
              </a:rPr>
              <a:t>“</a:t>
            </a:r>
            <a:r>
              <a:rPr lang="en-US" sz="2400" b="0" i="0" dirty="0" err="1">
                <a:solidFill>
                  <a:srgbClr val="FF0000"/>
                </a:solidFill>
                <a:effectLst/>
                <a:latin typeface="Times New Roman" panose="02020603050405020304" pitchFamily="18" charset="0"/>
                <a:cs typeface="Times New Roman" panose="02020603050405020304" pitchFamily="18" charset="0"/>
              </a:rPr>
              <a:t>Những</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người</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khốn</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khổ</a:t>
            </a:r>
            <a:r>
              <a:rPr lang="en-US" sz="2400" b="0" i="0" dirty="0">
                <a:solidFill>
                  <a:srgbClr val="FF0000"/>
                </a:solidFill>
                <a:effectLst/>
                <a:latin typeface="Times New Roman" panose="02020603050405020304" pitchFamily="18" charset="0"/>
                <a:cs typeface="Times New Roman" panose="02020603050405020304" pitchFamily="18" charset="0"/>
              </a:rPr>
              <a:t>”</a:t>
            </a:r>
            <a:endParaRPr lang="en-US" sz="2400" dirty="0">
              <a:solidFill>
                <a:srgbClr val="FF0000"/>
              </a:solidFill>
            </a:endParaRPr>
          </a:p>
        </p:txBody>
      </p:sp>
    </p:spTree>
    <p:extLst>
      <p:ext uri="{BB962C8B-B14F-4D97-AF65-F5344CB8AC3E}">
        <p14:creationId xmlns:p14="http://schemas.microsoft.com/office/powerpoint/2010/main" val="10167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3606793"/>
            <a:ext cx="12192000" cy="1754326"/>
          </a:xfrm>
          <a:prstGeom prst="rect">
            <a:avLst/>
          </a:prstGeom>
          <a:noFill/>
        </p:spPr>
        <p:txBody>
          <a:bodyPr wrap="square">
            <a:spAutoFit/>
          </a:bodyPr>
          <a:lstStyle/>
          <a:p>
            <a:pPr marL="180340" marR="0" algn="ctr">
              <a:spcBef>
                <a:spcPts val="0"/>
              </a:spcBef>
              <a:spcAft>
                <a:spcPts val="0"/>
              </a:spcAft>
              <a:tabLst>
                <a:tab pos="270510" algn="l"/>
              </a:tabLst>
            </a:pP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kép</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id="{60B689E3-9E70-406F-8079-AFA984B798EF}"/>
              </a:ext>
            </a:extLst>
          </p:cNvPr>
          <p:cNvSpPr txBox="1"/>
          <p:nvPr/>
        </p:nvSpPr>
        <p:spPr>
          <a:xfrm>
            <a:off x="286603" y="1101740"/>
            <a:ext cx="11905397" cy="1754326"/>
          </a:xfrm>
          <a:prstGeom prst="rect">
            <a:avLst/>
          </a:prstGeom>
          <a:noFill/>
        </p:spPr>
        <p:txBody>
          <a:bodyPr wrap="square">
            <a:spAutoFit/>
          </a:bodyPr>
          <a:lstStyle/>
          <a:p>
            <a:r>
              <a:rPr lang="vi-VN" sz="3600" b="1" i="0" dirty="0">
                <a:solidFill>
                  <a:srgbClr val="FF0000"/>
                </a:solidFill>
                <a:effectLst/>
                <a:latin typeface="Times New Roman" panose="02020603050405020304" pitchFamily="18" charset="0"/>
                <a:cs typeface="Times New Roman" panose="02020603050405020304" pitchFamily="18" charset="0"/>
              </a:rPr>
              <a:t>“Tấm Cám”, “Thạch Sanh”, “Cây tre trăm đốt”, “Đôi hài bảy dặm”</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Tôn</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Ngộ</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Không</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Nghìn</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lẻ</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một</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đêm</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Không</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gia</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đình</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Những</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người</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khốn</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khổ</a:t>
            </a:r>
            <a:r>
              <a:rPr lang="en-US" sz="3600" b="1" i="0" dirty="0">
                <a:solidFill>
                  <a:srgbClr val="FF0000"/>
                </a:solidFill>
                <a:effectLst/>
                <a:latin typeface="Times New Roman" panose="02020603050405020304" pitchFamily="18" charset="0"/>
                <a:cs typeface="Times New Roman" panose="02020603050405020304" pitchFamily="18" charset="0"/>
              </a:rPr>
              <a:t>”</a:t>
            </a:r>
            <a:endParaRPr lang="en-US" sz="3600" b="1" dirty="0">
              <a:solidFill>
                <a:srgbClr val="FF0000"/>
              </a:solidFill>
            </a:endParaRPr>
          </a:p>
        </p:txBody>
      </p:sp>
    </p:spTree>
    <p:extLst>
      <p:ext uri="{BB962C8B-B14F-4D97-AF65-F5344CB8AC3E}">
        <p14:creationId xmlns:p14="http://schemas.microsoft.com/office/powerpoint/2010/main" val="17981753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211514"/>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2C3D69-7116-4399-8127-972C8784FFB9}"/>
              </a:ext>
            </a:extLst>
          </p:cNvPr>
          <p:cNvSpPr/>
          <p:nvPr/>
        </p:nvSpPr>
        <p:spPr>
          <a:xfrm>
            <a:off x="2994990" y="2121225"/>
            <a:ext cx="4943061" cy="3631763"/>
          </a:xfrm>
          <a:prstGeom prst="rect">
            <a:avLst/>
          </a:prstGeom>
        </p:spPr>
        <p:txBody>
          <a:bodyPr wrap="square">
            <a:spAutoFit/>
          </a:bodyPr>
          <a:lstStyle/>
          <a:p>
            <a:pPr algn="ctr" defTabSz="685800">
              <a:defRPr/>
            </a:pPr>
            <a:r>
              <a:rPr lang="en-US" sz="11500" b="1" dirty="0" err="1">
                <a:solidFill>
                  <a:srgbClr val="002060"/>
                </a:solidFill>
                <a:latin typeface="UTM Thanh Nhac TL" panose="02040603050506020204" pitchFamily="18" charset="0"/>
                <a:cs typeface="Times New Roman" panose="02020603050405020304" pitchFamily="18" charset="0"/>
              </a:rPr>
              <a:t>Bài</a:t>
            </a:r>
            <a:r>
              <a:rPr lang="en-US" sz="11500" b="1" dirty="0">
                <a:solidFill>
                  <a:srgbClr val="002060"/>
                </a:solidFill>
                <a:latin typeface="UTM Thanh Nhac TL" panose="02040603050506020204" pitchFamily="18" charset="0"/>
                <a:cs typeface="Times New Roman" panose="02020603050405020304" pitchFamily="18" charset="0"/>
              </a:rPr>
              <a:t> </a:t>
            </a:r>
            <a:r>
              <a:rPr lang="en-US" sz="11500" b="1" dirty="0" err="1">
                <a:solidFill>
                  <a:srgbClr val="002060"/>
                </a:solidFill>
                <a:latin typeface="UTM Thanh Nhac TL" panose="02040603050506020204" pitchFamily="18" charset="0"/>
                <a:cs typeface="Times New Roman" panose="02020603050405020304" pitchFamily="18" charset="0"/>
              </a:rPr>
              <a:t>học</a:t>
            </a:r>
            <a:endParaRPr lang="en-US" sz="11500" b="1" dirty="0">
              <a:solidFill>
                <a:srgbClr val="002060"/>
              </a:solidFill>
              <a:latin typeface="UTM Thanh Nhac TL"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15268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68490" y="-603448"/>
            <a:ext cx="12560491" cy="8014182"/>
          </a:xfrm>
          <a:prstGeom prst="rect">
            <a:avLst/>
          </a:prstGeom>
        </p:spPr>
      </p:pic>
      <p:sp>
        <p:nvSpPr>
          <p:cNvPr id="4" name="Rectangle 3"/>
          <p:cNvSpPr/>
          <p:nvPr/>
        </p:nvSpPr>
        <p:spPr>
          <a:xfrm>
            <a:off x="1323832" y="3031735"/>
            <a:ext cx="9539785" cy="2123658"/>
          </a:xfrm>
          <a:prstGeom prst="rect">
            <a:avLst/>
          </a:prstGeom>
        </p:spPr>
        <p:txBody>
          <a:bodyPr wrap="square">
            <a:spAutoFit/>
          </a:bodyPr>
          <a:lstStyle/>
          <a:p>
            <a:pPr lvl="0" algn="just">
              <a:defRPr/>
            </a:pPr>
            <a:r>
              <a:rPr lang="en-US" sz="4400" dirty="0" err="1">
                <a:solidFill>
                  <a:schemeClr val="tx2"/>
                </a:solidFill>
                <a:latin typeface="Times New Roman" panose="02020603050405020304" pitchFamily="18" charset="0"/>
                <a:cs typeface="Times New Roman" panose="02020603050405020304" pitchFamily="18" charset="0"/>
              </a:rPr>
              <a:t>Dấu</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ngoặc</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kép</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dùng</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để</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đánh</a:t>
            </a:r>
            <a:r>
              <a:rPr lang="en-US" sz="4400" dirty="0">
                <a:solidFill>
                  <a:schemeClr val="tx2"/>
                </a:solidFill>
                <a:latin typeface="Times New Roman" panose="02020603050405020304" pitchFamily="18" charset="0"/>
                <a:cs typeface="Times New Roman" panose="02020603050405020304" pitchFamily="18" charset="0"/>
              </a:rPr>
              <a:t> </a:t>
            </a:r>
            <a:r>
              <a:rPr lang="en-US" sz="4400" err="1">
                <a:solidFill>
                  <a:schemeClr val="tx2"/>
                </a:solidFill>
                <a:latin typeface="Times New Roman" panose="02020603050405020304" pitchFamily="18" charset="0"/>
                <a:cs typeface="Times New Roman" panose="02020603050405020304" pitchFamily="18" charset="0"/>
              </a:rPr>
              <a:t>dấu</a:t>
            </a:r>
            <a:r>
              <a:rPr lang="en-US" sz="440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t</a:t>
            </a:r>
            <a:r>
              <a:rPr lang="en-US" sz="4400" smtClean="0">
                <a:solidFill>
                  <a:schemeClr val="tx2"/>
                </a:solidFill>
                <a:latin typeface="Times New Roman" panose="02020603050405020304" pitchFamily="18" charset="0"/>
                <a:cs typeface="Times New Roman" panose="02020603050405020304" pitchFamily="18" charset="0"/>
              </a:rPr>
              <a:t>ên </a:t>
            </a:r>
            <a:r>
              <a:rPr lang="en-US" sz="4400" dirty="0" err="1">
                <a:solidFill>
                  <a:schemeClr val="tx2"/>
                </a:solidFill>
                <a:latin typeface="Times New Roman" panose="02020603050405020304" pitchFamily="18" charset="0"/>
                <a:cs typeface="Times New Roman" panose="02020603050405020304" pitchFamily="18" charset="0"/>
              </a:rPr>
              <a:t>tác</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phẩm</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bài</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văn</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bài</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thơ</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quyển</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sách</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vở</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kịch</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bộ</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phim</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bức</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tranh</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bức</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tượng</a:t>
            </a:r>
            <a:r>
              <a:rPr lang="en-US" sz="4400" dirty="0">
                <a:solidFill>
                  <a:schemeClr val="tx2"/>
                </a:solidFill>
                <a:latin typeface="Times New Roman" panose="02020603050405020304" pitchFamily="18" charset="0"/>
                <a:cs typeface="Times New Roman" panose="02020603050405020304" pitchFamily="18" charset="0"/>
              </a:rPr>
              <a:t>…)</a:t>
            </a:r>
            <a:endParaRPr lang="en-US" sz="154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7671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211514"/>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2C3D69-7116-4399-8127-972C8784FFB9}"/>
              </a:ext>
            </a:extLst>
          </p:cNvPr>
          <p:cNvSpPr/>
          <p:nvPr/>
        </p:nvSpPr>
        <p:spPr>
          <a:xfrm>
            <a:off x="2994990" y="2080591"/>
            <a:ext cx="6804330" cy="1862048"/>
          </a:xfrm>
          <a:prstGeom prst="rect">
            <a:avLst/>
          </a:prstGeom>
        </p:spPr>
        <p:txBody>
          <a:bodyPr wrap="square">
            <a:spAutoFit/>
          </a:bodyPr>
          <a:lstStyle/>
          <a:p>
            <a:pPr algn="ctr" defTabSz="685800">
              <a:defRPr/>
            </a:pPr>
            <a:r>
              <a:rPr lang="en-US" sz="11500" b="1" dirty="0" err="1">
                <a:solidFill>
                  <a:srgbClr val="002060"/>
                </a:solidFill>
                <a:latin typeface="UTM Thanh Nhac TL" panose="02040603050506020204" pitchFamily="18" charset="0"/>
                <a:cs typeface="Times New Roman" panose="02020603050405020304" pitchFamily="18" charset="0"/>
              </a:rPr>
              <a:t>Luyện</a:t>
            </a:r>
            <a:r>
              <a:rPr lang="en-US" sz="11500" b="1" dirty="0">
                <a:solidFill>
                  <a:srgbClr val="002060"/>
                </a:solidFill>
                <a:latin typeface="UTM Thanh Nhac TL" panose="02040603050506020204" pitchFamily="18" charset="0"/>
                <a:cs typeface="Times New Roman" panose="02020603050405020304" pitchFamily="18" charset="0"/>
              </a:rPr>
              <a:t> </a:t>
            </a:r>
            <a:r>
              <a:rPr lang="en-US" sz="11500" b="1" dirty="0" err="1">
                <a:solidFill>
                  <a:srgbClr val="002060"/>
                </a:solidFill>
                <a:latin typeface="UTM Thanh Nhac TL" panose="02040603050506020204" pitchFamily="18" charset="0"/>
                <a:cs typeface="Times New Roman" panose="02020603050405020304" pitchFamily="18" charset="0"/>
              </a:rPr>
              <a:t>tập</a:t>
            </a:r>
            <a:endParaRPr lang="en-US" sz="11500" b="1" dirty="0">
              <a:solidFill>
                <a:srgbClr val="002060"/>
              </a:solidFill>
              <a:latin typeface="UTM Thanh Nhac TL"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437146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21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450</TotalTime>
  <Words>568</Words>
  <Application>Microsoft Office PowerPoint</Application>
  <PresentationFormat>Widescreen</PresentationFormat>
  <Paragraphs>44</Paragraphs>
  <Slides>19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.VnRevueH</vt:lpstr>
      <vt:lpstr>A3.OpenSansBold-San</vt:lpstr>
      <vt:lpstr>A3.OpenSans-San</vt:lpstr>
      <vt:lpstr>Arial</vt:lpstr>
      <vt:lpstr>Calibri</vt:lpstr>
      <vt:lpstr>Calibri Light</vt:lpstr>
      <vt:lpstr>Times New Roman</vt:lpstr>
      <vt:lpstr>UTM Thanh Nhac TL</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CTY REDSTAR</cp:lastModifiedBy>
  <cp:revision>61</cp:revision>
  <dcterms:created xsi:type="dcterms:W3CDTF">2023-08-23T14:28:38Z</dcterms:created>
  <dcterms:modified xsi:type="dcterms:W3CDTF">2024-10-21T03:15:09Z</dcterms:modified>
</cp:coreProperties>
</file>