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75" r:id="rId3"/>
    <p:sldId id="272" r:id="rId4"/>
    <p:sldId id="277" r:id="rId5"/>
    <p:sldId id="278" r:id="rId6"/>
    <p:sldId id="256" r:id="rId7"/>
    <p:sldId id="269" r:id="rId8"/>
    <p:sldId id="262" r:id="rId9"/>
    <p:sldId id="270" r:id="rId10"/>
    <p:sldId id="279" r:id="rId11"/>
    <p:sldId id="257" r:id="rId12"/>
    <p:sldId id="258" r:id="rId13"/>
    <p:sldId id="259" r:id="rId14"/>
    <p:sldId id="260" r:id="rId15"/>
    <p:sldId id="261" r:id="rId16"/>
    <p:sldId id="274" r:id="rId17"/>
    <p:sldId id="276" r:id="rId18"/>
    <p:sldId id="273" r:id="rId19"/>
    <p:sldId id="263" r:id="rId20"/>
    <p:sldId id="267" r:id="rId21"/>
    <p:sldId id="264" r:id="rId22"/>
    <p:sldId id="280"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EA738"/>
    <a:srgbClr val="FDD7C0"/>
    <a:srgbClr val="FEAEA5"/>
    <a:srgbClr val="F357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1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195AC-79A4-4B45-A89E-85813B827239}"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DA5EB-2450-4209-8666-1252D95E5F23}" type="slidenum">
              <a:rPr lang="en-US" smtClean="0"/>
              <a:t>‹#›</a:t>
            </a:fld>
            <a:endParaRPr lang="en-US"/>
          </a:p>
        </p:txBody>
      </p:sp>
    </p:spTree>
    <p:extLst>
      <p:ext uri="{BB962C8B-B14F-4D97-AF65-F5344CB8AC3E}">
        <p14:creationId xmlns:p14="http://schemas.microsoft.com/office/powerpoint/2010/main" val="1868063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195AC-79A4-4B45-A89E-85813B827239}"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DA5EB-2450-4209-8666-1252D95E5F23}" type="slidenum">
              <a:rPr lang="en-US" smtClean="0"/>
              <a:t>‹#›</a:t>
            </a:fld>
            <a:endParaRPr lang="en-US"/>
          </a:p>
        </p:txBody>
      </p:sp>
    </p:spTree>
    <p:extLst>
      <p:ext uri="{BB962C8B-B14F-4D97-AF65-F5344CB8AC3E}">
        <p14:creationId xmlns:p14="http://schemas.microsoft.com/office/powerpoint/2010/main" val="68386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195AC-79A4-4B45-A89E-85813B827239}"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DA5EB-2450-4209-8666-1252D95E5F23}" type="slidenum">
              <a:rPr lang="en-US" smtClean="0"/>
              <a:t>‹#›</a:t>
            </a:fld>
            <a:endParaRPr lang="en-US"/>
          </a:p>
        </p:txBody>
      </p:sp>
    </p:spTree>
    <p:extLst>
      <p:ext uri="{BB962C8B-B14F-4D97-AF65-F5344CB8AC3E}">
        <p14:creationId xmlns:p14="http://schemas.microsoft.com/office/powerpoint/2010/main" val="3090656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195AC-79A4-4B45-A89E-85813B827239}"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DA5EB-2450-4209-8666-1252D95E5F23}" type="slidenum">
              <a:rPr lang="en-US" smtClean="0"/>
              <a:t>‹#›</a:t>
            </a:fld>
            <a:endParaRPr lang="en-US"/>
          </a:p>
        </p:txBody>
      </p:sp>
    </p:spTree>
    <p:extLst>
      <p:ext uri="{BB962C8B-B14F-4D97-AF65-F5344CB8AC3E}">
        <p14:creationId xmlns:p14="http://schemas.microsoft.com/office/powerpoint/2010/main" val="197217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195AC-79A4-4B45-A89E-85813B827239}"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DA5EB-2450-4209-8666-1252D95E5F23}" type="slidenum">
              <a:rPr lang="en-US" smtClean="0"/>
              <a:t>‹#›</a:t>
            </a:fld>
            <a:endParaRPr lang="en-US"/>
          </a:p>
        </p:txBody>
      </p:sp>
    </p:spTree>
    <p:extLst>
      <p:ext uri="{BB962C8B-B14F-4D97-AF65-F5344CB8AC3E}">
        <p14:creationId xmlns:p14="http://schemas.microsoft.com/office/powerpoint/2010/main" val="4050336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195AC-79A4-4B45-A89E-85813B827239}"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DA5EB-2450-4209-8666-1252D95E5F23}" type="slidenum">
              <a:rPr lang="en-US" smtClean="0"/>
              <a:t>‹#›</a:t>
            </a:fld>
            <a:endParaRPr lang="en-US"/>
          </a:p>
        </p:txBody>
      </p:sp>
    </p:spTree>
    <p:extLst>
      <p:ext uri="{BB962C8B-B14F-4D97-AF65-F5344CB8AC3E}">
        <p14:creationId xmlns:p14="http://schemas.microsoft.com/office/powerpoint/2010/main" val="2639199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4195AC-79A4-4B45-A89E-85813B827239}"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8DA5EB-2450-4209-8666-1252D95E5F23}" type="slidenum">
              <a:rPr lang="en-US" smtClean="0"/>
              <a:t>‹#›</a:t>
            </a:fld>
            <a:endParaRPr lang="en-US"/>
          </a:p>
        </p:txBody>
      </p:sp>
    </p:spTree>
    <p:extLst>
      <p:ext uri="{BB962C8B-B14F-4D97-AF65-F5344CB8AC3E}">
        <p14:creationId xmlns:p14="http://schemas.microsoft.com/office/powerpoint/2010/main" val="3102551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195AC-79A4-4B45-A89E-85813B827239}"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8DA5EB-2450-4209-8666-1252D95E5F23}" type="slidenum">
              <a:rPr lang="en-US" smtClean="0"/>
              <a:t>‹#›</a:t>
            </a:fld>
            <a:endParaRPr lang="en-US"/>
          </a:p>
        </p:txBody>
      </p:sp>
    </p:spTree>
    <p:extLst>
      <p:ext uri="{BB962C8B-B14F-4D97-AF65-F5344CB8AC3E}">
        <p14:creationId xmlns:p14="http://schemas.microsoft.com/office/powerpoint/2010/main" val="2993474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195AC-79A4-4B45-A89E-85813B827239}"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8DA5EB-2450-4209-8666-1252D95E5F23}" type="slidenum">
              <a:rPr lang="en-US" smtClean="0"/>
              <a:t>‹#›</a:t>
            </a:fld>
            <a:endParaRPr lang="en-US"/>
          </a:p>
        </p:txBody>
      </p:sp>
    </p:spTree>
    <p:extLst>
      <p:ext uri="{BB962C8B-B14F-4D97-AF65-F5344CB8AC3E}">
        <p14:creationId xmlns:p14="http://schemas.microsoft.com/office/powerpoint/2010/main" val="1682348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195AC-79A4-4B45-A89E-85813B827239}"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DA5EB-2450-4209-8666-1252D95E5F23}" type="slidenum">
              <a:rPr lang="en-US" smtClean="0"/>
              <a:t>‹#›</a:t>
            </a:fld>
            <a:endParaRPr lang="en-US"/>
          </a:p>
        </p:txBody>
      </p:sp>
    </p:spTree>
    <p:extLst>
      <p:ext uri="{BB962C8B-B14F-4D97-AF65-F5344CB8AC3E}">
        <p14:creationId xmlns:p14="http://schemas.microsoft.com/office/powerpoint/2010/main" val="1236878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195AC-79A4-4B45-A89E-85813B827239}"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DA5EB-2450-4209-8666-1252D95E5F23}" type="slidenum">
              <a:rPr lang="en-US" smtClean="0"/>
              <a:t>‹#›</a:t>
            </a:fld>
            <a:endParaRPr lang="en-US"/>
          </a:p>
        </p:txBody>
      </p:sp>
    </p:spTree>
    <p:extLst>
      <p:ext uri="{BB962C8B-B14F-4D97-AF65-F5344CB8AC3E}">
        <p14:creationId xmlns:p14="http://schemas.microsoft.com/office/powerpoint/2010/main" val="2818146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195AC-79A4-4B45-A89E-85813B827239}" type="datetimeFigureOut">
              <a:rPr lang="en-US" smtClean="0"/>
              <a:t>11/3/2022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DA5EB-2450-4209-8666-1252D95E5F23}" type="slidenum">
              <a:rPr lang="en-US" smtClean="0"/>
              <a:t>‹#›</a:t>
            </a:fld>
            <a:endParaRPr lang="en-US"/>
          </a:p>
        </p:txBody>
      </p:sp>
    </p:spTree>
    <p:extLst>
      <p:ext uri="{BB962C8B-B14F-4D97-AF65-F5344CB8AC3E}">
        <p14:creationId xmlns:p14="http://schemas.microsoft.com/office/powerpoint/2010/main" val="3103996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2" name="Rectangle 1"/>
          <p:cNvSpPr/>
          <p:nvPr/>
        </p:nvSpPr>
        <p:spPr>
          <a:xfrm>
            <a:off x="0" y="2286000"/>
            <a:ext cx="6705600" cy="3416320"/>
          </a:xfrm>
          <a:prstGeom prst="rect">
            <a:avLst/>
          </a:prstGeom>
          <a:noFill/>
        </p:spPr>
        <p:txBody>
          <a:bodyPr wrap="square" lIns="91440" tIns="45720" rIns="91440" bIns="45720">
            <a:spAutoFit/>
          </a:bodyPr>
          <a:lstStyle/>
          <a:p>
            <a:pPr algn="ctr"/>
            <a:r>
              <a:rPr lang="en-US" sz="7200" b="1" dirty="0" smtClean="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ÔN TẬP GIỮA HỌC KÌ I</a:t>
            </a:r>
          </a:p>
          <a:p>
            <a:pPr algn="ctr"/>
            <a:r>
              <a:rPr lang="en-US" sz="7200" b="1" cap="none" spc="0" dirty="0" smtClean="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(TIẾT 9, 10)</a:t>
            </a:r>
            <a:endParaRPr lang="en-US" sz="7200" b="1" cap="none" spc="0"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41991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2" name="Rectangle 1"/>
          <p:cNvSpPr/>
          <p:nvPr/>
        </p:nvSpPr>
        <p:spPr>
          <a:xfrm>
            <a:off x="4724400" y="1752600"/>
            <a:ext cx="2953899" cy="3785652"/>
          </a:xfrm>
          <a:prstGeom prst="rect">
            <a:avLst/>
          </a:prstGeom>
          <a:noFill/>
        </p:spPr>
        <p:txBody>
          <a:bodyPr wrap="square" lIns="91440" tIns="45720" rIns="91440" bIns="45720">
            <a:spAutoFit/>
          </a:bodyPr>
          <a:lstStyle/>
          <a:p>
            <a:pPr algn="ctr"/>
            <a:r>
              <a:rPr lang="en-US" sz="6000" b="1" dirty="0" smtClean="0">
                <a:ln w="12700">
                  <a:solidFill>
                    <a:schemeClr val="bg1"/>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 HỎI VÀ BÀI TẬP</a:t>
            </a:r>
            <a:endParaRPr lang="en-US" sz="6000" b="1" cap="none" spc="0" dirty="0">
              <a:ln w="12700">
                <a:solidFill>
                  <a:schemeClr val="bg1"/>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70357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0" r="-1000" b="-12000"/>
          </a:stretch>
        </a:blipFill>
        <a:effectLst/>
      </p:bgPr>
    </p:bg>
    <p:spTree>
      <p:nvGrpSpPr>
        <p:cNvPr id="1" name=""/>
        <p:cNvGrpSpPr/>
        <p:nvPr/>
      </p:nvGrpSpPr>
      <p:grpSpPr>
        <a:xfrm>
          <a:off x="0" y="0"/>
          <a:ext cx="0" cy="0"/>
          <a:chOff x="0" y="0"/>
          <a:chExt cx="0" cy="0"/>
        </a:xfrm>
      </p:grpSpPr>
      <p:sp>
        <p:nvSpPr>
          <p:cNvPr id="4" name="Rectangle 3"/>
          <p:cNvSpPr/>
          <p:nvPr/>
        </p:nvSpPr>
        <p:spPr>
          <a:xfrm>
            <a:off x="5197200" y="0"/>
            <a:ext cx="6858000" cy="6740307"/>
          </a:xfrm>
          <a:prstGeom prst="rect">
            <a:avLst/>
          </a:prstGeom>
        </p:spPr>
        <p:txBody>
          <a:bodyPr wrap="square">
            <a:spAutoFit/>
          </a:bodyPr>
          <a:lstStyle/>
          <a:p>
            <a:pPr>
              <a:lnSpc>
                <a:spcPct val="150000"/>
              </a:lnSpc>
            </a:pPr>
            <a:r>
              <a:rPr lang="vi-VN" sz="3600" b="1" dirty="0">
                <a:latin typeface="Times New Roman" panose="02020603050405020304" pitchFamily="18" charset="0"/>
                <a:cs typeface="Times New Roman" panose="02020603050405020304" pitchFamily="18" charset="0"/>
              </a:rPr>
              <a:t>1.</a:t>
            </a:r>
            <a:r>
              <a:rPr lang="vi-VN" sz="3600" dirty="0">
                <a:latin typeface="Times New Roman" panose="02020603050405020304" pitchFamily="18" charset="0"/>
                <a:cs typeface="Times New Roman" panose="02020603050405020304" pitchFamily="18" charset="0"/>
              </a:rPr>
              <a:t> Đánh </a:t>
            </a:r>
            <a:r>
              <a:rPr lang="vi-VN" sz="3600" dirty="0" smtClean="0">
                <a:latin typeface="Times New Roman" panose="02020603050405020304" pitchFamily="18" charset="0"/>
                <a:cs typeface="Times New Roman" panose="02020603050405020304" pitchFamily="18" charset="0"/>
              </a:rPr>
              <a:t>dấu</a:t>
            </a:r>
            <a:r>
              <a:rPr lang="en-US" sz="36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vào ô trống trước ý đúng:</a:t>
            </a:r>
          </a:p>
          <a:p>
            <a:pPr>
              <a:lnSpc>
                <a:spcPct val="150000"/>
              </a:lnSpc>
            </a:pPr>
            <a:r>
              <a:rPr lang="vi-VN" sz="3600" dirty="0">
                <a:latin typeface="Times New Roman" panose="02020603050405020304" pitchFamily="18" charset="0"/>
                <a:cs typeface="Times New Roman" panose="02020603050405020304" pitchFamily="18" charset="0"/>
              </a:rPr>
              <a:t>a.Trong khổ thơ 1, trẻ em được so sánh với những gì?</a:t>
            </a:r>
          </a:p>
          <a:p>
            <a:pPr>
              <a:lnSpc>
                <a:spcPct val="200000"/>
              </a:lnSpc>
            </a:pPr>
            <a:r>
              <a:rPr lang="en-US" sz="3600" dirty="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Những </a:t>
            </a:r>
            <a:r>
              <a:rPr lang="vi-VN" sz="3600" dirty="0">
                <a:latin typeface="Times New Roman" panose="02020603050405020304" pitchFamily="18" charset="0"/>
                <a:cs typeface="Times New Roman" panose="02020603050405020304" pitchFamily="18" charset="0"/>
              </a:rPr>
              <a:t>nụ hoa, bông hoa</a:t>
            </a:r>
          </a:p>
          <a:p>
            <a:pPr>
              <a:lnSpc>
                <a:spcPct val="200000"/>
              </a:lnSpc>
            </a:pPr>
            <a:r>
              <a:rPr lang="en-US" sz="3600" dirty="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Những </a:t>
            </a:r>
            <a:r>
              <a:rPr lang="vi-VN" sz="3600" dirty="0">
                <a:latin typeface="Times New Roman" panose="02020603050405020304" pitchFamily="18" charset="0"/>
                <a:cs typeface="Times New Roman" panose="02020603050405020304" pitchFamily="18" charset="0"/>
              </a:rPr>
              <a:t>lời ca, tiếng hát</a:t>
            </a:r>
          </a:p>
          <a:p>
            <a:pPr>
              <a:lnSpc>
                <a:spcPct val="200000"/>
              </a:lnSpc>
            </a:pPr>
            <a:r>
              <a:rPr lang="en-US" sz="3600" dirty="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Thời </a:t>
            </a:r>
            <a:r>
              <a:rPr lang="vi-VN" sz="3600" dirty="0">
                <a:latin typeface="Times New Roman" panose="02020603050405020304" pitchFamily="18" charset="0"/>
                <a:cs typeface="Times New Roman" panose="02020603050405020304" pitchFamily="18" charset="0"/>
              </a:rPr>
              <a:t>gian và nắng mưa</a:t>
            </a:r>
          </a:p>
        </p:txBody>
      </p:sp>
      <p:sp>
        <p:nvSpPr>
          <p:cNvPr id="5" name="Rounded Rectangle 4"/>
          <p:cNvSpPr/>
          <p:nvPr/>
        </p:nvSpPr>
        <p:spPr>
          <a:xfrm>
            <a:off x="5478188" y="3505200"/>
            <a:ext cx="529128" cy="6096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Rounded Rectangle 5"/>
          <p:cNvSpPr/>
          <p:nvPr/>
        </p:nvSpPr>
        <p:spPr>
          <a:xfrm>
            <a:off x="5478188" y="4648200"/>
            <a:ext cx="529128" cy="6096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Rounded Rectangle 6"/>
          <p:cNvSpPr/>
          <p:nvPr/>
        </p:nvSpPr>
        <p:spPr>
          <a:xfrm>
            <a:off x="5478188" y="5735955"/>
            <a:ext cx="529128" cy="6096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 name="Rectangle 10"/>
          <p:cNvSpPr/>
          <p:nvPr/>
        </p:nvSpPr>
        <p:spPr>
          <a:xfrm flipH="1">
            <a:off x="5453203" y="3370153"/>
            <a:ext cx="579097" cy="923330"/>
          </a:xfrm>
          <a:prstGeom prst="rect">
            <a:avLst/>
          </a:prstGeom>
        </p:spPr>
        <p:txBody>
          <a:bodyPr wrap="square">
            <a:spAutoFit/>
          </a:bodyPr>
          <a:lstStyle/>
          <a:p>
            <a:r>
              <a:rPr lang="en-US" sz="5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5400" b="1" dirty="0">
              <a:solidFill>
                <a:srgbClr val="FF0000"/>
              </a:solidFill>
            </a:endParaRPr>
          </a:p>
        </p:txBody>
      </p:sp>
      <p:pic>
        <p:nvPicPr>
          <p:cNvPr id="12" name="Tieng-tinh-tinh-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528001" y="2209800"/>
            <a:ext cx="609600" cy="609600"/>
          </a:xfrm>
          <a:prstGeom prst="rect">
            <a:avLst/>
          </a:prstGeom>
        </p:spPr>
      </p:pic>
      <p:cxnSp>
        <p:nvCxnSpPr>
          <p:cNvPr id="13" name="Straight Connector 12"/>
          <p:cNvCxnSpPr/>
          <p:nvPr/>
        </p:nvCxnSpPr>
        <p:spPr>
          <a:xfrm>
            <a:off x="4724400" y="-152400"/>
            <a:ext cx="0" cy="7045107"/>
          </a:xfrm>
          <a:prstGeom prst="line">
            <a:avLst/>
          </a:prstGeom>
        </p:spPr>
        <p:style>
          <a:lnRef idx="3">
            <a:schemeClr val="dk1"/>
          </a:lnRef>
          <a:fillRef idx="0">
            <a:schemeClr val="dk1"/>
          </a:fillRef>
          <a:effectRef idx="2">
            <a:schemeClr val="dk1"/>
          </a:effectRef>
          <a:fontRef idx="minor">
            <a:schemeClr val="tx1"/>
          </a:fontRef>
        </p:style>
      </p:cxnSp>
      <p:sp>
        <p:nvSpPr>
          <p:cNvPr id="14" name="Rectangle 13"/>
          <p:cNvSpPr/>
          <p:nvPr/>
        </p:nvSpPr>
        <p:spPr>
          <a:xfrm>
            <a:off x="427291" y="627252"/>
            <a:ext cx="4068509" cy="6494085"/>
          </a:xfrm>
          <a:prstGeom prst="rect">
            <a:avLst/>
          </a:prstGeom>
        </p:spPr>
        <p:txBody>
          <a:bodyPr wrap="square">
            <a:spAutoFit/>
          </a:bodyPr>
          <a:lstStyle/>
          <a:p>
            <a:r>
              <a:rPr lang="vi-VN" sz="2600" dirty="0">
                <a:latin typeface="Times New Roman" pitchFamily="18" charset="0"/>
                <a:cs typeface="Times New Roman" pitchFamily="18" charset="0"/>
              </a:rPr>
              <a:t>Chúng em là cái nụ</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Thời gian là lời ca</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Nắng mưa tưới tắm nụ</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Nở xòe </a:t>
            </a:r>
            <a:r>
              <a:rPr lang="vi-VN" sz="2600" dirty="0" smtClean="0">
                <a:latin typeface="Times New Roman" pitchFamily="18" charset="0"/>
                <a:cs typeface="Times New Roman" pitchFamily="18" charset="0"/>
              </a:rPr>
              <a:t>thành </a:t>
            </a:r>
            <a:r>
              <a:rPr lang="vi-VN" sz="2600" dirty="0">
                <a:latin typeface="Times New Roman" pitchFamily="18" charset="0"/>
                <a:cs typeface="Times New Roman" pitchFamily="18" charset="0"/>
              </a:rPr>
              <a:t>bông hoa.</a:t>
            </a:r>
            <a:endParaRPr lang="en-US" sz="2600" dirty="0">
              <a:latin typeface="Times New Roman" pitchFamily="18" charset="0"/>
              <a:cs typeface="Times New Roman" pitchFamily="18" charset="0"/>
            </a:endParaRPr>
          </a:p>
          <a:p>
            <a:endParaRPr lang="vi-VN" sz="2600" dirty="0">
              <a:latin typeface="Times New Roman" pitchFamily="18" charset="0"/>
              <a:cs typeface="Times New Roman" pitchFamily="18" charset="0"/>
            </a:endParaRPr>
          </a:p>
          <a:p>
            <a:r>
              <a:rPr lang="vi-VN" sz="2600" dirty="0">
                <a:latin typeface="Times New Roman" pitchFamily="18" charset="0"/>
                <a:cs typeface="Times New Roman" pitchFamily="18" charset="0"/>
              </a:rPr>
              <a:t>Chúng em là bông hoa</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Thời gian là tiếng hát</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Đất trời nuôi dưỡng hoa</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Thành hoa thơm ngọt mật.</a:t>
            </a:r>
            <a:endParaRPr lang="en-US" sz="2600" dirty="0">
              <a:latin typeface="Times New Roman" pitchFamily="18" charset="0"/>
              <a:cs typeface="Times New Roman" pitchFamily="18" charset="0"/>
            </a:endParaRPr>
          </a:p>
          <a:p>
            <a:endParaRPr lang="vi-VN" sz="2600" dirty="0">
              <a:latin typeface="Times New Roman" pitchFamily="18" charset="0"/>
              <a:cs typeface="Times New Roman" pitchFamily="18" charset="0"/>
            </a:endParaRPr>
          </a:p>
          <a:p>
            <a:r>
              <a:rPr lang="vi-VN" sz="2600" dirty="0">
                <a:latin typeface="Times New Roman" pitchFamily="18" charset="0"/>
                <a:cs typeface="Times New Roman" pitchFamily="18" charset="0"/>
              </a:rPr>
              <a:t>Chúng em là yêu thương</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Vô tư và chân thật</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Ở trên Trái Đất này</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Chúng em là đẹp nhất.</a:t>
            </a:r>
          </a:p>
          <a:p>
            <a:pPr algn="r"/>
            <a:r>
              <a:rPr lang="vi-VN" sz="2600" i="1" dirty="0">
                <a:latin typeface="Times New Roman" pitchFamily="18" charset="0"/>
                <a:cs typeface="Times New Roman" pitchFamily="18" charset="0"/>
              </a:rPr>
              <a:t>Phạm Đông Hưng</a:t>
            </a:r>
            <a:endParaRPr lang="vi-VN" sz="2600" dirty="0">
              <a:latin typeface="Times New Roman" pitchFamily="18" charset="0"/>
              <a:cs typeface="Times New Roman" pitchFamily="18" charset="0"/>
            </a:endParaRPr>
          </a:p>
          <a:p>
            <a:endParaRPr lang="en-US" sz="2600" dirty="0"/>
          </a:p>
        </p:txBody>
      </p:sp>
      <p:sp>
        <p:nvSpPr>
          <p:cNvPr id="15" name="Rectangle 14"/>
          <p:cNvSpPr/>
          <p:nvPr/>
        </p:nvSpPr>
        <p:spPr>
          <a:xfrm>
            <a:off x="198691" y="-19079"/>
            <a:ext cx="4525709" cy="646331"/>
          </a:xfrm>
          <a:prstGeom prst="rect">
            <a:avLst/>
          </a:prstGeom>
        </p:spPr>
        <p:txBody>
          <a:bodyPr wrap="square">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Chúng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em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nhất</a:t>
            </a:r>
            <a:r>
              <a:rPr lang="en-US" sz="36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471193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 presetClass="mediacall" presetSubtype="0" fill="hold" nodeType="withEffect">
                                  <p:stCondLst>
                                    <p:cond delay="0"/>
                                  </p:stCondLst>
                                  <p:childTnLst>
                                    <p:cmd type="call" cmd="playFrom(0.0)">
                                      <p:cBhvr>
                                        <p:cTn id="34" dur="3448"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12"/>
                </p:tgtEl>
              </p:cMediaNode>
            </p:audio>
          </p:childTnLst>
        </p:cTn>
      </p:par>
    </p:tnLst>
    <p:bldLst>
      <p:bldP spid="4" grpId="0"/>
      <p:bldP spid="5" grpId="0" animBg="1"/>
      <p:bldP spid="6" grpId="0" animBg="1"/>
      <p:bldP spid="7" grpId="0" animBg="1"/>
      <p:bldP spid="11"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r="-1000" b="-1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791200" y="114300"/>
            <a:ext cx="5867400" cy="3276600"/>
          </a:xfrm>
        </p:spPr>
        <p:txBody>
          <a:bodyPr>
            <a:noAutofit/>
          </a:bodyPr>
          <a:lstStyle/>
          <a:p>
            <a:pPr marL="0" indent="0">
              <a:lnSpc>
                <a:spcPct val="150000"/>
              </a:lnSpc>
              <a:buNone/>
            </a:pPr>
            <a:r>
              <a:rPr lang="vi-VN" sz="4000" dirty="0" smtClean="0">
                <a:latin typeface="Times New Roman" pitchFamily="18" charset="0"/>
                <a:cs typeface="Times New Roman" pitchFamily="18" charset="0"/>
              </a:rPr>
              <a:t>b. Những gì đã nuôi dưỡng bông hoa lớn lên?</a:t>
            </a:r>
          </a:p>
          <a:p>
            <a:pPr marL="0" indent="0">
              <a:lnSpc>
                <a:spcPct val="200000"/>
              </a:lnSpc>
              <a:buNone/>
            </a:pPr>
            <a:r>
              <a:rPr lang="en-US" sz="4000" dirty="0">
                <a:latin typeface="Times New Roman" pitchFamily="18" charset="0"/>
                <a:cs typeface="Times New Roman" pitchFamily="18" charset="0"/>
              </a:rPr>
              <a:t>	</a:t>
            </a:r>
            <a:r>
              <a:rPr lang="vi-VN" sz="4000" dirty="0" smtClean="0">
                <a:latin typeface="Times New Roman" pitchFamily="18" charset="0"/>
                <a:cs typeface="Times New Roman" pitchFamily="18" charset="0"/>
              </a:rPr>
              <a:t>Chúng em</a:t>
            </a:r>
          </a:p>
          <a:p>
            <a:pPr marL="0" indent="0">
              <a:lnSpc>
                <a:spcPct val="200000"/>
              </a:lnSpc>
              <a:buNone/>
            </a:pPr>
            <a:r>
              <a:rPr lang="en-US" sz="4000" dirty="0">
                <a:latin typeface="Times New Roman" pitchFamily="18" charset="0"/>
                <a:cs typeface="Times New Roman" pitchFamily="18" charset="0"/>
              </a:rPr>
              <a:t>	</a:t>
            </a:r>
            <a:r>
              <a:rPr lang="vi-VN" sz="4000" dirty="0" smtClean="0">
                <a:latin typeface="Times New Roman" pitchFamily="18" charset="0"/>
                <a:cs typeface="Times New Roman" pitchFamily="18" charset="0"/>
              </a:rPr>
              <a:t>Quả ngọt</a:t>
            </a:r>
          </a:p>
          <a:p>
            <a:pPr marL="0" indent="0">
              <a:lnSpc>
                <a:spcPct val="200000"/>
              </a:lnSpc>
              <a:buNone/>
            </a:pPr>
            <a:r>
              <a:rPr lang="en-US" sz="4000" dirty="0">
                <a:latin typeface="Times New Roman" pitchFamily="18" charset="0"/>
                <a:cs typeface="Times New Roman" pitchFamily="18" charset="0"/>
              </a:rPr>
              <a:t>	</a:t>
            </a:r>
            <a:r>
              <a:rPr lang="vi-VN" sz="4000" dirty="0" smtClean="0">
                <a:latin typeface="Times New Roman" pitchFamily="18" charset="0"/>
                <a:cs typeface="Times New Roman" pitchFamily="18" charset="0"/>
              </a:rPr>
              <a:t>Đất trờ</a:t>
            </a:r>
            <a:r>
              <a:rPr lang="en-US" sz="4000" dirty="0" err="1" smtClean="0">
                <a:latin typeface="Times New Roman" pitchFamily="18" charset="0"/>
                <a:cs typeface="Times New Roman" pitchFamily="18" charset="0"/>
              </a:rPr>
              <a:t>i</a:t>
            </a:r>
            <a:endParaRPr lang="vi-VN" sz="4000" dirty="0" smtClean="0">
              <a:latin typeface="Times New Roman" pitchFamily="18" charset="0"/>
              <a:cs typeface="Times New Roman" pitchFamily="18" charset="0"/>
            </a:endParaRPr>
          </a:p>
        </p:txBody>
      </p:sp>
      <p:sp>
        <p:nvSpPr>
          <p:cNvPr id="5" name="Rounded Rectangle 4"/>
          <p:cNvSpPr/>
          <p:nvPr/>
        </p:nvSpPr>
        <p:spPr>
          <a:xfrm>
            <a:off x="6019800" y="2564517"/>
            <a:ext cx="633412" cy="51244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Rounded Rectangle 5"/>
          <p:cNvSpPr/>
          <p:nvPr/>
        </p:nvSpPr>
        <p:spPr>
          <a:xfrm>
            <a:off x="6019800" y="3868847"/>
            <a:ext cx="633412" cy="51244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Rounded Rectangle 6"/>
          <p:cNvSpPr/>
          <p:nvPr/>
        </p:nvSpPr>
        <p:spPr>
          <a:xfrm>
            <a:off x="6019800" y="5181600"/>
            <a:ext cx="633412" cy="51244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8" name="Straight Connector 7"/>
          <p:cNvCxnSpPr/>
          <p:nvPr/>
        </p:nvCxnSpPr>
        <p:spPr>
          <a:xfrm>
            <a:off x="4724400" y="-152400"/>
            <a:ext cx="0" cy="7045107"/>
          </a:xfrm>
          <a:prstGeom prst="line">
            <a:avLst/>
          </a:prstGeom>
        </p:spPr>
        <p:style>
          <a:lnRef idx="3">
            <a:schemeClr val="dk1"/>
          </a:lnRef>
          <a:fillRef idx="0">
            <a:schemeClr val="dk1"/>
          </a:fillRef>
          <a:effectRef idx="2">
            <a:schemeClr val="dk1"/>
          </a:effectRef>
          <a:fontRef idx="minor">
            <a:schemeClr val="tx1"/>
          </a:fontRef>
        </p:style>
      </p:cxnSp>
      <p:sp>
        <p:nvSpPr>
          <p:cNvPr id="9" name="Rectangle 8"/>
          <p:cNvSpPr/>
          <p:nvPr/>
        </p:nvSpPr>
        <p:spPr>
          <a:xfrm flipH="1">
            <a:off x="5989891" y="5117217"/>
            <a:ext cx="693229" cy="923330"/>
          </a:xfrm>
          <a:prstGeom prst="rect">
            <a:avLst/>
          </a:prstGeom>
        </p:spPr>
        <p:txBody>
          <a:bodyPr wrap="square">
            <a:spAutoFit/>
          </a:bodyPr>
          <a:lstStyle/>
          <a:p>
            <a:r>
              <a:rPr lang="en-US" sz="5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5400" b="1" dirty="0">
              <a:solidFill>
                <a:srgbClr val="FF0000"/>
              </a:solidFill>
            </a:endParaRPr>
          </a:p>
        </p:txBody>
      </p:sp>
      <p:sp>
        <p:nvSpPr>
          <p:cNvPr id="10" name="Rectangle 9"/>
          <p:cNvSpPr/>
          <p:nvPr/>
        </p:nvSpPr>
        <p:spPr>
          <a:xfrm>
            <a:off x="427291" y="627252"/>
            <a:ext cx="4068509" cy="6494085"/>
          </a:xfrm>
          <a:prstGeom prst="rect">
            <a:avLst/>
          </a:prstGeom>
        </p:spPr>
        <p:txBody>
          <a:bodyPr wrap="square">
            <a:spAutoFit/>
          </a:bodyPr>
          <a:lstStyle/>
          <a:p>
            <a:r>
              <a:rPr lang="vi-VN" sz="2600" dirty="0">
                <a:latin typeface="Times New Roman" pitchFamily="18" charset="0"/>
                <a:cs typeface="Times New Roman" pitchFamily="18" charset="0"/>
              </a:rPr>
              <a:t>Chúng em là cái nụ</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Thời gian là lời ca</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Nắng mưa tưới tắm nụ</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Nở xòe </a:t>
            </a:r>
            <a:r>
              <a:rPr lang="vi-VN" sz="2600" dirty="0" smtClean="0">
                <a:latin typeface="Times New Roman" pitchFamily="18" charset="0"/>
                <a:cs typeface="Times New Roman" pitchFamily="18" charset="0"/>
              </a:rPr>
              <a:t>thành </a:t>
            </a:r>
            <a:r>
              <a:rPr lang="vi-VN" sz="2600" dirty="0">
                <a:latin typeface="Times New Roman" pitchFamily="18" charset="0"/>
                <a:cs typeface="Times New Roman" pitchFamily="18" charset="0"/>
              </a:rPr>
              <a:t>bông hoa.</a:t>
            </a:r>
            <a:endParaRPr lang="en-US" sz="2600" dirty="0">
              <a:latin typeface="Times New Roman" pitchFamily="18" charset="0"/>
              <a:cs typeface="Times New Roman" pitchFamily="18" charset="0"/>
            </a:endParaRPr>
          </a:p>
          <a:p>
            <a:endParaRPr lang="vi-VN" sz="2600" dirty="0">
              <a:latin typeface="Times New Roman" pitchFamily="18" charset="0"/>
              <a:cs typeface="Times New Roman" pitchFamily="18" charset="0"/>
            </a:endParaRPr>
          </a:p>
          <a:p>
            <a:r>
              <a:rPr lang="vi-VN" sz="2600" dirty="0">
                <a:latin typeface="Times New Roman" pitchFamily="18" charset="0"/>
                <a:cs typeface="Times New Roman" pitchFamily="18" charset="0"/>
              </a:rPr>
              <a:t>Chúng em là bông hoa</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Thời gian là tiếng hát</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Đất trời nuôi dưỡng hoa</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Thành hoa thơm ngọt mật.</a:t>
            </a:r>
            <a:endParaRPr lang="en-US" sz="2600" dirty="0">
              <a:latin typeface="Times New Roman" pitchFamily="18" charset="0"/>
              <a:cs typeface="Times New Roman" pitchFamily="18" charset="0"/>
            </a:endParaRPr>
          </a:p>
          <a:p>
            <a:endParaRPr lang="vi-VN" sz="2600" dirty="0">
              <a:latin typeface="Times New Roman" pitchFamily="18" charset="0"/>
              <a:cs typeface="Times New Roman" pitchFamily="18" charset="0"/>
            </a:endParaRPr>
          </a:p>
          <a:p>
            <a:r>
              <a:rPr lang="vi-VN" sz="2600" dirty="0">
                <a:latin typeface="Times New Roman" pitchFamily="18" charset="0"/>
                <a:cs typeface="Times New Roman" pitchFamily="18" charset="0"/>
              </a:rPr>
              <a:t>Chúng em là yêu thương</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Vô tư và chân thật</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Ở trên Trái Đất này</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Chúng em là đẹp nhất.</a:t>
            </a:r>
          </a:p>
          <a:p>
            <a:pPr algn="r"/>
            <a:r>
              <a:rPr lang="vi-VN" sz="2600" i="1" dirty="0">
                <a:latin typeface="Times New Roman" pitchFamily="18" charset="0"/>
                <a:cs typeface="Times New Roman" pitchFamily="18" charset="0"/>
              </a:rPr>
              <a:t>Phạm Đông Hưng</a:t>
            </a:r>
            <a:endParaRPr lang="vi-VN" sz="2600" dirty="0">
              <a:latin typeface="Times New Roman" pitchFamily="18" charset="0"/>
              <a:cs typeface="Times New Roman" pitchFamily="18" charset="0"/>
            </a:endParaRPr>
          </a:p>
          <a:p>
            <a:endParaRPr lang="en-US" sz="2600" dirty="0"/>
          </a:p>
        </p:txBody>
      </p:sp>
      <p:sp>
        <p:nvSpPr>
          <p:cNvPr id="11" name="Rectangle 10"/>
          <p:cNvSpPr/>
          <p:nvPr/>
        </p:nvSpPr>
        <p:spPr>
          <a:xfrm>
            <a:off x="198691" y="-19079"/>
            <a:ext cx="4525709" cy="646331"/>
          </a:xfrm>
          <a:prstGeom prst="rect">
            <a:avLst/>
          </a:prstGeom>
        </p:spPr>
        <p:txBody>
          <a:bodyPr wrap="square">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Chúng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em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nhất</a:t>
            </a:r>
            <a:r>
              <a:rPr lang="en-US" sz="36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833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r="-1000" b="-12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5029200" y="457200"/>
            <a:ext cx="7162800" cy="59262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4000" dirty="0">
                <a:latin typeface="Times New Roman" pitchFamily="18" charset="0"/>
                <a:cs typeface="Times New Roman" pitchFamily="18" charset="0"/>
              </a:rPr>
              <a:t>c. Dòng nào dưới đây nêu đúng các từ chỉ đặc điểm ở khổ 3?</a:t>
            </a:r>
          </a:p>
          <a:p>
            <a:pPr marL="0" indent="0">
              <a:lnSpc>
                <a:spcPct val="200000"/>
              </a:lnSpc>
              <a:buNone/>
            </a:pPr>
            <a:r>
              <a:rPr lang="en-US" sz="4000" dirty="0">
                <a:latin typeface="Times New Roman" pitchFamily="18" charset="0"/>
                <a:cs typeface="Times New Roman" pitchFamily="18" charset="0"/>
              </a:rPr>
              <a:t>	</a:t>
            </a:r>
            <a:r>
              <a:rPr lang="vi-VN" sz="4000" dirty="0" smtClean="0">
                <a:latin typeface="Times New Roman" pitchFamily="18" charset="0"/>
                <a:cs typeface="Times New Roman" pitchFamily="18" charset="0"/>
              </a:rPr>
              <a:t>Chúng </a:t>
            </a:r>
            <a:r>
              <a:rPr lang="vi-VN" sz="4000" dirty="0">
                <a:latin typeface="Times New Roman" pitchFamily="18" charset="0"/>
                <a:cs typeface="Times New Roman" pitchFamily="18" charset="0"/>
              </a:rPr>
              <a:t>em, là, yêu thương</a:t>
            </a:r>
          </a:p>
          <a:p>
            <a:pPr marL="0" indent="0">
              <a:lnSpc>
                <a:spcPct val="200000"/>
              </a:lnSpc>
              <a:buNone/>
            </a:pPr>
            <a:r>
              <a:rPr lang="en-US" sz="4000" dirty="0">
                <a:latin typeface="Times New Roman" pitchFamily="18" charset="0"/>
                <a:cs typeface="Times New Roman" pitchFamily="18" charset="0"/>
              </a:rPr>
              <a:t>	</a:t>
            </a:r>
            <a:r>
              <a:rPr lang="vi-VN" sz="4000" dirty="0" smtClean="0">
                <a:latin typeface="Times New Roman" pitchFamily="18" charset="0"/>
                <a:cs typeface="Times New Roman" pitchFamily="18" charset="0"/>
              </a:rPr>
              <a:t>Chúng </a:t>
            </a:r>
            <a:r>
              <a:rPr lang="vi-VN" sz="4000" dirty="0">
                <a:latin typeface="Times New Roman" pitchFamily="18" charset="0"/>
                <a:cs typeface="Times New Roman" pitchFamily="18" charset="0"/>
              </a:rPr>
              <a:t>em, vô tư, chân thật</a:t>
            </a:r>
          </a:p>
          <a:p>
            <a:pPr marL="0" indent="0">
              <a:lnSpc>
                <a:spcPct val="200000"/>
              </a:lnSpc>
              <a:buNone/>
            </a:pPr>
            <a:r>
              <a:rPr lang="en-US" sz="4000" dirty="0">
                <a:latin typeface="Times New Roman" pitchFamily="18" charset="0"/>
                <a:cs typeface="Times New Roman" pitchFamily="18" charset="0"/>
              </a:rPr>
              <a:t>	</a:t>
            </a:r>
            <a:r>
              <a:rPr lang="vi-VN" sz="4000" dirty="0" smtClean="0">
                <a:latin typeface="Times New Roman" pitchFamily="18" charset="0"/>
                <a:cs typeface="Times New Roman" pitchFamily="18" charset="0"/>
              </a:rPr>
              <a:t>Vô </a:t>
            </a:r>
            <a:r>
              <a:rPr lang="vi-VN" sz="4000" dirty="0">
                <a:latin typeface="Times New Roman" pitchFamily="18" charset="0"/>
                <a:cs typeface="Times New Roman" pitchFamily="18" charset="0"/>
              </a:rPr>
              <a:t>tư, chân thật, đẹp</a:t>
            </a:r>
          </a:p>
        </p:txBody>
      </p:sp>
      <p:sp>
        <p:nvSpPr>
          <p:cNvPr id="7" name="Rounded Rectangle 6"/>
          <p:cNvSpPr/>
          <p:nvPr/>
        </p:nvSpPr>
        <p:spPr>
          <a:xfrm>
            <a:off x="5204080" y="2362200"/>
            <a:ext cx="633412" cy="51244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Rounded Rectangle 7"/>
          <p:cNvSpPr/>
          <p:nvPr/>
        </p:nvSpPr>
        <p:spPr>
          <a:xfrm>
            <a:off x="5204080" y="3666530"/>
            <a:ext cx="633412" cy="51244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9" name="Rounded Rectangle 8"/>
          <p:cNvSpPr/>
          <p:nvPr/>
        </p:nvSpPr>
        <p:spPr>
          <a:xfrm>
            <a:off x="5204080" y="4979283"/>
            <a:ext cx="633412" cy="51244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 name="Rectangle 10"/>
          <p:cNvSpPr/>
          <p:nvPr/>
        </p:nvSpPr>
        <p:spPr>
          <a:xfrm flipH="1">
            <a:off x="5174171" y="4914900"/>
            <a:ext cx="693229" cy="923330"/>
          </a:xfrm>
          <a:prstGeom prst="rect">
            <a:avLst/>
          </a:prstGeom>
        </p:spPr>
        <p:txBody>
          <a:bodyPr wrap="square">
            <a:spAutoFit/>
          </a:bodyPr>
          <a:lstStyle/>
          <a:p>
            <a:r>
              <a:rPr lang="en-US" sz="5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5400" b="1" dirty="0">
              <a:solidFill>
                <a:srgbClr val="FF0000"/>
              </a:solidFill>
            </a:endParaRPr>
          </a:p>
        </p:txBody>
      </p:sp>
      <p:cxnSp>
        <p:nvCxnSpPr>
          <p:cNvPr id="12" name="Straight Connector 11"/>
          <p:cNvCxnSpPr/>
          <p:nvPr/>
        </p:nvCxnSpPr>
        <p:spPr>
          <a:xfrm>
            <a:off x="4724400" y="-152400"/>
            <a:ext cx="0" cy="7045107"/>
          </a:xfrm>
          <a:prstGeom prst="line">
            <a:avLst/>
          </a:prstGeom>
        </p:spPr>
        <p:style>
          <a:lnRef idx="3">
            <a:schemeClr val="dk1"/>
          </a:lnRef>
          <a:fillRef idx="0">
            <a:schemeClr val="dk1"/>
          </a:fillRef>
          <a:effectRef idx="2">
            <a:schemeClr val="dk1"/>
          </a:effectRef>
          <a:fontRef idx="minor">
            <a:schemeClr val="tx1"/>
          </a:fontRef>
        </p:style>
      </p:cxnSp>
      <p:sp>
        <p:nvSpPr>
          <p:cNvPr id="13" name="Rectangle 12"/>
          <p:cNvSpPr/>
          <p:nvPr/>
        </p:nvSpPr>
        <p:spPr>
          <a:xfrm>
            <a:off x="427291" y="627252"/>
            <a:ext cx="4068509" cy="6494085"/>
          </a:xfrm>
          <a:prstGeom prst="rect">
            <a:avLst/>
          </a:prstGeom>
        </p:spPr>
        <p:txBody>
          <a:bodyPr wrap="square">
            <a:spAutoFit/>
          </a:bodyPr>
          <a:lstStyle/>
          <a:p>
            <a:r>
              <a:rPr lang="vi-VN" sz="2600" dirty="0">
                <a:latin typeface="Times New Roman" pitchFamily="18" charset="0"/>
                <a:cs typeface="Times New Roman" pitchFamily="18" charset="0"/>
              </a:rPr>
              <a:t>Chúng em là cái nụ</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Thời gian là lời ca</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Nắng mưa tưới tắm nụ</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Nở xòe </a:t>
            </a:r>
            <a:r>
              <a:rPr lang="vi-VN" sz="2600" dirty="0" smtClean="0">
                <a:latin typeface="Times New Roman" pitchFamily="18" charset="0"/>
                <a:cs typeface="Times New Roman" pitchFamily="18" charset="0"/>
              </a:rPr>
              <a:t>thành </a:t>
            </a:r>
            <a:r>
              <a:rPr lang="vi-VN" sz="2600" dirty="0">
                <a:latin typeface="Times New Roman" pitchFamily="18" charset="0"/>
                <a:cs typeface="Times New Roman" pitchFamily="18" charset="0"/>
              </a:rPr>
              <a:t>bông hoa.</a:t>
            </a:r>
            <a:endParaRPr lang="en-US" sz="2600" dirty="0">
              <a:latin typeface="Times New Roman" pitchFamily="18" charset="0"/>
              <a:cs typeface="Times New Roman" pitchFamily="18" charset="0"/>
            </a:endParaRPr>
          </a:p>
          <a:p>
            <a:endParaRPr lang="vi-VN" sz="2600" dirty="0">
              <a:latin typeface="Times New Roman" pitchFamily="18" charset="0"/>
              <a:cs typeface="Times New Roman" pitchFamily="18" charset="0"/>
            </a:endParaRPr>
          </a:p>
          <a:p>
            <a:r>
              <a:rPr lang="vi-VN" sz="2600" dirty="0">
                <a:latin typeface="Times New Roman" pitchFamily="18" charset="0"/>
                <a:cs typeface="Times New Roman" pitchFamily="18" charset="0"/>
              </a:rPr>
              <a:t>Chúng em là bông hoa</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Thời gian là tiếng hát</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Đất trời nuôi dưỡng hoa</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Thành hoa thơm ngọt mật.</a:t>
            </a:r>
            <a:endParaRPr lang="en-US" sz="2600" dirty="0">
              <a:latin typeface="Times New Roman" pitchFamily="18" charset="0"/>
              <a:cs typeface="Times New Roman" pitchFamily="18" charset="0"/>
            </a:endParaRPr>
          </a:p>
          <a:p>
            <a:endParaRPr lang="vi-VN" sz="2600" dirty="0">
              <a:latin typeface="Times New Roman" pitchFamily="18" charset="0"/>
              <a:cs typeface="Times New Roman" pitchFamily="18" charset="0"/>
            </a:endParaRPr>
          </a:p>
          <a:p>
            <a:r>
              <a:rPr lang="vi-VN" sz="2600" dirty="0">
                <a:latin typeface="Times New Roman" pitchFamily="18" charset="0"/>
                <a:cs typeface="Times New Roman" pitchFamily="18" charset="0"/>
              </a:rPr>
              <a:t>Chúng em là yêu thương</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Vô tư và chân thật</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Ở trên Trái Đất này</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Chúng em là đẹp nhất.</a:t>
            </a:r>
          </a:p>
          <a:p>
            <a:pPr algn="r"/>
            <a:r>
              <a:rPr lang="vi-VN" sz="2600" i="1" dirty="0">
                <a:latin typeface="Times New Roman" pitchFamily="18" charset="0"/>
                <a:cs typeface="Times New Roman" pitchFamily="18" charset="0"/>
              </a:rPr>
              <a:t>Phạm Đông Hưng</a:t>
            </a:r>
            <a:endParaRPr lang="vi-VN" sz="2600" dirty="0">
              <a:latin typeface="Times New Roman" pitchFamily="18" charset="0"/>
              <a:cs typeface="Times New Roman" pitchFamily="18" charset="0"/>
            </a:endParaRPr>
          </a:p>
          <a:p>
            <a:endParaRPr lang="en-US" sz="2600" dirty="0"/>
          </a:p>
        </p:txBody>
      </p:sp>
      <p:sp>
        <p:nvSpPr>
          <p:cNvPr id="14" name="Rectangle 13"/>
          <p:cNvSpPr/>
          <p:nvPr/>
        </p:nvSpPr>
        <p:spPr>
          <a:xfrm>
            <a:off x="198691" y="-19079"/>
            <a:ext cx="4525709" cy="646331"/>
          </a:xfrm>
          <a:prstGeom prst="rect">
            <a:avLst/>
          </a:prstGeom>
        </p:spPr>
        <p:txBody>
          <a:bodyPr wrap="square">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Chúng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em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nhất</a:t>
            </a:r>
            <a:r>
              <a:rPr lang="en-US" sz="36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2950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1"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r="-1000"/>
          </a:stretch>
        </a:blipFill>
        <a:effectLst/>
      </p:bgPr>
    </p:bg>
    <p:spTree>
      <p:nvGrpSpPr>
        <p:cNvPr id="1" name=""/>
        <p:cNvGrpSpPr/>
        <p:nvPr/>
      </p:nvGrpSpPr>
      <p:grpSpPr>
        <a:xfrm>
          <a:off x="0" y="0"/>
          <a:ext cx="0" cy="0"/>
          <a:chOff x="0" y="0"/>
          <a:chExt cx="0" cy="0"/>
        </a:xfrm>
      </p:grpSpPr>
      <p:sp>
        <p:nvSpPr>
          <p:cNvPr id="4" name="Rectangle 3"/>
          <p:cNvSpPr/>
          <p:nvPr/>
        </p:nvSpPr>
        <p:spPr>
          <a:xfrm>
            <a:off x="5372099" y="533400"/>
            <a:ext cx="6629400" cy="1938992"/>
          </a:xfrm>
          <a:prstGeom prst="rect">
            <a:avLst/>
          </a:prstGeom>
        </p:spPr>
        <p:txBody>
          <a:bodyPr wrap="square">
            <a:spAutoFit/>
          </a:bodyPr>
          <a:lstStyle/>
          <a:p>
            <a:r>
              <a:rPr lang="vi-VN" sz="4000" b="1" dirty="0">
                <a:solidFill>
                  <a:srgbClr val="0000FF"/>
                </a:solidFill>
                <a:latin typeface="Times New Roman" panose="02020603050405020304" pitchFamily="18" charset="0"/>
                <a:cs typeface="Times New Roman" panose="02020603050405020304" pitchFamily="18" charset="0"/>
              </a:rPr>
              <a:t>2.</a:t>
            </a:r>
            <a:r>
              <a:rPr lang="vi-VN" sz="4000" dirty="0">
                <a:solidFill>
                  <a:srgbClr val="0000FF"/>
                </a:solidFill>
                <a:latin typeface="Times New Roman" panose="02020603050405020304" pitchFamily="18" charset="0"/>
                <a:cs typeface="Times New Roman" panose="02020603050405020304" pitchFamily="18" charset="0"/>
              </a:rPr>
              <a:t> Những tiếng nào ở cuối dòng trong khổ thơ 3 bắt vần với nhau?</a:t>
            </a:r>
            <a:endParaRPr lang="en-US" sz="4000"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6248400" y="3502462"/>
            <a:ext cx="4876799" cy="769441"/>
          </a:xfrm>
          <a:prstGeom prst="rect">
            <a:avLst/>
          </a:prstGeom>
        </p:spPr>
        <p:txBody>
          <a:bodyPr wrap="square">
            <a:spAutoFit/>
          </a:bodyPr>
          <a:lstStyle/>
          <a:p>
            <a:r>
              <a:rPr lang="en-US" sz="4400" dirty="0" err="1" smtClean="0">
                <a:latin typeface="Times New Roman" panose="02020603050405020304" pitchFamily="18" charset="0"/>
                <a:cs typeface="Times New Roman" panose="02020603050405020304" pitchFamily="18" charset="0"/>
              </a:rPr>
              <a:t>Thật</a:t>
            </a:r>
            <a:r>
              <a:rPr lang="en-US" sz="4400" dirty="0" smtClean="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nhất</a:t>
            </a:r>
            <a:r>
              <a:rPr lang="en-US" sz="4400" dirty="0" smtClean="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4724400" y="-152400"/>
            <a:ext cx="0" cy="7045107"/>
          </a:xfrm>
          <a:prstGeom prst="line">
            <a:avLst/>
          </a:prstGeom>
        </p:spPr>
        <p:style>
          <a:lnRef idx="3">
            <a:schemeClr val="dk1"/>
          </a:lnRef>
          <a:fillRef idx="0">
            <a:schemeClr val="dk1"/>
          </a:fillRef>
          <a:effectRef idx="2">
            <a:schemeClr val="dk1"/>
          </a:effectRef>
          <a:fontRef idx="minor">
            <a:schemeClr val="tx1"/>
          </a:fontRef>
        </p:style>
      </p:cxnSp>
      <p:sp>
        <p:nvSpPr>
          <p:cNvPr id="9" name="Rectangle 8"/>
          <p:cNvSpPr/>
          <p:nvPr/>
        </p:nvSpPr>
        <p:spPr>
          <a:xfrm>
            <a:off x="427291" y="627252"/>
            <a:ext cx="4068509" cy="6494085"/>
          </a:xfrm>
          <a:prstGeom prst="rect">
            <a:avLst/>
          </a:prstGeom>
        </p:spPr>
        <p:txBody>
          <a:bodyPr wrap="square">
            <a:spAutoFit/>
          </a:bodyPr>
          <a:lstStyle/>
          <a:p>
            <a:r>
              <a:rPr lang="vi-VN" sz="2600" dirty="0">
                <a:latin typeface="Times New Roman" pitchFamily="18" charset="0"/>
                <a:cs typeface="Times New Roman" pitchFamily="18" charset="0"/>
              </a:rPr>
              <a:t>Chúng em là cái nụ</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Thời gian là lời ca</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Nắng mưa tưới tắm nụ</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Nở xòe </a:t>
            </a:r>
            <a:r>
              <a:rPr lang="vi-VN" sz="2600" dirty="0" smtClean="0">
                <a:latin typeface="Times New Roman" pitchFamily="18" charset="0"/>
                <a:cs typeface="Times New Roman" pitchFamily="18" charset="0"/>
              </a:rPr>
              <a:t>thành </a:t>
            </a:r>
            <a:r>
              <a:rPr lang="vi-VN" sz="2600" dirty="0">
                <a:latin typeface="Times New Roman" pitchFamily="18" charset="0"/>
                <a:cs typeface="Times New Roman" pitchFamily="18" charset="0"/>
              </a:rPr>
              <a:t>bông hoa.</a:t>
            </a:r>
            <a:endParaRPr lang="en-US" sz="2600" dirty="0">
              <a:latin typeface="Times New Roman" pitchFamily="18" charset="0"/>
              <a:cs typeface="Times New Roman" pitchFamily="18" charset="0"/>
            </a:endParaRPr>
          </a:p>
          <a:p>
            <a:endParaRPr lang="vi-VN" sz="2600" dirty="0">
              <a:latin typeface="Times New Roman" pitchFamily="18" charset="0"/>
              <a:cs typeface="Times New Roman" pitchFamily="18" charset="0"/>
            </a:endParaRPr>
          </a:p>
          <a:p>
            <a:r>
              <a:rPr lang="vi-VN" sz="2600" dirty="0">
                <a:latin typeface="Times New Roman" pitchFamily="18" charset="0"/>
                <a:cs typeface="Times New Roman" pitchFamily="18" charset="0"/>
              </a:rPr>
              <a:t>Chúng em là bông hoa</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Thời gian là tiếng hát</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Đất trời nuôi dưỡng hoa</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Thành hoa thơm ngọt mật.</a:t>
            </a:r>
            <a:endParaRPr lang="en-US" sz="2600" dirty="0">
              <a:latin typeface="Times New Roman" pitchFamily="18" charset="0"/>
              <a:cs typeface="Times New Roman" pitchFamily="18" charset="0"/>
            </a:endParaRPr>
          </a:p>
          <a:p>
            <a:endParaRPr lang="vi-VN" sz="2600" dirty="0">
              <a:latin typeface="Times New Roman" pitchFamily="18" charset="0"/>
              <a:cs typeface="Times New Roman" pitchFamily="18" charset="0"/>
            </a:endParaRPr>
          </a:p>
          <a:p>
            <a:r>
              <a:rPr lang="vi-VN" sz="2600" dirty="0">
                <a:latin typeface="Times New Roman" pitchFamily="18" charset="0"/>
                <a:cs typeface="Times New Roman" pitchFamily="18" charset="0"/>
              </a:rPr>
              <a:t>Chúng em là yêu thương</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Vô tư và chân thật</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Ở trên Trái Đất này</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Chúng em là đẹp nhất.</a:t>
            </a:r>
          </a:p>
          <a:p>
            <a:pPr algn="r"/>
            <a:r>
              <a:rPr lang="vi-VN" sz="2600" i="1" dirty="0">
                <a:latin typeface="Times New Roman" pitchFamily="18" charset="0"/>
                <a:cs typeface="Times New Roman" pitchFamily="18" charset="0"/>
              </a:rPr>
              <a:t>Phạm Đông Hưng</a:t>
            </a:r>
            <a:endParaRPr lang="vi-VN" sz="2600" dirty="0">
              <a:latin typeface="Times New Roman" pitchFamily="18" charset="0"/>
              <a:cs typeface="Times New Roman" pitchFamily="18" charset="0"/>
            </a:endParaRPr>
          </a:p>
          <a:p>
            <a:endParaRPr lang="en-US" sz="2600" dirty="0"/>
          </a:p>
        </p:txBody>
      </p:sp>
      <p:sp>
        <p:nvSpPr>
          <p:cNvPr id="10" name="Rectangle 9"/>
          <p:cNvSpPr/>
          <p:nvPr/>
        </p:nvSpPr>
        <p:spPr>
          <a:xfrm>
            <a:off x="198691" y="-19079"/>
            <a:ext cx="4525709" cy="646331"/>
          </a:xfrm>
          <a:prstGeom prst="rect">
            <a:avLst/>
          </a:prstGeom>
        </p:spPr>
        <p:txBody>
          <a:bodyPr wrap="square">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Chúng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em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nhất</a:t>
            </a:r>
            <a:r>
              <a:rPr lang="en-US" sz="36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014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r="-1000" b="-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228600"/>
            <a:ext cx="12115800" cy="4525963"/>
          </a:xfrm>
        </p:spPr>
        <p:txBody>
          <a:bodyPr>
            <a:noAutofit/>
          </a:bodyPr>
          <a:lstStyle/>
          <a:p>
            <a:pPr marL="0" indent="0">
              <a:lnSpc>
                <a:spcPct val="150000"/>
              </a:lnSpc>
              <a:buNone/>
            </a:pPr>
            <a:r>
              <a:rPr lang="vi-VN" sz="4400" b="1" dirty="0">
                <a:latin typeface="Times New Roman" panose="02020603050405020304" pitchFamily="18" charset="0"/>
                <a:cs typeface="Times New Roman" panose="02020603050405020304" pitchFamily="18" charset="0"/>
              </a:rPr>
              <a:t>3. Đặt câu:</a:t>
            </a:r>
          </a:p>
          <a:p>
            <a:pPr marL="742950" indent="-742950">
              <a:lnSpc>
                <a:spcPct val="150000"/>
              </a:lnSpc>
              <a:buAutoNum type="alphaLcPeriod"/>
            </a:pPr>
            <a:r>
              <a:rPr lang="vi-VN" sz="4400" b="1" dirty="0" smtClean="0">
                <a:latin typeface="Times New Roman" panose="02020603050405020304" pitchFamily="18" charset="0"/>
                <a:cs typeface="Times New Roman" panose="02020603050405020304" pitchFamily="18" charset="0"/>
              </a:rPr>
              <a:t>Nói </a:t>
            </a:r>
            <a:r>
              <a:rPr lang="vi-VN" sz="4400" b="1" dirty="0">
                <a:latin typeface="Times New Roman" panose="02020603050405020304" pitchFamily="18" charset="0"/>
                <a:cs typeface="Times New Roman" panose="02020603050405020304" pitchFamily="18" charset="0"/>
              </a:rPr>
              <a:t>về trẻ em</a:t>
            </a:r>
            <a:r>
              <a:rPr lang="vi-VN" sz="4400" b="1" dirty="0" smtClean="0">
                <a:latin typeface="Times New Roman" panose="02020603050405020304" pitchFamily="18" charset="0"/>
                <a:cs typeface="Times New Roman" panose="02020603050405020304" pitchFamily="18" charset="0"/>
              </a:rPr>
              <a:t>.</a:t>
            </a:r>
            <a:r>
              <a:rPr lang="en-US" sz="4400" b="1" dirty="0" smtClean="0">
                <a:latin typeface="Times New Roman" panose="02020603050405020304" pitchFamily="18" charset="0"/>
                <a:cs typeface="Times New Roman" panose="02020603050405020304" pitchFamily="18" charset="0"/>
              </a:rPr>
              <a:t>	    </a:t>
            </a:r>
            <a:r>
              <a:rPr lang="vi-VN" sz="4400" b="1" dirty="0" smtClean="0">
                <a:latin typeface="Times New Roman" panose="02020603050405020304" pitchFamily="18" charset="0"/>
                <a:cs typeface="Times New Roman" panose="02020603050405020304" pitchFamily="18" charset="0"/>
              </a:rPr>
              <a:t>Trẻ </a:t>
            </a:r>
            <a:r>
              <a:rPr lang="vi-VN" sz="4400" b="1" dirty="0">
                <a:latin typeface="Times New Roman" panose="02020603050405020304" pitchFamily="18" charset="0"/>
                <a:cs typeface="Times New Roman" panose="02020603050405020304" pitchFamily="18" charset="0"/>
              </a:rPr>
              <a:t>em là những bông hoa</a:t>
            </a:r>
            <a:r>
              <a:rPr lang="vi-VN" sz="4400" b="1" dirty="0" smtClean="0">
                <a:latin typeface="Times New Roman" panose="02020603050405020304" pitchFamily="18" charset="0"/>
                <a:cs typeface="Times New Roman" panose="02020603050405020304" pitchFamily="18" charset="0"/>
              </a:rPr>
              <a:t>.</a:t>
            </a:r>
            <a:endParaRPr lang="en-US" sz="4400" b="1" dirty="0" smtClean="0">
              <a:latin typeface="Times New Roman" panose="02020603050405020304" pitchFamily="18" charset="0"/>
              <a:cs typeface="Times New Roman" panose="02020603050405020304" pitchFamily="18" charset="0"/>
            </a:endParaRPr>
          </a:p>
          <a:p>
            <a:pPr marL="0" indent="0">
              <a:lnSpc>
                <a:spcPct val="150000"/>
              </a:lnSpc>
              <a:buNone/>
            </a:pPr>
            <a:endParaRPr lang="vi-VN" sz="4400" b="1" dirty="0">
              <a:latin typeface="Times New Roman" panose="02020603050405020304" pitchFamily="18" charset="0"/>
              <a:cs typeface="Times New Roman" panose="02020603050405020304" pitchFamily="18" charset="0"/>
            </a:endParaRPr>
          </a:p>
          <a:p>
            <a:pPr marL="0" indent="0">
              <a:buNone/>
            </a:pPr>
            <a:r>
              <a:rPr lang="vi-VN" sz="4400" b="1" dirty="0">
                <a:latin typeface="Times New Roman" panose="02020603050405020304" pitchFamily="18" charset="0"/>
                <a:cs typeface="Times New Roman" panose="02020603050405020304" pitchFamily="18" charset="0"/>
              </a:rPr>
              <a:t>b. Nói về tình yêu thương dành cho trẻ em.</a:t>
            </a:r>
          </a:p>
          <a:p>
            <a:pPr marL="0" indent="0">
              <a:buNone/>
            </a:pPr>
            <a:r>
              <a:rPr lang="en-US" sz="4400" b="1" dirty="0" smtClean="0">
                <a:latin typeface="Times New Roman" panose="02020603050405020304" pitchFamily="18" charset="0"/>
                <a:cs typeface="Times New Roman" panose="02020603050405020304" pitchFamily="18" charset="0"/>
              </a:rPr>
              <a:t>	</a:t>
            </a:r>
            <a:r>
              <a:rPr lang="vi-VN" sz="4400" b="1" dirty="0" smtClean="0">
                <a:latin typeface="Times New Roman" panose="02020603050405020304" pitchFamily="18" charset="0"/>
                <a:cs typeface="Times New Roman" panose="02020603050405020304" pitchFamily="18" charset="0"/>
              </a:rPr>
              <a:t>Mọi </a:t>
            </a:r>
            <a:r>
              <a:rPr lang="vi-VN" sz="4400" b="1" dirty="0">
                <a:latin typeface="Times New Roman" panose="02020603050405020304" pitchFamily="18" charset="0"/>
                <a:cs typeface="Times New Roman" panose="02020603050405020304" pitchFamily="18" charset="0"/>
              </a:rPr>
              <a:t>người đều yêu thương trẻ em</a:t>
            </a:r>
            <a:r>
              <a:rPr lang="vi-VN" sz="4400" b="1" dirty="0" smtClean="0">
                <a:latin typeface="Times New Roman" panose="02020603050405020304" pitchFamily="18" charset="0"/>
                <a:cs typeface="Times New Roman" panose="02020603050405020304" pitchFamily="18" charset="0"/>
              </a:rPr>
              <a:t>.</a:t>
            </a:r>
            <a:endParaRPr lang="en-US" sz="4400" b="1" dirty="0" smtClean="0">
              <a:latin typeface="Times New Roman" panose="02020603050405020304" pitchFamily="18" charset="0"/>
              <a:cs typeface="Times New Roman" panose="02020603050405020304" pitchFamily="18" charset="0"/>
            </a:endParaRPr>
          </a:p>
          <a:p>
            <a:pPr marL="0" indent="0">
              <a:lnSpc>
                <a:spcPct val="150000"/>
              </a:lnSpc>
              <a:buNone/>
            </a:pPr>
            <a:endParaRPr lang="vi-VN" sz="4400" b="1" dirty="0">
              <a:latin typeface="Times New Roman" panose="02020603050405020304" pitchFamily="18" charset="0"/>
              <a:cs typeface="Times New Roman" panose="02020603050405020304" pitchFamily="18" charset="0"/>
            </a:endParaRPr>
          </a:p>
          <a:p>
            <a:pPr marL="0" indent="0">
              <a:lnSpc>
                <a:spcPct val="150000"/>
              </a:lnSpc>
              <a:buNone/>
            </a:pPr>
            <a:endParaRPr lang="en-US" sz="4400" b="1" dirty="0">
              <a:latin typeface="Times New Roman" panose="02020603050405020304" pitchFamily="18" charset="0"/>
              <a:cs typeface="Times New Roman" panose="02020603050405020304" pitchFamily="18" charset="0"/>
            </a:endParaRPr>
          </a:p>
        </p:txBody>
      </p:sp>
      <p:sp>
        <p:nvSpPr>
          <p:cNvPr id="4" name="Oval 3"/>
          <p:cNvSpPr/>
          <p:nvPr/>
        </p:nvSpPr>
        <p:spPr>
          <a:xfrm>
            <a:off x="4648200" y="1638300"/>
            <a:ext cx="762000"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M</a:t>
            </a:r>
            <a:endParaRPr lang="en-US" sz="3600" dirty="0">
              <a:solidFill>
                <a:schemeClr val="tx1"/>
              </a:solidFill>
            </a:endParaRPr>
          </a:p>
        </p:txBody>
      </p:sp>
      <p:sp>
        <p:nvSpPr>
          <p:cNvPr id="5" name="Oval 4"/>
          <p:cNvSpPr/>
          <p:nvPr/>
        </p:nvSpPr>
        <p:spPr>
          <a:xfrm>
            <a:off x="533400" y="4495800"/>
            <a:ext cx="762000"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M</a:t>
            </a:r>
            <a:endParaRPr lang="en-US" sz="3200" dirty="0">
              <a:solidFill>
                <a:schemeClr val="tx1"/>
              </a:solidFill>
            </a:endParaRPr>
          </a:p>
        </p:txBody>
      </p:sp>
      <p:sp>
        <p:nvSpPr>
          <p:cNvPr id="6" name="Rectangle 5"/>
          <p:cNvSpPr/>
          <p:nvPr/>
        </p:nvSpPr>
        <p:spPr>
          <a:xfrm>
            <a:off x="1600200" y="2667000"/>
            <a:ext cx="6096000" cy="707886"/>
          </a:xfrm>
          <a:prstGeom prst="rect">
            <a:avLst/>
          </a:prstGeom>
        </p:spPr>
        <p:txBody>
          <a:bodyPr>
            <a:spAutoFit/>
          </a:bodyPr>
          <a:lstStyle/>
          <a:p>
            <a:r>
              <a:rPr lang="vi-VN" sz="4000" dirty="0" smtClean="0">
                <a:solidFill>
                  <a:srgbClr val="0000FF"/>
                </a:solidFill>
                <a:latin typeface="Times New Roman" panose="02020603050405020304" pitchFamily="18" charset="0"/>
                <a:cs typeface="Times New Roman" panose="02020603050405020304" pitchFamily="18" charset="0"/>
              </a:rPr>
              <a:t>Trẻ </a:t>
            </a:r>
            <a:r>
              <a:rPr lang="vi-VN" sz="4000" dirty="0">
                <a:solidFill>
                  <a:srgbClr val="0000FF"/>
                </a:solidFill>
                <a:latin typeface="Times New Roman" panose="02020603050405020304" pitchFamily="18" charset="0"/>
                <a:cs typeface="Times New Roman" panose="02020603050405020304" pitchFamily="18" charset="0"/>
              </a:rPr>
              <a:t>em như búp trên </a:t>
            </a:r>
            <a:r>
              <a:rPr lang="vi-VN" sz="4000" dirty="0" smtClean="0">
                <a:solidFill>
                  <a:srgbClr val="0000FF"/>
                </a:solidFill>
                <a:latin typeface="Times New Roman" panose="02020603050405020304" pitchFamily="18" charset="0"/>
                <a:cs typeface="Times New Roman" panose="02020603050405020304" pitchFamily="18" charset="0"/>
              </a:rPr>
              <a:t>cành</a:t>
            </a:r>
            <a:endParaRPr lang="vi-VN" sz="4000"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1589496" y="5334000"/>
            <a:ext cx="8953092" cy="905056"/>
          </a:xfrm>
          <a:prstGeom prst="rect">
            <a:avLst/>
          </a:prstGeom>
        </p:spPr>
        <p:txBody>
          <a:bodyPr wrap="none">
            <a:spAutoFit/>
          </a:bodyPr>
          <a:lstStyle/>
          <a:p>
            <a:pPr>
              <a:lnSpc>
                <a:spcPct val="150000"/>
              </a:lnSpc>
            </a:pPr>
            <a:r>
              <a:rPr lang="vi-VN" sz="4000" dirty="0" smtClean="0">
                <a:solidFill>
                  <a:srgbClr val="0000FF"/>
                </a:solidFill>
                <a:latin typeface="Times New Roman" panose="02020603050405020304" pitchFamily="18" charset="0"/>
                <a:cs typeface="Times New Roman" panose="02020603050405020304" pitchFamily="18" charset="0"/>
              </a:rPr>
              <a:t>Cô </a:t>
            </a:r>
            <a:r>
              <a:rPr lang="vi-VN" sz="4000" dirty="0">
                <a:solidFill>
                  <a:srgbClr val="0000FF"/>
                </a:solidFill>
                <a:latin typeface="Times New Roman" panose="02020603050405020304" pitchFamily="18" charset="0"/>
                <a:cs typeface="Times New Roman" panose="02020603050405020304" pitchFamily="18" charset="0"/>
              </a:rPr>
              <a:t>giáo rất yêu thương các em học trò nhỏ</a:t>
            </a:r>
            <a:endParaRPr lang="en-US" sz="4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437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3000" b="-23000"/>
          </a:stretch>
        </a:blipFill>
        <a:effectLst/>
      </p:bgPr>
    </p:bg>
    <p:spTree>
      <p:nvGrpSpPr>
        <p:cNvPr id="1" name=""/>
        <p:cNvGrpSpPr/>
        <p:nvPr/>
      </p:nvGrpSpPr>
      <p:grpSpPr>
        <a:xfrm>
          <a:off x="0" y="0"/>
          <a:ext cx="0" cy="0"/>
          <a:chOff x="0" y="0"/>
          <a:chExt cx="0" cy="0"/>
        </a:xfrm>
      </p:grpSpPr>
      <p:sp>
        <p:nvSpPr>
          <p:cNvPr id="2" name="Rectangle 1"/>
          <p:cNvSpPr/>
          <p:nvPr/>
        </p:nvSpPr>
        <p:spPr>
          <a:xfrm>
            <a:off x="0" y="1783140"/>
            <a:ext cx="3893131" cy="1569660"/>
          </a:xfrm>
          <a:prstGeom prst="rect">
            <a:avLst/>
          </a:prstGeom>
        </p:spPr>
        <p:txBody>
          <a:bodyPr wrap="square">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Chúng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em</a:t>
            </a:r>
            <a:endParaRPr lang="en-US" sz="4800" b="1" dirty="0" smtClean="0">
              <a:solidFill>
                <a:srgbClr val="FF0000"/>
              </a:solidFill>
              <a:latin typeface="Times New Roman" panose="02020603050405020304" pitchFamily="18" charset="0"/>
              <a:cs typeface="Times New Roman" panose="02020603050405020304" pitchFamily="18" charset="0"/>
            </a:endParaRPr>
          </a:p>
          <a:p>
            <a:pPr algn="ct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đẹp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nhất</a:t>
            </a:r>
            <a:r>
              <a:rPr lang="en-US" sz="4800" b="1" dirty="0">
                <a:solidFill>
                  <a:srgbClr val="FF0000"/>
                </a:solidFill>
                <a:latin typeface="Times New Roman" panose="02020603050405020304" pitchFamily="18" charset="0"/>
                <a:cs typeface="Times New Roman" panose="02020603050405020304" pitchFamily="18" charset="0"/>
              </a:rPr>
              <a:t> </a:t>
            </a:r>
          </a:p>
        </p:txBody>
      </p:sp>
      <p:sp>
        <p:nvSpPr>
          <p:cNvPr id="3" name="Rectangle 2"/>
          <p:cNvSpPr/>
          <p:nvPr/>
        </p:nvSpPr>
        <p:spPr>
          <a:xfrm>
            <a:off x="6151418" y="228600"/>
            <a:ext cx="5638800" cy="7201972"/>
          </a:xfrm>
          <a:prstGeom prst="rect">
            <a:avLst/>
          </a:prstGeom>
        </p:spPr>
        <p:txBody>
          <a:bodyPr wrap="square">
            <a:spAutoFit/>
          </a:bodyPr>
          <a:lstStyle/>
          <a:p>
            <a:r>
              <a:rPr lang="vi-VN" sz="2800" dirty="0">
                <a:latin typeface="Times New Roman" pitchFamily="18" charset="0"/>
                <a:cs typeface="Times New Roman" pitchFamily="18" charset="0"/>
              </a:rPr>
              <a:t>Chúng em là cái nụ</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Thời gian là lời ca</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Nắng mưa tưới tắm nụ</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Nở xòe </a:t>
            </a:r>
            <a:r>
              <a:rPr lang="vi-VN" sz="2800" dirty="0" smtClean="0">
                <a:latin typeface="Times New Roman" pitchFamily="18" charset="0"/>
                <a:cs typeface="Times New Roman" pitchFamily="18" charset="0"/>
              </a:rPr>
              <a:t>thành </a:t>
            </a:r>
            <a:r>
              <a:rPr lang="vi-VN" sz="2800" dirty="0">
                <a:latin typeface="Times New Roman" pitchFamily="18" charset="0"/>
                <a:cs typeface="Times New Roman" pitchFamily="18" charset="0"/>
              </a:rPr>
              <a:t>bông hoa.</a:t>
            </a:r>
            <a:endParaRPr lang="en-US" sz="2800" dirty="0">
              <a:latin typeface="Times New Roman" pitchFamily="18" charset="0"/>
              <a:cs typeface="Times New Roman" pitchFamily="18" charset="0"/>
            </a:endParaRPr>
          </a:p>
          <a:p>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Chúng em là bông hoa</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Thời gian là tiếng hát</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Đất trời nuôi dưỡng hoa</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Thành hoa thơm ngọt mật.</a:t>
            </a:r>
            <a:endParaRPr lang="en-US" sz="2800" dirty="0">
              <a:latin typeface="Times New Roman" pitchFamily="18" charset="0"/>
              <a:cs typeface="Times New Roman" pitchFamily="18" charset="0"/>
            </a:endParaRPr>
          </a:p>
          <a:p>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Chúng em là yêu thương</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Vô tư và chân thật</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Ở trên Trái Đất này</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Chúng em là đẹp nhất.</a:t>
            </a:r>
          </a:p>
          <a:p>
            <a:pPr algn="r"/>
            <a:r>
              <a:rPr lang="vi-VN" sz="2800" i="1" dirty="0">
                <a:latin typeface="Times New Roman" pitchFamily="18" charset="0"/>
                <a:cs typeface="Times New Roman" pitchFamily="18" charset="0"/>
              </a:rPr>
              <a:t>Phạm Đông Hưng</a:t>
            </a:r>
            <a:endParaRPr lang="vi-VN" sz="2800" dirty="0">
              <a:latin typeface="Times New Roman" pitchFamily="18" charset="0"/>
              <a:cs typeface="Times New Roman" pitchFamily="18" charset="0"/>
            </a:endParaRPr>
          </a:p>
          <a:p>
            <a:endParaRPr lang="en-US" sz="2800"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4386" b="99123" l="5641" r="100000"/>
                    </a14:imgEffect>
                  </a14:imgLayer>
                </a14:imgProps>
              </a:ext>
            </a:extLst>
          </a:blip>
          <a:stretch>
            <a:fillRect/>
          </a:stretch>
        </p:blipFill>
        <p:spPr>
          <a:xfrm>
            <a:off x="152400" y="3352800"/>
            <a:ext cx="3714750" cy="3257550"/>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5000" b="96667" l="9843" r="89764"/>
                    </a14:imgEffect>
                  </a14:imgLayer>
                </a14:imgProps>
              </a:ext>
            </a:extLst>
          </a:blip>
          <a:stretch>
            <a:fillRect/>
          </a:stretch>
        </p:blipFill>
        <p:spPr>
          <a:xfrm>
            <a:off x="3312968" y="1295400"/>
            <a:ext cx="2419350" cy="2857500"/>
          </a:xfrm>
          <a:prstGeom prst="rect">
            <a:avLst/>
          </a:prstGeom>
        </p:spPr>
      </p:pic>
      <p:pic>
        <p:nvPicPr>
          <p:cNvPr id="6" name="Picture 5"/>
          <p:cNvPicPr>
            <a:picLocks noChangeAspect="1"/>
          </p:cNvPicPr>
          <p:nvPr/>
        </p:nvPicPr>
        <p:blipFill>
          <a:blip r:embed="rId7">
            <a:extLst>
              <a:ext uri="{BEBA8EAE-BF5A-486C-A8C5-ECC9F3942E4B}">
                <a14:imgProps xmlns:a14="http://schemas.microsoft.com/office/drawing/2010/main">
                  <a14:imgLayer r:embed="rId8">
                    <a14:imgEffect>
                      <a14:backgroundRemoval t="4598" b="99310" l="5696" r="95570"/>
                    </a14:imgEffect>
                  </a14:imgLayer>
                </a14:imgProps>
              </a:ext>
            </a:extLst>
          </a:blip>
          <a:stretch>
            <a:fillRect/>
          </a:stretch>
        </p:blipFill>
        <p:spPr>
          <a:xfrm>
            <a:off x="9906000" y="1928812"/>
            <a:ext cx="2171700" cy="4143375"/>
          </a:xfrm>
          <a:prstGeom prst="rect">
            <a:avLst/>
          </a:prstGeom>
        </p:spPr>
      </p:pic>
    </p:spTree>
    <p:extLst>
      <p:ext uri="{BB962C8B-B14F-4D97-AF65-F5344CB8AC3E}">
        <p14:creationId xmlns:p14="http://schemas.microsoft.com/office/powerpoint/2010/main" val="53982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886200" y="2667000"/>
            <a:ext cx="4027257" cy="1569660"/>
          </a:xfrm>
          <a:prstGeom prst="rect">
            <a:avLst/>
          </a:prstGeom>
          <a:noFill/>
        </p:spPr>
        <p:txBody>
          <a:bodyPr wrap="none" lIns="91440" tIns="45720" rIns="91440" bIns="45720">
            <a:spAutoFit/>
          </a:bodyPr>
          <a:lstStyle/>
          <a:p>
            <a:pPr algn="ctr"/>
            <a:r>
              <a:rPr lang="en-US" sz="9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TIẾT 2</a:t>
            </a:r>
            <a:endPar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19486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10" name="TextBox 9"/>
          <p:cNvSpPr txBox="1"/>
          <p:nvPr/>
        </p:nvSpPr>
        <p:spPr>
          <a:xfrm>
            <a:off x="1905000" y="2362200"/>
            <a:ext cx="6607843" cy="1246093"/>
          </a:xfrm>
          <a:prstGeom prst="rect">
            <a:avLst/>
          </a:prstGeom>
          <a:noFill/>
          <a:ln w="57150">
            <a:noFill/>
          </a:ln>
        </p:spPr>
        <p:txBody>
          <a:bodyPr wrap="square" lIns="136763" tIns="68381" rIns="136763" bIns="68381" rtlCol="0">
            <a:spAutoFit/>
          </a:bodyPr>
          <a:lstStyle/>
          <a:p>
            <a:pPr algn="ctr">
              <a:spcBef>
                <a:spcPts val="898"/>
              </a:spcBef>
            </a:pPr>
            <a:r>
              <a:rPr lang="en-US" sz="72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Kids" pitchFamily="2" charset="0"/>
                <a:cs typeface="Times New Roman" panose="02020603050405020304" pitchFamily="18" charset="0"/>
              </a:rPr>
              <a:t>B. VIẾT</a:t>
            </a:r>
          </a:p>
        </p:txBody>
      </p:sp>
    </p:spTree>
    <p:extLst>
      <p:ext uri="{BB962C8B-B14F-4D97-AF65-F5344CB8AC3E}">
        <p14:creationId xmlns:p14="http://schemas.microsoft.com/office/powerpoint/2010/main" val="8630777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29000" y="198437"/>
            <a:ext cx="5334000" cy="4525963"/>
          </a:xfrm>
        </p:spPr>
        <p:txBody>
          <a:bodyPr>
            <a:noAutofit/>
          </a:bodyPr>
          <a:lstStyle/>
          <a:p>
            <a:pPr marL="0" indent="0">
              <a:spcBef>
                <a:spcPts val="0"/>
              </a:spcBef>
              <a:spcAft>
                <a:spcPts val="600"/>
              </a:spcAft>
              <a:buNone/>
            </a:pPr>
            <a:r>
              <a:rPr lang="vi-VN" sz="4400" b="1" i="1" dirty="0" smtClean="0">
                <a:solidFill>
                  <a:srgbClr val="0000FF"/>
                </a:solidFill>
                <a:latin typeface="Times New Roman" pitchFamily="18" charset="0"/>
                <a:cs typeface="Times New Roman" pitchFamily="18" charset="0"/>
              </a:rPr>
              <a:t>Ngày </a:t>
            </a:r>
            <a:r>
              <a:rPr lang="vi-VN" sz="4400" b="1" i="1" dirty="0">
                <a:solidFill>
                  <a:srgbClr val="0000FF"/>
                </a:solidFill>
                <a:latin typeface="Times New Roman" pitchFamily="18" charset="0"/>
                <a:cs typeface="Times New Roman" pitchFamily="18" charset="0"/>
              </a:rPr>
              <a:t>mai lên sao Kim</a:t>
            </a:r>
            <a:endParaRPr lang="vi-VN" sz="4400" b="1" dirty="0">
              <a:solidFill>
                <a:srgbClr val="0000FF"/>
              </a:solidFill>
              <a:latin typeface="Times New Roman" pitchFamily="18" charset="0"/>
              <a:cs typeface="Times New Roman" pitchFamily="18" charset="0"/>
            </a:endParaRPr>
          </a:p>
          <a:p>
            <a:pPr marL="0" indent="0" fontAlgn="t">
              <a:spcBef>
                <a:spcPts val="0"/>
              </a:spcBef>
              <a:spcAft>
                <a:spcPts val="600"/>
              </a:spcAft>
              <a:buNone/>
            </a:pPr>
            <a:endParaRPr lang="en-US" dirty="0" smtClean="0">
              <a:latin typeface="Times New Roman" pitchFamily="18" charset="0"/>
              <a:cs typeface="Times New Roman" pitchFamily="18" charset="0"/>
            </a:endParaRPr>
          </a:p>
          <a:p>
            <a:pPr marL="0" indent="0" fontAlgn="t">
              <a:spcBef>
                <a:spcPts val="0"/>
              </a:spcBef>
              <a:spcAft>
                <a:spcPts val="600"/>
              </a:spcAft>
              <a:buNone/>
            </a:pPr>
            <a:r>
              <a:rPr lang="vi-VN" dirty="0" smtClean="0">
                <a:latin typeface="Times New Roman" pitchFamily="18" charset="0"/>
                <a:cs typeface="Times New Roman" pitchFamily="18" charset="0"/>
              </a:rPr>
              <a:t>Ngày </a:t>
            </a:r>
            <a:r>
              <a:rPr lang="vi-VN" dirty="0">
                <a:latin typeface="Times New Roman" pitchFamily="18" charset="0"/>
                <a:cs typeface="Times New Roman" pitchFamily="18" charset="0"/>
              </a:rPr>
              <a:t>mai lên sao Kim</a:t>
            </a:r>
            <a:br>
              <a:rPr lang="vi-VN" dirty="0">
                <a:latin typeface="Times New Roman" pitchFamily="18" charset="0"/>
                <a:cs typeface="Times New Roman" pitchFamily="18" charset="0"/>
              </a:rPr>
            </a:br>
            <a:r>
              <a:rPr lang="vi-VN" dirty="0">
                <a:latin typeface="Times New Roman" pitchFamily="18" charset="0"/>
                <a:cs typeface="Times New Roman" pitchFamily="18" charset="0"/>
              </a:rPr>
              <a:t>Xem có gì trên đó</a:t>
            </a:r>
            <a:br>
              <a:rPr lang="vi-VN" dirty="0">
                <a:latin typeface="Times New Roman" pitchFamily="18" charset="0"/>
                <a:cs typeface="Times New Roman" pitchFamily="18" charset="0"/>
              </a:rPr>
            </a:br>
            <a:r>
              <a:rPr lang="vi-VN" dirty="0">
                <a:latin typeface="Times New Roman" pitchFamily="18" charset="0"/>
                <a:cs typeface="Times New Roman" pitchFamily="18" charset="0"/>
              </a:rPr>
              <a:t>Có nắng và có gió?</a:t>
            </a:r>
            <a:br>
              <a:rPr lang="vi-VN" dirty="0">
                <a:latin typeface="Times New Roman" pitchFamily="18" charset="0"/>
                <a:cs typeface="Times New Roman" pitchFamily="18" charset="0"/>
              </a:rPr>
            </a:br>
            <a:r>
              <a:rPr lang="vi-VN" dirty="0">
                <a:latin typeface="Times New Roman" pitchFamily="18" charset="0"/>
                <a:cs typeface="Times New Roman" pitchFamily="18" charset="0"/>
              </a:rPr>
              <a:t>Có ngày và có đêm</a:t>
            </a:r>
            <a:r>
              <a:rPr lang="vi-VN"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0" indent="0" fontAlgn="t">
              <a:spcBef>
                <a:spcPts val="0"/>
              </a:spcBef>
              <a:spcAft>
                <a:spcPts val="600"/>
              </a:spcAft>
              <a:buNone/>
            </a:pPr>
            <a:endParaRPr lang="vi-VN" dirty="0">
              <a:latin typeface="Times New Roman" pitchFamily="18" charset="0"/>
              <a:cs typeface="Times New Roman" pitchFamily="18" charset="0"/>
            </a:endParaRPr>
          </a:p>
          <a:p>
            <a:pPr marL="0" indent="0" fontAlgn="t">
              <a:spcBef>
                <a:spcPts val="0"/>
              </a:spcBef>
              <a:spcAft>
                <a:spcPts val="600"/>
              </a:spcAft>
              <a:buNone/>
            </a:pPr>
            <a:r>
              <a:rPr lang="vi-VN" dirty="0">
                <a:latin typeface="Times New Roman" pitchFamily="18" charset="0"/>
                <a:cs typeface="Times New Roman" pitchFamily="18" charset="0"/>
              </a:rPr>
              <a:t>Ngày mai lên sao Kim</a:t>
            </a:r>
            <a:br>
              <a:rPr lang="vi-VN" dirty="0">
                <a:latin typeface="Times New Roman" pitchFamily="18" charset="0"/>
                <a:cs typeface="Times New Roman" pitchFamily="18" charset="0"/>
              </a:rPr>
            </a:br>
            <a:r>
              <a:rPr lang="vi-VN" dirty="0">
                <a:latin typeface="Times New Roman" pitchFamily="18" charset="0"/>
                <a:cs typeface="Times New Roman" pitchFamily="18" charset="0"/>
              </a:rPr>
              <a:t>Xem có gì trong đó</a:t>
            </a:r>
            <a:br>
              <a:rPr lang="vi-VN" dirty="0">
                <a:latin typeface="Times New Roman" pitchFamily="18" charset="0"/>
                <a:cs typeface="Times New Roman" pitchFamily="18" charset="0"/>
              </a:rPr>
            </a:br>
            <a:r>
              <a:rPr lang="vi-VN" dirty="0">
                <a:latin typeface="Times New Roman" pitchFamily="18" charset="0"/>
                <a:cs typeface="Times New Roman" pitchFamily="18" charset="0"/>
              </a:rPr>
              <a:t>Nếu những gì chưa có</a:t>
            </a:r>
            <a:br>
              <a:rPr lang="vi-VN" dirty="0">
                <a:latin typeface="Times New Roman" pitchFamily="18" charset="0"/>
                <a:cs typeface="Times New Roman" pitchFamily="18" charset="0"/>
              </a:rPr>
            </a:br>
            <a:r>
              <a:rPr lang="vi-VN" dirty="0">
                <a:latin typeface="Times New Roman" pitchFamily="18" charset="0"/>
                <a:cs typeface="Times New Roman" pitchFamily="18" charset="0"/>
              </a:rPr>
              <a:t>Thì chúng mình mang thêm.</a:t>
            </a:r>
          </a:p>
          <a:p>
            <a:pPr marL="0" indent="0" algn="r" fontAlgn="t">
              <a:spcBef>
                <a:spcPts val="0"/>
              </a:spcBef>
              <a:spcAft>
                <a:spcPts val="600"/>
              </a:spcAft>
              <a:buNone/>
            </a:pPr>
            <a:r>
              <a:rPr lang="vi-VN" i="1" dirty="0">
                <a:latin typeface="Times New Roman" pitchFamily="18" charset="0"/>
                <a:cs typeface="Times New Roman" pitchFamily="18" charset="0"/>
              </a:rPr>
              <a:t>Phùng Ngọc Hùng</a:t>
            </a:r>
            <a:endParaRPr lang="vi-VN" dirty="0">
              <a:latin typeface="Times New Roman" pitchFamily="18" charset="0"/>
              <a:cs typeface="Times New Roman" pitchFamily="18" charset="0"/>
            </a:endParaRPr>
          </a:p>
          <a:p>
            <a:pPr marL="0" indent="0">
              <a:spcBef>
                <a:spcPts val="0"/>
              </a:spcBef>
              <a:spcAft>
                <a:spcPts val="600"/>
              </a:spcAft>
              <a:buNone/>
            </a:pPr>
            <a:endParaRPr lang="vi-VN" b="1" u="sng" dirty="0"/>
          </a:p>
        </p:txBody>
      </p:sp>
      <p:sp>
        <p:nvSpPr>
          <p:cNvPr id="5" name="Rectangle 4"/>
          <p:cNvSpPr/>
          <p:nvPr/>
        </p:nvSpPr>
        <p:spPr>
          <a:xfrm>
            <a:off x="381000" y="838200"/>
            <a:ext cx="3429000" cy="1200329"/>
          </a:xfrm>
          <a:prstGeom prst="rect">
            <a:avLst/>
          </a:prstGeom>
        </p:spPr>
        <p:txBody>
          <a:bodyPr wrap="square">
            <a:spAutoFit/>
          </a:bodyPr>
          <a:lstStyle/>
          <a:p>
            <a:r>
              <a:rPr lang="vi-VN" sz="3600" b="1" dirty="0">
                <a:latin typeface="Times New Roman" pitchFamily="18" charset="0"/>
                <a:cs typeface="Times New Roman" pitchFamily="18" charset="0"/>
              </a:rPr>
              <a:t>B. Viết</a:t>
            </a:r>
            <a:endParaRPr lang="vi-VN" sz="3600" dirty="0">
              <a:latin typeface="Times New Roman" pitchFamily="18" charset="0"/>
              <a:cs typeface="Times New Roman" pitchFamily="18" charset="0"/>
            </a:endParaRPr>
          </a:p>
          <a:p>
            <a:r>
              <a:rPr lang="vi-VN" sz="3600" dirty="0">
                <a:latin typeface="Times New Roman" pitchFamily="18" charset="0"/>
                <a:cs typeface="Times New Roman" pitchFamily="18" charset="0"/>
              </a:rPr>
              <a:t>Nghe - viết</a:t>
            </a:r>
          </a:p>
        </p:txBody>
      </p:sp>
    </p:spTree>
    <p:extLst>
      <p:ext uri="{BB962C8B-B14F-4D97-AF65-F5344CB8AC3E}">
        <p14:creationId xmlns:p14="http://schemas.microsoft.com/office/powerpoint/2010/main" val="191178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886200" y="2667000"/>
            <a:ext cx="4027257" cy="1569660"/>
          </a:xfrm>
          <a:prstGeom prst="rect">
            <a:avLst/>
          </a:prstGeom>
          <a:noFill/>
        </p:spPr>
        <p:txBody>
          <a:bodyPr wrap="none" lIns="91440" tIns="45720" rIns="91440" bIns="45720">
            <a:spAutoFit/>
          </a:bodyPr>
          <a:lstStyle/>
          <a:p>
            <a:pPr algn="ctr"/>
            <a:r>
              <a:rPr lang="en-US" sz="9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TIẾT 1</a:t>
            </a:r>
            <a:endPar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2268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a:stretch>
        </a:blipFill>
        <a:effectLst/>
      </p:bgPr>
    </p:bg>
    <p:spTree>
      <p:nvGrpSpPr>
        <p:cNvPr id="1" name=""/>
        <p:cNvGrpSpPr/>
        <p:nvPr/>
      </p:nvGrpSpPr>
      <p:grpSpPr>
        <a:xfrm>
          <a:off x="0" y="0"/>
          <a:ext cx="0" cy="0"/>
          <a:chOff x="0" y="0"/>
          <a:chExt cx="0" cy="0"/>
        </a:xfrm>
      </p:grpSpPr>
      <p:sp>
        <p:nvSpPr>
          <p:cNvPr id="2" name="Rectangle 1"/>
          <p:cNvSpPr/>
          <p:nvPr/>
        </p:nvSpPr>
        <p:spPr>
          <a:xfrm>
            <a:off x="2854781" y="2057400"/>
            <a:ext cx="6284093" cy="3770263"/>
          </a:xfrm>
          <a:prstGeom prst="rect">
            <a:avLst/>
          </a:prstGeom>
          <a:noFill/>
        </p:spPr>
        <p:txBody>
          <a:bodyPr wrap="none" lIns="91440" tIns="45720" rIns="91440" bIns="45720">
            <a:spAutoFit/>
          </a:bodyPr>
          <a:lstStyle/>
          <a:p>
            <a:pPr algn="ctr"/>
            <a:r>
              <a:rPr lang="en-US" sz="239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Viết</a:t>
            </a:r>
            <a:r>
              <a:rPr lang="en-US" sz="239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endParaRPr lang="en-US" sz="239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00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90600" y="990600"/>
            <a:ext cx="10972800" cy="5867400"/>
          </a:xfrm>
        </p:spPr>
        <p:txBody>
          <a:bodyPr>
            <a:normAutofit/>
          </a:bodyPr>
          <a:lstStyle/>
          <a:p>
            <a:pPr marL="0" indent="0">
              <a:buNone/>
            </a:pPr>
            <a:r>
              <a:rPr lang="en-US" sz="4400" dirty="0" smtClean="0">
                <a:latin typeface="Times New Roman" pitchFamily="18" charset="0"/>
                <a:cs typeface="Times New Roman" pitchFamily="18" charset="0"/>
              </a:rPr>
              <a:t>2. </a:t>
            </a:r>
            <a:r>
              <a:rPr lang="en-US" sz="4400" dirty="0" err="1" smtClean="0">
                <a:latin typeface="Times New Roman" pitchFamily="18" charset="0"/>
                <a:cs typeface="Times New Roman" pitchFamily="18" charset="0"/>
              </a:rPr>
              <a:t>Viết</a:t>
            </a:r>
            <a:r>
              <a:rPr lang="en-US" sz="4400" dirty="0" smtClean="0">
                <a:latin typeface="Times New Roman" pitchFamily="18" charset="0"/>
                <a:cs typeface="Times New Roman" pitchFamily="18" charset="0"/>
              </a:rPr>
              <a:t> 4-5 </a:t>
            </a:r>
            <a:r>
              <a:rPr lang="en-US" sz="4400" dirty="0" err="1" smtClean="0">
                <a:latin typeface="Times New Roman" pitchFamily="18" charset="0"/>
                <a:cs typeface="Times New Roman" pitchFamily="18" charset="0"/>
              </a:rPr>
              <a:t>câu</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kể</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về</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một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việc</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tốt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em</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đã</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làm</a:t>
            </a:r>
            <a:r>
              <a:rPr lang="en-US" sz="4400" dirty="0" smtClean="0">
                <a:latin typeface="Times New Roman" pitchFamily="18" charset="0"/>
                <a:cs typeface="Times New Roman" pitchFamily="18" charset="0"/>
              </a:rPr>
              <a:t>.</a:t>
            </a:r>
          </a:p>
          <a:p>
            <a:pPr marL="0" indent="0">
              <a:buNone/>
            </a:pPr>
            <a:endParaRPr lang="en-US" sz="4400" dirty="0">
              <a:latin typeface="Times New Roman" pitchFamily="18" charset="0"/>
              <a:cs typeface="Times New Roman" pitchFamily="18" charset="0"/>
            </a:endParaRPr>
          </a:p>
          <a:p>
            <a:pPr marL="0" indent="0">
              <a:buNone/>
            </a:pPr>
            <a:r>
              <a:rPr lang="en-US" sz="4400" dirty="0" smtClean="0">
                <a:latin typeface="Times New Roman" pitchFamily="18" charset="0"/>
                <a:cs typeface="Times New Roman" pitchFamily="18" charset="0"/>
              </a:rPr>
              <a:t>-</a:t>
            </a:r>
            <a:r>
              <a:rPr lang="en-US" sz="4400" dirty="0" err="1" smtClean="0">
                <a:latin typeface="Times New Roman" pitchFamily="18" charset="0"/>
                <a:cs typeface="Times New Roman" pitchFamily="18" charset="0"/>
              </a:rPr>
              <a:t>Việc</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tốt</a:t>
            </a:r>
            <a:r>
              <a:rPr lang="en-US" sz="4400" dirty="0" smtClean="0">
                <a:latin typeface="Times New Roman" pitchFamily="18" charset="0"/>
                <a:cs typeface="Times New Roman" pitchFamily="18" charset="0"/>
              </a:rPr>
              <a:t> </a:t>
            </a:r>
            <a:r>
              <a:rPr lang="en-US" sz="4400" err="1" smtClean="0">
                <a:latin typeface="Times New Roman" pitchFamily="18" charset="0"/>
                <a:cs typeface="Times New Roman" pitchFamily="18" charset="0"/>
              </a:rPr>
              <a:t>em</a:t>
            </a:r>
            <a:r>
              <a:rPr lang="en-US" sz="4400" smtClean="0">
                <a:latin typeface="Times New Roman" pitchFamily="18" charset="0"/>
                <a:cs typeface="Times New Roman" pitchFamily="18" charset="0"/>
              </a:rPr>
              <a:t> đã </a:t>
            </a:r>
            <a:r>
              <a:rPr lang="en-US" sz="4400" dirty="0" err="1" smtClean="0">
                <a:latin typeface="Times New Roman" pitchFamily="18" charset="0"/>
                <a:cs typeface="Times New Roman" pitchFamily="18" charset="0"/>
              </a:rPr>
              <a:t>làm</a:t>
            </a:r>
            <a:r>
              <a:rPr lang="en-US" sz="4400" dirty="0" smtClean="0">
                <a:latin typeface="Times New Roman" pitchFamily="18" charset="0"/>
                <a:cs typeface="Times New Roman" pitchFamily="18" charset="0"/>
              </a:rPr>
              <a:t> là </a:t>
            </a:r>
            <a:r>
              <a:rPr lang="en-US" sz="4400" dirty="0" err="1" smtClean="0">
                <a:latin typeface="Times New Roman" pitchFamily="18" charset="0"/>
                <a:cs typeface="Times New Roman" pitchFamily="18" charset="0"/>
              </a:rPr>
              <a:t>việc</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gi</a:t>
            </a:r>
            <a:r>
              <a:rPr lang="en-US" sz="4400" dirty="0" smtClean="0">
                <a:latin typeface="Times New Roman" pitchFamily="18" charset="0"/>
                <a:cs typeface="Times New Roman" pitchFamily="18" charset="0"/>
              </a:rPr>
              <a:t>̀?</a:t>
            </a:r>
          </a:p>
          <a:p>
            <a:pPr>
              <a:buFontTx/>
              <a:buChar char="-"/>
            </a:pPr>
            <a:r>
              <a:rPr lang="en-US" sz="4400" err="1" smtClean="0">
                <a:latin typeface="Times New Roman" pitchFamily="18" charset="0"/>
                <a:cs typeface="Times New Roman" pitchFamily="18" charset="0"/>
              </a:rPr>
              <a:t>Việc</a:t>
            </a:r>
            <a:r>
              <a:rPr lang="en-US" sz="4400" smtClean="0">
                <a:latin typeface="Times New Roman" pitchFamily="18" charset="0"/>
                <a:cs typeface="Times New Roman" pitchFamily="18" charset="0"/>
              </a:rPr>
              <a:t> đó </a:t>
            </a:r>
            <a:r>
              <a:rPr lang="en-US" sz="4400" dirty="0" err="1" smtClean="0">
                <a:latin typeface="Times New Roman" pitchFamily="18" charset="0"/>
                <a:cs typeface="Times New Roman" pitchFamily="18" charset="0"/>
              </a:rPr>
              <a:t>diễn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ra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khi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nào</a:t>
            </a:r>
            <a:r>
              <a:rPr lang="en-US" sz="4400" dirty="0" smtClean="0">
                <a:latin typeface="Times New Roman" pitchFamily="18" charset="0"/>
                <a:cs typeface="Times New Roman" pitchFamily="18" charset="0"/>
              </a:rPr>
              <a:t>?</a:t>
            </a:r>
          </a:p>
          <a:p>
            <a:pPr>
              <a:buFontTx/>
              <a:buChar char="-"/>
            </a:pPr>
            <a:r>
              <a:rPr lang="en-US" sz="4400" err="1" smtClean="0">
                <a:latin typeface="Times New Roman" pitchFamily="18" charset="0"/>
                <a:cs typeface="Times New Roman" pitchFamily="18" charset="0"/>
              </a:rPr>
              <a:t>Việc</a:t>
            </a:r>
            <a:r>
              <a:rPr lang="en-US" sz="4400" smtClean="0">
                <a:latin typeface="Times New Roman" pitchFamily="18" charset="0"/>
                <a:cs typeface="Times New Roman" pitchFamily="18" charset="0"/>
              </a:rPr>
              <a:t> đó </a:t>
            </a:r>
            <a:r>
              <a:rPr lang="en-US" sz="4400" dirty="0" err="1" smtClean="0">
                <a:latin typeface="Times New Roman" pitchFamily="18" charset="0"/>
                <a:cs typeface="Times New Roman" pitchFamily="18" charset="0"/>
              </a:rPr>
              <a:t>diễn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ra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như</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thê</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nào</a:t>
            </a:r>
            <a:r>
              <a:rPr lang="en-US" sz="4400" dirty="0" smtClean="0">
                <a:latin typeface="Times New Roman" pitchFamily="18" charset="0"/>
                <a:cs typeface="Times New Roman" pitchFamily="18" charset="0"/>
              </a:rPr>
              <a:t>?</a:t>
            </a:r>
          </a:p>
          <a:p>
            <a:pPr>
              <a:buFontTx/>
              <a:buChar char="-"/>
            </a:pPr>
            <a:r>
              <a:rPr lang="en-US" sz="4400" dirty="0" err="1" smtClean="0">
                <a:latin typeface="Times New Roman" pitchFamily="18" charset="0"/>
                <a:cs typeface="Times New Roman" pitchFamily="18" charset="0"/>
              </a:rPr>
              <a:t>Làm</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được</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việc</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tốt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em</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cảm</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thấy</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như</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thê</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nào</a:t>
            </a:r>
            <a:r>
              <a:rPr lang="en-US" sz="4400" dirty="0" smtClean="0">
                <a:latin typeface="Times New Roman" pitchFamily="18" charset="0"/>
                <a:cs typeface="Times New Roman" pitchFamily="18" charset="0"/>
              </a:rPr>
              <a:t>?</a:t>
            </a:r>
          </a:p>
          <a:p>
            <a:pPr marL="0" indent="0">
              <a:buNone/>
            </a:pPr>
            <a:endParaRPr lang="en-US" sz="4400" dirty="0"/>
          </a:p>
        </p:txBody>
      </p:sp>
      <p:sp>
        <p:nvSpPr>
          <p:cNvPr id="4" name="TextBox 3"/>
          <p:cNvSpPr txBox="1"/>
          <p:nvPr/>
        </p:nvSpPr>
        <p:spPr>
          <a:xfrm>
            <a:off x="609600" y="2514600"/>
            <a:ext cx="1981200" cy="646331"/>
          </a:xfrm>
          <a:prstGeom prst="rect">
            <a:avLst/>
          </a:prstGeom>
          <a:noFill/>
        </p:spPr>
        <p:txBody>
          <a:bodyPr wrap="square" rtlCol="0">
            <a:prstTxWarp prst="textArchUp">
              <a:avLst/>
            </a:prstTxWarp>
            <a:spAutoFit/>
          </a:bodyPr>
          <a:lstStyle/>
          <a:p>
            <a:r>
              <a:rPr lang="en-US" sz="3600" dirty="0" err="1" smtClean="0">
                <a:solidFill>
                  <a:srgbClr val="FF0000"/>
                </a:solidFill>
                <a:latin typeface="Times New Roman" panose="02020603050405020304" pitchFamily="18" charset="0"/>
                <a:cs typeface="Times New Roman" panose="02020603050405020304" pitchFamily="18" charset="0"/>
              </a:rPr>
              <a:t>Gợi</a:t>
            </a:r>
            <a:r>
              <a:rPr lang="en-US" sz="3600" dirty="0" smtClean="0">
                <a:solidFill>
                  <a:srgbClr val="FF0000"/>
                </a:solidFill>
                <a:latin typeface="Times New Roman" panose="02020603050405020304" pitchFamily="18" charset="0"/>
                <a:cs typeface="Times New Roman" panose="02020603050405020304" pitchFamily="18" charset="0"/>
              </a:rPr>
              <a:t> ý</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64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0236"/>
            <a:ext cx="11049000" cy="3046988"/>
          </a:xfrm>
          <a:prstGeom prst="rect">
            <a:avLst/>
          </a:prstGeom>
        </p:spPr>
        <p:txBody>
          <a:bodyPr wrap="square">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	</a:t>
            </a:r>
            <a:r>
              <a:rPr lang="vi-VN" sz="3200" dirty="0" smtClean="0">
                <a:solidFill>
                  <a:srgbClr val="FF0000"/>
                </a:solidFill>
                <a:latin typeface="Times New Roman" panose="02020603050405020304" pitchFamily="18" charset="0"/>
                <a:cs typeface="Times New Roman" panose="02020603050405020304" pitchFamily="18" charset="0"/>
              </a:rPr>
              <a:t>Có </a:t>
            </a:r>
            <a:r>
              <a:rPr lang="vi-VN" sz="3200" dirty="0">
                <a:solidFill>
                  <a:srgbClr val="FF0000"/>
                </a:solidFill>
                <a:latin typeface="Times New Roman" panose="02020603050405020304" pitchFamily="18" charset="0"/>
                <a:cs typeface="Times New Roman" panose="02020603050405020304" pitchFamily="18" charset="0"/>
              </a:rPr>
              <a:t>lần, trong giờ kiểm tra, chiếc bút mực của bạn Minh bị hỏng. Trong khi bạn Minh vẫn đang loay hoay không biết phải làm sao thì em đã nhanh chóng lấy chiếc bút còn lại của mình trong hộp bút đưa cho bạn. Vì vậy, chúng em đã hoàn thành xong bài kiểm tra của mình. Em rất vui vì đây là một việc tốt em nên làm.</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68406" y="3276600"/>
            <a:ext cx="11506200" cy="3416320"/>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	E</a:t>
            </a:r>
            <a:r>
              <a:rPr lang="vi-VN" sz="3600" dirty="0" smtClean="0">
                <a:latin typeface="Times New Roman" panose="02020603050405020304" pitchFamily="18" charset="0"/>
                <a:cs typeface="Times New Roman" panose="02020603050405020304" pitchFamily="18" charset="0"/>
              </a:rPr>
              <a:t>m </a:t>
            </a:r>
            <a:r>
              <a:rPr lang="vi-VN" sz="3600" dirty="0">
                <a:latin typeface="Times New Roman" panose="02020603050405020304" pitchFamily="18" charset="0"/>
                <a:cs typeface="Times New Roman" panose="02020603050405020304" pitchFamily="18" charset="0"/>
              </a:rPr>
              <a:t>và Lan đang đi học về thì gặp một bà cụ đang muốn sang đường. </a:t>
            </a:r>
            <a:r>
              <a:rPr lang="vi-VN" sz="3600" dirty="0" smtClean="0">
                <a:latin typeface="Times New Roman" panose="02020603050405020304" pitchFamily="18" charset="0"/>
                <a:cs typeface="Times New Roman" panose="02020603050405020304" pitchFamily="18" charset="0"/>
              </a:rPr>
              <a:t>Trên tay bà xách nhiều túi nên bà gặp khó khăn. Chúng </a:t>
            </a:r>
            <a:r>
              <a:rPr lang="vi-VN" sz="3600" dirty="0">
                <a:latin typeface="Times New Roman" panose="02020603050405020304" pitchFamily="18" charset="0"/>
                <a:cs typeface="Times New Roman" panose="02020603050405020304" pitchFamily="18" charset="0"/>
              </a:rPr>
              <a:t>em đã đến chào bà và chủ động giúp bà qua đường. Bạn Lan xách hộ bà những chiếc túi còn em thì cầm tay bà. </a:t>
            </a:r>
            <a:r>
              <a:rPr lang="vi-VN" sz="3600" dirty="0" smtClean="0">
                <a:latin typeface="Times New Roman" panose="02020603050405020304" pitchFamily="18" charset="0"/>
                <a:cs typeface="Times New Roman" panose="02020603050405020304" pitchFamily="18" charset="0"/>
              </a:rPr>
              <a:t>Bà </a:t>
            </a:r>
            <a:r>
              <a:rPr lang="vi-VN" sz="3600" dirty="0">
                <a:latin typeface="Times New Roman" panose="02020603050405020304" pitchFamily="18" charset="0"/>
                <a:cs typeface="Times New Roman" panose="02020603050405020304" pitchFamily="18" charset="0"/>
              </a:rPr>
              <a:t>khen chúng em ngoan và cho mỗi đứa một quả táo. Em và Lan rất vui vì đã làm được một việc tốt.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380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62342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5" name="TextBox 4"/>
          <p:cNvSpPr txBox="1"/>
          <p:nvPr/>
        </p:nvSpPr>
        <p:spPr>
          <a:xfrm>
            <a:off x="2971800" y="1219200"/>
            <a:ext cx="4419600" cy="3462084"/>
          </a:xfrm>
          <a:prstGeom prst="rect">
            <a:avLst/>
          </a:prstGeom>
          <a:noFill/>
          <a:ln w="57150">
            <a:noFill/>
          </a:ln>
        </p:spPr>
        <p:txBody>
          <a:bodyPr wrap="square" lIns="136763" tIns="68381" rIns="136763" bIns="68381" rtlCol="0">
            <a:spAutoFit/>
          </a:bodyPr>
          <a:lstStyle/>
          <a:p>
            <a:pPr algn="ctr">
              <a:spcBef>
                <a:spcPts val="898"/>
              </a:spcBef>
            </a:pPr>
            <a:r>
              <a:rPr lang="en-US" sz="54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Kids" pitchFamily="2" charset="0"/>
                <a:cs typeface="Times New Roman" panose="02020603050405020304" pitchFamily="18" charset="0"/>
              </a:rPr>
              <a:t>A. ĐỌC THẦM VÀ LÀM BÀI TẬP</a:t>
            </a:r>
          </a:p>
        </p:txBody>
      </p:sp>
    </p:spTree>
    <p:extLst>
      <p:ext uri="{BB962C8B-B14F-4D97-AF65-F5344CB8AC3E}">
        <p14:creationId xmlns:p14="http://schemas.microsoft.com/office/powerpoint/2010/main" val="42343386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038600" y="1981200"/>
            <a:ext cx="5105400" cy="2308324"/>
          </a:xfrm>
          <a:prstGeom prst="rect">
            <a:avLst/>
          </a:prstGeom>
        </p:spPr>
        <p:txBody>
          <a:bodyPr wrap="square">
            <a:spAutoFit/>
          </a:bodyPr>
          <a:lstStyle/>
          <a:p>
            <a:pPr algn="ctr"/>
            <a:r>
              <a:rPr lang="en-US" sz="7200" b="1" dirty="0" err="1">
                <a:solidFill>
                  <a:srgbClr val="FF0000"/>
                </a:solidFill>
                <a:latin typeface="Times New Roman" panose="02020603050405020304" pitchFamily="18" charset="0"/>
                <a:cs typeface="Times New Roman" panose="02020603050405020304" pitchFamily="18" charset="0"/>
              </a:rPr>
              <a:t>Chúng</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smtClean="0">
                <a:solidFill>
                  <a:srgbClr val="FF0000"/>
                </a:solidFill>
                <a:latin typeface="Times New Roman" panose="02020603050405020304" pitchFamily="18" charset="0"/>
                <a:cs typeface="Times New Roman" panose="02020603050405020304" pitchFamily="18" charset="0"/>
              </a:rPr>
              <a:t>em</a:t>
            </a:r>
            <a:endParaRPr lang="en-US" sz="7200" b="1" dirty="0" smtClean="0">
              <a:solidFill>
                <a:srgbClr val="FF0000"/>
              </a:solidFill>
              <a:latin typeface="Times New Roman" panose="02020603050405020304" pitchFamily="18" charset="0"/>
              <a:cs typeface="Times New Roman" panose="02020603050405020304" pitchFamily="18" charset="0"/>
            </a:endParaRPr>
          </a:p>
          <a:p>
            <a:pPr algn="ctr"/>
            <a:r>
              <a:rPr lang="en-US" sz="7200" b="1" dirty="0" smtClean="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là</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đẹp</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nhất</a:t>
            </a:r>
            <a:r>
              <a:rPr lang="en-US" sz="72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854715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2" name="Rectangle 1"/>
          <p:cNvSpPr/>
          <p:nvPr/>
        </p:nvSpPr>
        <p:spPr>
          <a:xfrm>
            <a:off x="4648200" y="2743200"/>
            <a:ext cx="2920992" cy="1569660"/>
          </a:xfrm>
          <a:prstGeom prst="rect">
            <a:avLst/>
          </a:prstGeom>
          <a:noFill/>
        </p:spPr>
        <p:txBody>
          <a:bodyPr wrap="none" lIns="91440" tIns="45720" rIns="91440" bIns="45720">
            <a:spAutoFit/>
          </a:bodyPr>
          <a:lstStyle/>
          <a:p>
            <a:pPr algn="ctr"/>
            <a:r>
              <a:rPr lang="en-US" sz="9600" b="1" dirty="0" smtClean="0">
                <a:ln w="12700">
                  <a:solidFill>
                    <a:schemeClr val="bg1"/>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ĐỌC</a:t>
            </a:r>
            <a:endParaRPr lang="en-US" sz="9600" b="1" cap="none" spc="0" dirty="0">
              <a:ln w="12700">
                <a:solidFill>
                  <a:schemeClr val="bg1"/>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8097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2000" b="-18000"/>
          </a:stretch>
        </a:blipFill>
        <a:effectLst/>
      </p:bgPr>
    </p:bg>
    <p:spTree>
      <p:nvGrpSpPr>
        <p:cNvPr id="1" name=""/>
        <p:cNvGrpSpPr/>
        <p:nvPr/>
      </p:nvGrpSpPr>
      <p:grpSpPr>
        <a:xfrm>
          <a:off x="0" y="0"/>
          <a:ext cx="0" cy="0"/>
          <a:chOff x="0" y="0"/>
          <a:chExt cx="0" cy="0"/>
        </a:xfrm>
      </p:grpSpPr>
      <p:sp>
        <p:nvSpPr>
          <p:cNvPr id="4" name="Rectangle 3"/>
          <p:cNvSpPr/>
          <p:nvPr/>
        </p:nvSpPr>
        <p:spPr>
          <a:xfrm>
            <a:off x="498765" y="2030790"/>
            <a:ext cx="3893131" cy="1569660"/>
          </a:xfrm>
          <a:prstGeom prst="rect">
            <a:avLst/>
          </a:prstGeom>
        </p:spPr>
        <p:txBody>
          <a:bodyPr wrap="square">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Chúng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em</a:t>
            </a:r>
            <a:endParaRPr lang="en-US" sz="4800" b="1" dirty="0" smtClean="0">
              <a:solidFill>
                <a:srgbClr val="FF0000"/>
              </a:solidFill>
              <a:latin typeface="Times New Roman" panose="02020603050405020304" pitchFamily="18" charset="0"/>
              <a:cs typeface="Times New Roman" panose="02020603050405020304" pitchFamily="18" charset="0"/>
            </a:endParaRPr>
          </a:p>
          <a:p>
            <a:pPr algn="ct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đẹp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nhất</a:t>
            </a:r>
            <a:r>
              <a:rPr lang="en-US" sz="4800" b="1" dirty="0">
                <a:solidFill>
                  <a:srgbClr val="FF0000"/>
                </a:solidFill>
                <a:latin typeface="Times New Roman" panose="02020603050405020304" pitchFamily="18" charset="0"/>
                <a:cs typeface="Times New Roman" panose="02020603050405020304" pitchFamily="18" charset="0"/>
              </a:rPr>
              <a:t> </a:t>
            </a:r>
          </a:p>
        </p:txBody>
      </p:sp>
      <p:sp>
        <p:nvSpPr>
          <p:cNvPr id="5" name="Rectangle 4"/>
          <p:cNvSpPr/>
          <p:nvPr/>
        </p:nvSpPr>
        <p:spPr>
          <a:xfrm>
            <a:off x="6096000" y="228600"/>
            <a:ext cx="5638800" cy="7201972"/>
          </a:xfrm>
          <a:prstGeom prst="rect">
            <a:avLst/>
          </a:prstGeom>
        </p:spPr>
        <p:txBody>
          <a:bodyPr wrap="square">
            <a:spAutoFit/>
          </a:bodyPr>
          <a:lstStyle/>
          <a:p>
            <a:r>
              <a:rPr lang="vi-VN" sz="2800" dirty="0">
                <a:latin typeface="Times New Roman" pitchFamily="18" charset="0"/>
                <a:cs typeface="Times New Roman" pitchFamily="18" charset="0"/>
              </a:rPr>
              <a:t>Chúng em là cái nụ</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Thời gian là lời ca</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Nắng mưa tưới tắm nụ</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Nở xòe </a:t>
            </a:r>
            <a:r>
              <a:rPr lang="vi-VN" sz="2800" dirty="0" smtClean="0">
                <a:latin typeface="Times New Roman" pitchFamily="18" charset="0"/>
                <a:cs typeface="Times New Roman" pitchFamily="18" charset="0"/>
              </a:rPr>
              <a:t>thành </a:t>
            </a:r>
            <a:r>
              <a:rPr lang="vi-VN" sz="2800" dirty="0">
                <a:latin typeface="Times New Roman" pitchFamily="18" charset="0"/>
                <a:cs typeface="Times New Roman" pitchFamily="18" charset="0"/>
              </a:rPr>
              <a:t>bông hoa.</a:t>
            </a:r>
            <a:endParaRPr lang="en-US" sz="2800" dirty="0">
              <a:latin typeface="Times New Roman" pitchFamily="18" charset="0"/>
              <a:cs typeface="Times New Roman" pitchFamily="18" charset="0"/>
            </a:endParaRPr>
          </a:p>
          <a:p>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Chúng em là bông hoa</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Thời gian là tiếng hát</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Đất trời nuôi dưỡng hoa</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Thành hoa thơm ngọt mật.</a:t>
            </a:r>
            <a:endParaRPr lang="en-US" sz="2800" dirty="0">
              <a:latin typeface="Times New Roman" pitchFamily="18" charset="0"/>
              <a:cs typeface="Times New Roman" pitchFamily="18" charset="0"/>
            </a:endParaRPr>
          </a:p>
          <a:p>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Chúng em là yêu thương</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Vô tư và chân thật</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Ở trên Trái Đất này</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Chúng em là đẹp nhất.</a:t>
            </a:r>
          </a:p>
          <a:p>
            <a:pPr algn="r"/>
            <a:r>
              <a:rPr lang="vi-VN" sz="2800" i="1" dirty="0">
                <a:latin typeface="Times New Roman" pitchFamily="18" charset="0"/>
                <a:cs typeface="Times New Roman" pitchFamily="18" charset="0"/>
              </a:rPr>
              <a:t>Phạm Đông Hưng</a:t>
            </a:r>
            <a:endParaRPr lang="vi-VN" sz="2800" dirty="0">
              <a:latin typeface="Times New Roman" pitchFamily="18" charset="0"/>
              <a:cs typeface="Times New Roman" pitchFamily="18" charset="0"/>
            </a:endParaRPr>
          </a:p>
          <a:p>
            <a:endParaRPr lang="en-US" sz="2800"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4386" b="99123" l="5641" r="100000"/>
                    </a14:imgEffect>
                  </a14:imgLayer>
                </a14:imgProps>
              </a:ext>
            </a:extLst>
          </a:blip>
          <a:stretch>
            <a:fillRect/>
          </a:stretch>
        </p:blipFill>
        <p:spPr>
          <a:xfrm>
            <a:off x="152400" y="3600450"/>
            <a:ext cx="3714750" cy="325755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5000" b="96667" l="9843" r="89764"/>
                    </a14:imgEffect>
                  </a14:imgLayer>
                </a14:imgProps>
              </a:ext>
            </a:extLst>
          </a:blip>
          <a:stretch>
            <a:fillRect/>
          </a:stretch>
        </p:blipFill>
        <p:spPr>
          <a:xfrm>
            <a:off x="3835981" y="2352675"/>
            <a:ext cx="2419350" cy="2857500"/>
          </a:xfrm>
          <a:prstGeom prst="rect">
            <a:avLst/>
          </a:prstGeom>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ackgroundRemoval t="4598" b="99310" l="5696" r="95570"/>
                    </a14:imgEffect>
                  </a14:imgLayer>
                </a14:imgProps>
              </a:ext>
            </a:extLst>
          </a:blip>
          <a:stretch>
            <a:fillRect/>
          </a:stretch>
        </p:blipFill>
        <p:spPr>
          <a:xfrm>
            <a:off x="9906000" y="1928812"/>
            <a:ext cx="2171700" cy="4143375"/>
          </a:xfrm>
          <a:prstGeom prst="rect">
            <a:avLst/>
          </a:prstGeom>
        </p:spPr>
      </p:pic>
      <p:sp>
        <p:nvSpPr>
          <p:cNvPr id="12" name="Rounded Rectangle 11"/>
          <p:cNvSpPr/>
          <p:nvPr/>
        </p:nvSpPr>
        <p:spPr>
          <a:xfrm>
            <a:off x="10210800" y="63427"/>
            <a:ext cx="1866900" cy="893618"/>
          </a:xfrm>
          <a:prstGeom prst="roundRect">
            <a:avLst/>
          </a:prstGeom>
          <a:solidFill>
            <a:srgbClr val="EEA738"/>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endPar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138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Horizontal)">
                                      <p:cBhvr>
                                        <p:cTn id="18" dur="500"/>
                                        <p:tgtEl>
                                          <p:spTgt spid="5"/>
                                        </p:tgtEl>
                                      </p:cBhvr>
                                    </p:animEffect>
                                  </p:childTnLst>
                                </p:cTn>
                              </p:par>
                              <p:par>
                                <p:cTn id="19" presetID="3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par>
                                <p:cTn id="25" presetID="3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par>
                                <p:cTn id="31" presetID="3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2000" b="-18000"/>
          </a:stretch>
        </a:blipFill>
        <a:effectLst/>
      </p:bgPr>
    </p:bg>
    <p:spTree>
      <p:nvGrpSpPr>
        <p:cNvPr id="1" name=""/>
        <p:cNvGrpSpPr/>
        <p:nvPr/>
      </p:nvGrpSpPr>
      <p:grpSpPr>
        <a:xfrm>
          <a:off x="0" y="0"/>
          <a:ext cx="0" cy="0"/>
          <a:chOff x="0" y="0"/>
          <a:chExt cx="0" cy="0"/>
        </a:xfrm>
      </p:grpSpPr>
      <p:sp>
        <p:nvSpPr>
          <p:cNvPr id="4" name="Rectangle 3"/>
          <p:cNvSpPr/>
          <p:nvPr/>
        </p:nvSpPr>
        <p:spPr>
          <a:xfrm>
            <a:off x="218283" y="1928812"/>
            <a:ext cx="3893131" cy="1569660"/>
          </a:xfrm>
          <a:prstGeom prst="rect">
            <a:avLst/>
          </a:prstGeom>
        </p:spPr>
        <p:txBody>
          <a:bodyPr wrap="square">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Chúng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em</a:t>
            </a:r>
            <a:endParaRPr lang="en-US" sz="4800" b="1" dirty="0" smtClean="0">
              <a:solidFill>
                <a:srgbClr val="FF0000"/>
              </a:solidFill>
              <a:latin typeface="Times New Roman" panose="02020603050405020304" pitchFamily="18" charset="0"/>
              <a:cs typeface="Times New Roman" panose="02020603050405020304" pitchFamily="18" charset="0"/>
            </a:endParaRPr>
          </a:p>
          <a:p>
            <a:pPr algn="ct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đẹp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nhất</a:t>
            </a:r>
            <a:r>
              <a:rPr lang="en-US" sz="4800" b="1" dirty="0">
                <a:solidFill>
                  <a:srgbClr val="FF0000"/>
                </a:solidFill>
                <a:latin typeface="Times New Roman" panose="02020603050405020304" pitchFamily="18" charset="0"/>
                <a:cs typeface="Times New Roman" panose="02020603050405020304" pitchFamily="18" charset="0"/>
              </a:rPr>
              <a:t> </a:t>
            </a:r>
          </a:p>
        </p:txBody>
      </p:sp>
      <p:sp>
        <p:nvSpPr>
          <p:cNvPr id="5" name="Rectangle 4"/>
          <p:cNvSpPr/>
          <p:nvPr/>
        </p:nvSpPr>
        <p:spPr>
          <a:xfrm>
            <a:off x="5791200" y="268432"/>
            <a:ext cx="5638800" cy="7201972"/>
          </a:xfrm>
          <a:prstGeom prst="rect">
            <a:avLst/>
          </a:prstGeom>
        </p:spPr>
        <p:txBody>
          <a:bodyPr wrap="square">
            <a:spAutoFit/>
          </a:bodyPr>
          <a:lstStyle/>
          <a:p>
            <a:r>
              <a:rPr lang="vi-VN" sz="2800" dirty="0">
                <a:latin typeface="Times New Roman" pitchFamily="18" charset="0"/>
                <a:cs typeface="Times New Roman" pitchFamily="18" charset="0"/>
              </a:rPr>
              <a:t>Chúng em là cái nụ</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Thời gian là lời ca</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Nắng mưa tưới tắm nụ</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Nở xòe </a:t>
            </a:r>
            <a:r>
              <a:rPr lang="vi-VN" sz="2800" dirty="0" smtClean="0">
                <a:latin typeface="Times New Roman" pitchFamily="18" charset="0"/>
                <a:cs typeface="Times New Roman" pitchFamily="18" charset="0"/>
              </a:rPr>
              <a:t>thành </a:t>
            </a:r>
            <a:r>
              <a:rPr lang="vi-VN" sz="2800" dirty="0">
                <a:latin typeface="Times New Roman" pitchFamily="18" charset="0"/>
                <a:cs typeface="Times New Roman" pitchFamily="18" charset="0"/>
              </a:rPr>
              <a:t>bông hoa.</a:t>
            </a:r>
            <a:endParaRPr lang="en-US" sz="2800" dirty="0">
              <a:latin typeface="Times New Roman" pitchFamily="18" charset="0"/>
              <a:cs typeface="Times New Roman" pitchFamily="18" charset="0"/>
            </a:endParaRPr>
          </a:p>
          <a:p>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Chúng em là bông hoa</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Thời gian là tiếng hát</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Đất trời nuôi dưỡng hoa</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Thành hoa thơm ngọt mật.</a:t>
            </a:r>
            <a:endParaRPr lang="en-US" sz="2800" dirty="0">
              <a:latin typeface="Times New Roman" pitchFamily="18" charset="0"/>
              <a:cs typeface="Times New Roman" pitchFamily="18" charset="0"/>
            </a:endParaRPr>
          </a:p>
          <a:p>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Chúng em là yêu thương</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Vô tư và chân thật</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Ở trên Trái Đất này</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Chúng em là đẹp nhất.</a:t>
            </a:r>
          </a:p>
          <a:p>
            <a:pPr algn="r"/>
            <a:r>
              <a:rPr lang="vi-VN" sz="2800" i="1" dirty="0">
                <a:latin typeface="Times New Roman" pitchFamily="18" charset="0"/>
                <a:cs typeface="Times New Roman" pitchFamily="18" charset="0"/>
              </a:rPr>
              <a:t>Phạm Đông Hưng</a:t>
            </a:r>
            <a:endParaRPr lang="vi-VN" sz="2800" dirty="0">
              <a:latin typeface="Times New Roman" pitchFamily="18" charset="0"/>
              <a:cs typeface="Times New Roman" pitchFamily="18" charset="0"/>
            </a:endParaRPr>
          </a:p>
          <a:p>
            <a:endParaRPr lang="en-US" sz="2800"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4386" b="99123" l="5641" r="100000"/>
                    </a14:imgEffect>
                  </a14:imgLayer>
                </a14:imgProps>
              </a:ext>
            </a:extLst>
          </a:blip>
          <a:stretch>
            <a:fillRect/>
          </a:stretch>
        </p:blipFill>
        <p:spPr>
          <a:xfrm>
            <a:off x="-124691" y="3619500"/>
            <a:ext cx="3714750" cy="325755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5000" b="96667" l="9843" r="89764"/>
                    </a14:imgEffect>
                  </a14:imgLayer>
                </a14:imgProps>
              </a:ext>
            </a:extLst>
          </a:blip>
          <a:stretch>
            <a:fillRect/>
          </a:stretch>
        </p:blipFill>
        <p:spPr>
          <a:xfrm>
            <a:off x="3562413" y="2190750"/>
            <a:ext cx="2419350" cy="2857500"/>
          </a:xfrm>
          <a:prstGeom prst="rect">
            <a:avLst/>
          </a:prstGeom>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ackgroundRemoval t="4598" b="99310" l="5696" r="95570"/>
                    </a14:imgEffect>
                  </a14:imgLayer>
                </a14:imgProps>
              </a:ext>
            </a:extLst>
          </a:blip>
          <a:stretch>
            <a:fillRect/>
          </a:stretch>
        </p:blipFill>
        <p:spPr>
          <a:xfrm>
            <a:off x="9906000" y="1928812"/>
            <a:ext cx="2171700" cy="4143375"/>
          </a:xfrm>
          <a:prstGeom prst="rect">
            <a:avLst/>
          </a:prstGeom>
        </p:spPr>
      </p:pic>
      <p:sp>
        <p:nvSpPr>
          <p:cNvPr id="9" name="Rounded Rectangle 8"/>
          <p:cNvSpPr/>
          <p:nvPr/>
        </p:nvSpPr>
        <p:spPr>
          <a:xfrm>
            <a:off x="218283" y="0"/>
            <a:ext cx="2400300" cy="1503218"/>
          </a:xfrm>
          <a:prstGeom prst="roundRect">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Times New Roman" panose="02020603050405020304" pitchFamily="18" charset="0"/>
                <a:cs typeface="Times New Roman" panose="02020603050405020304" pitchFamily="18" charset="0"/>
              </a:rPr>
              <a:t>LUYỆN ĐỌC</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793794" y="1565142"/>
            <a:ext cx="1330814" cy="523220"/>
          </a:xfrm>
          <a:prstGeom prst="rect">
            <a:avLst/>
          </a:prstGeom>
        </p:spPr>
        <p:txBody>
          <a:bodyPr wrap="none">
            <a:spAutoFit/>
          </a:bodyPr>
          <a:lstStyle/>
          <a:p>
            <a:r>
              <a:rPr lang="vi-VN" sz="2800" dirty="0">
                <a:solidFill>
                  <a:srgbClr val="0000FF"/>
                </a:solidFill>
                <a:latin typeface="Times New Roman" pitchFamily="18" charset="0"/>
                <a:cs typeface="Times New Roman" pitchFamily="18" charset="0"/>
              </a:rPr>
              <a:t>Nở xòe </a:t>
            </a:r>
            <a:endParaRPr lang="en-US" sz="2800" dirty="0">
              <a:solidFill>
                <a:srgbClr val="0000FF"/>
              </a:solidFill>
            </a:endParaRPr>
          </a:p>
        </p:txBody>
      </p:sp>
      <p:sp>
        <p:nvSpPr>
          <p:cNvPr id="11" name="Rectangle 10"/>
          <p:cNvSpPr/>
          <p:nvPr/>
        </p:nvSpPr>
        <p:spPr>
          <a:xfrm>
            <a:off x="6991475" y="3250412"/>
            <a:ext cx="1923925" cy="523220"/>
          </a:xfrm>
          <a:prstGeom prst="rect">
            <a:avLst/>
          </a:prstGeom>
        </p:spPr>
        <p:txBody>
          <a:bodyPr wrap="none">
            <a:spAutoFit/>
          </a:bodyPr>
          <a:lstStyle/>
          <a:p>
            <a:r>
              <a:rPr lang="vi-VN" sz="2800" dirty="0">
                <a:solidFill>
                  <a:srgbClr val="0000FF"/>
                </a:solidFill>
                <a:latin typeface="Times New Roman" pitchFamily="18" charset="0"/>
                <a:cs typeface="Times New Roman" pitchFamily="18" charset="0"/>
              </a:rPr>
              <a:t>nuôi dưỡng </a:t>
            </a:r>
            <a:endParaRPr lang="en-US" sz="2800" dirty="0">
              <a:solidFill>
                <a:srgbClr val="0000FF"/>
              </a:solidFill>
            </a:endParaRPr>
          </a:p>
        </p:txBody>
      </p:sp>
      <p:sp>
        <p:nvSpPr>
          <p:cNvPr id="2" name="Rectangle 1"/>
          <p:cNvSpPr/>
          <p:nvPr/>
        </p:nvSpPr>
        <p:spPr>
          <a:xfrm>
            <a:off x="7592682" y="700743"/>
            <a:ext cx="979755" cy="523220"/>
          </a:xfrm>
          <a:prstGeom prst="rect">
            <a:avLst/>
          </a:prstGeom>
        </p:spPr>
        <p:txBody>
          <a:bodyPr wrap="none">
            <a:spAutoFit/>
          </a:bodyPr>
          <a:lstStyle/>
          <a:p>
            <a:r>
              <a:rPr lang="vi-VN" sz="2800" dirty="0">
                <a:solidFill>
                  <a:srgbClr val="0000FF"/>
                </a:solidFill>
                <a:latin typeface="Times New Roman" pitchFamily="18" charset="0"/>
                <a:cs typeface="Times New Roman" pitchFamily="18" charset="0"/>
              </a:rPr>
              <a:t>lời ca</a:t>
            </a:r>
            <a:endParaRPr lang="en-US" sz="2800" dirty="0">
              <a:solidFill>
                <a:srgbClr val="0000FF"/>
              </a:solidFill>
            </a:endParaRPr>
          </a:p>
        </p:txBody>
      </p:sp>
      <p:cxnSp>
        <p:nvCxnSpPr>
          <p:cNvPr id="12" name="Straight Connector 11"/>
          <p:cNvCxnSpPr/>
          <p:nvPr/>
        </p:nvCxnSpPr>
        <p:spPr>
          <a:xfrm flipH="1">
            <a:off x="8658285" y="394124"/>
            <a:ext cx="140319" cy="3574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8549475" y="775421"/>
            <a:ext cx="138576" cy="3377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380363" y="1651288"/>
            <a:ext cx="114093" cy="3255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066824" y="1223963"/>
            <a:ext cx="140320" cy="3413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9145437" y="2530027"/>
            <a:ext cx="94709" cy="2985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037759" y="2965652"/>
            <a:ext cx="99225" cy="3157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9373801" y="3478528"/>
            <a:ext cx="115357" cy="2800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9668867" y="3869418"/>
            <a:ext cx="116632" cy="2651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9450829" y="4665704"/>
            <a:ext cx="140319" cy="3574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304513" y="5129180"/>
            <a:ext cx="138576" cy="3377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9150097" y="5946209"/>
            <a:ext cx="114093" cy="3255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735270" y="5503894"/>
            <a:ext cx="140320" cy="3413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53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4"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par>
                                <p:cTn id="44" presetID="22" presetClass="entr" presetSubtype="4"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5"/>
                                        </p:tgtEl>
                                      </p:cBhvr>
                                    </p:animEffect>
                                    <p:set>
                                      <p:cBhvr>
                                        <p:cTn id="60" dur="1" fill="hold">
                                          <p:stCondLst>
                                            <p:cond delay="499"/>
                                          </p:stCondLst>
                                        </p:cTn>
                                        <p:tgtEl>
                                          <p:spTgt spid="1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down)">
                                      <p:cBhvr>
                                        <p:cTn id="70" dur="500"/>
                                        <p:tgtEl>
                                          <p:spTgt spid="16"/>
                                        </p:tgtEl>
                                      </p:cBhvr>
                                    </p:animEffect>
                                  </p:childTnLst>
                                </p:cTn>
                              </p:par>
                              <p:par>
                                <p:cTn id="71" presetID="22" presetClass="entr" presetSubtype="4"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down)">
                                      <p:cBhvr>
                                        <p:cTn id="73" dur="500"/>
                                        <p:tgtEl>
                                          <p:spTgt spid="17"/>
                                        </p:tgtEl>
                                      </p:cBhvr>
                                    </p:animEffect>
                                  </p:childTnLst>
                                </p:cTn>
                              </p:par>
                              <p:par>
                                <p:cTn id="74" presetID="22" presetClass="entr" presetSubtype="4" fill="hold"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down)">
                                      <p:cBhvr>
                                        <p:cTn id="76" dur="500"/>
                                        <p:tgtEl>
                                          <p:spTgt spid="18"/>
                                        </p:tgtEl>
                                      </p:cBhvr>
                                    </p:animEffect>
                                  </p:childTnLst>
                                </p:cTn>
                              </p:par>
                              <p:par>
                                <p:cTn id="77" presetID="22" presetClass="entr" presetSubtype="4"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down)">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17"/>
                                        </p:tgtEl>
                                      </p:cBhvr>
                                    </p:animEffect>
                                    <p:set>
                                      <p:cBhvr>
                                        <p:cTn id="87" dur="1" fill="hold">
                                          <p:stCondLst>
                                            <p:cond delay="499"/>
                                          </p:stCondLst>
                                        </p:cTn>
                                        <p:tgtEl>
                                          <p:spTgt spid="17"/>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18"/>
                                        </p:tgtEl>
                                      </p:cBhvr>
                                    </p:animEffect>
                                    <p:set>
                                      <p:cBhvr>
                                        <p:cTn id="90" dur="1" fill="hold">
                                          <p:stCondLst>
                                            <p:cond delay="499"/>
                                          </p:stCondLst>
                                        </p:cTn>
                                        <p:tgtEl>
                                          <p:spTgt spid="18"/>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19"/>
                                        </p:tgtEl>
                                      </p:cBhvr>
                                    </p:animEffect>
                                    <p:set>
                                      <p:cBhvr>
                                        <p:cTn id="93" dur="1" fill="hold">
                                          <p:stCondLst>
                                            <p:cond delay="499"/>
                                          </p:stCondLst>
                                        </p:cTn>
                                        <p:tgtEl>
                                          <p:spTgt spid="19"/>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par>
                                <p:cTn id="99" presetID="22" presetClass="entr" presetSubtype="4" fill="hold" nodeType="with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wipe(down)">
                                      <p:cBhvr>
                                        <p:cTn id="101" dur="500"/>
                                        <p:tgtEl>
                                          <p:spTgt spid="30"/>
                                        </p:tgtEl>
                                      </p:cBhvr>
                                    </p:animEffect>
                                  </p:childTnLst>
                                </p:cTn>
                              </p:par>
                              <p:par>
                                <p:cTn id="102" presetID="22" presetClass="entr" presetSubtype="4" fill="hold"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wipe(down)">
                                      <p:cBhvr>
                                        <p:cTn id="104" dur="500"/>
                                        <p:tgtEl>
                                          <p:spTgt spid="31"/>
                                        </p:tgtEl>
                                      </p:cBhvr>
                                    </p:animEffect>
                                  </p:childTnLst>
                                </p:cTn>
                              </p:par>
                              <p:par>
                                <p:cTn id="105" presetID="22" presetClass="entr" presetSubtype="4" fill="hold"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wipe(down)">
                                      <p:cBhvr>
                                        <p:cTn id="107" dur="500"/>
                                        <p:tgtEl>
                                          <p:spTgt spid="3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500"/>
                                        <p:tgtEl>
                                          <p:spTgt spid="29"/>
                                        </p:tgtEl>
                                      </p:cBhvr>
                                    </p:animEffect>
                                    <p:set>
                                      <p:cBhvr>
                                        <p:cTn id="112" dur="1" fill="hold">
                                          <p:stCondLst>
                                            <p:cond delay="499"/>
                                          </p:stCondLst>
                                        </p:cTn>
                                        <p:tgtEl>
                                          <p:spTgt spid="29"/>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30"/>
                                        </p:tgtEl>
                                      </p:cBhvr>
                                    </p:animEffect>
                                    <p:set>
                                      <p:cBhvr>
                                        <p:cTn id="115" dur="1" fill="hold">
                                          <p:stCondLst>
                                            <p:cond delay="499"/>
                                          </p:stCondLst>
                                        </p:cTn>
                                        <p:tgtEl>
                                          <p:spTgt spid="30"/>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31"/>
                                        </p:tgtEl>
                                      </p:cBhvr>
                                    </p:animEffect>
                                    <p:set>
                                      <p:cBhvr>
                                        <p:cTn id="118" dur="1" fill="hold">
                                          <p:stCondLst>
                                            <p:cond delay="499"/>
                                          </p:stCondLst>
                                        </p:cTn>
                                        <p:tgtEl>
                                          <p:spTgt spid="31"/>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32"/>
                                        </p:tgtEl>
                                      </p:cBhvr>
                                    </p:animEffect>
                                    <p:set>
                                      <p:cBhvr>
                                        <p:cTn id="121"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0" grpId="0"/>
      <p:bldP spid="11"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1000" b="-16000"/>
          </a:stretch>
        </a:blipFill>
        <a:effectLst/>
      </p:bgPr>
    </p:bg>
    <p:spTree>
      <p:nvGrpSpPr>
        <p:cNvPr id="1" name=""/>
        <p:cNvGrpSpPr/>
        <p:nvPr/>
      </p:nvGrpSpPr>
      <p:grpSpPr>
        <a:xfrm>
          <a:off x="0" y="0"/>
          <a:ext cx="0" cy="0"/>
          <a:chOff x="0" y="0"/>
          <a:chExt cx="0" cy="0"/>
        </a:xfrm>
      </p:grpSpPr>
      <p:sp>
        <p:nvSpPr>
          <p:cNvPr id="4" name="Rectangle 3"/>
          <p:cNvSpPr/>
          <p:nvPr/>
        </p:nvSpPr>
        <p:spPr>
          <a:xfrm>
            <a:off x="152400" y="1002090"/>
            <a:ext cx="3893131" cy="1569660"/>
          </a:xfrm>
          <a:prstGeom prst="rect">
            <a:avLst/>
          </a:prstGeom>
        </p:spPr>
        <p:txBody>
          <a:bodyPr wrap="square">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Chúng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em</a:t>
            </a:r>
            <a:endParaRPr lang="en-US" sz="4800" b="1" dirty="0" smtClean="0">
              <a:solidFill>
                <a:srgbClr val="FF0000"/>
              </a:solidFill>
              <a:latin typeface="Times New Roman" panose="02020603050405020304" pitchFamily="18" charset="0"/>
              <a:cs typeface="Times New Roman" panose="02020603050405020304" pitchFamily="18" charset="0"/>
            </a:endParaRPr>
          </a:p>
          <a:p>
            <a:pPr algn="ct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đẹp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nhất</a:t>
            </a:r>
            <a:r>
              <a:rPr lang="en-US" sz="4800" b="1" dirty="0">
                <a:solidFill>
                  <a:srgbClr val="FF0000"/>
                </a:solidFill>
                <a:latin typeface="Times New Roman" panose="02020603050405020304" pitchFamily="18" charset="0"/>
                <a:cs typeface="Times New Roman" panose="02020603050405020304" pitchFamily="18" charset="0"/>
              </a:rPr>
              <a:t> </a:t>
            </a:r>
          </a:p>
        </p:txBody>
      </p:sp>
      <p:sp>
        <p:nvSpPr>
          <p:cNvPr id="5" name="Rectangle 4"/>
          <p:cNvSpPr/>
          <p:nvPr/>
        </p:nvSpPr>
        <p:spPr>
          <a:xfrm>
            <a:off x="6151418" y="228600"/>
            <a:ext cx="5638800" cy="7201972"/>
          </a:xfrm>
          <a:prstGeom prst="rect">
            <a:avLst/>
          </a:prstGeom>
        </p:spPr>
        <p:txBody>
          <a:bodyPr wrap="square">
            <a:spAutoFit/>
          </a:bodyPr>
          <a:lstStyle/>
          <a:p>
            <a:r>
              <a:rPr lang="vi-VN" sz="2800" dirty="0">
                <a:latin typeface="Times New Roman" pitchFamily="18" charset="0"/>
                <a:cs typeface="Times New Roman" pitchFamily="18" charset="0"/>
              </a:rPr>
              <a:t>Chúng em là cái nụ</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Thời gian là lời ca</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Nắng mưa tưới tắm nụ</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Nở xòe </a:t>
            </a:r>
            <a:r>
              <a:rPr lang="vi-VN" sz="2800" dirty="0" smtClean="0">
                <a:latin typeface="Times New Roman" pitchFamily="18" charset="0"/>
                <a:cs typeface="Times New Roman" pitchFamily="18" charset="0"/>
              </a:rPr>
              <a:t>thành </a:t>
            </a:r>
            <a:r>
              <a:rPr lang="vi-VN" sz="2800" dirty="0">
                <a:latin typeface="Times New Roman" pitchFamily="18" charset="0"/>
                <a:cs typeface="Times New Roman" pitchFamily="18" charset="0"/>
              </a:rPr>
              <a:t>bông hoa.</a:t>
            </a:r>
            <a:endParaRPr lang="en-US" sz="2800" dirty="0">
              <a:latin typeface="Times New Roman" pitchFamily="18" charset="0"/>
              <a:cs typeface="Times New Roman" pitchFamily="18" charset="0"/>
            </a:endParaRPr>
          </a:p>
          <a:p>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Chúng em là bông hoa</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Thời gian là tiếng hát</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Đất trời nuôi dưỡng hoa</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Thành hoa thơm ngọt mật.</a:t>
            </a:r>
            <a:endParaRPr lang="en-US" sz="2800" dirty="0">
              <a:latin typeface="Times New Roman" pitchFamily="18" charset="0"/>
              <a:cs typeface="Times New Roman" pitchFamily="18" charset="0"/>
            </a:endParaRPr>
          </a:p>
          <a:p>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Chúng em là yêu thương</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Vô tư và chân thật</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Ở trên Trái Đất này</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Chúng em là đẹp nhất.</a:t>
            </a:r>
          </a:p>
          <a:p>
            <a:pPr algn="r"/>
            <a:r>
              <a:rPr lang="vi-VN" sz="2800" i="1" dirty="0">
                <a:latin typeface="Times New Roman" pitchFamily="18" charset="0"/>
                <a:cs typeface="Times New Roman" pitchFamily="18" charset="0"/>
              </a:rPr>
              <a:t>Phạm Đông Hưng</a:t>
            </a:r>
            <a:endParaRPr lang="vi-VN" sz="2800" dirty="0">
              <a:latin typeface="Times New Roman" pitchFamily="18" charset="0"/>
              <a:cs typeface="Times New Roman" pitchFamily="18" charset="0"/>
            </a:endParaRPr>
          </a:p>
          <a:p>
            <a:endParaRPr lang="en-US" sz="2800"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4386" b="99123" l="5641" r="100000"/>
                    </a14:imgEffect>
                  </a14:imgLayer>
                </a14:imgProps>
              </a:ext>
            </a:extLst>
          </a:blip>
          <a:stretch>
            <a:fillRect/>
          </a:stretch>
        </p:blipFill>
        <p:spPr>
          <a:xfrm>
            <a:off x="152400" y="3352800"/>
            <a:ext cx="3714750" cy="325755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5000" b="96667" l="9843" r="89764"/>
                    </a14:imgEffect>
                  </a14:imgLayer>
                </a14:imgProps>
              </a:ext>
            </a:extLst>
          </a:blip>
          <a:stretch>
            <a:fillRect/>
          </a:stretch>
        </p:blipFill>
        <p:spPr>
          <a:xfrm>
            <a:off x="3312968" y="1295400"/>
            <a:ext cx="2419350" cy="2857500"/>
          </a:xfrm>
          <a:prstGeom prst="rect">
            <a:avLst/>
          </a:prstGeom>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ackgroundRemoval t="4598" b="99310" l="5696" r="95570"/>
                    </a14:imgEffect>
                  </a14:imgLayer>
                </a14:imgProps>
              </a:ext>
            </a:extLst>
          </a:blip>
          <a:stretch>
            <a:fillRect/>
          </a:stretch>
        </p:blipFill>
        <p:spPr>
          <a:xfrm>
            <a:off x="9906000" y="1928812"/>
            <a:ext cx="2171700" cy="4143375"/>
          </a:xfrm>
          <a:prstGeom prst="rect">
            <a:avLst/>
          </a:prstGeom>
        </p:spPr>
      </p:pic>
      <p:cxnSp>
        <p:nvCxnSpPr>
          <p:cNvPr id="3" name="Straight Connector 2"/>
          <p:cNvCxnSpPr/>
          <p:nvPr/>
        </p:nvCxnSpPr>
        <p:spPr>
          <a:xfrm>
            <a:off x="6151418" y="228600"/>
            <a:ext cx="0" cy="1905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51418" y="2247900"/>
            <a:ext cx="0" cy="1905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51418" y="4495800"/>
            <a:ext cx="0" cy="1905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Flowchart: Terminator 10"/>
          <p:cNvSpPr/>
          <p:nvPr/>
        </p:nvSpPr>
        <p:spPr>
          <a:xfrm>
            <a:off x="760845" y="5334001"/>
            <a:ext cx="3887355" cy="1046958"/>
          </a:xfrm>
          <a:prstGeom prst="flowChartTerminator">
            <a:avLst/>
          </a:prstGeom>
          <a:solidFill>
            <a:srgbClr val="01007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THƠ CHIA LÀM MẤY ĐOẠN ?</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Flowchart: Terminator 11"/>
          <p:cNvSpPr/>
          <p:nvPr/>
        </p:nvSpPr>
        <p:spPr>
          <a:xfrm>
            <a:off x="213632" y="91639"/>
            <a:ext cx="2490890" cy="910451"/>
          </a:xfrm>
          <a:prstGeom prst="flowChartTerminator">
            <a:avLst/>
          </a:prstGeom>
          <a:solidFill>
            <a:srgbClr val="08540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 ĐOẠN</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Oval 12"/>
          <p:cNvSpPr/>
          <p:nvPr/>
        </p:nvSpPr>
        <p:spPr>
          <a:xfrm>
            <a:off x="5723875" y="323058"/>
            <a:ext cx="320849" cy="30247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latin typeface="Times New Roman" pitchFamily="18" charset="0"/>
                <a:cs typeface="Times New Roman" pitchFamily="18" charset="0"/>
              </a:rPr>
              <a:t>1</a:t>
            </a:r>
            <a:endParaRPr lang="vi-VN" sz="2400" b="1" dirty="0">
              <a:latin typeface="Times New Roman" pitchFamily="18" charset="0"/>
              <a:cs typeface="Times New Roman" pitchFamily="18" charset="0"/>
            </a:endParaRPr>
          </a:p>
        </p:txBody>
      </p:sp>
      <p:sp>
        <p:nvSpPr>
          <p:cNvPr id="14" name="Oval 13"/>
          <p:cNvSpPr/>
          <p:nvPr/>
        </p:nvSpPr>
        <p:spPr>
          <a:xfrm>
            <a:off x="5732318" y="2544338"/>
            <a:ext cx="314255" cy="30247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latin typeface="Times New Roman" pitchFamily="18" charset="0"/>
                <a:cs typeface="Times New Roman" pitchFamily="18" charset="0"/>
              </a:rPr>
              <a:t>2</a:t>
            </a:r>
            <a:endParaRPr lang="vi-VN" sz="2400" b="1" dirty="0">
              <a:latin typeface="Times New Roman" pitchFamily="18" charset="0"/>
              <a:cs typeface="Times New Roman" pitchFamily="18" charset="0"/>
            </a:endParaRPr>
          </a:p>
        </p:txBody>
      </p:sp>
      <p:sp>
        <p:nvSpPr>
          <p:cNvPr id="15" name="Oval 14"/>
          <p:cNvSpPr/>
          <p:nvPr/>
        </p:nvSpPr>
        <p:spPr>
          <a:xfrm>
            <a:off x="5723875" y="4679102"/>
            <a:ext cx="314255" cy="30247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3</a:t>
            </a:r>
            <a:endParaRPr 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42606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1" nodeType="clickEffect">
                                  <p:stCondLst>
                                    <p:cond delay="0"/>
                                  </p:stCondLst>
                                  <p:childTnLst>
                                    <p:anim calcmode="lin" valueType="num">
                                      <p:cBhvr>
                                        <p:cTn id="30" dur="1000"/>
                                        <p:tgtEl>
                                          <p:spTgt spid="11"/>
                                        </p:tgtEl>
                                        <p:attrNameLst>
                                          <p:attrName>ppt_w</p:attrName>
                                        </p:attrNameLst>
                                      </p:cBhvr>
                                      <p:tavLst>
                                        <p:tav tm="0">
                                          <p:val>
                                            <p:strVal val="ppt_w"/>
                                          </p:val>
                                        </p:tav>
                                        <p:tav tm="100000">
                                          <p:val>
                                            <p:fltVal val="0"/>
                                          </p:val>
                                        </p:tav>
                                      </p:tavLst>
                                    </p:anim>
                                    <p:anim calcmode="lin" valueType="num">
                                      <p:cBhvr>
                                        <p:cTn id="31" dur="1000"/>
                                        <p:tgtEl>
                                          <p:spTgt spid="11"/>
                                        </p:tgtEl>
                                        <p:attrNameLst>
                                          <p:attrName>ppt_h</p:attrName>
                                        </p:attrNameLst>
                                      </p:cBhvr>
                                      <p:tavLst>
                                        <p:tav tm="0">
                                          <p:val>
                                            <p:strVal val="ppt_h"/>
                                          </p:val>
                                        </p:tav>
                                        <p:tav tm="100000">
                                          <p:val>
                                            <p:fltVal val="0"/>
                                          </p:val>
                                        </p:tav>
                                      </p:tavLst>
                                    </p:anim>
                                    <p:anim calcmode="lin" valueType="num">
                                      <p:cBhvr>
                                        <p:cTn id="32" dur="1000"/>
                                        <p:tgtEl>
                                          <p:spTgt spid="11"/>
                                        </p:tgtEl>
                                        <p:attrNameLst>
                                          <p:attrName>style.rotation</p:attrName>
                                        </p:attrNameLst>
                                      </p:cBhvr>
                                      <p:tavLst>
                                        <p:tav tm="0">
                                          <p:val>
                                            <p:fltVal val="0"/>
                                          </p:val>
                                        </p:tav>
                                        <p:tav tm="100000">
                                          <p:val>
                                            <p:fltVal val="90"/>
                                          </p:val>
                                        </p:tav>
                                      </p:tavLst>
                                    </p:anim>
                                    <p:animEffect transition="out" filter="fade">
                                      <p:cBhvr>
                                        <p:cTn id="33" dur="1000"/>
                                        <p:tgtEl>
                                          <p:spTgt spid="11"/>
                                        </p:tgtEl>
                                      </p:cBhvr>
                                    </p:animEffect>
                                    <p:set>
                                      <p:cBhvr>
                                        <p:cTn id="34" dur="1" fill="hold">
                                          <p:stCondLst>
                                            <p:cond delay="9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up)">
                                      <p:cBhvr>
                                        <p:cTn id="39" dur="500"/>
                                        <p:tgtEl>
                                          <p:spTgt spid="3"/>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500"/>
                                        <p:tgtEl>
                                          <p:spTgt spid="9"/>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up)">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up)">
                                      <p:cBhvr>
                                        <p:cTn id="55" dur="500"/>
                                        <p:tgtEl>
                                          <p:spTgt spid="10"/>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animBg="1"/>
      <p:bldP spid="11" grpId="1"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r="-11000" b="-14000"/>
          </a:stretch>
        </a:blipFill>
        <a:effectLst/>
      </p:bgPr>
    </p:bg>
    <p:spTree>
      <p:nvGrpSpPr>
        <p:cNvPr id="1" name=""/>
        <p:cNvGrpSpPr/>
        <p:nvPr/>
      </p:nvGrpSpPr>
      <p:grpSpPr>
        <a:xfrm>
          <a:off x="0" y="0"/>
          <a:ext cx="0" cy="0"/>
          <a:chOff x="0" y="0"/>
          <a:chExt cx="0" cy="0"/>
        </a:xfrm>
      </p:grpSpPr>
      <p:sp>
        <p:nvSpPr>
          <p:cNvPr id="4" name="Rectangle 3"/>
          <p:cNvSpPr/>
          <p:nvPr/>
        </p:nvSpPr>
        <p:spPr>
          <a:xfrm>
            <a:off x="152400" y="1002090"/>
            <a:ext cx="3893131" cy="1569660"/>
          </a:xfrm>
          <a:prstGeom prst="rect">
            <a:avLst/>
          </a:prstGeom>
        </p:spPr>
        <p:txBody>
          <a:bodyPr wrap="square">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Chúng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em</a:t>
            </a:r>
            <a:endParaRPr lang="en-US" sz="4800" b="1" dirty="0" smtClean="0">
              <a:solidFill>
                <a:srgbClr val="FF0000"/>
              </a:solidFill>
              <a:latin typeface="Times New Roman" panose="02020603050405020304" pitchFamily="18" charset="0"/>
              <a:cs typeface="Times New Roman" panose="02020603050405020304" pitchFamily="18" charset="0"/>
            </a:endParaRPr>
          </a:p>
          <a:p>
            <a:pPr algn="ct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đẹp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nhất</a:t>
            </a:r>
            <a:r>
              <a:rPr lang="en-US" sz="4800" b="1" dirty="0">
                <a:solidFill>
                  <a:srgbClr val="FF0000"/>
                </a:solidFill>
                <a:latin typeface="Times New Roman" panose="02020603050405020304" pitchFamily="18" charset="0"/>
                <a:cs typeface="Times New Roman" panose="02020603050405020304" pitchFamily="18" charset="0"/>
              </a:rPr>
              <a:t> </a:t>
            </a:r>
          </a:p>
        </p:txBody>
      </p:sp>
      <p:sp>
        <p:nvSpPr>
          <p:cNvPr id="5" name="Rectangle 4"/>
          <p:cNvSpPr/>
          <p:nvPr/>
        </p:nvSpPr>
        <p:spPr>
          <a:xfrm>
            <a:off x="6151418" y="228600"/>
            <a:ext cx="5638800" cy="7201972"/>
          </a:xfrm>
          <a:prstGeom prst="rect">
            <a:avLst/>
          </a:prstGeom>
        </p:spPr>
        <p:txBody>
          <a:bodyPr wrap="square">
            <a:spAutoFit/>
          </a:bodyPr>
          <a:lstStyle/>
          <a:p>
            <a:r>
              <a:rPr lang="vi-VN" sz="2800" dirty="0">
                <a:latin typeface="Times New Roman" pitchFamily="18" charset="0"/>
                <a:cs typeface="Times New Roman" pitchFamily="18" charset="0"/>
              </a:rPr>
              <a:t>Chúng em là cái nụ</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Thời gian là lời ca</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Nắng mưa tưới tắm nụ</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Nở xòe </a:t>
            </a:r>
            <a:r>
              <a:rPr lang="vi-VN" sz="2800" dirty="0" smtClean="0">
                <a:latin typeface="Times New Roman" pitchFamily="18" charset="0"/>
                <a:cs typeface="Times New Roman" pitchFamily="18" charset="0"/>
              </a:rPr>
              <a:t>thành </a:t>
            </a:r>
            <a:r>
              <a:rPr lang="vi-VN" sz="2800" dirty="0">
                <a:latin typeface="Times New Roman" pitchFamily="18" charset="0"/>
                <a:cs typeface="Times New Roman" pitchFamily="18" charset="0"/>
              </a:rPr>
              <a:t>bông hoa.</a:t>
            </a:r>
            <a:endParaRPr lang="en-US" sz="2800" dirty="0">
              <a:latin typeface="Times New Roman" pitchFamily="18" charset="0"/>
              <a:cs typeface="Times New Roman" pitchFamily="18" charset="0"/>
            </a:endParaRPr>
          </a:p>
          <a:p>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Chúng em là bông hoa</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Thời gian là tiếng hát</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Đất trời nuôi dưỡng hoa</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Thành hoa thơm ngọt mật.</a:t>
            </a:r>
            <a:endParaRPr lang="en-US" sz="2800" dirty="0">
              <a:latin typeface="Times New Roman" pitchFamily="18" charset="0"/>
              <a:cs typeface="Times New Roman" pitchFamily="18" charset="0"/>
            </a:endParaRPr>
          </a:p>
          <a:p>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Chúng em là yêu thương</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Vô tư và chân thật</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Ở trên Trái Đất này</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Chúng em là đẹp nhất.</a:t>
            </a:r>
          </a:p>
          <a:p>
            <a:pPr algn="r"/>
            <a:r>
              <a:rPr lang="vi-VN" sz="2800" i="1" dirty="0">
                <a:latin typeface="Times New Roman" pitchFamily="18" charset="0"/>
                <a:cs typeface="Times New Roman" pitchFamily="18" charset="0"/>
              </a:rPr>
              <a:t>Phạm Đông Hưng</a:t>
            </a:r>
            <a:endParaRPr lang="vi-VN" sz="2800" dirty="0">
              <a:latin typeface="Times New Roman" pitchFamily="18" charset="0"/>
              <a:cs typeface="Times New Roman" pitchFamily="18" charset="0"/>
            </a:endParaRPr>
          </a:p>
          <a:p>
            <a:endParaRPr lang="en-US" sz="2800"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4386" b="99123" l="5641" r="100000"/>
                    </a14:imgEffect>
                  </a14:imgLayer>
                </a14:imgProps>
              </a:ext>
            </a:extLst>
          </a:blip>
          <a:stretch>
            <a:fillRect/>
          </a:stretch>
        </p:blipFill>
        <p:spPr>
          <a:xfrm>
            <a:off x="152400" y="3352800"/>
            <a:ext cx="3714750" cy="325755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5000" b="96667" l="9843" r="89764"/>
                    </a14:imgEffect>
                  </a14:imgLayer>
                </a14:imgProps>
              </a:ext>
            </a:extLst>
          </a:blip>
          <a:stretch>
            <a:fillRect/>
          </a:stretch>
        </p:blipFill>
        <p:spPr>
          <a:xfrm>
            <a:off x="3312968" y="1295400"/>
            <a:ext cx="2419350" cy="2857500"/>
          </a:xfrm>
          <a:prstGeom prst="rect">
            <a:avLst/>
          </a:prstGeom>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ackgroundRemoval t="4598" b="99310" l="5696" r="95570"/>
                    </a14:imgEffect>
                  </a14:imgLayer>
                </a14:imgProps>
              </a:ext>
            </a:extLst>
          </a:blip>
          <a:stretch>
            <a:fillRect/>
          </a:stretch>
        </p:blipFill>
        <p:spPr>
          <a:xfrm>
            <a:off x="9906000" y="1928812"/>
            <a:ext cx="2171700" cy="4143375"/>
          </a:xfrm>
          <a:prstGeom prst="rect">
            <a:avLst/>
          </a:prstGeom>
        </p:spPr>
      </p:pic>
      <p:sp>
        <p:nvSpPr>
          <p:cNvPr id="9" name="Flowchart: Terminator 8"/>
          <p:cNvSpPr/>
          <p:nvPr/>
        </p:nvSpPr>
        <p:spPr>
          <a:xfrm>
            <a:off x="457200" y="38100"/>
            <a:ext cx="2514600" cy="963990"/>
          </a:xfrm>
          <a:prstGeom prst="flowChartTerminator">
            <a:avLst/>
          </a:prstGeom>
          <a:solidFill>
            <a:schemeClr val="accent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 TOÀN BÀI</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283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287</Words>
  <Application>Microsoft Office PowerPoint</Application>
  <PresentationFormat>Widescreen</PresentationFormat>
  <Paragraphs>134</Paragraphs>
  <Slides>23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Kids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Chúng em là đẹp nhất</dc:title>
  <dc:creator>Huy Duẩn</dc:creator>
  <cp:lastModifiedBy>ICT</cp:lastModifiedBy>
  <cp:revision>23</cp:revision>
  <dcterms:created xsi:type="dcterms:W3CDTF">2021-07-20T15:47:01Z</dcterms:created>
  <dcterms:modified xsi:type="dcterms:W3CDTF">2022-11-03T02:28:07Z</dcterms:modified>
</cp:coreProperties>
</file>