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9" r:id="rId4"/>
    <p:sldId id="256" r:id="rId5"/>
    <p:sldId id="265" r:id="rId6"/>
    <p:sldId id="266" r:id="rId7"/>
    <p:sldId id="267" r:id="rId8"/>
    <p:sldId id="268" r:id="rId9"/>
    <p:sldId id="260" r:id="rId10"/>
    <p:sldId id="261" r:id="rId11"/>
    <p:sldId id="273" r:id="rId12"/>
    <p:sldId id="262" r:id="rId13"/>
    <p:sldId id="272" r:id="rId14"/>
    <p:sldId id="271" r:id="rId15"/>
    <p:sldId id="263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1D"/>
    <a:srgbClr val="FF0066"/>
    <a:srgbClr val="FFCCCC"/>
    <a:srgbClr val="AD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94623-EC2F-45A7-836D-5F5D137439DC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77FE8-3CEF-4929-A795-7D552EF7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4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9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2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2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3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8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5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51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83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5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7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883" y="3429000"/>
            <a:ext cx="694171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44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44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3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4F31-2CBE-1570-25FA-2F8F0FEA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EF9FB-615D-B12E-3175-597BD9972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 t="51949" r="37022" b="15712"/>
          <a:stretch/>
        </p:blipFill>
        <p:spPr>
          <a:xfrm>
            <a:off x="961054" y="500897"/>
            <a:ext cx="10487608" cy="62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739" y="0"/>
            <a:ext cx="5142550" cy="846266"/>
            <a:chOff x="570173" y="260140"/>
            <a:chExt cx="5142550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70173" y="50455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790807" y="846266"/>
            <a:ext cx="9499916" cy="5632311"/>
            <a:chOff x="1618529" y="998943"/>
            <a:chExt cx="9499916" cy="5632311"/>
          </a:xfrm>
        </p:grpSpPr>
        <p:sp>
          <p:nvSpPr>
            <p:cNvPr id="7" name="TextBox 6"/>
            <p:cNvSpPr txBox="1"/>
            <p:nvPr/>
          </p:nvSpPr>
          <p:spPr>
            <a:xfrm>
              <a:off x="1618529" y="998943"/>
              <a:ext cx="9499916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Ví dụ</a:t>
              </a:r>
            </a:p>
            <a:p>
              <a:pPr algn="just"/>
              <a:r>
                <a:rPr lang="vi-VN" sz="3600" dirty="0">
                  <a:latin typeface="UTM Avo" panose="02040603050506020204" pitchFamily="18" charset="0"/>
                </a:rPr>
                <a:t>Chị Thơm ra đề:  Cặp của Bi có 3 quả cam...  .</a:t>
              </a:r>
            </a:p>
            <a:p>
              <a:pPr algn="just"/>
              <a:r>
                <a:rPr lang="vi-VN" sz="3600" dirty="0">
                  <a:latin typeface="UTM Avo" panose="02040603050506020204" pitchFamily="18" charset="0"/>
                </a:rPr>
                <a:t>Bi đáp: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Em chả đem cam ra lớp.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Chị ví dụ mà... Chị tiếp nhé: Bi cho em Bốp 1 quả...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Chị nhầm ạ. Em Bốp chỉ bú tí mẹ.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Thì chị ví dụ mà...</a:t>
              </a:r>
            </a:p>
            <a:p>
              <a:pPr algn="r"/>
              <a:r>
                <a:rPr lang="vi-VN" sz="3600" dirty="0">
                  <a:latin typeface="UTM Avo" panose="02040603050506020204" pitchFamily="18" charset="0"/>
                </a:rPr>
                <a:t>				Phỏng theo Chuyện vui dạy học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42783" y="1417983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”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4320144" y="1249137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”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592403" y="1265306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940484" y="1216982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550516" y="1965781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1555128" y="2552526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1535398" y="3121170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4876735" y="3053800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686269" y="2838995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1733490" y="4090141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9" name="Oval 18"/>
          <p:cNvSpPr/>
          <p:nvPr/>
        </p:nvSpPr>
        <p:spPr>
          <a:xfrm>
            <a:off x="1230920" y="4653179"/>
            <a:ext cx="722965" cy="405933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4210247" y="4027601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031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7495" y="0"/>
            <a:ext cx="5332794" cy="846266"/>
            <a:chOff x="379929" y="260140"/>
            <a:chExt cx="5332794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379929" y="565493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46449" y="846266"/>
            <a:ext cx="11150082" cy="4524315"/>
            <a:chOff x="574171" y="998943"/>
            <a:chExt cx="11150082" cy="4524315"/>
          </a:xfrm>
        </p:grpSpPr>
        <p:sp>
          <p:nvSpPr>
            <p:cNvPr id="7" name="TextBox 6"/>
            <p:cNvSpPr txBox="1"/>
            <p:nvPr/>
          </p:nvSpPr>
          <p:spPr>
            <a:xfrm>
              <a:off x="574171" y="998943"/>
              <a:ext cx="1115008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Ví dụ</a:t>
              </a:r>
            </a:p>
            <a:p>
              <a:pPr algn="just"/>
              <a:r>
                <a:rPr lang="vi-VN" sz="3600" dirty="0">
                  <a:latin typeface="UTM Avo" panose="02040603050506020204" pitchFamily="18" charset="0"/>
                </a:rPr>
                <a:t>Chị Thơm ra đề:  Cặp của Bi có 3 quả cam...  .</a:t>
              </a:r>
            </a:p>
            <a:p>
              <a:pPr algn="just"/>
              <a:r>
                <a:rPr lang="vi-VN" sz="3600" dirty="0">
                  <a:latin typeface="UTM Avo" panose="02040603050506020204" pitchFamily="18" charset="0"/>
                </a:rPr>
                <a:t>Bi đáp: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Em chả đem cam ra lớp.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Chị ví dụ mà... Chị tiếp nhé: Bi cho em Bốp 1 quả...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Chị nhầm ạ. Em Bốp chỉ bú tí mẹ.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3600" dirty="0">
                  <a:latin typeface="UTM Avo" panose="02040603050506020204" pitchFamily="18" charset="0"/>
                </a:rPr>
                <a:t>Thì chị ví dụ mà...</a:t>
              </a:r>
            </a:p>
            <a:p>
              <a:pPr algn="r"/>
              <a:r>
                <a:rPr lang="vi-VN" sz="3600" dirty="0">
                  <a:latin typeface="UTM Avo" panose="02040603050506020204" pitchFamily="18" charset="0"/>
                </a:rPr>
                <a:t>				Phỏng theo Chuyện vui dạy học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42783" y="1417983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”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4320144" y="1249137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65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49978" y="2272936"/>
            <a:ext cx="2390503" cy="711090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Chị Thơm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49977" y="3730281"/>
            <a:ext cx="2390503" cy="711090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Bi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04561" y="2272936"/>
            <a:ext cx="4811485" cy="711090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cho là chị Thơm nhầm.  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04560" y="3730281"/>
            <a:ext cx="4811485" cy="711090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chỉ đưa ra ví dụ.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1788" y="0"/>
            <a:ext cx="3559070" cy="976897"/>
            <a:chOff x="390727" y="2611311"/>
            <a:chExt cx="3559070" cy="976897"/>
          </a:xfrm>
        </p:grpSpPr>
        <p:sp>
          <p:nvSpPr>
            <p:cNvPr id="10" name="TextBox 9"/>
            <p:cNvSpPr txBox="1"/>
            <p:nvPr/>
          </p:nvSpPr>
          <p:spPr>
            <a:xfrm>
              <a:off x="824235" y="2854778"/>
              <a:ext cx="3125562" cy="7078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latin typeface="UTM Avo" panose="02040603050506020204" pitchFamily="18" charset="0"/>
                </a:rPr>
                <a:t>Ghép đúng</a:t>
              </a:r>
              <a:endParaRPr lang="en-US" sz="4000" dirty="0">
                <a:latin typeface="UTM Avo" panose="02040603050506020204" pitchFamily="18" charset="0"/>
              </a:endParaRPr>
            </a:p>
          </p:txBody>
        </p:sp>
        <p:pic>
          <p:nvPicPr>
            <p:cNvPr id="11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</p:pic>
      </p:grpSp>
      <p:cxnSp>
        <p:nvCxnSpPr>
          <p:cNvPr id="13" name="Straight Connector 12"/>
          <p:cNvCxnSpPr>
            <a:stCxn id="5" idx="3"/>
            <a:endCxn id="8" idx="1"/>
          </p:cNvCxnSpPr>
          <p:nvPr/>
        </p:nvCxnSpPr>
        <p:spPr>
          <a:xfrm>
            <a:off x="3840481" y="2628481"/>
            <a:ext cx="2164079" cy="14573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V="1">
            <a:off x="3840480" y="2628481"/>
            <a:ext cx="2164081" cy="14749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6340" y="0"/>
            <a:ext cx="3853626" cy="1554564"/>
            <a:chOff x="4036340" y="35415"/>
            <a:chExt cx="3853626" cy="1554564"/>
          </a:xfrm>
        </p:grpSpPr>
        <p:sp>
          <p:nvSpPr>
            <p:cNvPr id="2" name="Rounded Rectangle 1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4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238" r="17392" b="58718"/>
          <a:stretch/>
        </p:blipFill>
        <p:spPr>
          <a:xfrm>
            <a:off x="816711" y="2536692"/>
            <a:ext cx="10717791" cy="17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ơm ơ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58195" y="0"/>
            <a:ext cx="5686559" cy="2356835"/>
            <a:chOff x="3238500" y="2021982"/>
            <a:chExt cx="5686559" cy="23568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36" r="498" b="22705"/>
            <a:stretch/>
          </p:blipFill>
          <p:spPr>
            <a:xfrm>
              <a:off x="3238500" y="2021982"/>
              <a:ext cx="5686559" cy="23568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70478" y="3160190"/>
              <a:ext cx="4855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ADDE00"/>
                  </a:solidFill>
                  <a:latin typeface="UTM Avo" panose="02040603050506020204" pitchFamily="18" charset="0"/>
                </a:rPr>
                <a:t>Đọc các từ sau:</a:t>
              </a:r>
              <a:endParaRPr lang="en-US" sz="4400" b="1" dirty="0">
                <a:solidFill>
                  <a:srgbClr val="ADDE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565259" y="4700788"/>
            <a:ext cx="2717443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hộp sữa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748812" y="4700788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đốm lửa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8744754" y="4700788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lốp xe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923981" y="2650901"/>
            <a:ext cx="37684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phốp pháp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338917" y="2650901"/>
            <a:ext cx="40131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chôm chôm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65323" y="2450957"/>
            <a:ext cx="3427928" cy="31127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ơp</a:t>
            </a:r>
            <a:endParaRPr lang="en-US" sz="96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08597" y="2450957"/>
            <a:ext cx="3427928" cy="31127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ơm</a:t>
            </a:r>
            <a:endParaRPr lang="en-US" sz="96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0293" y="4804856"/>
            <a:ext cx="1770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cơm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3719" y="4804856"/>
            <a:ext cx="1317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3777" y="23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dirty="0">
                  <a:solidFill>
                    <a:prstClr val="black"/>
                  </a:solidFill>
                  <a:latin typeface="UTM Avo" panose="02040603050506020204" pitchFamily="18" charset="0"/>
                </a:rPr>
                <a:t>cơm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34359" r="55442" b="40134"/>
          <a:stretch/>
        </p:blipFill>
        <p:spPr>
          <a:xfrm>
            <a:off x="1213425" y="1679053"/>
            <a:ext cx="4203773" cy="29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1220" y="4821814"/>
            <a:ext cx="2445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tia chớp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4549" y="4821814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1606" r="21895" b="40589"/>
          <a:stretch/>
        </p:blipFill>
        <p:spPr>
          <a:xfrm>
            <a:off x="203048" y="1214877"/>
            <a:ext cx="4513329" cy="35455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11265" y="1818778"/>
            <a:ext cx="5987745" cy="2188715"/>
            <a:chOff x="6954592" y="1899809"/>
            <a:chExt cx="5987745" cy="2188715"/>
          </a:xfrm>
        </p:grpSpPr>
        <p:grpSp>
          <p:nvGrpSpPr>
            <p:cNvPr id="9" name="Group 8"/>
            <p:cNvGrpSpPr/>
            <p:nvPr/>
          </p:nvGrpSpPr>
          <p:grpSpPr>
            <a:xfrm>
              <a:off x="6954592" y="1899809"/>
              <a:ext cx="3662509" cy="2188715"/>
              <a:chOff x="3810000" y="1061266"/>
              <a:chExt cx="2209800" cy="162095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810000" y="1061266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vi-VN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chớp</a:t>
                </a:r>
                <a:endParaRPr lang="en-US" sz="48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0" y="1918913"/>
                <a:ext cx="1104900" cy="7633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</a:t>
                </a:r>
                <a:endPara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 rot="1060721">
              <a:off x="12440061" y="2021371"/>
              <a:ext cx="5022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Avo" panose="02040603050506020204" pitchFamily="18" charset="0"/>
                </a:rPr>
                <a:t>’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AD5F0E1-9DBC-1BB9-739E-5F97FC903CA1}"/>
              </a:ext>
            </a:extLst>
          </p:cNvPr>
          <p:cNvSpPr/>
          <p:nvPr/>
        </p:nvSpPr>
        <p:spPr>
          <a:xfrm>
            <a:off x="8542519" y="2987628"/>
            <a:ext cx="1831255" cy="1030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GB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Ớp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5897" y="5322613"/>
            <a:ext cx="1770036" cy="935244"/>
            <a:chOff x="2430293" y="4792942"/>
            <a:chExt cx="1770036" cy="935244"/>
          </a:xfrm>
        </p:grpSpPr>
        <p:sp>
          <p:nvSpPr>
            <p:cNvPr id="13" name="TextBox 12"/>
            <p:cNvSpPr txBox="1"/>
            <p:nvPr/>
          </p:nvSpPr>
          <p:spPr>
            <a:xfrm>
              <a:off x="2430293" y="4804856"/>
              <a:ext cx="1770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latin typeface="UTM Avo" panose="02040603050506020204" pitchFamily="18" charset="0"/>
                </a:rPr>
                <a:t>cơm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3718" y="4792942"/>
              <a:ext cx="131799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34359" r="55442" b="40134"/>
          <a:stretch/>
        </p:blipFill>
        <p:spPr>
          <a:xfrm>
            <a:off x="1149029" y="2314947"/>
            <a:ext cx="4203773" cy="290631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16245" y="5334527"/>
            <a:ext cx="3158237" cy="929034"/>
            <a:chOff x="7126093" y="5526507"/>
            <a:chExt cx="3158237" cy="929034"/>
          </a:xfrm>
        </p:grpSpPr>
        <p:sp>
          <p:nvSpPr>
            <p:cNvPr id="16" name="TextBox 15"/>
            <p:cNvSpPr txBox="1"/>
            <p:nvPr/>
          </p:nvSpPr>
          <p:spPr>
            <a:xfrm>
              <a:off x="7126093" y="5532211"/>
              <a:ext cx="31582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latin typeface="UTM Avo" panose="02040603050506020204" pitchFamily="18" charset="0"/>
                </a:rPr>
                <a:t>tia chớp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05211" y="5526507"/>
              <a:ext cx="11288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ơp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1606" r="21895" b="40589"/>
          <a:stretch/>
        </p:blipFill>
        <p:spPr>
          <a:xfrm>
            <a:off x="6538700" y="1579932"/>
            <a:ext cx="4513329" cy="354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9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21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81051" y="0"/>
            <a:ext cx="9248503" cy="6804646"/>
            <a:chOff x="1881051" y="0"/>
            <a:chExt cx="9248503" cy="68046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17525" r="25844" b="21058"/>
            <a:stretch/>
          </p:blipFill>
          <p:spPr>
            <a:xfrm>
              <a:off x="1881051" y="0"/>
              <a:ext cx="8655270" cy="619179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29244" y="1737360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UTM Avo" panose="02040603050506020204" pitchFamily="18" charset="0"/>
                </a:rPr>
                <a:t>bơm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17176" y="1737360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lớp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38902" y="1737360"/>
              <a:ext cx="24906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bờm ngựa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9244" y="6149552"/>
              <a:ext cx="186363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đớp cá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6473" y="6219871"/>
              <a:ext cx="178525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lợp nhà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97982" y="6171649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nơm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12" name="Straight Connector 11"/>
          <p:cNvCxnSpPr>
            <a:stCxn id="3" idx="3"/>
          </p:cNvCxnSpPr>
          <p:nvPr/>
        </p:nvCxnSpPr>
        <p:spPr>
          <a:xfrm>
            <a:off x="3553096" y="2029748"/>
            <a:ext cx="1071155" cy="804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17518" y="3709851"/>
            <a:ext cx="3944985" cy="14726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62503" y="1737360"/>
            <a:ext cx="1136467" cy="107353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09360" y="4072134"/>
            <a:ext cx="1221376" cy="75803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07350" y="1580606"/>
            <a:ext cx="3590632" cy="15152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36473" y="3709851"/>
            <a:ext cx="2961478" cy="1424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29158" y="2607448"/>
            <a:ext cx="1549533" cy="976897"/>
            <a:chOff x="390727" y="2611311"/>
            <a:chExt cx="1549533" cy="976897"/>
          </a:xfrm>
        </p:grpSpPr>
        <p:sp>
          <p:nvSpPr>
            <p:cNvPr id="28" name="TextBox 27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Nối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9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547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229</Words>
  <Application>Microsoft Office PowerPoint</Application>
  <PresentationFormat>Widescreen</PresentationFormat>
  <Paragraphs>71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75</cp:revision>
  <dcterms:created xsi:type="dcterms:W3CDTF">2020-08-09T11:49:32Z</dcterms:created>
  <dcterms:modified xsi:type="dcterms:W3CDTF">2025-11-02T14:59:46Z</dcterms:modified>
</cp:coreProperties>
</file>