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583" r:id="rId2"/>
    <p:sldId id="314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29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868" autoAdjust="0"/>
    <p:restoredTop sz="94660"/>
  </p:normalViewPr>
  <p:slideViewPr>
    <p:cSldViewPr snapToGrid="0">
      <p:cViewPr varScale="1">
        <p:scale>
          <a:sx n="82" d="100"/>
          <a:sy n="82" d="100"/>
        </p:scale>
        <p:origin x="35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2501BA6-135B-48B1-BC88-6DA6A5712E94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73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50800" y="0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09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417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668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101600"/>
            <a:ext cx="12484099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62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3717925"/>
            <a:ext cx="10943167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4940300"/>
            <a:ext cx="10949517" cy="981075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FE1C8935-5503-46B3-AA64-FDD06962785D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oogle Shape;49;p11">
            <a:extLst>
              <a:ext uri="{FF2B5EF4-FFF2-40B4-BE49-F238E27FC236}">
                <a16:creationId xmlns:a16="http://schemas.microsoft.com/office/drawing/2014/main" id="{C254FA03-BA40-A4DF-7BF4-1696523D8D42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-165100" y="-146303"/>
            <a:ext cx="12677342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F1F4C7E-3264-506B-FF7E-45C907D928F2}"/>
              </a:ext>
            </a:extLst>
          </p:cNvPr>
          <p:cNvSpPr/>
          <p:nvPr userDrawn="1"/>
        </p:nvSpPr>
        <p:spPr>
          <a:xfrm>
            <a:off x="11035644" y="730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pic>
        <p:nvPicPr>
          <p:cNvPr id="9" name="Google Shape;27;p9">
            <a:extLst>
              <a:ext uri="{FF2B5EF4-FFF2-40B4-BE49-F238E27FC236}">
                <a16:creationId xmlns:a16="http://schemas.microsoft.com/office/drawing/2014/main" id="{1236D126-9434-2368-4F9F-1E874A0DA8A1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pic>
        <p:nvPicPr>
          <p:cNvPr id="8" name="Google Shape;27;p9">
            <a:extLst>
              <a:ext uri="{FF2B5EF4-FFF2-40B4-BE49-F238E27FC236}">
                <a16:creationId xmlns:a16="http://schemas.microsoft.com/office/drawing/2014/main" id="{F6AB6EA8-A69F-1246-02C1-E38952F57CF8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11/2/2025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834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FE1C8935-5503-46B3-AA64-FDD06962785D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49" r:id="rId6"/>
    <p:sldLayoutId id="2147483650" r:id="rId7"/>
    <p:sldLayoutId id="2147483652" r:id="rId8"/>
    <p:sldLayoutId id="2147483658" r:id="rId9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slide" Target="slide6.xml"/><Relationship Id="rId4" Type="http://schemas.microsoft.com/office/2007/relationships/hdphoto" Target="../media/hdphoto1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slide" Target="slide6.xml"/><Relationship Id="rId4" Type="http://schemas.microsoft.com/office/2007/relationships/hdphoto" Target="../media/hdphoto1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9.jpeg"/><Relationship Id="rId4" Type="http://schemas.microsoft.com/office/2007/relationships/hdphoto" Target="../media/hdphoto2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5.wdp"/><Relationship Id="rId18" Type="http://schemas.openxmlformats.org/officeDocument/2006/relationships/image" Target="../media/image18.png"/><Relationship Id="rId26" Type="http://schemas.openxmlformats.org/officeDocument/2006/relationships/image" Target="../media/image22.png"/><Relationship Id="rId3" Type="http://schemas.openxmlformats.org/officeDocument/2006/relationships/slideLayout" Target="../slideLayouts/slideLayout6.xml"/><Relationship Id="rId21" Type="http://schemas.microsoft.com/office/2007/relationships/hdphoto" Target="../media/hdphoto9.wdp"/><Relationship Id="rId7" Type="http://schemas.microsoft.com/office/2007/relationships/hdphoto" Target="../media/hdphoto2.wdp"/><Relationship Id="rId12" Type="http://schemas.openxmlformats.org/officeDocument/2006/relationships/image" Target="../media/image15.png"/><Relationship Id="rId17" Type="http://schemas.microsoft.com/office/2007/relationships/hdphoto" Target="../media/hdphoto7.wdp"/><Relationship Id="rId25" Type="http://schemas.microsoft.com/office/2007/relationships/hdphoto" Target="../media/hdphoto11.wdp"/><Relationship Id="rId2" Type="http://schemas.openxmlformats.org/officeDocument/2006/relationships/audio" Target="../media/media1.wav"/><Relationship Id="rId16" Type="http://schemas.openxmlformats.org/officeDocument/2006/relationships/image" Target="../media/image17.png"/><Relationship Id="rId20" Type="http://schemas.openxmlformats.org/officeDocument/2006/relationships/image" Target="../media/image19.png"/><Relationship Id="rId29" Type="http://schemas.microsoft.com/office/2007/relationships/hdphoto" Target="../media/hdphoto13.wdp"/><Relationship Id="rId1" Type="http://schemas.microsoft.com/office/2007/relationships/media" Target="../media/media1.wav"/><Relationship Id="rId6" Type="http://schemas.openxmlformats.org/officeDocument/2006/relationships/image" Target="../media/image12.png"/><Relationship Id="rId11" Type="http://schemas.microsoft.com/office/2007/relationships/hdphoto" Target="../media/hdphoto4.wdp"/><Relationship Id="rId24" Type="http://schemas.openxmlformats.org/officeDocument/2006/relationships/image" Target="../media/image21.png"/><Relationship Id="rId32" Type="http://schemas.openxmlformats.org/officeDocument/2006/relationships/image" Target="../media/image26.png"/><Relationship Id="rId5" Type="http://schemas.microsoft.com/office/2007/relationships/hdphoto" Target="../media/hdphoto1.wdp"/><Relationship Id="rId15" Type="http://schemas.microsoft.com/office/2007/relationships/hdphoto" Target="../media/hdphoto6.wdp"/><Relationship Id="rId23" Type="http://schemas.microsoft.com/office/2007/relationships/hdphoto" Target="../media/hdphoto10.wdp"/><Relationship Id="rId28" Type="http://schemas.openxmlformats.org/officeDocument/2006/relationships/image" Target="../media/image23.png"/><Relationship Id="rId10" Type="http://schemas.openxmlformats.org/officeDocument/2006/relationships/image" Target="../media/image14.png"/><Relationship Id="rId19" Type="http://schemas.microsoft.com/office/2007/relationships/hdphoto" Target="../media/hdphoto8.wdp"/><Relationship Id="rId31" Type="http://schemas.openxmlformats.org/officeDocument/2006/relationships/image" Target="../media/image25.png"/><Relationship Id="rId4" Type="http://schemas.openxmlformats.org/officeDocument/2006/relationships/image" Target="../media/image11.jpeg"/><Relationship Id="rId9" Type="http://schemas.microsoft.com/office/2007/relationships/hdphoto" Target="../media/hdphoto3.wdp"/><Relationship Id="rId14" Type="http://schemas.openxmlformats.org/officeDocument/2006/relationships/image" Target="../media/image16.png"/><Relationship Id="rId22" Type="http://schemas.openxmlformats.org/officeDocument/2006/relationships/image" Target="../media/image20.png"/><Relationship Id="rId27" Type="http://schemas.microsoft.com/office/2007/relationships/hdphoto" Target="../media/hdphoto12.wdp"/><Relationship Id="rId30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9.png"/><Relationship Id="rId4" Type="http://schemas.microsoft.com/office/2007/relationships/hdphoto" Target="../media/hdphoto14.wdp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.png"/><Relationship Id="rId18" Type="http://schemas.openxmlformats.org/officeDocument/2006/relationships/image" Target="../media/image18.png"/><Relationship Id="rId26" Type="http://schemas.openxmlformats.org/officeDocument/2006/relationships/image" Target="../media/image40.png"/><Relationship Id="rId39" Type="http://schemas.openxmlformats.org/officeDocument/2006/relationships/image" Target="../media/image46.png"/><Relationship Id="rId21" Type="http://schemas.microsoft.com/office/2007/relationships/hdphoto" Target="../media/hdphoto20.wdp"/><Relationship Id="rId34" Type="http://schemas.microsoft.com/office/2007/relationships/hdphoto" Target="../media/hdphoto24.wdp"/><Relationship Id="rId42" Type="http://schemas.microsoft.com/office/2007/relationships/hdphoto" Target="../media/hdphoto28.wdp"/><Relationship Id="rId47" Type="http://schemas.openxmlformats.org/officeDocument/2006/relationships/slide" Target="slide10.xml"/><Relationship Id="rId50" Type="http://schemas.openxmlformats.org/officeDocument/2006/relationships/image" Target="../media/image26.pn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6" Type="http://schemas.openxmlformats.org/officeDocument/2006/relationships/image" Target="../media/image36.png"/><Relationship Id="rId29" Type="http://schemas.microsoft.com/office/2007/relationships/hdphoto" Target="../media/hdphoto23.wdp"/><Relationship Id="rId11" Type="http://schemas.openxmlformats.org/officeDocument/2006/relationships/image" Target="../media/image34.png"/><Relationship Id="rId24" Type="http://schemas.openxmlformats.org/officeDocument/2006/relationships/image" Target="../media/image21.png"/><Relationship Id="rId32" Type="http://schemas.openxmlformats.org/officeDocument/2006/relationships/image" Target="../media/image42.png"/><Relationship Id="rId37" Type="http://schemas.openxmlformats.org/officeDocument/2006/relationships/image" Target="../media/image45.png"/><Relationship Id="rId40" Type="http://schemas.microsoft.com/office/2007/relationships/hdphoto" Target="../media/hdphoto27.wdp"/><Relationship Id="rId45" Type="http://schemas.openxmlformats.org/officeDocument/2006/relationships/slide" Target="slide8.xml"/><Relationship Id="rId5" Type="http://schemas.openxmlformats.org/officeDocument/2006/relationships/image" Target="../media/image31.png"/><Relationship Id="rId15" Type="http://schemas.microsoft.com/office/2007/relationships/hdphoto" Target="../media/hdphoto9.wdp"/><Relationship Id="rId23" Type="http://schemas.microsoft.com/office/2007/relationships/hdphoto" Target="../media/hdphoto21.wdp"/><Relationship Id="rId28" Type="http://schemas.openxmlformats.org/officeDocument/2006/relationships/image" Target="../media/image41.png"/><Relationship Id="rId36" Type="http://schemas.microsoft.com/office/2007/relationships/hdphoto" Target="../media/hdphoto25.wdp"/><Relationship Id="rId49" Type="http://schemas.openxmlformats.org/officeDocument/2006/relationships/image" Target="../media/image29.png"/><Relationship Id="rId10" Type="http://schemas.microsoft.com/office/2007/relationships/hdphoto" Target="../media/hdphoto18.wdp"/><Relationship Id="rId19" Type="http://schemas.microsoft.com/office/2007/relationships/hdphoto" Target="../media/hdphoto8.wdp"/><Relationship Id="rId31" Type="http://schemas.microsoft.com/office/2007/relationships/hdphoto" Target="../media/hdphoto12.wdp"/><Relationship Id="rId44" Type="http://schemas.openxmlformats.org/officeDocument/2006/relationships/slide" Target="slide7.xml"/><Relationship Id="rId4" Type="http://schemas.microsoft.com/office/2007/relationships/hdphoto" Target="../media/hdphoto15.wdp"/><Relationship Id="rId9" Type="http://schemas.openxmlformats.org/officeDocument/2006/relationships/image" Target="../media/image33.png"/><Relationship Id="rId14" Type="http://schemas.openxmlformats.org/officeDocument/2006/relationships/image" Target="../media/image19.png"/><Relationship Id="rId22" Type="http://schemas.openxmlformats.org/officeDocument/2006/relationships/image" Target="../media/image39.png"/><Relationship Id="rId27" Type="http://schemas.microsoft.com/office/2007/relationships/hdphoto" Target="../media/hdphoto22.wdp"/><Relationship Id="rId30" Type="http://schemas.openxmlformats.org/officeDocument/2006/relationships/image" Target="../media/image22.png"/><Relationship Id="rId35" Type="http://schemas.openxmlformats.org/officeDocument/2006/relationships/image" Target="../media/image44.png"/><Relationship Id="rId43" Type="http://schemas.openxmlformats.org/officeDocument/2006/relationships/slide" Target="slide11.xml"/><Relationship Id="rId48" Type="http://schemas.openxmlformats.org/officeDocument/2006/relationships/slide" Target="slide12.xml"/><Relationship Id="rId8" Type="http://schemas.microsoft.com/office/2007/relationships/hdphoto" Target="../media/hdphoto17.wdp"/><Relationship Id="rId3" Type="http://schemas.openxmlformats.org/officeDocument/2006/relationships/image" Target="../media/image30.png"/><Relationship Id="rId12" Type="http://schemas.microsoft.com/office/2007/relationships/hdphoto" Target="../media/hdphoto19.wdp"/><Relationship Id="rId17" Type="http://schemas.openxmlformats.org/officeDocument/2006/relationships/image" Target="../media/image37.png"/><Relationship Id="rId25" Type="http://schemas.microsoft.com/office/2007/relationships/hdphoto" Target="../media/hdphoto11.wdp"/><Relationship Id="rId33" Type="http://schemas.openxmlformats.org/officeDocument/2006/relationships/image" Target="../media/image43.png"/><Relationship Id="rId38" Type="http://schemas.microsoft.com/office/2007/relationships/hdphoto" Target="../media/hdphoto26.wdp"/><Relationship Id="rId46" Type="http://schemas.openxmlformats.org/officeDocument/2006/relationships/slide" Target="slide9.xml"/><Relationship Id="rId20" Type="http://schemas.openxmlformats.org/officeDocument/2006/relationships/image" Target="../media/image38.png"/><Relationship Id="rId41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slide" Target="slide6.xml"/><Relationship Id="rId4" Type="http://schemas.microsoft.com/office/2007/relationships/hdphoto" Target="../media/hdphoto1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slide" Target="slide6.xml"/><Relationship Id="rId4" Type="http://schemas.microsoft.com/office/2007/relationships/hdphoto" Target="../media/hdphoto1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slide" Target="slide6.xml"/><Relationship Id="rId4" Type="http://schemas.microsoft.com/office/2007/relationships/hdphoto" Target="../media/hdphoto1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975700" y="242979"/>
            <a:ext cx="2034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-164827" y="2763809"/>
            <a:ext cx="12949380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9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21: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Phép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cộng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trong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phạm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vi 10            (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tiếp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theo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) –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Tiết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1</a:t>
            </a:r>
            <a:endParaRPr sz="4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2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0" y="3632200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540000" y="1152436"/>
            <a:ext cx="711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7200">
                <a:solidFill>
                  <a:srgbClr val="008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 + 3 =</a:t>
            </a:r>
            <a:endParaRPr lang="en-US" sz="7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85370" y="4653133"/>
            <a:ext cx="457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6600">
                <a:solidFill>
                  <a:srgbClr val="008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</a:t>
            </a:r>
            <a:endParaRPr lang="vi-VN" altLang="en-US" sz="66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2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07EAB3-7351-44ED-8F1A-5A084259D2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010"/>
            <a:ext cx="2025301" cy="900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2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0" y="3632200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893940" y="1051998"/>
            <a:ext cx="660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>
                <a:solidFill>
                  <a:srgbClr val="008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 + 9 =</a:t>
            </a:r>
            <a:endParaRPr lang="en-US" sz="7200" dirty="0">
              <a:solidFill>
                <a:srgbClr val="008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10000" y="4698006"/>
            <a:ext cx="457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6600">
                <a:solidFill>
                  <a:srgbClr val="008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10</a:t>
            </a: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2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E41701-7CA5-4424-95B8-279AEAB1EA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010"/>
            <a:ext cx="2025301" cy="900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1302126" y="2811313"/>
            <a:ext cx="18116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+ 2</a:t>
            </a:r>
          </a:p>
          <a:p>
            <a:r>
              <a:rPr lang="vi-V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+ 3 </a:t>
            </a:r>
          </a:p>
          <a:p>
            <a:r>
              <a:rPr lang="vi-V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+ 3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306644" y="2414602"/>
            <a:ext cx="1397635" cy="25857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= 6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= 8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32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= 10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4661852" y="2833732"/>
            <a:ext cx="18116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+ 9</a:t>
            </a:r>
          </a:p>
          <a:p>
            <a:r>
              <a:rPr lang="vi-V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+ 5 </a:t>
            </a:r>
          </a:p>
          <a:p>
            <a:r>
              <a:rPr lang="vi-V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+ 4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031078" y="2330782"/>
            <a:ext cx="1393825" cy="27533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= 10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= 10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= 7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8615900" y="2753703"/>
            <a:ext cx="18116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+ 4</a:t>
            </a:r>
          </a:p>
          <a:p>
            <a:r>
              <a:rPr lang="vi-V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+ 6 </a:t>
            </a:r>
          </a:p>
          <a:p>
            <a:r>
              <a:rPr lang="vi-V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+ 7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730642" y="2362256"/>
            <a:ext cx="1393825" cy="25857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= 10 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= 7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= 8</a:t>
            </a:r>
          </a:p>
        </p:txBody>
      </p:sp>
      <p:sp>
        <p:nvSpPr>
          <p:cNvPr id="14338" name="Text Box 20"/>
          <p:cNvSpPr txBox="1"/>
          <p:nvPr/>
        </p:nvSpPr>
        <p:spPr>
          <a:xfrm>
            <a:off x="3351455" y="958795"/>
            <a:ext cx="5916295" cy="140346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endParaRPr lang="en-US" altLang="en-US" sz="3200" b="1" dirty="0">
              <a:solidFill>
                <a:srgbClr val="0070C0"/>
              </a:solidFill>
              <a:latin typeface="UTM Avo" panose="020406030505060202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4400" b="1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4400" b="1" dirty="0">
                <a:solidFill>
                  <a:srgbClr val="0070C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400" b="1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i 1: Tính nhẩm:</a:t>
            </a:r>
            <a:endParaRPr lang="en-US" altLang="en-US" sz="4400" b="1" dirty="0">
              <a:solidFill>
                <a:srgbClr val="0070C0"/>
              </a:solidFill>
              <a:latin typeface="UTM Avo" panose="02040603050506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5729605" y="2246630"/>
            <a:ext cx="298259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" name="Picture 105"/>
          <p:cNvPicPr/>
          <p:nvPr/>
        </p:nvPicPr>
        <p:blipFill>
          <a:blip r:embed="rId2"/>
          <a:srcRect l="6440"/>
          <a:stretch>
            <a:fillRect/>
          </a:stretch>
        </p:blipFill>
        <p:spPr>
          <a:xfrm>
            <a:off x="0" y="563880"/>
            <a:ext cx="3713480" cy="13087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6" name="Picture 12" descr="Hình ảnh có liên quan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4088" y1="17556" x2="2210" y2="22889"/>
                        <a14:foregroundMark x1="22376" y1="11778" x2="27624" y2="14444"/>
                        <a14:foregroundMark x1="33149" y1="4667" x2="33978" y2="10000"/>
                        <a14:foregroundMark x1="35083" y1="21333" x2="38398" y2="26667"/>
                        <a14:foregroundMark x1="81215" y1="8000" x2="83149" y2="14444"/>
                        <a14:foregroundMark x1="92541" y1="12444" x2="98619" y2="14667"/>
                        <a14:foregroundMark x1="98895" y1="19778" x2="96961" y2="21556"/>
                        <a14:foregroundMark x1="88398" y1="21556" x2="90608" y2="24667"/>
                        <a14:foregroundMark x1="82873" y1="26889" x2="84807" y2="31556"/>
                        <a14:backgroundMark x1="46409" y1="26667" x2="47514" y2="27778"/>
                        <a14:backgroundMark x1="35359" y1="55778" x2="33978" y2="5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2669">
            <a:off x="10071100" y="-52388"/>
            <a:ext cx="2120900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Content Placeholder 106"/>
          <p:cNvPicPr>
            <a:picLocks noGrp="1"/>
          </p:cNvPicPr>
          <p:nvPr>
            <p:ph sz="half" idx="4294967295"/>
          </p:nvPr>
        </p:nvPicPr>
        <p:blipFill>
          <a:blip r:embed="rId5"/>
          <a:stretch>
            <a:fillRect/>
          </a:stretch>
        </p:blipFill>
        <p:spPr>
          <a:xfrm>
            <a:off x="8196263" y="130175"/>
            <a:ext cx="3995737" cy="920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  <p:bldP spid="8" grpId="0" bldLvl="0" animBg="1"/>
      <p:bldP spid="8" grpId="1" animBg="1"/>
      <p:bldP spid="10" grpId="0" bldLvl="0" animBg="1"/>
      <p:bldP spid="1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174750"/>
            <a:ext cx="7497763" cy="4953000"/>
          </a:xfrm>
        </p:spPr>
        <p:txBody>
          <a:bodyPr/>
          <a:lstStyle/>
          <a:p>
            <a:pPr marL="0" indent="0" algn="ctr">
              <a:buNone/>
            </a:pPr>
            <a:r>
              <a:rPr lang="vi-VN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1" name="Content Placeholder 100"/>
          <p:cNvPicPr>
            <a:picLocks noGrp="1"/>
          </p:cNvPicPr>
          <p:nvPr>
            <p:ph sz="half" idx="4294967295"/>
          </p:nvPr>
        </p:nvPicPr>
        <p:blipFill>
          <a:blip r:embed="rId2"/>
          <a:srcRect l="21548" t="9761" r="18127" b="2928"/>
          <a:stretch>
            <a:fillRect/>
          </a:stretch>
        </p:blipFill>
        <p:spPr>
          <a:xfrm>
            <a:off x="9718675" y="3454400"/>
            <a:ext cx="2473325" cy="340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Cloud Callout 4"/>
          <p:cNvSpPr/>
          <p:nvPr/>
        </p:nvSpPr>
        <p:spPr>
          <a:xfrm>
            <a:off x="1228725" y="773430"/>
            <a:ext cx="5389245" cy="4486275"/>
          </a:xfrm>
          <a:prstGeom prst="cloudCallout">
            <a:avLst>
              <a:gd name="adj1" fmla="val 104369"/>
              <a:gd name="adj2" fmla="val 40865"/>
            </a:avLst>
          </a:prstGeom>
          <a:gradFill rotWithShape="0">
            <a:gsLst>
              <a:gs pos="88000">
                <a:srgbClr val="FECF40"/>
              </a:gs>
              <a:gs pos="100000">
                <a:srgbClr val="846C21"/>
              </a:gs>
            </a:gsLst>
            <a:lin ang="5400000" scaled="0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4000"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Các em hãy kể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4000"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các tình huống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4000"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trong thực tế về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4000"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 phép cộng trong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4000"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 phạm vi 10</a:t>
            </a:r>
            <a:endParaRPr kumimoji="0" lang="zh-CN" alt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040" y="5424805"/>
            <a:ext cx="1116965" cy="143319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195" y="5944609"/>
            <a:ext cx="523875" cy="8382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40383">
            <a:off x="292611" y="5464766"/>
            <a:ext cx="762000" cy="135255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8661" y="1923454"/>
            <a:ext cx="723398" cy="81181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198755" y="574040"/>
            <a:ext cx="2995930" cy="1595755"/>
          </a:xfrm>
          <a:prstGeom prst="roundRect">
            <a:avLst/>
          </a:prstGeom>
          <a:solidFill>
            <a:schemeClr val="accent6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SG" sz="3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Hoàn</a:t>
            </a:r>
            <a:r>
              <a:rPr kumimoji="0" lang="en-US" altLang="en-SG" sz="3200" b="0" i="0" u="none" strike="noStrike" kern="1200" cap="none" spc="0" normalizeH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thành các phép tính</a:t>
            </a:r>
            <a:endParaRPr kumimoji="0" lang="vi-VN" altLang="en-SG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1" name="Picture 5" descr="C:\Users\admin\Desktop\giao an pp\mon toan\MÔN TOÁN\HÌNH ẢNH\trang 1 -50\trang 48\86700227-c5f4-4801-beae-735c8b15dd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00425" y="1144666"/>
            <a:ext cx="8601075" cy="5713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51"/>
          <p:cNvSpPr txBox="1"/>
          <p:nvPr/>
        </p:nvSpPr>
        <p:spPr>
          <a:xfrm>
            <a:off x="2304732" y="431800"/>
            <a:ext cx="7493635" cy="338554"/>
          </a:xfrm>
          <a:prstGeom prst="rect">
            <a:avLst/>
          </a:prstGeom>
          <a:gradFill>
            <a:gsLst>
              <a:gs pos="89000">
                <a:srgbClr val="FECF40"/>
              </a:gs>
              <a:gs pos="100000">
                <a:srgbClr val="846C21"/>
              </a:gs>
            </a:gsLst>
            <a:lin ang="5400000" scaled="0"/>
          </a:gradFill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1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BẢNG CỘNG TRONG PHẠM VI 10</a:t>
            </a:r>
            <a:endParaRPr sz="1600" b="1" dirty="0">
              <a:solidFill>
                <a:srgbClr val="FF0000"/>
              </a:solidFill>
              <a:latin typeface="UTM Avo" panose="020406030505060202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1267" name="Group 24"/>
          <p:cNvGrpSpPr/>
          <p:nvPr/>
        </p:nvGrpSpPr>
        <p:grpSpPr>
          <a:xfrm>
            <a:off x="114300" y="901700"/>
            <a:ext cx="11912600" cy="558800"/>
            <a:chOff x="114300" y="901700"/>
            <a:chExt cx="11912600" cy="558800"/>
          </a:xfrm>
          <a:solidFill>
            <a:srgbClr val="FFC000"/>
          </a:solidFill>
        </p:grpSpPr>
        <p:sp>
          <p:nvSpPr>
            <p:cNvPr id="6" name="Rounded Rectangle 5"/>
            <p:cNvSpPr/>
            <p:nvPr/>
          </p:nvSpPr>
          <p:spPr>
            <a:xfrm>
              <a:off x="1143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1 + 1 = 2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4605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2 + 1 = 3 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8067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3 + 1 = 4 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1275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4 + 1 = 5 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54737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5 + 1 = 6 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68072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6 + 1 = 7 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8153400" y="9271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7 + 1 = 8 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95123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8 + 1 = 9 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10871200" y="9017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9 + 1 = 10</a:t>
              </a:r>
            </a:p>
          </p:txBody>
        </p:sp>
      </p:grpSp>
      <p:grpSp>
        <p:nvGrpSpPr>
          <p:cNvPr id="11268" name="Group 25"/>
          <p:cNvGrpSpPr/>
          <p:nvPr/>
        </p:nvGrpSpPr>
        <p:grpSpPr>
          <a:xfrm>
            <a:off x="114300" y="1587500"/>
            <a:ext cx="10553700" cy="546100"/>
            <a:chOff x="114300" y="914400"/>
            <a:chExt cx="10553700" cy="546100"/>
          </a:xfrm>
          <a:solidFill>
            <a:schemeClr val="accent6"/>
          </a:solidFill>
        </p:grpSpPr>
        <p:sp>
          <p:nvSpPr>
            <p:cNvPr id="27" name="Rounded Rectangle 26"/>
            <p:cNvSpPr/>
            <p:nvPr/>
          </p:nvSpPr>
          <p:spPr>
            <a:xfrm>
              <a:off x="1143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1 + 2 = 3 </a:t>
              </a: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14605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2 + 2 = 4 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28067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3 + 2 = 5 </a:t>
              </a: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41275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4 + 2 = 6 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54737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5 + 2 = 7 </a:t>
              </a: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68072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6 + 2 = 8</a:t>
              </a: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8153400" y="9271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7 + 2 = 9 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95123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8 + 2 = 10</a:t>
              </a:r>
            </a:p>
          </p:txBody>
        </p:sp>
      </p:grpSp>
      <p:grpSp>
        <p:nvGrpSpPr>
          <p:cNvPr id="11269" name="Group 35"/>
          <p:cNvGrpSpPr/>
          <p:nvPr/>
        </p:nvGrpSpPr>
        <p:grpSpPr>
          <a:xfrm>
            <a:off x="114300" y="2247900"/>
            <a:ext cx="9194800" cy="546100"/>
            <a:chOff x="114300" y="914400"/>
            <a:chExt cx="9194800" cy="546100"/>
          </a:xfrm>
          <a:solidFill>
            <a:schemeClr val="accent5"/>
          </a:solidFill>
        </p:grpSpPr>
        <p:sp>
          <p:nvSpPr>
            <p:cNvPr id="37" name="Rounded Rectangle 36"/>
            <p:cNvSpPr/>
            <p:nvPr/>
          </p:nvSpPr>
          <p:spPr>
            <a:xfrm>
              <a:off x="1143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1 + 3 = 4</a:t>
              </a: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14605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2 + 3 = 5</a:t>
              </a: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28067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3 + 3 = 6</a:t>
              </a: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41275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4 + 3 = 7</a:t>
              </a: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54737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5 + 3 = 8</a:t>
              </a: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68072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6 + 3 = 9</a:t>
              </a: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8153400" y="9271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7 + 3 = 10</a:t>
              </a:r>
            </a:p>
          </p:txBody>
        </p:sp>
      </p:grpSp>
      <p:grpSp>
        <p:nvGrpSpPr>
          <p:cNvPr id="11270" name="Group 45"/>
          <p:cNvGrpSpPr/>
          <p:nvPr/>
        </p:nvGrpSpPr>
        <p:grpSpPr>
          <a:xfrm>
            <a:off x="114300" y="2908300"/>
            <a:ext cx="7848600" cy="533400"/>
            <a:chOff x="114300" y="914400"/>
            <a:chExt cx="7848600" cy="533400"/>
          </a:xfrm>
          <a:solidFill>
            <a:srgbClr val="EC74BE"/>
          </a:solidFill>
        </p:grpSpPr>
        <p:sp>
          <p:nvSpPr>
            <p:cNvPr id="47" name="Rounded Rectangle 46"/>
            <p:cNvSpPr/>
            <p:nvPr/>
          </p:nvSpPr>
          <p:spPr>
            <a:xfrm>
              <a:off x="1143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1 + 4 = 5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14605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2 + 4 = 6</a:t>
              </a: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28067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3 + 4 = 7</a:t>
              </a: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41275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4 + 4 = 8</a:t>
              </a: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54737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5 + 4 = 9</a:t>
              </a: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68072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6 + 4 = 10</a:t>
              </a:r>
            </a:p>
          </p:txBody>
        </p:sp>
      </p:grpSp>
      <p:grpSp>
        <p:nvGrpSpPr>
          <p:cNvPr id="11271" name="Group 55"/>
          <p:cNvGrpSpPr/>
          <p:nvPr/>
        </p:nvGrpSpPr>
        <p:grpSpPr>
          <a:xfrm>
            <a:off x="114300" y="3568700"/>
            <a:ext cx="6515100" cy="533400"/>
            <a:chOff x="114300" y="914400"/>
            <a:chExt cx="6515100" cy="533400"/>
          </a:xfrm>
          <a:solidFill>
            <a:srgbClr val="A6D426"/>
          </a:solidFill>
        </p:grpSpPr>
        <p:sp>
          <p:nvSpPr>
            <p:cNvPr id="57" name="Rounded Rectangle 56"/>
            <p:cNvSpPr/>
            <p:nvPr/>
          </p:nvSpPr>
          <p:spPr>
            <a:xfrm>
              <a:off x="1143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1 + 5 = 6</a:t>
              </a:r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14605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2 + 5 = 7</a:t>
              </a: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28067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3 + 5 = 8</a:t>
              </a: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41275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4 + 5 = 9</a:t>
              </a:r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54737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5 + 5 = 10</a:t>
              </a:r>
            </a:p>
          </p:txBody>
        </p:sp>
      </p:grpSp>
      <p:grpSp>
        <p:nvGrpSpPr>
          <p:cNvPr id="11272" name="Group 75"/>
          <p:cNvGrpSpPr/>
          <p:nvPr/>
        </p:nvGrpSpPr>
        <p:grpSpPr>
          <a:xfrm>
            <a:off x="114300" y="4229100"/>
            <a:ext cx="5168900" cy="533400"/>
            <a:chOff x="114300" y="914400"/>
            <a:chExt cx="5168900" cy="533400"/>
          </a:xfrm>
          <a:solidFill>
            <a:srgbClr val="B375EB"/>
          </a:solidFill>
        </p:grpSpPr>
        <p:sp>
          <p:nvSpPr>
            <p:cNvPr id="77" name="Rounded Rectangle 76"/>
            <p:cNvSpPr/>
            <p:nvPr/>
          </p:nvSpPr>
          <p:spPr>
            <a:xfrm>
              <a:off x="1143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1 + 6 = 7</a:t>
              </a:r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14605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2 + 6 = 8</a:t>
              </a:r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28067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3 + 6 = 9</a:t>
              </a:r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41275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4 + 6 = 10</a:t>
              </a:r>
            </a:p>
          </p:txBody>
        </p:sp>
      </p:grpSp>
      <p:grpSp>
        <p:nvGrpSpPr>
          <p:cNvPr id="11273" name="Group 85"/>
          <p:cNvGrpSpPr/>
          <p:nvPr/>
        </p:nvGrpSpPr>
        <p:grpSpPr>
          <a:xfrm>
            <a:off x="114300" y="4889500"/>
            <a:ext cx="3848100" cy="533400"/>
            <a:chOff x="114300" y="914400"/>
            <a:chExt cx="3848100" cy="533400"/>
          </a:xfrm>
          <a:solidFill>
            <a:schemeClr val="accent2"/>
          </a:solidFill>
        </p:grpSpPr>
        <p:sp>
          <p:nvSpPr>
            <p:cNvPr id="87" name="Rounded Rectangle 86"/>
            <p:cNvSpPr/>
            <p:nvPr/>
          </p:nvSpPr>
          <p:spPr>
            <a:xfrm>
              <a:off x="1143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1 + 7 = 8</a:t>
              </a:r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14605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sz="1600" b="1" dirty="0">
                  <a:solidFill>
                    <a:prstClr val="black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2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 + 7 = 9</a:t>
              </a:r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28067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sz="1400" b="1" dirty="0">
                  <a:solidFill>
                    <a:prstClr val="black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3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 + 7 = 10</a:t>
              </a:r>
            </a:p>
          </p:txBody>
        </p:sp>
      </p:grpSp>
      <p:grpSp>
        <p:nvGrpSpPr>
          <p:cNvPr id="11274" name="Group 95"/>
          <p:cNvGrpSpPr/>
          <p:nvPr/>
        </p:nvGrpSpPr>
        <p:grpSpPr>
          <a:xfrm>
            <a:off x="114300" y="5524500"/>
            <a:ext cx="2501900" cy="533400"/>
            <a:chOff x="114300" y="914400"/>
            <a:chExt cx="2501900" cy="533400"/>
          </a:xfrm>
          <a:solidFill>
            <a:srgbClr val="2A89CA"/>
          </a:solidFill>
        </p:grpSpPr>
        <p:sp>
          <p:nvSpPr>
            <p:cNvPr id="97" name="Rounded Rectangle 96"/>
            <p:cNvSpPr/>
            <p:nvPr/>
          </p:nvSpPr>
          <p:spPr>
            <a:xfrm>
              <a:off x="1143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1 + 8 = 9</a:t>
              </a: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1460500" y="914400"/>
              <a:ext cx="1155700" cy="533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2 + 8 = 10</a:t>
              </a:r>
            </a:p>
          </p:txBody>
        </p:sp>
      </p:grpSp>
      <p:sp>
        <p:nvSpPr>
          <p:cNvPr id="107" name="Rounded Rectangle 106"/>
          <p:cNvSpPr/>
          <p:nvPr/>
        </p:nvSpPr>
        <p:spPr>
          <a:xfrm>
            <a:off x="114300" y="6210300"/>
            <a:ext cx="11557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1 + 9 = 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bldLvl="0" animBg="1"/>
      <p:bldP spid="10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9309ac64-8288-4ea0-aa2f-061f9418d41f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3" y="0"/>
            <a:ext cx="122089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Lam tac\tải xuống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546600"/>
            <a:ext cx="1295400" cy="156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636" y="5330825"/>
            <a:ext cx="1422400" cy="94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Lam tac\800px_COLOURBOX9774185 (4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499" y="5330825"/>
            <a:ext cx="2383137" cy="80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330825"/>
            <a:ext cx="1016000" cy="67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0825"/>
            <a:ext cx="1422400" cy="94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37335" y="5295127"/>
            <a:ext cx="1219200" cy="74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C:\Users\ADMIN\Desktop\Lam tac\il_570xN.938660066_slvo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98421">
                        <a14:foregroundMark x1="75965" y1="14147" x2="87193" y2="1414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3680603"/>
            <a:ext cx="1966643" cy="350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ADMIN\Desktop\Lam tac\lumberjack-lean-on-the-wood-log-vector-7780327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1944" l="0" r="100000">
                        <a14:foregroundMark x1="43460" y1="12500" x2="39782" y2="19444"/>
                        <a14:foregroundMark x1="45913" y1="32778" x2="44278" y2="41389"/>
                      </a14:backgroundRemoval>
                    </a14:imgEffect>
                    <a14:imgEffect>
                      <a14:brightnessContrast contrast="2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243">
            <a:off x="9855991" y="3830552"/>
            <a:ext cx="2447745" cy="369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ình ảnh có liên quan"/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artisticPaintBrush/>
                    </a14:imgEffect>
                    <a14:imgEffect>
                      <a14:backgroundRemoval t="0" b="99133" l="4950" r="90900">
                        <a14:backgroundMark x1="50900" y1="25867" x2="52200" y2="26400"/>
                        <a14:backgroundMark x1="63000" y1="48667" x2="62200" y2="49333"/>
                        <a14:backgroundMark x1="64800" y1="41467" x2="63600" y2="42000"/>
                        <a14:backgroundMark x1="71800" y1="48933" x2="72300" y2="50000"/>
                        <a14:backgroundMark x1="59500" y1="61467" x2="58500" y2="62800"/>
                        <a14:backgroundMark x1="39700" y1="48800" x2="39700" y2="49867"/>
                        <a14:backgroundMark x1="38400" y1="51600" x2="38000" y2="51867"/>
                        <a14:backgroundMark x1="46700" y1="53600" x2="47200" y2="54933"/>
                        <a14:backgroundMark x1="53100" y1="35333" x2="53100" y2="35867"/>
                        <a14:backgroundMark x1="71700" y1="45733" x2="71200" y2="46133"/>
                        <a14:backgroundMark x1="74600" y1="44267" x2="74000" y2="44800"/>
                        <a14:backgroundMark x1="77200" y1="49200" x2="77300" y2="49867"/>
                        <a14:backgroundMark x1="19800" y1="50133" x2="20500" y2="50400"/>
                        <a14:backgroundMark x1="22000" y1="47333" x2="22700" y2="47333"/>
                        <a14:backgroundMark x1="21100" y1="56800" x2="21100" y2="57333"/>
                        <a14:backgroundMark x1="23300" y1="34400" x2="23500" y2="35067"/>
                        <a14:backgroundMark x1="53500" y1="42667" x2="53600" y2="43467"/>
                        <a14:backgroundMark x1="66300" y1="23200" x2="67600" y2="23867"/>
                        <a14:backgroundMark x1="73400" y1="58400" x2="73500" y2="58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5689600" y="-2260600"/>
            <a:ext cx="12375769" cy="1099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C:\Users\ADMIN\Desktop\Tai nguyen thiet ke tro choi\Giai cuu rung xanh\playful-wild-monkeys_1308-2930 (4).jpg"/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9201" y="-133651"/>
            <a:ext cx="1219199" cy="175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Hình ảnh có liên quan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100000" l="0" r="99688">
                        <a14:foregroundMark x1="22813" y1="35938" x2="26563" y2="52188"/>
                        <a14:foregroundMark x1="34063" y1="19375" x2="37813" y2="46875"/>
                        <a14:foregroundMark x1="30000" y1="28125" x2="35938" y2="44063"/>
                        <a14:foregroundMark x1="32813" y1="25938" x2="33750" y2="3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5904" flipH="1">
            <a:off x="846623" y="3244816"/>
            <a:ext cx="1354183" cy="132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897" y="-838200"/>
            <a:ext cx="3474503" cy="349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45488" y="1354655"/>
            <a:ext cx="2687320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 VỆ</a:t>
            </a:r>
          </a:p>
          <a:p>
            <a:pPr algn="ctr"/>
            <a:r>
              <a:rPr lang="en-US" sz="3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 XANH</a:t>
            </a:r>
          </a:p>
        </p:txBody>
      </p:sp>
      <p:pic>
        <p:nvPicPr>
          <p:cNvPr id="1034" name="Picture 10" descr="C:\Users\ADMIN\Desktop\Tai nguyen thiet ke tro choi\Angry birds epic birds\1505573783630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021" y="2746045"/>
            <a:ext cx="1536257" cy="93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12903200" y="6006875"/>
            <a:ext cx="812800" cy="812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068263E-7198-4947-BEFC-B550F5E4FF29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010"/>
            <a:ext cx="2025301" cy="900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073"/>
            <a:ext cx="11277600" cy="684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133600" y="1570435"/>
            <a:ext cx="833120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Nhấn vào số để chọn câu hỏi, sau khi trả lời xong chọn mũi tên để quay lại, chọn vào các con khỉ sau khi trả lời xong </a:t>
            </a:r>
          </a:p>
        </p:txBody>
      </p:sp>
      <p:pic>
        <p:nvPicPr>
          <p:cNvPr id="8" name="Picture 2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2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9CA89D-D958-4920-95CA-7471B258EA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010"/>
            <a:ext cx="2025301" cy="900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ADMIN\Desktop\Lam tac\tải xuố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36800" y="4076896"/>
            <a:ext cx="1016000" cy="128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ADMIN\Desktop\Lam tac\800px_COLOURBOX9774185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59011" y="4708884"/>
            <a:ext cx="2235200" cy="57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2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4708884"/>
            <a:ext cx="1392768" cy="92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Lam tac\800px_COLOURBOX9774185 (4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0580">
            <a:off x="641529" y="5170075"/>
            <a:ext cx="1455492" cy="49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2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94211" y="4954731"/>
            <a:ext cx="1326243" cy="92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ADMIN\Desktop\Lam tac\tree-576145_960_720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5156200"/>
            <a:ext cx="791633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Lam tac\lumberjack-lean-on-the-wood-log-vector-7780327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1944" l="0" r="100000">
                        <a14:foregroundMark x1="43460" y1="12500" x2="39782" y2="19444"/>
                        <a14:foregroundMark x1="45913" y1="32778" x2="44278" y2="41389"/>
                      </a14:backgroundRemoval>
                    </a14:imgEffect>
                    <a14:imgEffect>
                      <a14:brightnessContrast contrast="2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243" flipH="1">
            <a:off x="398783" y="4338351"/>
            <a:ext cx="1940984" cy="298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ADMIN\Desktop\Untitleda (2)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2006600"/>
            <a:ext cx="5452533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ADMIN\Desktop\Picture1a (2)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552" y="4121205"/>
            <a:ext cx="2080684" cy="301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C:\Users\ADMIN\Desktop\Lam tac\il_570xN.938660066_slvo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98421">
                        <a14:foregroundMark x1="75965" y1="14147" x2="87193" y2="1414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46400" y="4316605"/>
            <a:ext cx="1473200" cy="275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C:\Users\ADMIN\Desktop\Lam tac\stock-vector-cartoon-art-of-a-lumberjack-paul-bunyan-type-with-a-log-on-his-shoulder-this-guy-has-the-typical-17555299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3868" l="0" r="100000">
                        <a14:backgroundMark x1="34375" y1="82830" x2="30250" y2="82830"/>
                        <a14:backgroundMark x1="43250" y1="81698" x2="37000" y2="82830"/>
                        <a14:backgroundMark x1="69750" y1="79717" x2="77625" y2="77358"/>
                        <a14:backgroundMark x1="44250" y1="6226" x2="12500" y2="13679"/>
                        <a14:backgroundMark x1="51000" y1="7358" x2="7250" y2="26981"/>
                        <a14:backgroundMark x1="93250" y1="3396" x2="99000" y2="7358"/>
                        <a14:backgroundMark x1="96375" y1="23113" x2="84875" y2="73019"/>
                        <a14:backgroundMark x1="6250" y1="68302" x2="13500" y2="87925"/>
                        <a14:backgroundMark x1="30750" y1="63585" x2="10375" y2="86038"/>
                        <a14:backgroundMark x1="77125" y1="91132" x2="92750" y2="84057"/>
                      </a14:backgroundRemoval>
                    </a14:imgEffect>
                    <a14:imgEffect>
                      <a14:brightnessContrast bright="-20000" contrast="20000"/>
                    </a14:imgEffect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75236" y="5228743"/>
            <a:ext cx="1320800" cy="184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9" descr="C:\Users\ADMIN\Desktop\Lam tac\e7f4c27d556f238339f9337509756439--lumberjacks-vectors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99429" l="0" r="98475">
                        <a14:foregroundMark x1="17797" y1="71714" x2="15085" y2="80000"/>
                        <a14:foregroundMark x1="47627" y1="13714" x2="51017" y2="20286"/>
                        <a14:foregroundMark x1="56441" y1="13714" x2="56441" y2="20286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037" y="4253424"/>
            <a:ext cx="2387963" cy="283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Users\ADMIN\Desktop\Tai nguyen thiet ke tro choi\Giai cuu rung xanh\playful-wild-monkeys_1308-2930 (4).jpg"/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09" y="-159051"/>
            <a:ext cx="1262592" cy="175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C:\Users\ADMIN\Desktop\Tai nguyen thiet ke tro choi\Giai cuu rung xanh\scimmia-del-fumetto-31653934.jp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100000" l="0" r="100000">
                        <a14:foregroundMark x1="21875" y1="25791" x2="17750" y2="43845"/>
                        <a14:foregroundMark x1="39625" y1="23329" x2="31750" y2="45369"/>
                        <a14:foregroundMark x1="29750" y1="24385" x2="28625" y2="40914"/>
                        <a14:foregroundMark x1="14625" y1="28722" x2="19250" y2="40445"/>
                      </a14:backgroundRemoval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6793">
            <a:off x="2769429" y="715127"/>
            <a:ext cx="1063888" cy="113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ình ảnh có liên quan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100000" l="0" r="100000">
                        <a14:foregroundMark x1="14088" y1="17556" x2="2210" y2="22889"/>
                        <a14:foregroundMark x1="22376" y1="11778" x2="27624" y2="14444"/>
                        <a14:foregroundMark x1="33149" y1="4667" x2="33978" y2="10000"/>
                        <a14:foregroundMark x1="35083" y1="21333" x2="38398" y2="26667"/>
                        <a14:foregroundMark x1="81215" y1="8000" x2="83149" y2="14444"/>
                        <a14:foregroundMark x1="92541" y1="12444" x2="98619" y2="14667"/>
                        <a14:foregroundMark x1="98895" y1="19778" x2="96961" y2="21556"/>
                        <a14:foregroundMark x1="88398" y1="21556" x2="90608" y2="24667"/>
                        <a14:foregroundMark x1="82873" y1="26889" x2="84807" y2="31556"/>
                        <a14:backgroundMark x1="46409" y1="26667" x2="47514" y2="27778"/>
                        <a14:backgroundMark x1="35359" y1="55778" x2="33978" y2="5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92671">
            <a:off x="7590613" y="-404789"/>
            <a:ext cx="1421479" cy="176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ình ảnh có liên quan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0" b="100000" l="0" r="99688">
                        <a14:foregroundMark x1="22813" y1="35938" x2="26563" y2="52188"/>
                        <a14:foregroundMark x1="34063" y1="19375" x2="37813" y2="46875"/>
                        <a14:foregroundMark x1="30000" y1="28125" x2="35938" y2="44063"/>
                        <a14:foregroundMark x1="32813" y1="25938" x2="33750" y2="3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5904" flipH="1">
            <a:off x="6128945" y="478727"/>
            <a:ext cx="1114368" cy="108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Kết quả hình ảnh cho monkey cartoon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0560" flipH="1">
            <a:off x="9789493" y="936409"/>
            <a:ext cx="1346325" cy="132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Kết quả hình ảnh cho pineapple cartoon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072" y="1267404"/>
            <a:ext cx="1105583" cy="116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ình ảnh có liên quan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492" y="1782883"/>
            <a:ext cx="667439" cy="80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Kết quả hình ảnh cho durian cartoon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0" b="100000" l="0" r="100000">
                        <a14:foregroundMark x1="24000" y1="4621" x2="31846" y2="21209"/>
                        <a14:foregroundMark x1="28462" y1="3791" x2="34308" y2="17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983" y="308680"/>
            <a:ext cx="749899" cy="97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0" descr="Hình ảnh có liên quan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2" y="1309928"/>
            <a:ext cx="643467" cy="77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2" descr="Kết quả hình ảnh cho durian cartoon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0" b="100000" l="0" r="100000">
                        <a14:foregroundMark x1="24000" y1="4621" x2="31846" y2="21209"/>
                        <a14:foregroundMark x1="28462" y1="3791" x2="34308" y2="17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353" y="2176816"/>
            <a:ext cx="705331" cy="91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Picture1.png"/>
          <p:cNvPicPr>
            <a:picLocks noChangeAspect="1" noChangeArrowheads="1"/>
          </p:cNvPicPr>
          <p:nvPr/>
        </p:nvPicPr>
        <p:blipFill>
          <a:blip r:embed="rId41"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85" y="3665080"/>
            <a:ext cx="2171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" descr="C:\Users\ADMIN\Desktop\Lam tac\lumberjack-lean-on-the-wood-log-vector-7780327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1944" l="0" r="100000">
                        <a14:foregroundMark x1="43460" y1="12500" x2="39782" y2="19444"/>
                        <a14:foregroundMark x1="45913" y1="32778" x2="44278" y2="41389"/>
                      </a14:backgroundRemoval>
                    </a14:imgEffect>
                    <a14:imgEffect>
                      <a14:brightnessContrast contrast="2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44994" flipH="1">
            <a:off x="-524716" y="5632317"/>
            <a:ext cx="1940984" cy="298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ADMIN\Desktop\Picture1.png"/>
          <p:cNvPicPr>
            <a:picLocks noChangeAspect="1" noChangeArrowheads="1"/>
          </p:cNvPicPr>
          <p:nvPr/>
        </p:nvPicPr>
        <p:blipFill>
          <a:blip r:embed="rId41"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080" y="3862273"/>
            <a:ext cx="2171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C:\Users\ADMIN\Desktop\Lam tac\il_570xN.938660066_slvo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98421">
                        <a14:foregroundMark x1="75965" y1="14147" x2="87193" y2="1414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97892" flipH="1">
            <a:off x="2540499" y="5980671"/>
            <a:ext cx="1473200" cy="275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ADMIN\Desktop\Picture1.png"/>
          <p:cNvPicPr>
            <a:picLocks noChangeAspect="1" noChangeArrowheads="1"/>
          </p:cNvPicPr>
          <p:nvPr/>
        </p:nvPicPr>
        <p:blipFill>
          <a:blip r:embed="rId41"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536" y="3765549"/>
            <a:ext cx="2171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ADMIN\Desktop\Picture1a (2)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83466">
            <a:off x="5865671" y="5629329"/>
            <a:ext cx="2080684" cy="301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ADMIN\Desktop\Picture1.png"/>
          <p:cNvPicPr>
            <a:picLocks noChangeAspect="1" noChangeArrowheads="1"/>
          </p:cNvPicPr>
          <p:nvPr/>
        </p:nvPicPr>
        <p:blipFill>
          <a:blip r:embed="rId41"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4813300"/>
            <a:ext cx="2171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Lam tac\stock-vector-cartoon-art-of-a-lumberjack-paul-bunyan-type-with-a-log-on-his-shoulder-this-guy-has-the-typical-17555299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3868" l="0" r="100000">
                        <a14:backgroundMark x1="34375" y1="82830" x2="30250" y2="82830"/>
                        <a14:backgroundMark x1="43250" y1="81698" x2="37000" y2="82830"/>
                        <a14:backgroundMark x1="69750" y1="79717" x2="77625" y2="77358"/>
                        <a14:backgroundMark x1="44250" y1="6226" x2="12500" y2="13679"/>
                        <a14:backgroundMark x1="51000" y1="7358" x2="7250" y2="26981"/>
                        <a14:backgroundMark x1="93250" y1="3396" x2="99000" y2="7358"/>
                        <a14:backgroundMark x1="96375" y1="23113" x2="84875" y2="73019"/>
                        <a14:backgroundMark x1="6250" y1="68302" x2="13500" y2="87925"/>
                        <a14:backgroundMark x1="30750" y1="63585" x2="10375" y2="86038"/>
                        <a14:backgroundMark x1="77125" y1="91132" x2="92750" y2="84057"/>
                      </a14:backgroundRemoval>
                    </a14:imgEffect>
                    <a14:imgEffect>
                      <a14:brightnessContrast bright="-20000" contrast="20000"/>
                    </a14:imgEffect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71364" flipH="1">
            <a:off x="8383940" y="6188861"/>
            <a:ext cx="1320800" cy="184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Users\ADMIN\Desktop\Picture1.png"/>
          <p:cNvPicPr>
            <a:picLocks noChangeAspect="1" noChangeArrowheads="1"/>
          </p:cNvPicPr>
          <p:nvPr/>
        </p:nvPicPr>
        <p:blipFill>
          <a:blip r:embed="rId41"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900" y="4000500"/>
            <a:ext cx="2171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9" descr="C:\Users\ADMIN\Desktop\Lam tac\e7f4c27d556f238339f9337509756439--lumberjacks-vectors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99429" l="0" r="98475">
                        <a14:foregroundMark x1="17797" y1="71714" x2="15085" y2="80000"/>
                        <a14:foregroundMark x1="47627" y1="13714" x2="51017" y2="20286"/>
                        <a14:foregroundMark x1="56441" y1="13714" x2="56441" y2="20286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92405">
            <a:off x="9668444" y="6053952"/>
            <a:ext cx="2387963" cy="283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hlinkClick r:id="rId43" action="ppaction://hlinksldjump"/>
          </p:cNvPr>
          <p:cNvSpPr/>
          <p:nvPr/>
        </p:nvSpPr>
        <p:spPr>
          <a:xfrm>
            <a:off x="1219200" y="3733800"/>
            <a:ext cx="581491" cy="508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6600"/>
                </a:solidFill>
              </a:rPr>
              <a:t>1</a:t>
            </a:r>
          </a:p>
        </p:txBody>
      </p:sp>
      <p:sp>
        <p:nvSpPr>
          <p:cNvPr id="40" name="Oval 39">
            <a:hlinkClick r:id="rId44" action="ppaction://hlinksldjump"/>
          </p:cNvPr>
          <p:cNvSpPr/>
          <p:nvPr/>
        </p:nvSpPr>
        <p:spPr>
          <a:xfrm>
            <a:off x="3376663" y="3733800"/>
            <a:ext cx="581491" cy="508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6600"/>
                </a:solidFill>
              </a:rPr>
              <a:t>2</a:t>
            </a:r>
          </a:p>
        </p:txBody>
      </p:sp>
      <p:sp>
        <p:nvSpPr>
          <p:cNvPr id="41" name="Oval 40">
            <a:hlinkClick r:id="rId45" action="ppaction://hlinksldjump"/>
          </p:cNvPr>
          <p:cNvSpPr/>
          <p:nvPr/>
        </p:nvSpPr>
        <p:spPr>
          <a:xfrm>
            <a:off x="6495117" y="3780971"/>
            <a:ext cx="581491" cy="508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6600"/>
                </a:solidFill>
              </a:rPr>
              <a:t>3</a:t>
            </a:r>
          </a:p>
        </p:txBody>
      </p:sp>
      <p:sp>
        <p:nvSpPr>
          <p:cNvPr id="42" name="Oval 41">
            <a:hlinkClick r:id="rId46" action="ppaction://hlinksldjump"/>
          </p:cNvPr>
          <p:cNvSpPr/>
          <p:nvPr/>
        </p:nvSpPr>
        <p:spPr>
          <a:xfrm>
            <a:off x="8229600" y="4559300"/>
            <a:ext cx="581491" cy="508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6600"/>
                </a:solidFill>
              </a:rPr>
              <a:t>4</a:t>
            </a:r>
          </a:p>
        </p:txBody>
      </p:sp>
      <p:sp>
        <p:nvSpPr>
          <p:cNvPr id="43" name="Oval 42">
            <a:hlinkClick r:id="rId47" action="ppaction://hlinksldjump"/>
          </p:cNvPr>
          <p:cNvSpPr/>
          <p:nvPr/>
        </p:nvSpPr>
        <p:spPr>
          <a:xfrm>
            <a:off x="10147420" y="3836529"/>
            <a:ext cx="581491" cy="508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6600"/>
                </a:solidFill>
              </a:rPr>
              <a:t>5</a:t>
            </a:r>
          </a:p>
        </p:txBody>
      </p:sp>
      <p:pic>
        <p:nvPicPr>
          <p:cNvPr id="8" name="Picture 2" descr="C:\Users\ADMIN\Desktop\Tai nguyen thiet ke tro choi\Bảng gỗ\Picture1 (2).png">
            <a:hlinkClick r:id="rId48" action="ppaction://hlinksldjump"/>
          </p:cNvPr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427" y="3937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34975CD-F033-4E11-A936-EFF7231A8379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010"/>
            <a:ext cx="2025301" cy="900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6.17284E-7 L 0.00226 0.47284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23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83951E-6 L 0.00521 0.28487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4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4444E-6 L 0.00173 0.33426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16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8.64198E-7 L -0.00087 0.53395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6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" grpId="0" bldLvl="0" animBg="1"/>
      <p:bldP spid="40" grpId="0" bldLvl="0" animBg="1"/>
      <p:bldP spid="41" grpId="0" bldLvl="0" animBg="1"/>
      <p:bldP spid="42" grpId="0" bldLvl="0" animBg="1"/>
      <p:bldP spid="4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2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0" y="3632200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3224970" y="1152436"/>
            <a:ext cx="589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7200">
                <a:solidFill>
                  <a:srgbClr val="008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9 + 1 =</a:t>
            </a:r>
            <a:endParaRPr lang="vi-VN" altLang="en-US" sz="7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10000" y="4689901"/>
            <a:ext cx="457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6600">
                <a:solidFill>
                  <a:srgbClr val="008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10</a:t>
            </a:r>
            <a:endParaRPr lang="vi-VN" altLang="en-US" sz="66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2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6B391B-547E-49B2-A538-439283C598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010"/>
            <a:ext cx="2025301" cy="900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2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0" y="3632200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3238500" y="1152436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>
                <a:solidFill>
                  <a:srgbClr val="008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 + 3 =</a:t>
            </a:r>
            <a:endParaRPr lang="en-US" sz="7200" dirty="0">
              <a:solidFill>
                <a:srgbClr val="008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85370" y="4597568"/>
            <a:ext cx="457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6600">
                <a:solidFill>
                  <a:srgbClr val="008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9</a:t>
            </a:r>
            <a:endParaRPr lang="vi-VN" altLang="en-US" sz="66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2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6D1188-3F13-47B2-85CF-9EBF9EE61E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010"/>
            <a:ext cx="2025301" cy="900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2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0" y="3632200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184400" y="1152436"/>
            <a:ext cx="772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7200">
                <a:solidFill>
                  <a:srgbClr val="008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 + 4 =</a:t>
            </a:r>
            <a:endParaRPr lang="en-US" sz="7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85370" y="4653133"/>
            <a:ext cx="457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6600">
                <a:solidFill>
                  <a:srgbClr val="008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8</a:t>
            </a:r>
            <a:endParaRPr lang="vi-VN" altLang="en-US" sz="66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2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FE8FA2-687E-46E0-BE95-02695840F7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010"/>
            <a:ext cx="2025301" cy="900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theme/theme1.xml><?xml version="1.0" encoding="utf-8"?>
<a:theme xmlns:a="http://schemas.openxmlformats.org/drawingml/2006/main" name="Green Color">
  <a:themeElements>
    <a:clrScheme name="Green Color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Green Color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reen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393</Words>
  <Application>Microsoft Office PowerPoint</Application>
  <PresentationFormat>Widescreen</PresentationFormat>
  <Paragraphs>94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UTM Avo</vt:lpstr>
      <vt:lpstr>Times New Roman</vt:lpstr>
      <vt:lpstr>Arial</vt:lpstr>
      <vt:lpstr>Green Color</vt:lpstr>
      <vt:lpstr>Tuần 9 Bài 21: Phép cộng trong phạm vi 10            (tiếp theo) – Tiết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dell</cp:lastModifiedBy>
  <cp:revision>48</cp:revision>
  <dcterms:created xsi:type="dcterms:W3CDTF">2021-11-01T08:16:00Z</dcterms:created>
  <dcterms:modified xsi:type="dcterms:W3CDTF">2025-11-02T13:59:56Z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A8C76A4F9CA945B7AF439AA6D5630A82</vt:lpwstr>
  </property>
  <property fmtid="{D5CDD505-2E9C-101B-9397-08002B2CF9AE}" pid="3" name="KSOProductBuildVer">
    <vt:lpwstr>1033-11.2.0.10351</vt:lpwstr>
  </property>
</Properties>
</file>