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7" r:id="rId3"/>
    <p:sldId id="265" r:id="rId4"/>
    <p:sldId id="266" r:id="rId5"/>
    <p:sldId id="269" r:id="rId6"/>
    <p:sldId id="278" r:id="rId7"/>
    <p:sldId id="281" r:id="rId8"/>
    <p:sldId id="282" r:id="rId9"/>
    <p:sldId id="283" r:id="rId10"/>
    <p:sldId id="289" r:id="rId11"/>
    <p:sldId id="284" r:id="rId12"/>
    <p:sldId id="285" r:id="rId13"/>
    <p:sldId id="286" r:id="rId14"/>
    <p:sldId id="287" r:id="rId15"/>
    <p:sldId id="288" r:id="rId16"/>
    <p:sldId id="290" r:id="rId17"/>
    <p:sldId id="291" r:id="rId18"/>
    <p:sldId id="270" r:id="rId19"/>
    <p:sldId id="292" r:id="rId20"/>
    <p:sldId id="271" r:id="rId21"/>
    <p:sldId id="293"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60"/>
  </p:normalViewPr>
  <p:slideViewPr>
    <p:cSldViewPr>
      <p:cViewPr varScale="1">
        <p:scale>
          <a:sx n="95" d="100"/>
          <a:sy n="95" d="100"/>
        </p:scale>
        <p:origin x="115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1BC78-FA38-42BE-A0F2-04C9B09F25E9}" type="datetimeFigureOut">
              <a:rPr lang="en-US" smtClean="0"/>
              <a:pPr/>
              <a:t>10/31/2025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27898-55F8-4106-8023-F6C7B0657087}" type="slidenum">
              <a:rPr lang="en-US" smtClean="0"/>
              <a:pPr/>
              <a:t>‹#›</a:t>
            </a:fld>
            <a:endParaRPr lang="en-US"/>
          </a:p>
        </p:txBody>
      </p:sp>
    </p:spTree>
    <p:extLst>
      <p:ext uri="{BB962C8B-B14F-4D97-AF65-F5344CB8AC3E}">
        <p14:creationId xmlns:p14="http://schemas.microsoft.com/office/powerpoint/2010/main" val="403190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extLst>
      <p:ext uri="{BB962C8B-B14F-4D97-AF65-F5344CB8AC3E}">
        <p14:creationId xmlns:p14="http://schemas.microsoft.com/office/powerpoint/2010/main" val="424416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a:t>Cre by– Măng Non – Tài liệu Tiểu học. Nghiêm cấm cô Hương Thảo sao chép dưới mọi hình thức!</a:t>
            </a:r>
          </a:p>
        </p:txBody>
      </p:sp>
    </p:spTree>
    <p:extLst>
      <p:ext uri="{BB962C8B-B14F-4D97-AF65-F5344CB8AC3E}">
        <p14:creationId xmlns:p14="http://schemas.microsoft.com/office/powerpoint/2010/main" val="417419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a:endParaRPr lang="vi-VN" b="0" i="0" dirty="0">
              <a:solidFill>
                <a:srgbClr val="000000"/>
              </a:solidFill>
              <a:effectLst/>
              <a:latin typeface="OpenSans"/>
            </a:endParaRPr>
          </a:p>
        </p:txBody>
      </p:sp>
    </p:spTree>
    <p:extLst>
      <p:ext uri="{BB962C8B-B14F-4D97-AF65-F5344CB8AC3E}">
        <p14:creationId xmlns:p14="http://schemas.microsoft.com/office/powerpoint/2010/main" val="165877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280542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233792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75550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50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20" y="356659"/>
            <a:ext cx="8568953"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971600" y="860648"/>
            <a:ext cx="7467998" cy="4997409"/>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pPr/>
              <a:t>31/10/68</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pPr/>
              <a:t>‹#›</a:t>
            </a:fld>
            <a:endParaRPr lang="th-TH"/>
          </a:p>
        </p:txBody>
      </p:sp>
    </p:spTree>
    <p:extLst>
      <p:ext uri="{BB962C8B-B14F-4D97-AF65-F5344CB8AC3E}">
        <p14:creationId xmlns:p14="http://schemas.microsoft.com/office/powerpoint/2010/main" val="739971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408921"/>
      </p:ext>
    </p:extLst>
  </p:cSld>
  <p:clrMapOvr>
    <a:masterClrMapping/>
  </p:clrMapOvr>
  <p:transition spd="slow" advClick="0" advTm="4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313532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76608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281667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250911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262184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16400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276967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31A1E-AD6D-4F3C-8CCD-371C7A434A1B}"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pPr/>
              <a:t>‹#›</a:t>
            </a:fld>
            <a:endParaRPr lang="en-US"/>
          </a:p>
        </p:txBody>
      </p:sp>
    </p:spTree>
    <p:extLst>
      <p:ext uri="{BB962C8B-B14F-4D97-AF65-F5344CB8AC3E}">
        <p14:creationId xmlns:p14="http://schemas.microsoft.com/office/powerpoint/2010/main" val="22396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1A1E-AD6D-4F3C-8CCD-371C7A434A1B}" type="datetimeFigureOut">
              <a:rPr lang="en-US" smtClean="0"/>
              <a:pPr/>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BF066-D7AD-4260-AFA4-0358B63813B3}" type="slidenum">
              <a:rPr lang="en-US" smtClean="0"/>
              <a:pPr/>
              <a:t>‹#›</a:t>
            </a:fld>
            <a:endParaRPr lang="en-US"/>
          </a:p>
        </p:txBody>
      </p:sp>
    </p:spTree>
    <p:extLst>
      <p:ext uri="{BB962C8B-B14F-4D97-AF65-F5344CB8AC3E}">
        <p14:creationId xmlns:p14="http://schemas.microsoft.com/office/powerpoint/2010/main" val="4171563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15.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8.gif"/><Relationship Id="rId5" Type="http://schemas.openxmlformats.org/officeDocument/2006/relationships/slide" Target="slide16.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1676400"/>
            <a:ext cx="6324600" cy="1446550"/>
          </a:xfrm>
          <a:prstGeom prst="rect">
            <a:avLst/>
          </a:prstGeom>
          <a:solidFill>
            <a:srgbClr val="006666"/>
          </a:solidFill>
        </p:spPr>
        <p:txBody>
          <a:bodyPr wrap="square" rtlCol="0">
            <a:spAutoFit/>
          </a:bodyPr>
          <a:lstStyle/>
          <a:p>
            <a:pPr algn="ctr"/>
            <a:r>
              <a:rPr lang="en-US" sz="4400" dirty="0" err="1" smtClean="0">
                <a:solidFill>
                  <a:schemeClr val="bg1"/>
                </a:solidFill>
                <a:latin typeface="Arial" pitchFamily="34" charset="0"/>
                <a:cs typeface="Arial" pitchFamily="34" charset="0"/>
              </a:rPr>
              <a:t>Chào</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mừng</a:t>
            </a:r>
            <a:r>
              <a:rPr lang="en-US" sz="4400" dirty="0" smtClean="0">
                <a:solidFill>
                  <a:schemeClr val="bg1"/>
                </a:solidFill>
                <a:latin typeface="Arial" pitchFamily="34" charset="0"/>
                <a:cs typeface="Arial" pitchFamily="34" charset="0"/>
              </a:rPr>
              <a:t> </a:t>
            </a:r>
          </a:p>
          <a:p>
            <a:pPr algn="ctr"/>
            <a:r>
              <a:rPr lang="en-US" sz="4400" dirty="0" err="1" smtClean="0">
                <a:solidFill>
                  <a:schemeClr val="bg1"/>
                </a:solidFill>
                <a:latin typeface="Arial" pitchFamily="34" charset="0"/>
                <a:cs typeface="Arial" pitchFamily="34" charset="0"/>
              </a:rPr>
              <a:t>các</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em</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đến</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với</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tiết</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học</a:t>
            </a:r>
            <a:r>
              <a:rPr lang="en-US" sz="4400" dirty="0" smtClean="0">
                <a:solidFill>
                  <a:schemeClr val="bg1"/>
                </a:solidFill>
                <a:latin typeface="Arial" pitchFamily="34" charset="0"/>
                <a:cs typeface="Arial" pitchFamily="34" charset="0"/>
              </a:rPr>
              <a:t> !</a:t>
            </a:r>
            <a:endParaRPr lang="en-US" sz="4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4018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44370" y="452671"/>
            <a:ext cx="6015303" cy="5376597"/>
          </a:xfrm>
          <a:prstGeom prst="rect">
            <a:avLst/>
          </a:prstGeom>
        </p:spPr>
      </p:pic>
      <p:pic>
        <p:nvPicPr>
          <p:cNvPr id="4" name="Picture 3">
            <a:extLst>
              <a:ext uri="{FF2B5EF4-FFF2-40B4-BE49-F238E27FC236}">
                <a16:creationId xmlns=""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pic>
        <p:nvPicPr>
          <p:cNvPr id="5" name="Picture 4"/>
          <p:cNvPicPr>
            <a:picLocks noChangeAspect="1"/>
          </p:cNvPicPr>
          <p:nvPr/>
        </p:nvPicPr>
        <p:blipFill>
          <a:blip r:embed="rId6"/>
          <a:stretch>
            <a:fillRect/>
          </a:stretch>
        </p:blipFill>
        <p:spPr>
          <a:xfrm>
            <a:off x="2591564" y="2797739"/>
            <a:ext cx="4320914" cy="2213040"/>
          </a:xfrm>
          <a:prstGeom prst="rect">
            <a:avLst/>
          </a:prstGeom>
        </p:spPr>
      </p:pic>
    </p:spTree>
    <p:extLst>
      <p:ext uri="{BB962C8B-B14F-4D97-AF65-F5344CB8AC3E}">
        <p14:creationId xmlns:p14="http://schemas.microsoft.com/office/powerpoint/2010/main" val="760588107"/>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10F858F-04DE-2556-8AF3-6D96C6675554}"/>
              </a:ext>
            </a:extLst>
          </p:cNvPr>
          <p:cNvSpPr/>
          <p:nvPr/>
        </p:nvSpPr>
        <p:spPr>
          <a:xfrm>
            <a:off x="76200" y="683944"/>
            <a:ext cx="9296400" cy="5412057"/>
          </a:xfrm>
          <a:prstGeom prst="rect">
            <a:avLst/>
          </a:prstGeom>
          <a:solidFill>
            <a:schemeClr val="accent5">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5" name="Google Shape;1910;p31">
            <a:extLst>
              <a:ext uri="{FF2B5EF4-FFF2-40B4-BE49-F238E27FC236}">
                <a16:creationId xmlns:a16="http://schemas.microsoft.com/office/drawing/2014/main" xmlns="" id="{F5E9377F-5766-E66E-5048-43366C792A15}"/>
              </a:ext>
            </a:extLst>
          </p:cNvPr>
          <p:cNvSpPr txBox="1">
            <a:spLocks/>
          </p:cNvSpPr>
          <p:nvPr/>
        </p:nvSpPr>
        <p:spPr>
          <a:xfrm>
            <a:off x="3124200" y="595679"/>
            <a:ext cx="5488581" cy="966381"/>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4400" b="1" kern="0" dirty="0" err="1">
                <a:ln w="12700">
                  <a:solidFill>
                    <a:srgbClr val="FFFFFF"/>
                  </a:solidFill>
                </a:ln>
                <a:solidFill>
                  <a:srgbClr val="FF0000"/>
                </a:solidFill>
                <a:latin typeface="UTM Thanh Nhac TL" panose="02040603050506020204" pitchFamily="18" charset="0"/>
              </a:rPr>
              <a:t>Tìm</a:t>
            </a:r>
            <a:r>
              <a:rPr lang="en-US" sz="4400" b="1" kern="0" dirty="0">
                <a:ln w="12700">
                  <a:solidFill>
                    <a:srgbClr val="FFFFFF"/>
                  </a:solidFill>
                </a:ln>
                <a:solidFill>
                  <a:srgbClr val="FF0000"/>
                </a:solidFill>
                <a:latin typeface="UTM Thanh Nhac TL" panose="02040603050506020204" pitchFamily="18" charset="0"/>
              </a:rPr>
              <a:t> </a:t>
            </a:r>
            <a:r>
              <a:rPr lang="en-US" sz="4400" b="1" kern="0" dirty="0" err="1">
                <a:ln w="12700">
                  <a:solidFill>
                    <a:srgbClr val="FFFFFF"/>
                  </a:solidFill>
                </a:ln>
                <a:solidFill>
                  <a:srgbClr val="FF0000"/>
                </a:solidFill>
                <a:latin typeface="UTM Thanh Nhac TL" panose="02040603050506020204" pitchFamily="18" charset="0"/>
              </a:rPr>
              <a:t>hiểu</a:t>
            </a:r>
            <a:r>
              <a:rPr lang="en-US" sz="4400" b="1" kern="0" dirty="0">
                <a:ln w="12700">
                  <a:solidFill>
                    <a:srgbClr val="FFFFFF"/>
                  </a:solidFill>
                </a:ln>
                <a:solidFill>
                  <a:srgbClr val="FF0000"/>
                </a:solidFill>
                <a:latin typeface="UTM Thanh Nhac TL" panose="02040603050506020204" pitchFamily="18" charset="0"/>
              </a:rPr>
              <a:t> </a:t>
            </a:r>
            <a:r>
              <a:rPr lang="en-US" sz="4400" b="1" kern="0" dirty="0" err="1">
                <a:ln w="12700">
                  <a:solidFill>
                    <a:srgbClr val="FFFFFF"/>
                  </a:solidFill>
                </a:ln>
                <a:solidFill>
                  <a:srgbClr val="FF0000"/>
                </a:solidFill>
                <a:latin typeface="UTM Thanh Nhac TL" panose="02040603050506020204" pitchFamily="18" charset="0"/>
              </a:rPr>
              <a:t>bài</a:t>
            </a:r>
            <a:endParaRPr lang="en-US" sz="4400" b="1" kern="0" dirty="0">
              <a:ln w="12700">
                <a:solidFill>
                  <a:srgbClr val="FFFFFF"/>
                </a:solidFill>
              </a:ln>
              <a:solidFill>
                <a:srgbClr val="FF0000"/>
              </a:solidFill>
              <a:latin typeface="UTM Thanh Nhac TL" panose="02040603050506020204" pitchFamily="18" charset="0"/>
            </a:endParaRPr>
          </a:p>
        </p:txBody>
      </p:sp>
      <p:pic>
        <p:nvPicPr>
          <p:cNvPr id="42" name="Picture 41">
            <a:hlinkClick r:id="rId3" action="ppaction://hlinksldjump"/>
            <a:extLst>
              <a:ext uri="{FF2B5EF4-FFF2-40B4-BE49-F238E27FC236}">
                <a16:creationId xmlns:a16="http://schemas.microsoft.com/office/drawing/2014/main" xmlns="" id="{66B74D8A-0011-A1F4-72E2-1FB8D9FD5F0C}"/>
              </a:ext>
            </a:extLst>
          </p:cNvPr>
          <p:cNvPicPr>
            <a:picLocks noChangeAspect="1"/>
          </p:cNvPicPr>
          <p:nvPr/>
        </p:nvPicPr>
        <p:blipFill>
          <a:blip r:embed="rId4"/>
          <a:stretch>
            <a:fillRect/>
          </a:stretch>
        </p:blipFill>
        <p:spPr>
          <a:xfrm>
            <a:off x="251520" y="2852936"/>
            <a:ext cx="2315735" cy="3843805"/>
          </a:xfrm>
          <a:prstGeom prst="rect">
            <a:avLst/>
          </a:prstGeom>
        </p:spPr>
      </p:pic>
      <p:pic>
        <p:nvPicPr>
          <p:cNvPr id="43" name="Picture 42">
            <a:hlinkClick r:id="rId5" action="ppaction://hlinksldjump"/>
            <a:extLst>
              <a:ext uri="{FF2B5EF4-FFF2-40B4-BE49-F238E27FC236}">
                <a16:creationId xmlns:a16="http://schemas.microsoft.com/office/drawing/2014/main" xmlns="" id="{E4A3E8FE-CD9E-92C7-0529-6523E2B451B0}"/>
              </a:ext>
            </a:extLst>
          </p:cNvPr>
          <p:cNvPicPr>
            <a:picLocks noChangeAspect="1"/>
          </p:cNvPicPr>
          <p:nvPr/>
        </p:nvPicPr>
        <p:blipFill>
          <a:blip r:embed="rId6"/>
          <a:stretch>
            <a:fillRect/>
          </a:stretch>
        </p:blipFill>
        <p:spPr>
          <a:xfrm>
            <a:off x="2305384" y="3610598"/>
            <a:ext cx="2085013" cy="3470957"/>
          </a:xfrm>
          <a:prstGeom prst="rect">
            <a:avLst/>
          </a:prstGeom>
        </p:spPr>
      </p:pic>
      <p:pic>
        <p:nvPicPr>
          <p:cNvPr id="44" name="Picture 43">
            <a:hlinkClick r:id="rId7" action="ppaction://hlinksldjump"/>
            <a:extLst>
              <a:ext uri="{FF2B5EF4-FFF2-40B4-BE49-F238E27FC236}">
                <a16:creationId xmlns:a16="http://schemas.microsoft.com/office/drawing/2014/main" xmlns="" id="{C64D307C-B015-D7D4-5AB7-CF8BF669B84E}"/>
              </a:ext>
            </a:extLst>
          </p:cNvPr>
          <p:cNvPicPr>
            <a:picLocks noChangeAspect="1"/>
          </p:cNvPicPr>
          <p:nvPr/>
        </p:nvPicPr>
        <p:blipFill>
          <a:blip r:embed="rId8"/>
          <a:stretch>
            <a:fillRect/>
          </a:stretch>
        </p:blipFill>
        <p:spPr>
          <a:xfrm>
            <a:off x="4532867" y="3152390"/>
            <a:ext cx="2315735" cy="3843805"/>
          </a:xfrm>
          <a:prstGeom prst="rect">
            <a:avLst/>
          </a:prstGeom>
        </p:spPr>
      </p:pic>
      <p:pic>
        <p:nvPicPr>
          <p:cNvPr id="45" name="Picture 44">
            <a:hlinkClick r:id="rId9" action="ppaction://hlinksldjump"/>
            <a:extLst>
              <a:ext uri="{FF2B5EF4-FFF2-40B4-BE49-F238E27FC236}">
                <a16:creationId xmlns:a16="http://schemas.microsoft.com/office/drawing/2014/main" xmlns="" id="{0DE95429-2B20-4694-71DF-0CD7463D8CA8}"/>
              </a:ext>
            </a:extLst>
          </p:cNvPr>
          <p:cNvPicPr>
            <a:picLocks noChangeAspect="1"/>
          </p:cNvPicPr>
          <p:nvPr/>
        </p:nvPicPr>
        <p:blipFill>
          <a:blip r:embed="rId10"/>
          <a:stretch>
            <a:fillRect/>
          </a:stretch>
        </p:blipFill>
        <p:spPr>
          <a:xfrm>
            <a:off x="6848602" y="3610598"/>
            <a:ext cx="2091109" cy="3470957"/>
          </a:xfrm>
          <a:prstGeom prst="rect">
            <a:avLst/>
          </a:prstGeom>
        </p:spPr>
      </p:pic>
      <p:pic>
        <p:nvPicPr>
          <p:cNvPr id="3" name="Picture 2">
            <a:extLst>
              <a:ext uri="{FF2B5EF4-FFF2-40B4-BE49-F238E27FC236}">
                <a16:creationId xmlns:a16="http://schemas.microsoft.com/office/drawing/2014/main" xmlns="" id="{56C333B7-809E-02C2-556A-53D1207A12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8625" y="-399724"/>
            <a:ext cx="1774726" cy="2366301"/>
          </a:xfrm>
          <a:prstGeom prst="rect">
            <a:avLst/>
          </a:prstGeom>
        </p:spPr>
      </p:pic>
    </p:spTree>
    <p:extLst>
      <p:ext uri="{BB962C8B-B14F-4D97-AF65-F5344CB8AC3E}">
        <p14:creationId xmlns:p14="http://schemas.microsoft.com/office/powerpoint/2010/main" val="1249272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7"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000"/>
                                        <p:tgtEl>
                                          <p:spTgt spid="43"/>
                                        </p:tgtEl>
                                      </p:cBhvr>
                                    </p:animEffect>
                                    <p:anim calcmode="lin" valueType="num">
                                      <p:cBhvr>
                                        <p:cTn id="14" dur="2000" fill="hold"/>
                                        <p:tgtEl>
                                          <p:spTgt spid="43"/>
                                        </p:tgtEl>
                                        <p:attrNameLst>
                                          <p:attrName>ppt_x</p:attrName>
                                        </p:attrNameLst>
                                      </p:cBhvr>
                                      <p:tavLst>
                                        <p:tav tm="0">
                                          <p:val>
                                            <p:strVal val="#ppt_x"/>
                                          </p:val>
                                        </p:tav>
                                        <p:tav tm="100000">
                                          <p:val>
                                            <p:strVal val="#ppt_x"/>
                                          </p:val>
                                        </p:tav>
                                      </p:tavLst>
                                    </p:anim>
                                    <p:anim calcmode="lin" valueType="num">
                                      <p:cBhvr>
                                        <p:cTn id="15" dur="1800" decel="100000" fill="hold"/>
                                        <p:tgtEl>
                                          <p:spTgt spid="43"/>
                                        </p:tgtEl>
                                        <p:attrNameLst>
                                          <p:attrName>ppt_y</p:attrName>
                                        </p:attrNameLst>
                                      </p:cBhvr>
                                      <p:tavLst>
                                        <p:tav tm="0">
                                          <p:val>
                                            <p:strVal val="#ppt_y+1"/>
                                          </p:val>
                                        </p:tav>
                                        <p:tav tm="100000">
                                          <p:val>
                                            <p:strVal val="#ppt_y-.03"/>
                                          </p:val>
                                        </p:tav>
                                      </p:tavLst>
                                    </p:anim>
                                    <p:anim calcmode="lin" valueType="num">
                                      <p:cBhvr>
                                        <p:cTn id="16" dur="1" accel="100000" fill="hold">
                                          <p:stCondLst>
                                            <p:cond delay="1999"/>
                                          </p:stCondLst>
                                        </p:cTn>
                                        <p:tgtEl>
                                          <p:spTgt spid="4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900" decel="100000" fill="hold"/>
                                        <p:tgtEl>
                                          <p:spTgt spid="4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2000"/>
                                        <p:tgtEl>
                                          <p:spTgt spid="44"/>
                                        </p:tgtEl>
                                      </p:cBhvr>
                                    </p:animEffect>
                                    <p:anim calcmode="lin" valueType="num">
                                      <p:cBhvr>
                                        <p:cTn id="26" dur="2000" fill="hold"/>
                                        <p:tgtEl>
                                          <p:spTgt spid="44"/>
                                        </p:tgtEl>
                                        <p:attrNameLst>
                                          <p:attrName>ppt_x</p:attrName>
                                        </p:attrNameLst>
                                      </p:cBhvr>
                                      <p:tavLst>
                                        <p:tav tm="0">
                                          <p:val>
                                            <p:strVal val="#ppt_x"/>
                                          </p:val>
                                        </p:tav>
                                        <p:tav tm="100000">
                                          <p:val>
                                            <p:strVal val="#ppt_x"/>
                                          </p:val>
                                        </p:tav>
                                      </p:tavLst>
                                    </p:anim>
                                    <p:anim calcmode="lin" valueType="num">
                                      <p:cBhvr>
                                        <p:cTn id="27" dur="1800" decel="100000" fill="hold"/>
                                        <p:tgtEl>
                                          <p:spTgt spid="44"/>
                                        </p:tgtEl>
                                        <p:attrNameLst>
                                          <p:attrName>ppt_y</p:attrName>
                                        </p:attrNameLst>
                                      </p:cBhvr>
                                      <p:tavLst>
                                        <p:tav tm="0">
                                          <p:val>
                                            <p:strVal val="#ppt_y+1"/>
                                          </p:val>
                                        </p:tav>
                                        <p:tav tm="100000">
                                          <p:val>
                                            <p:strVal val="#ppt_y-.03"/>
                                          </p:val>
                                        </p:tav>
                                      </p:tavLst>
                                    </p:anim>
                                    <p:anim calcmode="lin" valueType="num">
                                      <p:cBhvr>
                                        <p:cTn id="28" dur="1" accel="100000" fill="hold">
                                          <p:stCondLst>
                                            <p:cond delay="1999"/>
                                          </p:stCondLst>
                                        </p:cTn>
                                        <p:tgtEl>
                                          <p:spTgt spid="44"/>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2000"/>
                                        <p:tgtEl>
                                          <p:spTgt spid="45"/>
                                        </p:tgtEl>
                                      </p:cBhvr>
                                    </p:animEffect>
                                    <p:anim calcmode="lin" valueType="num">
                                      <p:cBhvr>
                                        <p:cTn id="32" dur="2000" fill="hold"/>
                                        <p:tgtEl>
                                          <p:spTgt spid="45"/>
                                        </p:tgtEl>
                                        <p:attrNameLst>
                                          <p:attrName>ppt_x</p:attrName>
                                        </p:attrNameLst>
                                      </p:cBhvr>
                                      <p:tavLst>
                                        <p:tav tm="0">
                                          <p:val>
                                            <p:strVal val="#ppt_x"/>
                                          </p:val>
                                        </p:tav>
                                        <p:tav tm="100000">
                                          <p:val>
                                            <p:strVal val="#ppt_x"/>
                                          </p:val>
                                        </p:tav>
                                      </p:tavLst>
                                    </p:anim>
                                    <p:anim calcmode="lin" valueType="num">
                                      <p:cBhvr>
                                        <p:cTn id="33" dur="1800" decel="100000" fill="hold"/>
                                        <p:tgtEl>
                                          <p:spTgt spid="45"/>
                                        </p:tgtEl>
                                        <p:attrNameLst>
                                          <p:attrName>ppt_y</p:attrName>
                                        </p:attrNameLst>
                                      </p:cBhvr>
                                      <p:tavLst>
                                        <p:tav tm="0">
                                          <p:val>
                                            <p:strVal val="#ppt_y+1"/>
                                          </p:val>
                                        </p:tav>
                                        <p:tav tm="100000">
                                          <p:val>
                                            <p:strVal val="#ppt_y-.03"/>
                                          </p:val>
                                        </p:tav>
                                      </p:tavLst>
                                    </p:anim>
                                    <p:anim calcmode="lin" valueType="num">
                                      <p:cBhvr>
                                        <p:cTn id="34" dur="1" accel="100000" fill="hold">
                                          <p:stCondLst>
                                            <p:cond delay="1999"/>
                                          </p:stCondLst>
                                        </p:cTn>
                                        <p:tgtEl>
                                          <p:spTgt spid="45"/>
                                        </p:tgtEl>
                                        <p:attrNameLst>
                                          <p:attrName>ppt_y</p:attrName>
                                        </p:attrNameLst>
                                      </p:cBhvr>
                                      <p:tavLst>
                                        <p:tav tm="0">
                                          <p:val>
                                            <p:strVal val="#ppt_y-.03"/>
                                          </p:val>
                                        </p:tav>
                                        <p:tav tm="100000">
                                          <p:val>
                                            <p:strVal val="#ppt_y"/>
                                          </p:val>
                                        </p:tav>
                                      </p:tavLst>
                                    </p:anim>
                                  </p:childTnLst>
                                </p:cTn>
                              </p:par>
                              <p:par>
                                <p:cTn id="35" presetID="32" presetClass="emph" presetSubtype="0" fill="hold" nodeType="withEffect">
                                  <p:stCondLst>
                                    <p:cond delay="0"/>
                                  </p:stCondLst>
                                  <p:childTnLst>
                                    <p:animRot by="120000">
                                      <p:cBhvr>
                                        <p:cTn id="36" dur="200" fill="hold">
                                          <p:stCondLst>
                                            <p:cond delay="0"/>
                                          </p:stCondLst>
                                        </p:cTn>
                                        <p:tgtEl>
                                          <p:spTgt spid="43"/>
                                        </p:tgtEl>
                                        <p:attrNameLst>
                                          <p:attrName>r</p:attrName>
                                        </p:attrNameLst>
                                      </p:cBhvr>
                                    </p:animRot>
                                    <p:animRot by="-240000">
                                      <p:cBhvr>
                                        <p:cTn id="37" dur="400" fill="hold">
                                          <p:stCondLst>
                                            <p:cond delay="400"/>
                                          </p:stCondLst>
                                        </p:cTn>
                                        <p:tgtEl>
                                          <p:spTgt spid="43"/>
                                        </p:tgtEl>
                                        <p:attrNameLst>
                                          <p:attrName>r</p:attrName>
                                        </p:attrNameLst>
                                      </p:cBhvr>
                                    </p:animRot>
                                    <p:animRot by="240000">
                                      <p:cBhvr>
                                        <p:cTn id="38" dur="400" fill="hold">
                                          <p:stCondLst>
                                            <p:cond delay="800"/>
                                          </p:stCondLst>
                                        </p:cTn>
                                        <p:tgtEl>
                                          <p:spTgt spid="43"/>
                                        </p:tgtEl>
                                        <p:attrNameLst>
                                          <p:attrName>r</p:attrName>
                                        </p:attrNameLst>
                                      </p:cBhvr>
                                    </p:animRot>
                                    <p:animRot by="-240000">
                                      <p:cBhvr>
                                        <p:cTn id="39" dur="400" fill="hold">
                                          <p:stCondLst>
                                            <p:cond delay="1200"/>
                                          </p:stCondLst>
                                        </p:cTn>
                                        <p:tgtEl>
                                          <p:spTgt spid="43"/>
                                        </p:tgtEl>
                                        <p:attrNameLst>
                                          <p:attrName>r</p:attrName>
                                        </p:attrNameLst>
                                      </p:cBhvr>
                                    </p:animRot>
                                    <p:animRot by="120000">
                                      <p:cBhvr>
                                        <p:cTn id="40" dur="400" fill="hold">
                                          <p:stCondLst>
                                            <p:cond delay="1600"/>
                                          </p:stCondLst>
                                        </p:cTn>
                                        <p:tgtEl>
                                          <p:spTgt spid="43"/>
                                        </p:tgtEl>
                                        <p:attrNameLst>
                                          <p:attrName>r</p:attrName>
                                        </p:attrNameLst>
                                      </p:cBhvr>
                                    </p:animRot>
                                  </p:childTnLst>
                                </p:cTn>
                              </p:par>
                            </p:childTnLst>
                          </p:cTn>
                        </p:par>
                        <p:par>
                          <p:cTn id="41" fill="hold">
                            <p:stCondLst>
                              <p:cond delay="2000"/>
                            </p:stCondLst>
                            <p:childTnLst>
                              <p:par>
                                <p:cTn id="42" presetID="8" presetClass="emph" presetSubtype="0" repeatCount="indefinite" fill="hold" nodeType="afterEffect">
                                  <p:stCondLst>
                                    <p:cond delay="0"/>
                                  </p:stCondLst>
                                  <p:childTnLst>
                                    <p:animRot by="21600000">
                                      <p:cBhvr>
                                        <p:cTn id="43" dur="2000" fill="hold"/>
                                        <p:tgtEl>
                                          <p:spTgt spid="3"/>
                                        </p:tgtEl>
                                        <p:attrNameLst>
                                          <p:attrName>r</p:attrName>
                                        </p:attrNameLst>
                                      </p:cBhvr>
                                    </p:animRot>
                                  </p:childTnLst>
                                </p:cTn>
                              </p:par>
                              <p:par>
                                <p:cTn id="44" presetID="32" presetClass="emph" presetSubtype="0" fill="hold" nodeType="withEffect">
                                  <p:stCondLst>
                                    <p:cond delay="0"/>
                                  </p:stCondLst>
                                  <p:childTnLst>
                                    <p:animRot by="120000">
                                      <p:cBhvr>
                                        <p:cTn id="45" dur="200" fill="hold">
                                          <p:stCondLst>
                                            <p:cond delay="0"/>
                                          </p:stCondLst>
                                        </p:cTn>
                                        <p:tgtEl>
                                          <p:spTgt spid="44"/>
                                        </p:tgtEl>
                                        <p:attrNameLst>
                                          <p:attrName>r</p:attrName>
                                        </p:attrNameLst>
                                      </p:cBhvr>
                                    </p:animRot>
                                    <p:animRot by="-240000">
                                      <p:cBhvr>
                                        <p:cTn id="46" dur="400" fill="hold">
                                          <p:stCondLst>
                                            <p:cond delay="400"/>
                                          </p:stCondLst>
                                        </p:cTn>
                                        <p:tgtEl>
                                          <p:spTgt spid="44"/>
                                        </p:tgtEl>
                                        <p:attrNameLst>
                                          <p:attrName>r</p:attrName>
                                        </p:attrNameLst>
                                      </p:cBhvr>
                                    </p:animRot>
                                    <p:animRot by="240000">
                                      <p:cBhvr>
                                        <p:cTn id="47" dur="400" fill="hold">
                                          <p:stCondLst>
                                            <p:cond delay="800"/>
                                          </p:stCondLst>
                                        </p:cTn>
                                        <p:tgtEl>
                                          <p:spTgt spid="44"/>
                                        </p:tgtEl>
                                        <p:attrNameLst>
                                          <p:attrName>r</p:attrName>
                                        </p:attrNameLst>
                                      </p:cBhvr>
                                    </p:animRot>
                                    <p:animRot by="-240000">
                                      <p:cBhvr>
                                        <p:cTn id="48" dur="400" fill="hold">
                                          <p:stCondLst>
                                            <p:cond delay="1200"/>
                                          </p:stCondLst>
                                        </p:cTn>
                                        <p:tgtEl>
                                          <p:spTgt spid="44"/>
                                        </p:tgtEl>
                                        <p:attrNameLst>
                                          <p:attrName>r</p:attrName>
                                        </p:attrNameLst>
                                      </p:cBhvr>
                                    </p:animRot>
                                    <p:animRot by="120000">
                                      <p:cBhvr>
                                        <p:cTn id="49" dur="400" fill="hold">
                                          <p:stCondLst>
                                            <p:cond delay="1600"/>
                                          </p:stCondLst>
                                        </p:cTn>
                                        <p:tgtEl>
                                          <p:spTgt spid="44"/>
                                        </p:tgtEl>
                                        <p:attrNameLst>
                                          <p:attrName>r</p:attrName>
                                        </p:attrNameLst>
                                      </p:cBhvr>
                                    </p:animRot>
                                  </p:childTnLst>
                                </p:cTn>
                              </p:par>
                              <p:par>
                                <p:cTn id="50" presetID="32" presetClass="emph" presetSubtype="0" fill="hold" nodeType="withEffect">
                                  <p:stCondLst>
                                    <p:cond delay="0"/>
                                  </p:stCondLst>
                                  <p:childTnLst>
                                    <p:animRot by="120000">
                                      <p:cBhvr>
                                        <p:cTn id="51" dur="200" fill="hold">
                                          <p:stCondLst>
                                            <p:cond delay="0"/>
                                          </p:stCondLst>
                                        </p:cTn>
                                        <p:tgtEl>
                                          <p:spTgt spid="45"/>
                                        </p:tgtEl>
                                        <p:attrNameLst>
                                          <p:attrName>r</p:attrName>
                                        </p:attrNameLst>
                                      </p:cBhvr>
                                    </p:animRot>
                                    <p:animRot by="-240000">
                                      <p:cBhvr>
                                        <p:cTn id="52" dur="400" fill="hold">
                                          <p:stCondLst>
                                            <p:cond delay="400"/>
                                          </p:stCondLst>
                                        </p:cTn>
                                        <p:tgtEl>
                                          <p:spTgt spid="45"/>
                                        </p:tgtEl>
                                        <p:attrNameLst>
                                          <p:attrName>r</p:attrName>
                                        </p:attrNameLst>
                                      </p:cBhvr>
                                    </p:animRot>
                                    <p:animRot by="240000">
                                      <p:cBhvr>
                                        <p:cTn id="53" dur="400" fill="hold">
                                          <p:stCondLst>
                                            <p:cond delay="800"/>
                                          </p:stCondLst>
                                        </p:cTn>
                                        <p:tgtEl>
                                          <p:spTgt spid="45"/>
                                        </p:tgtEl>
                                        <p:attrNameLst>
                                          <p:attrName>r</p:attrName>
                                        </p:attrNameLst>
                                      </p:cBhvr>
                                    </p:animRot>
                                    <p:animRot by="-240000">
                                      <p:cBhvr>
                                        <p:cTn id="54" dur="400" fill="hold">
                                          <p:stCondLst>
                                            <p:cond delay="1200"/>
                                          </p:stCondLst>
                                        </p:cTn>
                                        <p:tgtEl>
                                          <p:spTgt spid="45"/>
                                        </p:tgtEl>
                                        <p:attrNameLst>
                                          <p:attrName>r</p:attrName>
                                        </p:attrNameLst>
                                      </p:cBhvr>
                                    </p:animRot>
                                    <p:animRot by="120000">
                                      <p:cBhvr>
                                        <p:cTn id="55" dur="400" fill="hold">
                                          <p:stCondLst>
                                            <p:cond delay="1600"/>
                                          </p:stCondLst>
                                        </p:cTn>
                                        <p:tgtEl>
                                          <p:spTgt spid="45"/>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42"/>
                    </p:tgtEl>
                  </p:cond>
                </p:stCondLst>
                <p:endSync evt="end" delay="0">
                  <p:rtn val="all"/>
                </p:endSync>
                <p:childTnLst>
                  <p:par>
                    <p:cTn id="62" fill="hold">
                      <p:stCondLst>
                        <p:cond delay="0"/>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42"/>
                                        </p:tgtEl>
                                        <p:attrNameLst>
                                          <p:attrName>ppt_w</p:attrName>
                                        </p:attrNameLst>
                                      </p:cBhvr>
                                      <p:tavLst>
                                        <p:tav tm="0">
                                          <p:val>
                                            <p:strVal val="ppt_w"/>
                                          </p:val>
                                        </p:tav>
                                        <p:tav tm="100000">
                                          <p:val>
                                            <p:fltVal val="0"/>
                                          </p:val>
                                        </p:tav>
                                      </p:tavLst>
                                    </p:anim>
                                    <p:anim calcmode="lin" valueType="num">
                                      <p:cBhvr>
                                        <p:cTn id="66" dur="500"/>
                                        <p:tgtEl>
                                          <p:spTgt spid="42"/>
                                        </p:tgtEl>
                                        <p:attrNameLst>
                                          <p:attrName>ppt_h</p:attrName>
                                        </p:attrNameLst>
                                      </p:cBhvr>
                                      <p:tavLst>
                                        <p:tav tm="0">
                                          <p:val>
                                            <p:strVal val="ppt_h"/>
                                          </p:val>
                                        </p:tav>
                                        <p:tav tm="100000">
                                          <p:val>
                                            <p:fltVal val="0"/>
                                          </p:val>
                                        </p:tav>
                                      </p:tavLst>
                                    </p:anim>
                                    <p:animEffect transition="out" filter="fade">
                                      <p:cBhvr>
                                        <p:cTn id="67" dur="500"/>
                                        <p:tgtEl>
                                          <p:spTgt spid="42"/>
                                        </p:tgtEl>
                                      </p:cBhvr>
                                    </p:animEffect>
                                    <p:set>
                                      <p:cBhvr>
                                        <p:cTn id="68"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43"/>
                                        </p:tgtEl>
                                        <p:attrNameLst>
                                          <p:attrName>ppt_w</p:attrName>
                                        </p:attrNameLst>
                                      </p:cBhvr>
                                      <p:tavLst>
                                        <p:tav tm="0">
                                          <p:val>
                                            <p:strVal val="ppt_w"/>
                                          </p:val>
                                        </p:tav>
                                        <p:tav tm="100000">
                                          <p:val>
                                            <p:fltVal val="0"/>
                                          </p:val>
                                        </p:tav>
                                      </p:tavLst>
                                    </p:anim>
                                    <p:anim calcmode="lin" valueType="num">
                                      <p:cBhvr>
                                        <p:cTn id="74" dur="500"/>
                                        <p:tgtEl>
                                          <p:spTgt spid="43"/>
                                        </p:tgtEl>
                                        <p:attrNameLst>
                                          <p:attrName>ppt_h</p:attrName>
                                        </p:attrNameLst>
                                      </p:cBhvr>
                                      <p:tavLst>
                                        <p:tav tm="0">
                                          <p:val>
                                            <p:strVal val="ppt_h"/>
                                          </p:val>
                                        </p:tav>
                                        <p:tav tm="100000">
                                          <p:val>
                                            <p:fltVal val="0"/>
                                          </p:val>
                                        </p:tav>
                                      </p:tavLst>
                                    </p:anim>
                                    <p:animEffect transition="out" filter="fade">
                                      <p:cBhvr>
                                        <p:cTn id="75" dur="500"/>
                                        <p:tgtEl>
                                          <p:spTgt spid="43"/>
                                        </p:tgtEl>
                                      </p:cBhvr>
                                    </p:animEffect>
                                    <p:set>
                                      <p:cBhvr>
                                        <p:cTn id="7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7" restart="whenNotActive" fill="hold" evtFilter="cancelBubble" nodeType="interactiveSeq">
                <p:stCondLst>
                  <p:cond evt="onClick" delay="0">
                    <p:tgtEl>
                      <p:spTgt spid="4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clickEffect">
                                  <p:stCondLst>
                                    <p:cond delay="0"/>
                                  </p:stCondLst>
                                  <p:childTnLst>
                                    <p:anim calcmode="lin" valueType="num">
                                      <p:cBhvr>
                                        <p:cTn id="81" dur="500"/>
                                        <p:tgtEl>
                                          <p:spTgt spid="44"/>
                                        </p:tgtEl>
                                        <p:attrNameLst>
                                          <p:attrName>ppt_w</p:attrName>
                                        </p:attrNameLst>
                                      </p:cBhvr>
                                      <p:tavLst>
                                        <p:tav tm="0">
                                          <p:val>
                                            <p:strVal val="ppt_w"/>
                                          </p:val>
                                        </p:tav>
                                        <p:tav tm="100000">
                                          <p:val>
                                            <p:fltVal val="0"/>
                                          </p:val>
                                        </p:tav>
                                      </p:tavLst>
                                    </p:anim>
                                    <p:anim calcmode="lin" valueType="num">
                                      <p:cBhvr>
                                        <p:cTn id="82" dur="500"/>
                                        <p:tgtEl>
                                          <p:spTgt spid="44"/>
                                        </p:tgtEl>
                                        <p:attrNameLst>
                                          <p:attrName>ppt_h</p:attrName>
                                        </p:attrNameLst>
                                      </p:cBhvr>
                                      <p:tavLst>
                                        <p:tav tm="0">
                                          <p:val>
                                            <p:strVal val="ppt_h"/>
                                          </p:val>
                                        </p:tav>
                                        <p:tav tm="100000">
                                          <p:val>
                                            <p:fltVal val="0"/>
                                          </p:val>
                                        </p:tav>
                                      </p:tavLst>
                                    </p:anim>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5" restart="whenNotActive" fill="hold" evtFilter="cancelBubble" nodeType="interactiveSeq">
                <p:stCondLst>
                  <p:cond evt="onClick" delay="0">
                    <p:tgtEl>
                      <p:spTgt spid="45"/>
                    </p:tgtEl>
                  </p:cond>
                </p:stCondLst>
                <p:endSync evt="end" delay="0">
                  <p:rtn val="all"/>
                </p:endSync>
                <p:childTnLst>
                  <p:par>
                    <p:cTn id="86" fill="hold">
                      <p:stCondLst>
                        <p:cond delay="0"/>
                      </p:stCondLst>
                      <p:childTnLst>
                        <p:par>
                          <p:cTn id="87" fill="hold">
                            <p:stCondLst>
                              <p:cond delay="0"/>
                            </p:stCondLst>
                            <p:childTnLst>
                              <p:par>
                                <p:cTn id="88" presetID="53" presetClass="exit" presetSubtype="32" fill="hold" nodeType="clickEffect">
                                  <p:stCondLst>
                                    <p:cond delay="0"/>
                                  </p:stCondLst>
                                  <p:childTnLst>
                                    <p:anim calcmode="lin" valueType="num">
                                      <p:cBhvr>
                                        <p:cTn id="89" dur="500"/>
                                        <p:tgtEl>
                                          <p:spTgt spid="45"/>
                                        </p:tgtEl>
                                        <p:attrNameLst>
                                          <p:attrName>ppt_w</p:attrName>
                                        </p:attrNameLst>
                                      </p:cBhvr>
                                      <p:tavLst>
                                        <p:tav tm="0">
                                          <p:val>
                                            <p:strVal val="ppt_w"/>
                                          </p:val>
                                        </p:tav>
                                        <p:tav tm="100000">
                                          <p:val>
                                            <p:fltVal val="0"/>
                                          </p:val>
                                        </p:tav>
                                      </p:tavLst>
                                    </p:anim>
                                    <p:anim calcmode="lin" valueType="num">
                                      <p:cBhvr>
                                        <p:cTn id="90" dur="500"/>
                                        <p:tgtEl>
                                          <p:spTgt spid="45"/>
                                        </p:tgtEl>
                                        <p:attrNameLst>
                                          <p:attrName>ppt_h</p:attrName>
                                        </p:attrNameLst>
                                      </p:cBhvr>
                                      <p:tavLst>
                                        <p:tav tm="0">
                                          <p:val>
                                            <p:strVal val="ppt_h"/>
                                          </p:val>
                                        </p:tav>
                                        <p:tav tm="100000">
                                          <p:val>
                                            <p:fltVal val="0"/>
                                          </p:val>
                                        </p:tav>
                                      </p:tavLst>
                                    </p:anim>
                                    <p:animEffect transition="out" filter="fade">
                                      <p:cBhvr>
                                        <p:cTn id="91" dur="500"/>
                                        <p:tgtEl>
                                          <p:spTgt spid="45"/>
                                        </p:tgtEl>
                                      </p:cBhvr>
                                    </p:animEffect>
                                    <p:set>
                                      <p:cBhvr>
                                        <p:cTn id="9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FDCEBF-84C9-C341-3D54-1BD3B7A120F5}"/>
              </a:ext>
            </a:extLst>
          </p:cNvPr>
          <p:cNvSpPr/>
          <p:nvPr/>
        </p:nvSpPr>
        <p:spPr>
          <a:xfrm>
            <a:off x="0" y="435154"/>
            <a:ext cx="9143999" cy="2273015"/>
          </a:xfrm>
          <a:prstGeom prst="rect">
            <a:avLst/>
          </a:prstGeom>
          <a:solidFill>
            <a:schemeClr val="accent6">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5" name="TextBox 4">
            <a:extLst>
              <a:ext uri="{FF2B5EF4-FFF2-40B4-BE49-F238E27FC236}">
                <a16:creationId xmlns:a16="http://schemas.microsoft.com/office/drawing/2014/main" xmlns="" id="{AA55AF1D-E58D-7555-540E-6D943337997F}"/>
              </a:ext>
            </a:extLst>
          </p:cNvPr>
          <p:cNvSpPr txBox="1"/>
          <p:nvPr/>
        </p:nvSpPr>
        <p:spPr>
          <a:xfrm>
            <a:off x="1093404" y="687079"/>
            <a:ext cx="7918860" cy="783193"/>
          </a:xfrm>
          <a:prstGeom prst="roundRect">
            <a:avLst/>
          </a:prstGeom>
          <a:solidFill>
            <a:schemeClr val="accent5">
              <a:lumMod val="20000"/>
              <a:lumOff val="80000"/>
            </a:schemeClr>
          </a:solidFill>
          <a:ln w="57150">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rgbClr val="000000"/>
              </a:buClr>
              <a:buFont typeface="Arial"/>
              <a:buNone/>
            </a:pPr>
            <a:r>
              <a:rPr lang="fr-FR" sz="4000" dirty="0">
                <a:solidFill>
                  <a:srgbClr val="C00000"/>
                </a:solidFill>
                <a:latin typeface="Arial" pitchFamily="34" charset="0"/>
                <a:cs typeface="Arial" pitchFamily="34" charset="0"/>
              </a:rPr>
              <a:t>Bé Mai </a:t>
            </a:r>
            <a:r>
              <a:rPr lang="fr-FR" sz="4000" dirty="0" err="1">
                <a:solidFill>
                  <a:srgbClr val="C00000"/>
                </a:solidFill>
                <a:latin typeface="Arial" pitchFamily="34" charset="0"/>
                <a:cs typeface="Arial" pitchFamily="34" charset="0"/>
              </a:rPr>
              <a:t>ao</a:t>
            </a:r>
            <a:r>
              <a:rPr lang="fr-FR" sz="4000" dirty="0">
                <a:solidFill>
                  <a:srgbClr val="C00000"/>
                </a:solidFill>
                <a:latin typeface="Arial" pitchFamily="34" charset="0"/>
                <a:cs typeface="Arial" pitchFamily="34" charset="0"/>
              </a:rPr>
              <a:t> </a:t>
            </a:r>
            <a:r>
              <a:rPr lang="fr-FR" sz="4000" dirty="0" err="1">
                <a:solidFill>
                  <a:srgbClr val="C00000"/>
                </a:solidFill>
                <a:latin typeface="Arial" pitchFamily="34" charset="0"/>
                <a:cs typeface="Arial" pitchFamily="34" charset="0"/>
              </a:rPr>
              <a:t>ước</a:t>
            </a:r>
            <a:r>
              <a:rPr lang="fr-FR" sz="4000" dirty="0">
                <a:solidFill>
                  <a:srgbClr val="C00000"/>
                </a:solidFill>
                <a:latin typeface="Arial" pitchFamily="34" charset="0"/>
                <a:cs typeface="Arial" pitchFamily="34" charset="0"/>
              </a:rPr>
              <a:t> </a:t>
            </a:r>
            <a:r>
              <a:rPr lang="fr-FR" sz="4000" dirty="0" err="1">
                <a:solidFill>
                  <a:srgbClr val="C00000"/>
                </a:solidFill>
                <a:latin typeface="Arial" pitchFamily="34" charset="0"/>
                <a:cs typeface="Arial" pitchFamily="34" charset="0"/>
              </a:rPr>
              <a:t>điều</a:t>
            </a:r>
            <a:r>
              <a:rPr lang="fr-FR" sz="4000" dirty="0">
                <a:solidFill>
                  <a:srgbClr val="C00000"/>
                </a:solidFill>
                <a:latin typeface="Arial" pitchFamily="34" charset="0"/>
                <a:cs typeface="Arial" pitchFamily="34" charset="0"/>
              </a:rPr>
              <a:t> </a:t>
            </a:r>
            <a:r>
              <a:rPr lang="fr-FR" sz="4000" dirty="0" err="1">
                <a:solidFill>
                  <a:srgbClr val="C00000"/>
                </a:solidFill>
                <a:latin typeface="Arial" pitchFamily="34" charset="0"/>
                <a:cs typeface="Arial" pitchFamily="34" charset="0"/>
              </a:rPr>
              <a:t>gì</a:t>
            </a:r>
            <a:r>
              <a:rPr lang="fr-FR" sz="4000" dirty="0">
                <a:solidFill>
                  <a:srgbClr val="C00000"/>
                </a:solidFill>
                <a:latin typeface="Arial" pitchFamily="34" charset="0"/>
                <a:cs typeface="Arial" pitchFamily="34" charset="0"/>
              </a:rPr>
              <a:t>?</a:t>
            </a:r>
            <a:endParaRPr lang="vi-VN" sz="4000" b="1" kern="0" dirty="0">
              <a:solidFill>
                <a:srgbClr val="C00000"/>
              </a:solidFill>
              <a:latin typeface="Arial" pitchFamily="34" charset="0"/>
              <a:ea typeface="Cambria" panose="02040503050406030204" pitchFamily="18" charset="0"/>
              <a:cs typeface="Arial" pitchFamily="34" charset="0"/>
              <a:sym typeface="Arial"/>
            </a:endParaRPr>
          </a:p>
        </p:txBody>
      </p:sp>
      <p:pic>
        <p:nvPicPr>
          <p:cNvPr id="4" name="Picture 3">
            <a:hlinkClick r:id="rId2" action="ppaction://hlinksldjump"/>
            <a:extLst>
              <a:ext uri="{FF2B5EF4-FFF2-40B4-BE49-F238E27FC236}">
                <a16:creationId xmlns:a16="http://schemas.microsoft.com/office/drawing/2014/main" xmlns="" id="{D7171D79-1760-4B64-2719-F275BF692E1D}"/>
              </a:ext>
            </a:extLst>
          </p:cNvPr>
          <p:cNvPicPr>
            <a:picLocks noChangeAspect="1"/>
          </p:cNvPicPr>
          <p:nvPr/>
        </p:nvPicPr>
        <p:blipFill>
          <a:blip r:embed="rId3"/>
          <a:stretch>
            <a:fillRect/>
          </a:stretch>
        </p:blipFill>
        <p:spPr>
          <a:xfrm>
            <a:off x="1" y="406536"/>
            <a:ext cx="1417351" cy="2352609"/>
          </a:xfrm>
          <a:prstGeom prst="rect">
            <a:avLst/>
          </a:prstGeom>
        </p:spPr>
      </p:pic>
      <p:sp>
        <p:nvSpPr>
          <p:cNvPr id="9" name="TextBox 8">
            <a:extLst>
              <a:ext uri="{FF2B5EF4-FFF2-40B4-BE49-F238E27FC236}">
                <a16:creationId xmlns:a16="http://schemas.microsoft.com/office/drawing/2014/main" xmlns="" id="{E79ED1F2-08D3-B24C-F7C7-F380A8A4CDE9}"/>
              </a:ext>
            </a:extLst>
          </p:cNvPr>
          <p:cNvSpPr txBox="1"/>
          <p:nvPr/>
        </p:nvSpPr>
        <p:spPr>
          <a:xfrm>
            <a:off x="533400" y="2956620"/>
            <a:ext cx="8229599" cy="1081980"/>
          </a:xfrm>
          <a:prstGeom prst="flowChartTerminator">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buClr>
                <a:srgbClr val="000000"/>
              </a:buClr>
              <a:buFont typeface="Arial"/>
              <a:buNone/>
            </a:pPr>
            <a:r>
              <a:rPr lang="fr-FR" sz="4400" dirty="0"/>
              <a:t> Mai </a:t>
            </a:r>
            <a:r>
              <a:rPr lang="fr-FR" sz="4400" dirty="0" err="1"/>
              <a:t>ao</a:t>
            </a:r>
            <a:r>
              <a:rPr lang="fr-FR" sz="4400" dirty="0"/>
              <a:t> </a:t>
            </a:r>
            <a:r>
              <a:rPr lang="fr-FR" sz="4400" dirty="0" err="1"/>
              <a:t>ước</a:t>
            </a:r>
            <a:r>
              <a:rPr lang="fr-FR" sz="4400" dirty="0"/>
              <a:t> </a:t>
            </a:r>
            <a:r>
              <a:rPr lang="fr-FR" sz="4400" dirty="0" err="1"/>
              <a:t>có</a:t>
            </a:r>
            <a:r>
              <a:rPr lang="fr-FR" sz="4400" dirty="0"/>
              <a:t> </a:t>
            </a:r>
            <a:r>
              <a:rPr lang="fr-FR" sz="4400" dirty="0" err="1"/>
              <a:t>một</a:t>
            </a:r>
            <a:r>
              <a:rPr lang="fr-FR" sz="4400" dirty="0"/>
              <a:t> con </a:t>
            </a:r>
            <a:r>
              <a:rPr lang="fr-FR" sz="4400" dirty="0" err="1"/>
              <a:t>búp</a:t>
            </a:r>
            <a:r>
              <a:rPr lang="fr-FR" sz="4400" dirty="0"/>
              <a:t> </a:t>
            </a:r>
            <a:r>
              <a:rPr lang="fr-FR" sz="4400" dirty="0" err="1" smtClean="0"/>
              <a:t>bê</a:t>
            </a:r>
            <a:r>
              <a:rPr lang="fr-FR" sz="4400" dirty="0" smtClean="0"/>
              <a:t>.</a:t>
            </a:r>
            <a:endParaRPr lang="vi-VN" sz="4000" b="1" kern="0" dirty="0">
              <a:solidFill>
                <a:srgbClr val="002060"/>
              </a:solidFill>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06361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4"/>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4"/>
                                        </p:tgtEl>
                                        <p:attrNameLst>
                                          <p:attrName>r</p:attrName>
                                        </p:attrNameLst>
                                      </p:cBhvr>
                                    </p:animRot>
                                    <p:animRot by="-240000">
                                      <p:cBhvr>
                                        <p:cTn id="13" dur="400" fill="hold">
                                          <p:stCondLst>
                                            <p:cond delay="400"/>
                                          </p:stCondLst>
                                        </p:cTn>
                                        <p:tgtEl>
                                          <p:spTgt spid="4"/>
                                        </p:tgtEl>
                                        <p:attrNameLst>
                                          <p:attrName>r</p:attrName>
                                        </p:attrNameLst>
                                      </p:cBhvr>
                                    </p:animRot>
                                    <p:animRot by="240000">
                                      <p:cBhvr>
                                        <p:cTn id="14" dur="400" fill="hold">
                                          <p:stCondLst>
                                            <p:cond delay="800"/>
                                          </p:stCondLst>
                                        </p:cTn>
                                        <p:tgtEl>
                                          <p:spTgt spid="4"/>
                                        </p:tgtEl>
                                        <p:attrNameLst>
                                          <p:attrName>r</p:attrName>
                                        </p:attrNameLst>
                                      </p:cBhvr>
                                    </p:animRot>
                                    <p:animRot by="-240000">
                                      <p:cBhvr>
                                        <p:cTn id="15" dur="400" fill="hold">
                                          <p:stCondLst>
                                            <p:cond delay="1200"/>
                                          </p:stCondLst>
                                        </p:cTn>
                                        <p:tgtEl>
                                          <p:spTgt spid="4"/>
                                        </p:tgtEl>
                                        <p:attrNameLst>
                                          <p:attrName>r</p:attrName>
                                        </p:attrNameLst>
                                      </p:cBhvr>
                                    </p:animRot>
                                    <p:animRot by="120000">
                                      <p:cBhvr>
                                        <p:cTn id="16" dur="400" fill="hold">
                                          <p:stCondLst>
                                            <p:cond delay="1600"/>
                                          </p:stCondLst>
                                        </p:cTn>
                                        <p:tgtEl>
                                          <p:spTgt spid="4"/>
                                        </p:tgtEl>
                                        <p:attrNameLst>
                                          <p:attrName>r</p:attrName>
                                        </p:attrNameLst>
                                      </p:cBhvr>
                                    </p:animRo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7653755-AA73-7E39-B2C8-66028E8ADE07}"/>
              </a:ext>
            </a:extLst>
          </p:cNvPr>
          <p:cNvSpPr/>
          <p:nvPr/>
        </p:nvSpPr>
        <p:spPr>
          <a:xfrm>
            <a:off x="-1548680" y="4343400"/>
            <a:ext cx="11351942" cy="2093311"/>
          </a:xfrm>
          <a:prstGeom prst="rect">
            <a:avLst/>
          </a:prstGeom>
          <a:solidFill>
            <a:schemeClr val="accent1">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 xmlns:a16="http://schemas.microsoft.com/office/drawing/2014/main" id="{BA1F5A03-7EED-EABD-772C-5A06677920AF}"/>
              </a:ext>
            </a:extLst>
          </p:cNvPr>
          <p:cNvSpPr txBox="1"/>
          <p:nvPr/>
        </p:nvSpPr>
        <p:spPr>
          <a:xfrm>
            <a:off x="228600" y="4075509"/>
            <a:ext cx="8915399" cy="2553891"/>
          </a:xfrm>
          <a:prstGeom prst="roundRect">
            <a:avLst/>
          </a:prstGeom>
          <a:solidFill>
            <a:schemeClr val="accent3">
              <a:lumMod val="20000"/>
              <a:lumOff val="80000"/>
            </a:schemeClr>
          </a:solidFill>
          <a:ln w="57150">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3600" dirty="0">
                <a:solidFill>
                  <a:srgbClr val="002060"/>
                </a:solidFill>
              </a:rPr>
              <a:t> Mai </a:t>
            </a:r>
            <a:r>
              <a:rPr lang="fr-FR" sz="3600" dirty="0" err="1">
                <a:solidFill>
                  <a:srgbClr val="002060"/>
                </a:solidFill>
              </a:rPr>
              <a:t>nhận</a:t>
            </a:r>
            <a:r>
              <a:rPr lang="fr-FR" sz="3600" dirty="0">
                <a:solidFill>
                  <a:srgbClr val="002060"/>
                </a:solidFill>
              </a:rPr>
              <a:t> </a:t>
            </a:r>
            <a:r>
              <a:rPr lang="fr-FR" sz="3600" dirty="0" err="1">
                <a:solidFill>
                  <a:srgbClr val="002060"/>
                </a:solidFill>
              </a:rPr>
              <a:t>được</a:t>
            </a:r>
            <a:r>
              <a:rPr lang="fr-FR" sz="3600" dirty="0">
                <a:solidFill>
                  <a:srgbClr val="002060"/>
                </a:solidFill>
              </a:rPr>
              <a:t> </a:t>
            </a:r>
            <a:r>
              <a:rPr lang="fr-FR" sz="3600" dirty="0" err="1">
                <a:solidFill>
                  <a:srgbClr val="002060"/>
                </a:solidFill>
              </a:rPr>
              <a:t>ba</a:t>
            </a:r>
            <a:r>
              <a:rPr lang="fr-FR" sz="3600" dirty="0">
                <a:solidFill>
                  <a:srgbClr val="002060"/>
                </a:solidFill>
              </a:rPr>
              <a:t> con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một</a:t>
            </a:r>
            <a:r>
              <a:rPr lang="fr-FR" sz="3600" dirty="0">
                <a:solidFill>
                  <a:srgbClr val="002060"/>
                </a:solidFill>
              </a:rPr>
              <a:t>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trai</a:t>
            </a:r>
            <a:r>
              <a:rPr lang="fr-FR" sz="3600" dirty="0">
                <a:solidFill>
                  <a:srgbClr val="002060"/>
                </a:solidFill>
              </a:rPr>
              <a:t> </a:t>
            </a:r>
            <a:r>
              <a:rPr lang="fr-FR" sz="3600" dirty="0" err="1">
                <a:solidFill>
                  <a:srgbClr val="002060"/>
                </a:solidFill>
              </a:rPr>
              <a:t>bằng</a:t>
            </a:r>
            <a:r>
              <a:rPr lang="fr-FR" sz="3600" dirty="0">
                <a:solidFill>
                  <a:srgbClr val="002060"/>
                </a:solidFill>
              </a:rPr>
              <a:t> </a:t>
            </a:r>
            <a:r>
              <a:rPr lang="fr-FR" sz="3600" dirty="0" err="1">
                <a:solidFill>
                  <a:srgbClr val="002060"/>
                </a:solidFill>
              </a:rPr>
              <a:t>gỗ</a:t>
            </a:r>
            <a:r>
              <a:rPr lang="fr-FR" sz="3600" dirty="0">
                <a:solidFill>
                  <a:srgbClr val="002060"/>
                </a:solidFill>
              </a:rPr>
              <a:t>, </a:t>
            </a:r>
            <a:r>
              <a:rPr lang="fr-FR" sz="3600" dirty="0" err="1">
                <a:solidFill>
                  <a:srgbClr val="002060"/>
                </a:solidFill>
              </a:rPr>
              <a:t>một</a:t>
            </a:r>
            <a:r>
              <a:rPr lang="fr-FR" sz="3600" dirty="0">
                <a:solidFill>
                  <a:srgbClr val="002060"/>
                </a:solidFill>
              </a:rPr>
              <a:t>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gái</a:t>
            </a:r>
            <a:r>
              <a:rPr lang="fr-FR" sz="3600" dirty="0">
                <a:solidFill>
                  <a:srgbClr val="002060"/>
                </a:solidFill>
              </a:rPr>
              <a:t> </a:t>
            </a:r>
            <a:r>
              <a:rPr lang="fr-FR" sz="3600" dirty="0" err="1">
                <a:solidFill>
                  <a:srgbClr val="002060"/>
                </a:solidFill>
              </a:rPr>
              <a:t>bằng</a:t>
            </a:r>
            <a:r>
              <a:rPr lang="fr-FR" sz="3600" dirty="0">
                <a:solidFill>
                  <a:srgbClr val="002060"/>
                </a:solidFill>
              </a:rPr>
              <a:t> </a:t>
            </a:r>
            <a:r>
              <a:rPr lang="fr-FR" sz="3600" dirty="0" err="1">
                <a:solidFill>
                  <a:srgbClr val="002060"/>
                </a:solidFill>
              </a:rPr>
              <a:t>vải</a:t>
            </a:r>
            <a:r>
              <a:rPr lang="fr-FR" sz="3600" dirty="0">
                <a:solidFill>
                  <a:srgbClr val="002060"/>
                </a:solidFill>
              </a:rPr>
              <a:t> </a:t>
            </a:r>
            <a:r>
              <a:rPr lang="fr-FR" sz="3600" dirty="0" err="1">
                <a:solidFill>
                  <a:srgbClr val="002060"/>
                </a:solidFill>
              </a:rPr>
              <a:t>và</a:t>
            </a:r>
            <a:r>
              <a:rPr lang="fr-FR" sz="3600" dirty="0">
                <a:solidFill>
                  <a:srgbClr val="002060"/>
                </a:solidFill>
              </a:rPr>
              <a:t> </a:t>
            </a:r>
            <a:r>
              <a:rPr lang="fr-FR" sz="3600" dirty="0" err="1">
                <a:solidFill>
                  <a:srgbClr val="002060"/>
                </a:solidFill>
              </a:rPr>
              <a:t>một</a:t>
            </a:r>
            <a:r>
              <a:rPr lang="fr-FR" sz="3600" dirty="0">
                <a:solidFill>
                  <a:srgbClr val="002060"/>
                </a:solidFill>
              </a:rPr>
              <a:t> </a:t>
            </a:r>
            <a:r>
              <a:rPr lang="fr-FR" sz="3600" dirty="0" err="1">
                <a:solidFill>
                  <a:srgbClr val="002060"/>
                </a:solidFill>
              </a:rPr>
              <a:t>cô</a:t>
            </a:r>
            <a:r>
              <a:rPr lang="fr-FR" sz="3600" dirty="0">
                <a:solidFill>
                  <a:srgbClr val="002060"/>
                </a:solidFill>
              </a:rPr>
              <a:t> bé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mũm</a:t>
            </a:r>
            <a:r>
              <a:rPr lang="fr-FR" sz="3600" dirty="0">
                <a:solidFill>
                  <a:srgbClr val="002060"/>
                </a:solidFill>
              </a:rPr>
              <a:t> </a:t>
            </a:r>
            <a:r>
              <a:rPr lang="fr-FR" sz="3600" dirty="0" err="1">
                <a:solidFill>
                  <a:srgbClr val="002060"/>
                </a:solidFill>
              </a:rPr>
              <a:t>mĩm</a:t>
            </a:r>
            <a:r>
              <a:rPr lang="fr-FR" sz="3600" dirty="0">
                <a:solidFill>
                  <a:srgbClr val="002060"/>
                </a:solidFill>
              </a:rPr>
              <a:t>, </a:t>
            </a:r>
            <a:r>
              <a:rPr lang="fr-FR" sz="3600" dirty="0" err="1">
                <a:solidFill>
                  <a:srgbClr val="002060"/>
                </a:solidFill>
              </a:rPr>
              <a:t>nhỏ</a:t>
            </a:r>
            <a:r>
              <a:rPr lang="fr-FR" sz="3600" dirty="0">
                <a:solidFill>
                  <a:srgbClr val="002060"/>
                </a:solidFill>
              </a:rPr>
              <a:t> </a:t>
            </a:r>
            <a:r>
              <a:rPr lang="fr-FR" sz="3600" dirty="0" err="1">
                <a:solidFill>
                  <a:srgbClr val="002060"/>
                </a:solidFill>
              </a:rPr>
              <a:t>xíu</a:t>
            </a:r>
            <a:r>
              <a:rPr lang="fr-FR" sz="3600" dirty="0">
                <a:solidFill>
                  <a:srgbClr val="002060"/>
                </a:solidFill>
              </a:rPr>
              <a:t>, </a:t>
            </a:r>
            <a:r>
              <a:rPr lang="fr-FR" sz="3600" dirty="0" err="1">
                <a:solidFill>
                  <a:srgbClr val="002060"/>
                </a:solidFill>
              </a:rPr>
              <a:t>bằng</a:t>
            </a:r>
            <a:r>
              <a:rPr lang="fr-FR" sz="3600" dirty="0">
                <a:solidFill>
                  <a:srgbClr val="002060"/>
                </a:solidFill>
              </a:rPr>
              <a:t> </a:t>
            </a:r>
            <a:r>
              <a:rPr lang="fr-FR" sz="3600" dirty="0" err="1">
                <a:solidFill>
                  <a:srgbClr val="002060"/>
                </a:solidFill>
              </a:rPr>
              <a:t>giấy</a:t>
            </a:r>
            <a:r>
              <a:rPr lang="fr-FR" sz="3600" dirty="0">
                <a:solidFill>
                  <a:srgbClr val="002060"/>
                </a:solidFill>
              </a:rPr>
              <a:t> </a:t>
            </a:r>
            <a:r>
              <a:rPr lang="fr-FR" sz="3600" dirty="0" err="1">
                <a:solidFill>
                  <a:srgbClr val="002060"/>
                </a:solidFill>
              </a:rPr>
              <a:t>bồi</a:t>
            </a:r>
            <a:r>
              <a:rPr lang="fr-FR" sz="3600" dirty="0">
                <a:solidFill>
                  <a:srgbClr val="002060"/>
                </a:solidFill>
              </a:rPr>
              <a:t>.</a:t>
            </a:r>
            <a:endParaRPr lang="en-US" sz="3600" dirty="0">
              <a:solidFill>
                <a:srgbClr val="002060"/>
              </a:solidFill>
            </a:endParaRPr>
          </a:p>
        </p:txBody>
      </p:sp>
      <p:pic>
        <p:nvPicPr>
          <p:cNvPr id="2" name="Picture 1">
            <a:hlinkClick r:id="rId2" action="ppaction://hlinksldjump"/>
            <a:extLst>
              <a:ext uri="{FF2B5EF4-FFF2-40B4-BE49-F238E27FC236}">
                <a16:creationId xmlns="" xmlns:a16="http://schemas.microsoft.com/office/drawing/2014/main" id="{B454FC8A-9218-5035-7A66-5135F3393FFC}"/>
              </a:ext>
            </a:extLst>
          </p:cNvPr>
          <p:cNvPicPr>
            <a:picLocks noChangeAspect="1"/>
          </p:cNvPicPr>
          <p:nvPr/>
        </p:nvPicPr>
        <p:blipFill>
          <a:blip r:embed="rId3"/>
          <a:stretch>
            <a:fillRect/>
          </a:stretch>
        </p:blipFill>
        <p:spPr>
          <a:xfrm>
            <a:off x="7445378" y="1828800"/>
            <a:ext cx="1698623" cy="2506276"/>
          </a:xfrm>
          <a:prstGeom prst="rect">
            <a:avLst/>
          </a:prstGeom>
        </p:spPr>
      </p:pic>
      <p:sp>
        <p:nvSpPr>
          <p:cNvPr id="5" name="TextBox 4">
            <a:extLst>
              <a:ext uri="{FF2B5EF4-FFF2-40B4-BE49-F238E27FC236}">
                <a16:creationId xmlns="" xmlns:a16="http://schemas.microsoft.com/office/drawing/2014/main" id="{496FFE11-F5C9-6359-43CD-4C176C222155}"/>
              </a:ext>
            </a:extLst>
          </p:cNvPr>
          <p:cNvSpPr txBox="1"/>
          <p:nvPr/>
        </p:nvSpPr>
        <p:spPr>
          <a:xfrm>
            <a:off x="990675" y="306243"/>
            <a:ext cx="7561479" cy="1328023"/>
          </a:xfrm>
          <a:prstGeom prst="roundRect">
            <a:avLst/>
          </a:prstGeom>
          <a:solidFill>
            <a:schemeClr val="accent4">
              <a:lumMod val="20000"/>
              <a:lumOff val="8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rgbClr val="000000"/>
              </a:buClr>
              <a:buFont typeface="Arial"/>
              <a:buNone/>
            </a:pPr>
            <a:r>
              <a:rPr lang="fr-FR" sz="3600" dirty="0" err="1">
                <a:solidFill>
                  <a:srgbClr val="C00000"/>
                </a:solidFill>
                <a:latin typeface="Arial" pitchFamily="34" charset="0"/>
                <a:cs typeface="Arial" pitchFamily="34" charset="0"/>
              </a:rPr>
              <a:t>Món</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quà</a:t>
            </a:r>
            <a:r>
              <a:rPr lang="fr-FR" sz="3600" dirty="0">
                <a:solidFill>
                  <a:srgbClr val="C00000"/>
                </a:solidFill>
                <a:latin typeface="Arial" pitchFamily="34" charset="0"/>
                <a:cs typeface="Arial" pitchFamily="34" charset="0"/>
              </a:rPr>
              <a:t> bé Mai </a:t>
            </a:r>
            <a:r>
              <a:rPr lang="fr-FR" sz="3600" dirty="0" err="1">
                <a:solidFill>
                  <a:srgbClr val="C00000"/>
                </a:solidFill>
                <a:latin typeface="Arial" pitchFamily="34" charset="0"/>
                <a:cs typeface="Arial" pitchFamily="34" charset="0"/>
              </a:rPr>
              <a:t>nhận</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được</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trong</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đêm</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Nô-en</a:t>
            </a:r>
            <a:r>
              <a:rPr lang="fr-FR" sz="3600" dirty="0">
                <a:solidFill>
                  <a:srgbClr val="C00000"/>
                </a:solidFill>
                <a:latin typeface="Arial" pitchFamily="34" charset="0"/>
                <a:cs typeface="Arial" pitchFamily="34" charset="0"/>
              </a:rPr>
              <a:t> là </a:t>
            </a:r>
            <a:r>
              <a:rPr lang="fr-FR" sz="3600" dirty="0" err="1" smtClean="0">
                <a:solidFill>
                  <a:srgbClr val="C00000"/>
                </a:solidFill>
                <a:latin typeface="Arial" pitchFamily="34" charset="0"/>
                <a:cs typeface="Arial" pitchFamily="34" charset="0"/>
              </a:rPr>
              <a:t>gì</a:t>
            </a:r>
            <a:r>
              <a:rPr lang="fr-FR" sz="3600" dirty="0" smtClean="0">
                <a:solidFill>
                  <a:srgbClr val="C00000"/>
                </a:solidFill>
                <a:latin typeface="Arial" pitchFamily="34" charset="0"/>
                <a:cs typeface="Arial" pitchFamily="34" charset="0"/>
              </a:rPr>
              <a:t>?</a:t>
            </a:r>
            <a:endParaRPr lang="vi-VN" sz="3600" b="1" kern="0" dirty="0">
              <a:solidFill>
                <a:srgbClr val="C00000"/>
              </a:solidFill>
              <a:latin typeface="Arial" pitchFamily="34" charset="0"/>
              <a:ea typeface="Cambria" panose="02040503050406030204" pitchFamily="18" charset="0"/>
              <a:cs typeface="Arial" pitchFamily="34" charset="0"/>
              <a:sym typeface="Arial"/>
            </a:endParaRPr>
          </a:p>
        </p:txBody>
      </p:sp>
    </p:spTree>
    <p:extLst>
      <p:ext uri="{BB962C8B-B14F-4D97-AF65-F5344CB8AC3E}">
        <p14:creationId xmlns:p14="http://schemas.microsoft.com/office/powerpoint/2010/main" val="3837733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8DEFB90-CE09-3442-7C17-A0F6E762F4E8}"/>
              </a:ext>
            </a:extLst>
          </p:cNvPr>
          <p:cNvSpPr/>
          <p:nvPr/>
        </p:nvSpPr>
        <p:spPr>
          <a:xfrm>
            <a:off x="-702734" y="205561"/>
            <a:ext cx="10549679" cy="2093311"/>
          </a:xfrm>
          <a:prstGeom prst="rect">
            <a:avLst/>
          </a:prstGeom>
          <a:solidFill>
            <a:schemeClr val="accent4">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a16="http://schemas.microsoft.com/office/drawing/2014/main" xmlns="" id="{138710ED-C345-8F4A-FBAA-BAA8152CF024}"/>
              </a:ext>
            </a:extLst>
          </p:cNvPr>
          <p:cNvSpPr txBox="1"/>
          <p:nvPr/>
        </p:nvSpPr>
        <p:spPr>
          <a:xfrm>
            <a:off x="323528" y="469692"/>
            <a:ext cx="7401876" cy="1191816"/>
          </a:xfrm>
          <a:prstGeom prst="roundRect">
            <a:avLst/>
          </a:prstGeom>
          <a:solidFill>
            <a:schemeClr val="accent6">
              <a:lumMod val="20000"/>
              <a:lumOff val="80000"/>
            </a:schemeClr>
          </a:solidFill>
          <a:ln w="57150">
            <a:solidFill>
              <a:srgbClr val="CE2C8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rgbClr val="000000"/>
              </a:buClr>
              <a:buFont typeface="Arial"/>
              <a:buNone/>
            </a:pPr>
            <a:r>
              <a:rPr lang="fr-FR" sz="3200" err="1">
                <a:solidFill>
                  <a:srgbClr val="FF0000"/>
                </a:solidFill>
                <a:latin typeface="Times New Roman" pitchFamily="18" charset="0"/>
                <a:cs typeface="Times New Roman" pitchFamily="18" charset="0"/>
              </a:rPr>
              <a:t>Món</a:t>
            </a:r>
            <a:r>
              <a:rPr lang="fr-FR" sz="3200">
                <a:solidFill>
                  <a:srgbClr val="FF0000"/>
                </a:solidFill>
                <a:latin typeface="Times New Roman" pitchFamily="18" charset="0"/>
                <a:cs typeface="Times New Roman" pitchFamily="18" charset="0"/>
              </a:rPr>
              <a:t> </a:t>
            </a:r>
            <a:r>
              <a:rPr lang="fr-FR" sz="3200" smtClean="0">
                <a:solidFill>
                  <a:srgbClr val="FF0000"/>
                </a:solidFill>
                <a:latin typeface="Times New Roman" pitchFamily="18" charset="0"/>
                <a:cs typeface="Times New Roman" pitchFamily="18" charset="0"/>
              </a:rPr>
              <a:t>quà </a:t>
            </a:r>
            <a:r>
              <a:rPr lang="fr-FR" sz="3200" dirty="0" err="1">
                <a:solidFill>
                  <a:srgbClr val="FF0000"/>
                </a:solidFill>
                <a:latin typeface="Times New Roman" pitchFamily="18" charset="0"/>
                <a:cs typeface="Times New Roman" pitchFamily="18" charset="0"/>
              </a:rPr>
              <a:t>giản</a:t>
            </a:r>
            <a:r>
              <a:rPr lang="fr-FR" sz="3200" dirty="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dị</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thể</a:t>
            </a:r>
            <a:r>
              <a:rPr lang="fr-FR" sz="3200" dirty="0" smtClean="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hiện</a:t>
            </a:r>
            <a:r>
              <a:rPr lang="fr-FR" sz="3200" dirty="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tình</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cảm</a:t>
            </a:r>
            <a:r>
              <a:rPr lang="fr-FR" sz="3200" dirty="0" smtClean="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của</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bố</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mẹ</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và</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anh</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trai</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đối</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với</a:t>
            </a:r>
            <a:r>
              <a:rPr lang="fr-FR" sz="3200" dirty="0">
                <a:solidFill>
                  <a:srgbClr val="FF0000"/>
                </a:solidFill>
                <a:latin typeface="Times New Roman" pitchFamily="18" charset="0"/>
                <a:cs typeface="Times New Roman" pitchFamily="18" charset="0"/>
              </a:rPr>
              <a:t> Mai </a:t>
            </a:r>
            <a:r>
              <a:rPr lang="fr-FR" sz="3200" dirty="0" err="1">
                <a:solidFill>
                  <a:srgbClr val="FF0000"/>
                </a:solidFill>
                <a:latin typeface="Times New Roman" pitchFamily="18" charset="0"/>
                <a:cs typeface="Times New Roman" pitchFamily="18" charset="0"/>
              </a:rPr>
              <a:t>như</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thế</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nào</a:t>
            </a:r>
            <a:r>
              <a:rPr lang="fr-FR" sz="3200" dirty="0">
                <a:solidFill>
                  <a:srgbClr val="FF0000"/>
                </a:solidFill>
                <a:latin typeface="Times New Roman" pitchFamily="18" charset="0"/>
                <a:cs typeface="Times New Roman" pitchFamily="18" charset="0"/>
              </a:rPr>
              <a:t>?</a:t>
            </a:r>
            <a:endParaRPr lang="vi-VN" sz="3200" b="1" kern="0" dirty="0">
              <a:solidFill>
                <a:srgbClr val="FF0000"/>
              </a:solidFill>
              <a:latin typeface="Times New Roman" pitchFamily="18" charset="0"/>
              <a:ea typeface="Cambria" panose="02040503050406030204" pitchFamily="18" charset="0"/>
              <a:cs typeface="Times New Roman" pitchFamily="18" charset="0"/>
              <a:sym typeface="Arial"/>
            </a:endParaRPr>
          </a:p>
        </p:txBody>
      </p:sp>
      <p:pic>
        <p:nvPicPr>
          <p:cNvPr id="2" name="Picture 1">
            <a:hlinkClick r:id="rId2" action="ppaction://hlinksldjump"/>
            <a:extLst>
              <a:ext uri="{FF2B5EF4-FFF2-40B4-BE49-F238E27FC236}">
                <a16:creationId xmlns:a16="http://schemas.microsoft.com/office/drawing/2014/main" xmlns="" id="{041DEE10-63F5-AE8E-79E4-FE2B4769648B}"/>
              </a:ext>
            </a:extLst>
          </p:cNvPr>
          <p:cNvPicPr>
            <a:picLocks noChangeAspect="1"/>
          </p:cNvPicPr>
          <p:nvPr/>
        </p:nvPicPr>
        <p:blipFill>
          <a:blip r:embed="rId3"/>
          <a:stretch>
            <a:fillRect/>
          </a:stretch>
        </p:blipFill>
        <p:spPr>
          <a:xfrm>
            <a:off x="7636934" y="0"/>
            <a:ext cx="1591734" cy="2642061"/>
          </a:xfrm>
          <a:prstGeom prst="rect">
            <a:avLst/>
          </a:prstGeom>
        </p:spPr>
      </p:pic>
      <p:sp>
        <p:nvSpPr>
          <p:cNvPr id="5" name="TextBox 4">
            <a:extLst>
              <a:ext uri="{FF2B5EF4-FFF2-40B4-BE49-F238E27FC236}">
                <a16:creationId xmlns:a16="http://schemas.microsoft.com/office/drawing/2014/main" xmlns="" id="{DEBB55A6-4A9B-C4C5-E0F7-599DFDD0B6F2}"/>
              </a:ext>
            </a:extLst>
          </p:cNvPr>
          <p:cNvSpPr txBox="1"/>
          <p:nvPr/>
        </p:nvSpPr>
        <p:spPr>
          <a:xfrm>
            <a:off x="323528" y="3140968"/>
            <a:ext cx="8591872" cy="2220278"/>
          </a:xfrm>
          <a:prstGeom prst="roundRect">
            <a:avLst>
              <a:gd name="adj" fmla="val 22030"/>
            </a:avLst>
          </a:prstGeom>
          <a:solidFill>
            <a:schemeClr val="bg1">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buClr>
                <a:srgbClr val="000000"/>
              </a:buClr>
              <a:buFont typeface="Arial"/>
              <a:buNone/>
            </a:pPr>
            <a:r>
              <a:rPr lang="fr-FR" sz="4000" dirty="0" err="1">
                <a:solidFill>
                  <a:schemeClr val="tx1"/>
                </a:solidFill>
                <a:latin typeface="Arial" pitchFamily="34" charset="0"/>
                <a:cs typeface="Arial" pitchFamily="34" charset="0"/>
              </a:rPr>
              <a:t>Những</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món</a:t>
            </a:r>
            <a:r>
              <a:rPr lang="fr-FR" sz="4000" dirty="0">
                <a:solidFill>
                  <a:schemeClr val="tx1"/>
                </a:solidFill>
                <a:latin typeface="Arial" pitchFamily="34" charset="0"/>
                <a:cs typeface="Arial" pitchFamily="34" charset="0"/>
              </a:rPr>
              <a:t> </a:t>
            </a:r>
            <a:r>
              <a:rPr lang="fr-FR" sz="4000" dirty="0" err="1" smtClean="0">
                <a:solidFill>
                  <a:schemeClr val="tx1"/>
                </a:solidFill>
                <a:latin typeface="Arial" pitchFamily="34" charset="0"/>
                <a:cs typeface="Arial" pitchFamily="34" charset="0"/>
              </a:rPr>
              <a:t>quà</a:t>
            </a:r>
            <a:r>
              <a:rPr lang="fr-FR" sz="4000" dirty="0" smtClean="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đó</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cho</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thấy</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bố</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mẹ</a:t>
            </a:r>
            <a:r>
              <a:rPr lang="fr-FR" sz="4000" dirty="0">
                <a:solidFill>
                  <a:schemeClr val="tx1"/>
                </a:solidFill>
                <a:latin typeface="Arial" pitchFamily="34" charset="0"/>
                <a:cs typeface="Arial" pitchFamily="34" charset="0"/>
              </a:rPr>
              <a:t> </a:t>
            </a:r>
            <a:r>
              <a:rPr lang="fr-FR" sz="4000" dirty="0" err="1" smtClean="0">
                <a:solidFill>
                  <a:schemeClr val="tx1"/>
                </a:solidFill>
                <a:latin typeface="Arial" pitchFamily="34" charset="0"/>
                <a:cs typeface="Arial" pitchFamily="34" charset="0"/>
              </a:rPr>
              <a:t>và</a:t>
            </a:r>
            <a:r>
              <a:rPr lang="fr-FR" sz="4000" dirty="0" smtClean="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anh</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rất</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yêu</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thương</a:t>
            </a:r>
            <a:r>
              <a:rPr lang="fr-FR" sz="4000" dirty="0">
                <a:solidFill>
                  <a:schemeClr val="tx1"/>
                </a:solidFill>
                <a:latin typeface="Arial" pitchFamily="34" charset="0"/>
                <a:cs typeface="Arial" pitchFamily="34" charset="0"/>
              </a:rPr>
              <a:t> Mai, </a:t>
            </a:r>
            <a:r>
              <a:rPr lang="fr-FR" sz="4000" dirty="0" err="1">
                <a:solidFill>
                  <a:schemeClr val="tx1"/>
                </a:solidFill>
                <a:latin typeface="Arial" pitchFamily="34" charset="0"/>
                <a:cs typeface="Arial" pitchFamily="34" charset="0"/>
              </a:rPr>
              <a:t>muốn</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làm</a:t>
            </a:r>
            <a:r>
              <a:rPr lang="fr-FR" sz="4000" dirty="0">
                <a:solidFill>
                  <a:schemeClr val="tx1"/>
                </a:solidFill>
                <a:latin typeface="Arial" pitchFamily="34" charset="0"/>
                <a:cs typeface="Arial" pitchFamily="34" charset="0"/>
              </a:rPr>
              <a:t> </a:t>
            </a:r>
            <a:r>
              <a:rPr lang="fr-FR" sz="4000" dirty="0" err="1">
                <a:solidFill>
                  <a:schemeClr val="tx1"/>
                </a:solidFill>
                <a:latin typeface="Arial" pitchFamily="34" charset="0"/>
                <a:cs typeface="Arial" pitchFamily="34" charset="0"/>
              </a:rPr>
              <a:t>cho</a:t>
            </a:r>
            <a:r>
              <a:rPr lang="fr-FR" sz="4000" dirty="0">
                <a:solidFill>
                  <a:schemeClr val="tx1"/>
                </a:solidFill>
                <a:latin typeface="Arial" pitchFamily="34" charset="0"/>
                <a:cs typeface="Arial" pitchFamily="34" charset="0"/>
              </a:rPr>
              <a:t> </a:t>
            </a:r>
            <a:r>
              <a:rPr lang="fr-FR" sz="4000" dirty="0" smtClean="0">
                <a:solidFill>
                  <a:schemeClr val="tx1"/>
                </a:solidFill>
                <a:latin typeface="Arial" pitchFamily="34" charset="0"/>
                <a:cs typeface="Arial" pitchFamily="34" charset="0"/>
              </a:rPr>
              <a:t>Mai </a:t>
            </a:r>
            <a:r>
              <a:rPr lang="fr-FR" sz="4000" dirty="0" err="1" smtClean="0">
                <a:solidFill>
                  <a:schemeClr val="tx1"/>
                </a:solidFill>
                <a:latin typeface="Arial" pitchFamily="34" charset="0"/>
                <a:cs typeface="Arial" pitchFamily="34" charset="0"/>
              </a:rPr>
              <a:t>vui</a:t>
            </a:r>
            <a:r>
              <a:rPr lang="fr-FR" sz="4000" dirty="0">
                <a:solidFill>
                  <a:schemeClr val="tx1"/>
                </a:solidFill>
                <a:latin typeface="Arial" pitchFamily="34" charset="0"/>
                <a:cs typeface="Arial" pitchFamily="34" charset="0"/>
              </a:rPr>
              <a:t>. </a:t>
            </a:r>
            <a:endParaRPr lang="vi-VN" sz="4000" kern="0" dirty="0">
              <a:solidFill>
                <a:schemeClr val="tx1"/>
              </a:solidFill>
              <a:latin typeface="Arial" pitchFamily="34" charset="0"/>
              <a:ea typeface="Cambria" panose="02040503050406030204" pitchFamily="18" charset="0"/>
              <a:cs typeface="Arial" pitchFamily="34" charset="0"/>
              <a:sym typeface="Arial"/>
            </a:endParaRPr>
          </a:p>
        </p:txBody>
      </p:sp>
    </p:spTree>
    <p:extLst>
      <p:ext uri="{BB962C8B-B14F-4D97-AF65-F5344CB8AC3E}">
        <p14:creationId xmlns:p14="http://schemas.microsoft.com/office/powerpoint/2010/main" val="3755394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1800" decel="100000" fill="hold"/>
                                        <p:tgtEl>
                                          <p:spTgt spid="2"/>
                                        </p:tgtEl>
                                        <p:attrNameLst>
                                          <p:attrName>ppt_y</p:attrName>
                                        </p:attrNameLst>
                                      </p:cBhvr>
                                      <p:tavLst>
                                        <p:tav tm="0">
                                          <p:val>
                                            <p:strVal val="#ppt_y+1"/>
                                          </p:val>
                                        </p:tav>
                                        <p:tav tm="100000">
                                          <p:val>
                                            <p:strVal val="#ppt_y-.03"/>
                                          </p:val>
                                        </p:tav>
                                      </p:tavLst>
                                    </p:anim>
                                    <p:anim calcmode="lin" valueType="num">
                                      <p:cBhvr>
                                        <p:cTn id="16" dur="1" accel="100000" fill="hold">
                                          <p:stCondLst>
                                            <p:cond delay="1999"/>
                                          </p:stCondLst>
                                        </p:cTn>
                                        <p:tgtEl>
                                          <p:spTgt spid="2"/>
                                        </p:tgtEl>
                                        <p:attrNameLst>
                                          <p:attrName>ppt_y</p:attrName>
                                        </p:attrNameLst>
                                      </p:cBhvr>
                                      <p:tavLst>
                                        <p:tav tm="0">
                                          <p:val>
                                            <p:strVal val="#ppt_y-.03"/>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74FFF7E-E3CB-CCFF-348B-39BEFFC62FEA}"/>
              </a:ext>
            </a:extLst>
          </p:cNvPr>
          <p:cNvSpPr/>
          <p:nvPr/>
        </p:nvSpPr>
        <p:spPr>
          <a:xfrm>
            <a:off x="-460301" y="1604798"/>
            <a:ext cx="10549679" cy="4918916"/>
          </a:xfrm>
          <a:prstGeom prst="rect">
            <a:avLst/>
          </a:prstGeom>
          <a:solidFill>
            <a:srgbClr val="F2EFF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a16="http://schemas.microsoft.com/office/drawing/2014/main" xmlns="" id="{E605F8EE-42E2-460B-6338-B4500F77C923}"/>
              </a:ext>
            </a:extLst>
          </p:cNvPr>
          <p:cNvSpPr txBox="1"/>
          <p:nvPr/>
        </p:nvSpPr>
        <p:spPr>
          <a:xfrm>
            <a:off x="1253066" y="411948"/>
            <a:ext cx="7620000" cy="1191816"/>
          </a:xfrm>
          <a:prstGeom prst="roundRect">
            <a:avLst/>
          </a:prstGeom>
          <a:solidFill>
            <a:schemeClr val="accent5">
              <a:lumMod val="20000"/>
              <a:lumOff val="80000"/>
            </a:schemeClr>
          </a:solidFill>
          <a:ln w="57150">
            <a:solidFill>
              <a:srgbClr val="CE2C8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buClr>
                <a:srgbClr val="000000"/>
              </a:buClr>
              <a:buFont typeface="Arial"/>
              <a:buNone/>
            </a:pPr>
            <a:r>
              <a:rPr lang="fr-FR" sz="3200" dirty="0">
                <a:solidFill>
                  <a:srgbClr val="C00000"/>
                </a:solidFill>
                <a:latin typeface="Arial" pitchFamily="34" charset="0"/>
                <a:cs typeface="Arial" pitchFamily="34" charset="0"/>
              </a:rPr>
              <a:t>Qua </a:t>
            </a:r>
            <a:r>
              <a:rPr lang="fr-FR" sz="3200" dirty="0" err="1">
                <a:solidFill>
                  <a:srgbClr val="C00000"/>
                </a:solidFill>
                <a:latin typeface="Arial" pitchFamily="34" charset="0"/>
                <a:cs typeface="Arial" pitchFamily="34" charset="0"/>
              </a:rPr>
              <a:t>câu</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chuyện</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bạn</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hiểu</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vì</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sao</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gia</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đình</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được</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gọi</a:t>
            </a:r>
            <a:r>
              <a:rPr lang="fr-FR" sz="3200" dirty="0">
                <a:solidFill>
                  <a:srgbClr val="C00000"/>
                </a:solidFill>
                <a:latin typeface="Arial" pitchFamily="34" charset="0"/>
                <a:cs typeface="Arial" pitchFamily="34" charset="0"/>
              </a:rPr>
              <a:t> là “</a:t>
            </a:r>
            <a:r>
              <a:rPr lang="fr-FR" sz="3200" dirty="0" err="1">
                <a:solidFill>
                  <a:srgbClr val="C00000"/>
                </a:solidFill>
                <a:latin typeface="Arial" pitchFamily="34" charset="0"/>
                <a:cs typeface="Arial" pitchFamily="34" charset="0"/>
              </a:rPr>
              <a:t>mái</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ấm</a:t>
            </a:r>
            <a:r>
              <a:rPr lang="fr-FR" sz="3200" dirty="0">
                <a:solidFill>
                  <a:srgbClr val="C00000"/>
                </a:solidFill>
                <a:latin typeface="Arial" pitchFamily="34" charset="0"/>
                <a:cs typeface="Arial" pitchFamily="34" charset="0"/>
              </a:rPr>
              <a:t>”?</a:t>
            </a:r>
            <a:endParaRPr lang="en-US" sz="3200" b="1" kern="0" dirty="0">
              <a:solidFill>
                <a:srgbClr val="C00000"/>
              </a:solidFill>
              <a:latin typeface="Arial" pitchFamily="34" charset="0"/>
              <a:ea typeface="Times New Roman" panose="02020603050405020304" pitchFamily="18" charset="0"/>
              <a:cs typeface="Arial" pitchFamily="34" charset="0"/>
              <a:sym typeface="Arial"/>
            </a:endParaRPr>
          </a:p>
        </p:txBody>
      </p:sp>
      <p:sp>
        <p:nvSpPr>
          <p:cNvPr id="6" name="TextBox 5">
            <a:extLst>
              <a:ext uri="{FF2B5EF4-FFF2-40B4-BE49-F238E27FC236}">
                <a16:creationId xmlns:a16="http://schemas.microsoft.com/office/drawing/2014/main" xmlns="" id="{4FAEF9A1-8A6E-5257-C2B0-174A007AFF63}"/>
              </a:ext>
            </a:extLst>
          </p:cNvPr>
          <p:cNvSpPr txBox="1"/>
          <p:nvPr/>
        </p:nvSpPr>
        <p:spPr>
          <a:xfrm>
            <a:off x="457200" y="2441789"/>
            <a:ext cx="8415867" cy="646986"/>
          </a:xfrm>
          <a:prstGeom prst="roundRect">
            <a:avLst/>
          </a:prstGeom>
          <a:solidFill>
            <a:srgbClr val="008000"/>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3200" dirty="0" err="1"/>
              <a:t>Vì</a:t>
            </a:r>
            <a:r>
              <a:rPr lang="fr-FR" sz="3200" dirty="0"/>
              <a:t> </a:t>
            </a:r>
            <a:r>
              <a:rPr lang="fr-FR" sz="3200" dirty="0" err="1"/>
              <a:t>gia</a:t>
            </a:r>
            <a:r>
              <a:rPr lang="fr-FR" sz="3200" dirty="0"/>
              <a:t> </a:t>
            </a:r>
            <a:r>
              <a:rPr lang="fr-FR" sz="3200" dirty="0" err="1"/>
              <a:t>đình</a:t>
            </a:r>
            <a:r>
              <a:rPr lang="fr-FR" sz="3200" dirty="0"/>
              <a:t> là </a:t>
            </a:r>
            <a:r>
              <a:rPr lang="fr-FR" sz="3200" dirty="0" err="1"/>
              <a:t>nơi</a:t>
            </a:r>
            <a:r>
              <a:rPr lang="fr-FR" sz="3200" dirty="0"/>
              <a:t> ta </a:t>
            </a:r>
            <a:r>
              <a:rPr lang="fr-FR" sz="3200" dirty="0" err="1"/>
              <a:t>được</a:t>
            </a:r>
            <a:r>
              <a:rPr lang="fr-FR" sz="3200" dirty="0"/>
              <a:t> </a:t>
            </a:r>
            <a:r>
              <a:rPr lang="fr-FR" sz="3200" dirty="0" err="1"/>
              <a:t>mọi</a:t>
            </a:r>
            <a:r>
              <a:rPr lang="fr-FR" sz="3200" dirty="0"/>
              <a:t> </a:t>
            </a:r>
            <a:r>
              <a:rPr lang="fr-FR" sz="3200" dirty="0" err="1"/>
              <a:t>người</a:t>
            </a:r>
            <a:r>
              <a:rPr lang="fr-FR" sz="3200" dirty="0"/>
              <a:t> </a:t>
            </a:r>
            <a:r>
              <a:rPr lang="fr-FR" sz="3200" dirty="0" err="1"/>
              <a:t>yêu</a:t>
            </a:r>
            <a:r>
              <a:rPr lang="fr-FR" sz="3200" dirty="0"/>
              <a:t> </a:t>
            </a:r>
            <a:r>
              <a:rPr lang="fr-FR" sz="3200" dirty="0" err="1"/>
              <a:t>thương</a:t>
            </a:r>
            <a:r>
              <a:rPr lang="fr-FR" sz="3200" dirty="0" smtClean="0"/>
              <a:t>. </a:t>
            </a:r>
            <a:endParaRPr lang="en-US" sz="3200" dirty="0"/>
          </a:p>
        </p:txBody>
      </p:sp>
      <p:sp>
        <p:nvSpPr>
          <p:cNvPr id="8" name="TextBox 7">
            <a:extLst>
              <a:ext uri="{FF2B5EF4-FFF2-40B4-BE49-F238E27FC236}">
                <a16:creationId xmlns:a16="http://schemas.microsoft.com/office/drawing/2014/main" xmlns="" id="{4A5CE832-7F71-2383-E33C-1C5467C88D65}"/>
              </a:ext>
            </a:extLst>
          </p:cNvPr>
          <p:cNvSpPr txBox="1"/>
          <p:nvPr/>
        </p:nvSpPr>
        <p:spPr>
          <a:xfrm>
            <a:off x="457200" y="3429000"/>
            <a:ext cx="8339885" cy="1191816"/>
          </a:xfrm>
          <a:prstGeom prst="roundRect">
            <a:avLst/>
          </a:prstGeom>
          <a:solidFill>
            <a:schemeClr val="accent1">
              <a:lumMod val="5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buClr>
                <a:srgbClr val="000000"/>
              </a:buClr>
              <a:buFont typeface="Arial"/>
              <a:buNone/>
            </a:pPr>
            <a:r>
              <a:rPr lang="fr-FR" sz="3200" dirty="0" smtClean="0"/>
              <a:t> </a:t>
            </a:r>
            <a:r>
              <a:rPr lang="fr-FR" sz="3200" dirty="0" err="1"/>
              <a:t>Vì</a:t>
            </a:r>
            <a:r>
              <a:rPr lang="fr-FR" sz="3200" dirty="0"/>
              <a:t> </a:t>
            </a:r>
            <a:r>
              <a:rPr lang="fr-FR" sz="3200" dirty="0" err="1"/>
              <a:t>gia</a:t>
            </a:r>
            <a:r>
              <a:rPr lang="fr-FR" sz="3200" dirty="0"/>
              <a:t> </a:t>
            </a:r>
            <a:r>
              <a:rPr lang="fr-FR" sz="3200" dirty="0" err="1"/>
              <a:t>đình</a:t>
            </a:r>
            <a:r>
              <a:rPr lang="fr-FR" sz="3200" dirty="0"/>
              <a:t> là </a:t>
            </a:r>
            <a:r>
              <a:rPr lang="fr-FR" sz="3200" dirty="0" err="1"/>
              <a:t>nơi</a:t>
            </a:r>
            <a:r>
              <a:rPr lang="fr-FR" sz="3200" dirty="0"/>
              <a:t> ta </a:t>
            </a:r>
            <a:r>
              <a:rPr lang="fr-FR" sz="3200" dirty="0" err="1"/>
              <a:t>luôn</a:t>
            </a:r>
            <a:r>
              <a:rPr lang="fr-FR" sz="3200" dirty="0"/>
              <a:t> </a:t>
            </a:r>
            <a:r>
              <a:rPr lang="fr-FR" sz="3200" dirty="0" err="1"/>
              <a:t>cảm</a:t>
            </a:r>
            <a:r>
              <a:rPr lang="fr-FR" sz="3200" dirty="0"/>
              <a:t> </a:t>
            </a:r>
            <a:r>
              <a:rPr lang="fr-FR" sz="3200" dirty="0" err="1"/>
              <a:t>thấy</a:t>
            </a:r>
            <a:r>
              <a:rPr lang="fr-FR" sz="3200" dirty="0"/>
              <a:t> an </a:t>
            </a:r>
            <a:r>
              <a:rPr lang="fr-FR" sz="3200" dirty="0" err="1"/>
              <a:t>toàn</a:t>
            </a:r>
            <a:r>
              <a:rPr lang="fr-FR" sz="3200" dirty="0"/>
              <a:t> </a:t>
            </a:r>
            <a:r>
              <a:rPr lang="fr-FR" sz="3200" dirty="0" err="1"/>
              <a:t>bên</a:t>
            </a:r>
            <a:r>
              <a:rPr lang="fr-FR" sz="3200" dirty="0"/>
              <a:t> </a:t>
            </a:r>
            <a:r>
              <a:rPr lang="fr-FR" sz="3200" dirty="0" err="1"/>
              <a:t>người</a:t>
            </a:r>
            <a:r>
              <a:rPr lang="fr-FR" sz="3200" dirty="0"/>
              <a:t> </a:t>
            </a:r>
            <a:r>
              <a:rPr lang="fr-FR" sz="3200" dirty="0" err="1"/>
              <a:t>thân</a:t>
            </a:r>
            <a:r>
              <a:rPr lang="fr-FR" sz="3200" dirty="0"/>
              <a:t>.</a:t>
            </a:r>
            <a:endParaRPr lang="en-US" sz="3200" b="1" kern="0" dirty="0">
              <a:ln>
                <a:solidFill>
                  <a:schemeClr val="bg1"/>
                </a:solidFill>
              </a:ln>
              <a:solidFill>
                <a:schemeClr val="bg1"/>
              </a:solidFill>
              <a:latin typeface="UTM Avo" panose="02040603050506020204" pitchFamily="18" charset="0"/>
              <a:ea typeface="Times New Roman" panose="02020603050405020304" pitchFamily="18" charset="0"/>
              <a:sym typeface="Arial"/>
            </a:endParaRPr>
          </a:p>
        </p:txBody>
      </p:sp>
      <p:sp>
        <p:nvSpPr>
          <p:cNvPr id="11" name="TextBox 10">
            <a:extLst>
              <a:ext uri="{FF2B5EF4-FFF2-40B4-BE49-F238E27FC236}">
                <a16:creationId xmlns:a16="http://schemas.microsoft.com/office/drawing/2014/main" xmlns="" id="{5576C76F-BBB8-E572-6086-586C70625A69}"/>
              </a:ext>
            </a:extLst>
          </p:cNvPr>
          <p:cNvSpPr txBox="1"/>
          <p:nvPr/>
        </p:nvSpPr>
        <p:spPr>
          <a:xfrm>
            <a:off x="370063" y="5059327"/>
            <a:ext cx="8545337" cy="1191816"/>
          </a:xfrm>
          <a:prstGeom prst="roundRect">
            <a:avLst/>
          </a:prstGeom>
          <a:solidFill>
            <a:schemeClr val="accent4">
              <a:lumMod val="50000"/>
            </a:schemeClr>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buClr>
                <a:srgbClr val="000000"/>
              </a:buClr>
              <a:buFont typeface="Arial"/>
              <a:buNone/>
            </a:pPr>
            <a:r>
              <a:rPr lang="fr-FR" sz="3200" dirty="0" err="1" smtClean="0"/>
              <a:t>Vì</a:t>
            </a:r>
            <a:r>
              <a:rPr lang="fr-FR" sz="3200" dirty="0" smtClean="0"/>
              <a:t> </a:t>
            </a:r>
            <a:r>
              <a:rPr lang="fr-FR" sz="3200" dirty="0" err="1"/>
              <a:t>gia</a:t>
            </a:r>
            <a:r>
              <a:rPr lang="fr-FR" sz="3200" dirty="0"/>
              <a:t> </a:t>
            </a:r>
            <a:r>
              <a:rPr lang="fr-FR" sz="3200" dirty="0" err="1"/>
              <a:t>đình</a:t>
            </a:r>
            <a:r>
              <a:rPr lang="fr-FR" sz="3200" dirty="0"/>
              <a:t> </a:t>
            </a:r>
            <a:r>
              <a:rPr lang="fr-FR" sz="3200" dirty="0" err="1"/>
              <a:t>cho</a:t>
            </a:r>
            <a:r>
              <a:rPr lang="fr-FR" sz="3200" dirty="0"/>
              <a:t> ta </a:t>
            </a:r>
            <a:r>
              <a:rPr lang="fr-FR" sz="3200" dirty="0" err="1"/>
              <a:t>những</a:t>
            </a:r>
            <a:r>
              <a:rPr lang="fr-FR" sz="3200" dirty="0"/>
              <a:t> </a:t>
            </a:r>
            <a:r>
              <a:rPr lang="fr-FR" sz="3200" dirty="0" err="1"/>
              <a:t>bữa</a:t>
            </a:r>
            <a:r>
              <a:rPr lang="fr-FR" sz="3200" dirty="0"/>
              <a:t> </a:t>
            </a:r>
            <a:r>
              <a:rPr lang="fr-FR" sz="3200" dirty="0" err="1"/>
              <a:t>cơm</a:t>
            </a:r>
            <a:r>
              <a:rPr lang="fr-FR" sz="3200" dirty="0"/>
              <a:t> </a:t>
            </a:r>
            <a:r>
              <a:rPr lang="fr-FR" sz="3200" dirty="0" err="1"/>
              <a:t>ấm</a:t>
            </a:r>
            <a:r>
              <a:rPr lang="fr-FR" sz="3200" dirty="0"/>
              <a:t> </a:t>
            </a:r>
            <a:r>
              <a:rPr lang="fr-FR" sz="3200" dirty="0" err="1"/>
              <a:t>áp</a:t>
            </a:r>
            <a:r>
              <a:rPr lang="fr-FR" sz="3200" dirty="0"/>
              <a:t>, </a:t>
            </a:r>
            <a:r>
              <a:rPr lang="fr-FR" sz="3200" dirty="0" err="1"/>
              <a:t>đầy</a:t>
            </a:r>
            <a:r>
              <a:rPr lang="fr-FR" sz="3200" dirty="0"/>
              <a:t> </a:t>
            </a:r>
            <a:r>
              <a:rPr lang="fr-FR" sz="3200" dirty="0" err="1" smtClean="0"/>
              <a:t>tình</a:t>
            </a:r>
            <a:r>
              <a:rPr lang="fr-FR" sz="3200" dirty="0" smtClean="0"/>
              <a:t> </a:t>
            </a:r>
            <a:r>
              <a:rPr lang="fr-FR" sz="3200" dirty="0" err="1" smtClean="0"/>
              <a:t>thương</a:t>
            </a:r>
            <a:r>
              <a:rPr lang="fr-FR" sz="3200" dirty="0" smtClean="0"/>
              <a:t> </a:t>
            </a:r>
            <a:r>
              <a:rPr lang="fr-FR" sz="3200" dirty="0" err="1"/>
              <a:t>yêu</a:t>
            </a:r>
            <a:r>
              <a:rPr lang="fr-FR" sz="3200" dirty="0" smtClean="0"/>
              <a:t>.</a:t>
            </a:r>
            <a:endParaRPr lang="en-US" sz="3200" b="1" kern="0" dirty="0">
              <a:ln>
                <a:solidFill>
                  <a:schemeClr val="bg1"/>
                </a:solidFill>
              </a:ln>
              <a:solidFill>
                <a:schemeClr val="bg1"/>
              </a:solidFill>
              <a:latin typeface="UTM Avo" panose="02040603050506020204" pitchFamily="18" charset="0"/>
              <a:ea typeface="Times New Roman" panose="02020603050405020304" pitchFamily="18" charset="0"/>
              <a:sym typeface="Arial"/>
            </a:endParaRPr>
          </a:p>
        </p:txBody>
      </p:sp>
      <p:pic>
        <p:nvPicPr>
          <p:cNvPr id="2" name="Picture 1">
            <a:hlinkClick r:id="rId3" action="ppaction://hlinksldjump"/>
            <a:extLst>
              <a:ext uri="{FF2B5EF4-FFF2-40B4-BE49-F238E27FC236}">
                <a16:creationId xmlns:a16="http://schemas.microsoft.com/office/drawing/2014/main" xmlns="" id="{CAFFEFC6-1FBF-B1F9-9953-BA50DCACDC9E}"/>
              </a:ext>
            </a:extLst>
          </p:cNvPr>
          <p:cNvPicPr>
            <a:picLocks noChangeAspect="1"/>
          </p:cNvPicPr>
          <p:nvPr/>
        </p:nvPicPr>
        <p:blipFill>
          <a:blip r:embed="rId4"/>
          <a:stretch>
            <a:fillRect/>
          </a:stretch>
        </p:blipFill>
        <p:spPr>
          <a:xfrm>
            <a:off x="59159" y="260649"/>
            <a:ext cx="1484094" cy="2463396"/>
          </a:xfrm>
          <a:prstGeom prst="rect">
            <a:avLst/>
          </a:prstGeom>
        </p:spPr>
      </p:pic>
      <p:sp>
        <p:nvSpPr>
          <p:cNvPr id="9" name="Google Shape;1910;p31">
            <a:extLst>
              <a:ext uri="{FF2B5EF4-FFF2-40B4-BE49-F238E27FC236}">
                <a16:creationId xmlns:a16="http://schemas.microsoft.com/office/drawing/2014/main" xmlns="" id="{8C490204-FDBF-ADBB-1FD7-E4894515A0BE}"/>
              </a:ext>
            </a:extLst>
          </p:cNvPr>
          <p:cNvSpPr txBox="1">
            <a:spLocks/>
          </p:cNvSpPr>
          <p:nvPr/>
        </p:nvSpPr>
        <p:spPr>
          <a:xfrm>
            <a:off x="3058160" y="-1846755"/>
            <a:ext cx="243840" cy="370168"/>
          </a:xfrm>
          <a:prstGeom prst="rect">
            <a:avLst/>
          </a:prstGeom>
          <a:noFill/>
          <a:ln>
            <a:noFill/>
          </a:ln>
        </p:spPr>
        <p:txBody>
          <a:bodyPr spcFirstLastPara="1" wrap="square" lIns="91425" tIns="91425" rIns="91425" bIns="91425" numCol="1" anchor="ctr" anchorCtr="0">
            <a:prstTxWarp prst="textArchUp">
              <a:avLst>
                <a:gd name="adj" fmla="val 10975581"/>
              </a:avLst>
            </a:prstTxWarp>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8000" kern="0">
                <a:ln>
                  <a:solidFill>
                    <a:srgbClr val="FFCCA9">
                      <a:lumMod val="10000"/>
                    </a:srgbClr>
                  </a:solidFill>
                </a:ln>
                <a:solidFill>
                  <a:srgbClr val="A2DF48"/>
                </a:solidFill>
                <a:effectLst>
                  <a:glow rad="101600">
                    <a:srgbClr val="EC9684">
                      <a:lumMod val="60000"/>
                      <a:lumOff val="40000"/>
                      <a:alpha val="60000"/>
                    </a:srgbClr>
                  </a:glow>
                </a:effectLst>
                <a:latin typeface="SVN-Poky's" panose="020B0606040200020203" pitchFamily="34" charset="0"/>
              </a:rPr>
              <a:t>Nội</a:t>
            </a:r>
            <a:r>
              <a:rPr lang="en-US" sz="8000" kern="0">
                <a:ln>
                  <a:solidFill>
                    <a:srgbClr val="FFCCA9">
                      <a:lumMod val="10000"/>
                    </a:srgbClr>
                  </a:solidFill>
                </a:ln>
                <a:solidFill>
                  <a:srgbClr val="EC9684">
                    <a:lumMod val="75000"/>
                  </a:srgbClr>
                </a:solidFill>
                <a:effectLst>
                  <a:glow rad="101600">
                    <a:srgbClr val="EC9684">
                      <a:lumMod val="60000"/>
                      <a:lumOff val="40000"/>
                      <a:alpha val="60000"/>
                    </a:srgbClr>
                  </a:glow>
                </a:effectLst>
                <a:latin typeface="SVN-Poky's" panose="020B0606040200020203" pitchFamily="34" charset="0"/>
              </a:rPr>
              <a:t> </a:t>
            </a:r>
            <a:r>
              <a:rPr lang="en-US" sz="8000" kern="0">
                <a:ln>
                  <a:solidFill>
                    <a:srgbClr val="FFCCA9">
                      <a:lumMod val="10000"/>
                    </a:srgbClr>
                  </a:solidFill>
                </a:ln>
                <a:solidFill>
                  <a:srgbClr val="CE2C81"/>
                </a:solidFill>
                <a:effectLst>
                  <a:glow rad="101600">
                    <a:srgbClr val="EC9684">
                      <a:lumMod val="60000"/>
                      <a:lumOff val="40000"/>
                      <a:alpha val="60000"/>
                    </a:srgbClr>
                  </a:glow>
                </a:effectLst>
                <a:latin typeface="SVN-Poky's" panose="020B0606040200020203" pitchFamily="34" charset="0"/>
              </a:rPr>
              <a:t>dung</a:t>
            </a:r>
            <a:r>
              <a:rPr lang="en-US" sz="8000" kern="0">
                <a:ln>
                  <a:solidFill>
                    <a:srgbClr val="FFCCA9">
                      <a:lumMod val="10000"/>
                    </a:srgbClr>
                  </a:solidFill>
                </a:ln>
                <a:solidFill>
                  <a:srgbClr val="EC9684">
                    <a:lumMod val="75000"/>
                  </a:srgbClr>
                </a:solidFill>
                <a:effectLst>
                  <a:glow rad="101600">
                    <a:srgbClr val="EC9684">
                      <a:lumMod val="60000"/>
                      <a:lumOff val="40000"/>
                      <a:alpha val="60000"/>
                    </a:srgbClr>
                  </a:glow>
                </a:effectLst>
                <a:latin typeface="SVN-Poky's" panose="020B0606040200020203" pitchFamily="34" charset="0"/>
              </a:rPr>
              <a:t> </a:t>
            </a:r>
            <a:r>
              <a:rPr lang="en-US" sz="8000" kern="0">
                <a:ln>
                  <a:solidFill>
                    <a:srgbClr val="FFCCA9">
                      <a:lumMod val="10000"/>
                    </a:srgbClr>
                  </a:solidFill>
                </a:ln>
                <a:solidFill>
                  <a:srgbClr val="0070C0"/>
                </a:solidFill>
                <a:effectLst>
                  <a:glow rad="101600">
                    <a:srgbClr val="EC9684">
                      <a:lumMod val="60000"/>
                      <a:lumOff val="40000"/>
                      <a:alpha val="60000"/>
                    </a:srgbClr>
                  </a:glow>
                </a:effectLst>
                <a:latin typeface="SVN-Poky's" panose="020B0606040200020203" pitchFamily="34" charset="0"/>
              </a:rPr>
              <a:t>bài </a:t>
            </a:r>
            <a:r>
              <a:rPr lang="en-US" sz="8000" kern="0">
                <a:ln>
                  <a:solidFill>
                    <a:srgbClr val="FFCCA9">
                      <a:lumMod val="10000"/>
                    </a:srgbClr>
                  </a:solidFill>
                </a:ln>
                <a:solidFill>
                  <a:srgbClr val="FFC000"/>
                </a:solidFill>
                <a:effectLst>
                  <a:glow rad="101600">
                    <a:srgbClr val="EC9684">
                      <a:lumMod val="60000"/>
                      <a:lumOff val="40000"/>
                      <a:alpha val="60000"/>
                    </a:srgbClr>
                  </a:glow>
                </a:effectLst>
                <a:latin typeface="SVN-Poky's" panose="020B0606040200020203" pitchFamily="34" charset="0"/>
              </a:rPr>
              <a:t>học</a:t>
            </a:r>
          </a:p>
        </p:txBody>
      </p:sp>
    </p:spTree>
    <p:extLst>
      <p:ext uri="{BB962C8B-B14F-4D97-AF65-F5344CB8AC3E}">
        <p14:creationId xmlns:p14="http://schemas.microsoft.com/office/powerpoint/2010/main" val="1690305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2"/>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2"/>
                                        </p:tgtEl>
                                        <p:attrNameLst>
                                          <p:attrName>r</p:attrName>
                                        </p:attrNameLst>
                                      </p:cBhvr>
                                    </p:animRot>
                                    <p:animRot by="-240000">
                                      <p:cBhvr>
                                        <p:cTn id="13" dur="400" fill="hold">
                                          <p:stCondLst>
                                            <p:cond delay="400"/>
                                          </p:stCondLst>
                                        </p:cTn>
                                        <p:tgtEl>
                                          <p:spTgt spid="2"/>
                                        </p:tgtEl>
                                        <p:attrNameLst>
                                          <p:attrName>r</p:attrName>
                                        </p:attrNameLst>
                                      </p:cBhvr>
                                    </p:animRot>
                                    <p:animRot by="240000">
                                      <p:cBhvr>
                                        <p:cTn id="14" dur="400" fill="hold">
                                          <p:stCondLst>
                                            <p:cond delay="800"/>
                                          </p:stCondLst>
                                        </p:cTn>
                                        <p:tgtEl>
                                          <p:spTgt spid="2"/>
                                        </p:tgtEl>
                                        <p:attrNameLst>
                                          <p:attrName>r</p:attrName>
                                        </p:attrNameLst>
                                      </p:cBhvr>
                                    </p:animRot>
                                    <p:animRot by="-240000">
                                      <p:cBhvr>
                                        <p:cTn id="15" dur="400" fill="hold">
                                          <p:stCondLst>
                                            <p:cond delay="1200"/>
                                          </p:stCondLst>
                                        </p:cTn>
                                        <p:tgtEl>
                                          <p:spTgt spid="2"/>
                                        </p:tgtEl>
                                        <p:attrNameLst>
                                          <p:attrName>r</p:attrName>
                                        </p:attrNameLst>
                                      </p:cBhvr>
                                    </p:animRot>
                                    <p:animRot by="120000">
                                      <p:cBhvr>
                                        <p:cTn id="16" dur="400" fill="hold">
                                          <p:stCondLst>
                                            <p:cond delay="1600"/>
                                          </p:stCondLst>
                                        </p:cTn>
                                        <p:tgtEl>
                                          <p:spTgt spid="2"/>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9"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Terminator 8">
            <a:extLst>
              <a:ext uri="{FF2B5EF4-FFF2-40B4-BE49-F238E27FC236}">
                <a16:creationId xmlns="" xmlns:a16="http://schemas.microsoft.com/office/drawing/2014/main" id="{C8800ACA-C713-4F7D-A467-4B567C603304}"/>
              </a:ext>
            </a:extLst>
          </p:cNvPr>
          <p:cNvSpPr/>
          <p:nvPr/>
        </p:nvSpPr>
        <p:spPr>
          <a:xfrm>
            <a:off x="1066800" y="228600"/>
            <a:ext cx="6781800" cy="1371599"/>
          </a:xfrm>
          <a:prstGeom prst="flowChartTermina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r>
              <a:rPr lang="en-US" sz="3600" b="1" dirty="0" smtClean="0"/>
              <a:t>NỘI DUNG BÀI ĐỌC</a:t>
            </a:r>
            <a:endParaRPr lang="en-US" sz="3600" b="1" dirty="0"/>
          </a:p>
        </p:txBody>
      </p:sp>
      <p:sp>
        <p:nvSpPr>
          <p:cNvPr id="2" name="Rectangle 1"/>
          <p:cNvSpPr/>
          <p:nvPr/>
        </p:nvSpPr>
        <p:spPr>
          <a:xfrm>
            <a:off x="2286000" y="3105835"/>
            <a:ext cx="4572000" cy="369332"/>
          </a:xfrm>
          <a:prstGeom prst="rect">
            <a:avLst/>
          </a:prstGeom>
        </p:spPr>
        <p:txBody>
          <a:bodyPr>
            <a:spAutoFit/>
          </a:bodyPr>
          <a:lstStyle/>
          <a:p>
            <a:endParaRPr lang="en-US" dirty="0"/>
          </a:p>
        </p:txBody>
      </p:sp>
      <p:sp>
        <p:nvSpPr>
          <p:cNvPr id="11" name="Flowchart: Terminator 10">
            <a:extLst>
              <a:ext uri="{FF2B5EF4-FFF2-40B4-BE49-F238E27FC236}">
                <a16:creationId xmlns="" xmlns:a16="http://schemas.microsoft.com/office/drawing/2014/main" id="{C8800ACA-C713-4F7D-A467-4B567C603304}"/>
              </a:ext>
            </a:extLst>
          </p:cNvPr>
          <p:cNvSpPr/>
          <p:nvPr/>
        </p:nvSpPr>
        <p:spPr>
          <a:xfrm>
            <a:off x="457200" y="2057401"/>
            <a:ext cx="8229600" cy="3505200"/>
          </a:xfrm>
          <a:prstGeom prst="flowChartTerminator">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just"/>
            <a:r>
              <a:rPr lang="en-US" sz="3200" dirty="0" err="1"/>
              <a:t>Câu</a:t>
            </a:r>
            <a:r>
              <a:rPr lang="en-US" sz="3200" dirty="0"/>
              <a:t> </a:t>
            </a:r>
            <a:r>
              <a:rPr lang="en-US" sz="3200" dirty="0" err="1" smtClean="0"/>
              <a:t>chuyện</a:t>
            </a:r>
            <a:r>
              <a:rPr lang="en-US" sz="3200" dirty="0" smtClean="0"/>
              <a:t> </a:t>
            </a:r>
            <a:r>
              <a:rPr lang="en-US" sz="3200" dirty="0" err="1" smtClean="0"/>
              <a:t>kể</a:t>
            </a:r>
            <a:r>
              <a:rPr lang="en-US" sz="3200" dirty="0" smtClean="0"/>
              <a:t> </a:t>
            </a:r>
            <a:r>
              <a:rPr lang="en-US" sz="3200" dirty="0" err="1"/>
              <a:t>về</a:t>
            </a:r>
            <a:r>
              <a:rPr lang="en-US" sz="3200" dirty="0"/>
              <a:t> </a:t>
            </a:r>
            <a:r>
              <a:rPr lang="en-US" sz="3200" dirty="0" err="1" smtClean="0"/>
              <a:t>tình</a:t>
            </a:r>
            <a:r>
              <a:rPr lang="en-US" sz="3200" dirty="0" smtClean="0"/>
              <a:t> </a:t>
            </a:r>
            <a:r>
              <a:rPr lang="en-US" sz="3200" dirty="0" err="1" smtClean="0"/>
              <a:t>cảm</a:t>
            </a:r>
            <a:r>
              <a:rPr lang="en-US" sz="3200" dirty="0" smtClean="0"/>
              <a:t> </a:t>
            </a:r>
            <a:r>
              <a:rPr lang="en-US" sz="3200" dirty="0" err="1"/>
              <a:t>yêu</a:t>
            </a:r>
            <a:r>
              <a:rPr lang="en-US" sz="3200" dirty="0"/>
              <a:t> </a:t>
            </a:r>
            <a:r>
              <a:rPr lang="en-US" sz="3200" dirty="0" err="1"/>
              <a:t>thương</a:t>
            </a:r>
            <a:r>
              <a:rPr lang="en-US" sz="3200" dirty="0"/>
              <a:t> </a:t>
            </a:r>
            <a:r>
              <a:rPr lang="en-US" sz="3200" dirty="0" err="1"/>
              <a:t>giữa</a:t>
            </a:r>
            <a:r>
              <a:rPr lang="en-US" sz="3200" dirty="0"/>
              <a:t> </a:t>
            </a:r>
            <a:r>
              <a:rPr lang="en-US" sz="3200" dirty="0" err="1"/>
              <a:t>những</a:t>
            </a:r>
            <a:r>
              <a:rPr lang="en-US" sz="3200" dirty="0"/>
              <a:t> </a:t>
            </a:r>
            <a:r>
              <a:rPr lang="en-US" sz="3200" dirty="0" err="1"/>
              <a:t>người</a:t>
            </a:r>
            <a:r>
              <a:rPr lang="en-US" sz="3200" dirty="0"/>
              <a:t> </a:t>
            </a:r>
            <a:r>
              <a:rPr lang="en-US" sz="3200" dirty="0" err="1"/>
              <a:t>trong</a:t>
            </a:r>
            <a:r>
              <a:rPr lang="en-US" sz="3200" dirty="0"/>
              <a:t> </a:t>
            </a:r>
            <a:r>
              <a:rPr lang="en-US" sz="3200" dirty="0" err="1"/>
              <a:t>gia</a:t>
            </a:r>
            <a:r>
              <a:rPr lang="en-US" sz="3200" dirty="0"/>
              <a:t> </a:t>
            </a:r>
            <a:r>
              <a:rPr lang="en-US" sz="3200" dirty="0" err="1"/>
              <a:t>đình</a:t>
            </a:r>
            <a:r>
              <a:rPr lang="en-US" sz="3200" dirty="0"/>
              <a:t> </a:t>
            </a:r>
            <a:r>
              <a:rPr lang="en-US" sz="3200" dirty="0" err="1"/>
              <a:t>dành</a:t>
            </a:r>
            <a:r>
              <a:rPr lang="en-US" sz="3200" dirty="0"/>
              <a:t> </a:t>
            </a:r>
            <a:r>
              <a:rPr lang="en-US" sz="3200" dirty="0" err="1"/>
              <a:t>cho</a:t>
            </a:r>
            <a:r>
              <a:rPr lang="en-US" sz="3200" dirty="0"/>
              <a:t> </a:t>
            </a:r>
            <a:r>
              <a:rPr lang="en-US" sz="3200" dirty="0" err="1"/>
              <a:t>nhau</a:t>
            </a:r>
            <a:r>
              <a:rPr lang="en-US" sz="3200" dirty="0"/>
              <a:t>. Qua </a:t>
            </a:r>
            <a:r>
              <a:rPr lang="en-US" sz="3200" dirty="0" err="1"/>
              <a:t>đó</a:t>
            </a:r>
            <a:r>
              <a:rPr lang="en-US" sz="3200" dirty="0"/>
              <a:t>, ta </a:t>
            </a:r>
            <a:r>
              <a:rPr lang="en-US" sz="3200" dirty="0" err="1"/>
              <a:t>thấy</a:t>
            </a:r>
            <a:r>
              <a:rPr lang="en-US" sz="3200" dirty="0"/>
              <a:t> </a:t>
            </a:r>
            <a:r>
              <a:rPr lang="en-US" sz="3200" dirty="0" err="1"/>
              <a:t>tình</a:t>
            </a:r>
            <a:r>
              <a:rPr lang="en-US" sz="3200" dirty="0"/>
              <a:t> </a:t>
            </a:r>
            <a:r>
              <a:rPr lang="en-US" sz="3200" dirty="0" err="1"/>
              <a:t>cảm</a:t>
            </a:r>
            <a:r>
              <a:rPr lang="en-US" sz="3200" dirty="0"/>
              <a:t> </a:t>
            </a:r>
            <a:r>
              <a:rPr lang="en-US" sz="3200" dirty="0" err="1"/>
              <a:t>giữa</a:t>
            </a:r>
            <a:r>
              <a:rPr lang="en-US" sz="3200" dirty="0"/>
              <a:t> </a:t>
            </a:r>
            <a:r>
              <a:rPr lang="en-US" sz="3200" dirty="0" err="1"/>
              <a:t>những</a:t>
            </a:r>
            <a:r>
              <a:rPr lang="en-US" sz="3200" dirty="0"/>
              <a:t> </a:t>
            </a:r>
            <a:r>
              <a:rPr lang="en-US" sz="3200" dirty="0" err="1"/>
              <a:t>người</a:t>
            </a:r>
            <a:r>
              <a:rPr lang="en-US" sz="3200" dirty="0"/>
              <a:t> </a:t>
            </a:r>
            <a:r>
              <a:rPr lang="en-US" sz="3200" dirty="0" err="1"/>
              <a:t>trong</a:t>
            </a:r>
            <a:r>
              <a:rPr lang="en-US" sz="3200" dirty="0"/>
              <a:t> </a:t>
            </a:r>
            <a:r>
              <a:rPr lang="en-US" sz="3200" dirty="0" err="1"/>
              <a:t>gia</a:t>
            </a:r>
            <a:r>
              <a:rPr lang="en-US" sz="3200" dirty="0"/>
              <a:t> </a:t>
            </a:r>
            <a:r>
              <a:rPr lang="en-US" sz="3200" dirty="0" err="1"/>
              <a:t>đình</a:t>
            </a:r>
            <a:r>
              <a:rPr lang="en-US" sz="3200" dirty="0"/>
              <a:t> </a:t>
            </a:r>
            <a:r>
              <a:rPr lang="en-US" sz="3200" dirty="0" err="1"/>
              <a:t>luôn</a:t>
            </a:r>
            <a:r>
              <a:rPr lang="en-US" sz="3200" dirty="0"/>
              <a:t> </a:t>
            </a:r>
            <a:r>
              <a:rPr lang="en-US" sz="3200" dirty="0" err="1"/>
              <a:t>là</a:t>
            </a:r>
            <a:r>
              <a:rPr lang="en-US" sz="3200" dirty="0"/>
              <a:t> </a:t>
            </a:r>
            <a:r>
              <a:rPr lang="en-US" sz="3200" dirty="0" err="1"/>
              <a:t>tình</a:t>
            </a:r>
            <a:r>
              <a:rPr lang="en-US" sz="3200" dirty="0"/>
              <a:t> </a:t>
            </a:r>
            <a:r>
              <a:rPr lang="en-US" sz="3200" dirty="0" err="1"/>
              <a:t>cảm</a:t>
            </a:r>
            <a:r>
              <a:rPr lang="en-US" sz="3200" dirty="0"/>
              <a:t> </a:t>
            </a:r>
            <a:r>
              <a:rPr lang="en-US" sz="3200" dirty="0" err="1"/>
              <a:t>đẹp</a:t>
            </a:r>
            <a:r>
              <a:rPr lang="en-US" sz="3200" dirty="0"/>
              <a:t> </a:t>
            </a:r>
            <a:r>
              <a:rPr lang="en-US" sz="3200" dirty="0" err="1"/>
              <a:t>nhất</a:t>
            </a:r>
            <a:r>
              <a:rPr lang="en-US" sz="3200" dirty="0"/>
              <a:t>. </a:t>
            </a:r>
            <a:r>
              <a:rPr lang="en-US" sz="3200" dirty="0" err="1"/>
              <a:t>Nó</a:t>
            </a:r>
            <a:r>
              <a:rPr lang="en-US" sz="3200" dirty="0"/>
              <a:t> </a:t>
            </a:r>
            <a:r>
              <a:rPr lang="en-US" sz="3200" dirty="0" err="1"/>
              <a:t>giúp</a:t>
            </a:r>
            <a:r>
              <a:rPr lang="en-US" sz="3200" dirty="0"/>
              <a:t> ta </a:t>
            </a:r>
            <a:r>
              <a:rPr lang="en-US" sz="3200" dirty="0" err="1"/>
              <a:t>hiểu</a:t>
            </a:r>
            <a:r>
              <a:rPr lang="en-US" sz="3200" dirty="0"/>
              <a:t> </a:t>
            </a:r>
            <a:r>
              <a:rPr lang="en-US" sz="3200" dirty="0" err="1"/>
              <a:t>tại</a:t>
            </a:r>
            <a:r>
              <a:rPr lang="en-US" sz="3200" dirty="0"/>
              <a:t> </a:t>
            </a:r>
            <a:r>
              <a:rPr lang="en-US" sz="3200" dirty="0" err="1"/>
              <a:t>sao</a:t>
            </a:r>
            <a:r>
              <a:rPr lang="en-US" sz="3200" dirty="0"/>
              <a:t> </a:t>
            </a:r>
            <a:r>
              <a:rPr lang="en-US" sz="3200" dirty="0" err="1"/>
              <a:t>gia</a:t>
            </a:r>
            <a:r>
              <a:rPr lang="en-US" sz="3200" dirty="0"/>
              <a:t> </a:t>
            </a:r>
            <a:r>
              <a:rPr lang="en-US" sz="3200" dirty="0" err="1"/>
              <a:t>đình</a:t>
            </a:r>
            <a:r>
              <a:rPr lang="en-US" sz="3200" dirty="0"/>
              <a:t> </a:t>
            </a:r>
            <a:r>
              <a:rPr lang="en-US" sz="3200" dirty="0" err="1"/>
              <a:t>lại</a:t>
            </a:r>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mái</a:t>
            </a:r>
            <a:r>
              <a:rPr lang="en-US" sz="3200" dirty="0"/>
              <a:t> </a:t>
            </a:r>
            <a:r>
              <a:rPr lang="en-US" sz="3200" dirty="0" err="1"/>
              <a:t>ấm</a:t>
            </a:r>
            <a:r>
              <a:rPr lang="en-US" sz="3200" dirty="0"/>
              <a: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5237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1-原创素材\1_mm1102\PPT\PPT_014\materaials\pageimg_g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08" y="1721171"/>
            <a:ext cx="8157192" cy="4451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752600" y="3910441"/>
            <a:ext cx="5730737" cy="1652159"/>
          </a:xfrm>
          <a:prstGeom prst="rect">
            <a:avLst/>
          </a:prstGeom>
        </p:spPr>
      </p:pic>
    </p:spTree>
    <p:extLst>
      <p:ext uri="{BB962C8B-B14F-4D97-AF65-F5344CB8AC3E}">
        <p14:creationId xmlns:p14="http://schemas.microsoft.com/office/powerpoint/2010/main" val="37098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066800"/>
            <a:ext cx="8458200" cy="1077218"/>
          </a:xfrm>
          <a:prstGeom prst="rect">
            <a:avLst/>
          </a:prstGeom>
        </p:spPr>
        <p:txBody>
          <a:bodyPr wrap="square">
            <a:spAutoFit/>
          </a:bodyPr>
          <a:lstStyle/>
          <a:p>
            <a:r>
              <a:rPr lang="vi-VN" sz="3200" b="1" dirty="0" smtClean="0">
                <a:cs typeface="Times New Roman" pitchFamily="18" charset="0"/>
              </a:rPr>
              <a:t>1</a:t>
            </a:r>
            <a:r>
              <a:rPr lang="en-US" sz="3200" b="1" dirty="0" smtClean="0">
                <a:cs typeface="Times New Roman" pitchFamily="18" charset="0"/>
              </a:rPr>
              <a:t>. </a:t>
            </a:r>
            <a:r>
              <a:rPr lang="vi-VN" sz="3200" b="1" dirty="0" smtClean="0">
                <a:cs typeface="Times New Roman" pitchFamily="18" charset="0"/>
              </a:rPr>
              <a:t>Tìm </a:t>
            </a:r>
            <a:r>
              <a:rPr lang="vi-VN" sz="3200" b="1" dirty="0">
                <a:cs typeface="Times New Roman" pitchFamily="18" charset="0"/>
              </a:rPr>
              <a:t>thêm ít nhất 3 từ ngữ cho mỗi nhóm từ dưới đây</a:t>
            </a:r>
            <a:r>
              <a:rPr lang="vi-VN" sz="3200" b="1" dirty="0" smtClean="0">
                <a:cs typeface="Times New Roman" pitchFamily="18" charset="0"/>
              </a:rPr>
              <a:t>:</a:t>
            </a:r>
            <a:endParaRPr lang="vi-VN" sz="3200" b="1" dirty="0">
              <a:cs typeface="Times New Roman" pitchFamily="18" charset="0"/>
            </a:endParaRPr>
          </a:p>
        </p:txBody>
      </p:sp>
      <p:pic>
        <p:nvPicPr>
          <p:cNvPr id="5" name="Picture 4"/>
          <p:cNvPicPr>
            <a:picLocks noChangeAspect="1"/>
          </p:cNvPicPr>
          <p:nvPr/>
        </p:nvPicPr>
        <p:blipFill>
          <a:blip r:embed="rId3"/>
          <a:stretch>
            <a:fillRect/>
          </a:stretch>
        </p:blipFill>
        <p:spPr>
          <a:xfrm>
            <a:off x="1752600" y="-51959"/>
            <a:ext cx="5730737" cy="165215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59999236"/>
              </p:ext>
            </p:extLst>
          </p:nvPr>
        </p:nvGraphicFramePr>
        <p:xfrm>
          <a:off x="228600" y="2286000"/>
          <a:ext cx="8458200" cy="4193229"/>
        </p:xfrm>
        <a:graphic>
          <a:graphicData uri="http://schemas.openxmlformats.org/drawingml/2006/table">
            <a:tbl>
              <a:tblPr firstRow="1" bandRow="1">
                <a:tableStyleId>{5C22544A-7EE6-4342-B048-85BDC9FD1C3A}</a:tableStyleId>
              </a:tblPr>
              <a:tblGrid>
                <a:gridCol w="2819400"/>
                <a:gridCol w="2819400"/>
                <a:gridCol w="2819400"/>
              </a:tblGrid>
              <a:tr h="1084269">
                <a:tc>
                  <a:txBody>
                    <a:bodyPr/>
                    <a:lstStyle/>
                    <a:p>
                      <a:pPr algn="just"/>
                      <a:r>
                        <a:rPr lang="vi-VN" sz="2400" dirty="0" smtClean="0">
                          <a:solidFill>
                            <a:schemeClr val="tx1"/>
                          </a:solidFill>
                          <a:cs typeface="Times New Roman" pitchFamily="18" charset="0"/>
                        </a:rPr>
                        <a:t>a) Chỉ người thân trong gia đình</a:t>
                      </a:r>
                      <a:endParaRPr lang="en-US" sz="2400" dirty="0">
                        <a:solidFill>
                          <a:schemeClr val="tx1"/>
                        </a:solidFill>
                      </a:endParaRPr>
                    </a:p>
                  </a:txBody>
                  <a:tcPr>
                    <a:solidFill>
                      <a:schemeClr val="accent5"/>
                    </a:solidFill>
                  </a:tcPr>
                </a:tc>
                <a:tc>
                  <a:txBody>
                    <a:bodyPr/>
                    <a:lstStyle/>
                    <a:p>
                      <a:r>
                        <a:rPr lang="vi-VN" sz="2400" dirty="0" smtClean="0">
                          <a:solidFill>
                            <a:srgbClr val="FFFF00"/>
                          </a:solidFill>
                          <a:cs typeface="Times New Roman" pitchFamily="18" charset="0"/>
                        </a:rPr>
                        <a:t>b) Chỉ đồ dùng trong nhà</a:t>
                      </a:r>
                      <a:endParaRPr lang="en-US" sz="2400" dirty="0">
                        <a:solidFill>
                          <a:srgbClr val="FFFF00"/>
                        </a:solidFill>
                      </a:endParaRPr>
                    </a:p>
                  </a:txBody>
                  <a:tcPr>
                    <a:solidFill>
                      <a:schemeClr val="accent6"/>
                    </a:solidFill>
                  </a:tcPr>
                </a:tc>
                <a:tc>
                  <a:txBody>
                    <a:bodyPr/>
                    <a:lstStyle/>
                    <a:p>
                      <a:r>
                        <a:rPr lang="vi-VN" sz="2400" dirty="0" smtClean="0">
                          <a:solidFill>
                            <a:srgbClr val="FFFF00"/>
                          </a:solidFill>
                          <a:cs typeface="Times New Roman" pitchFamily="18" charset="0"/>
                        </a:rPr>
                        <a:t>c) Chỉ tình cảm gia đình</a:t>
                      </a:r>
                      <a:endParaRPr lang="en-US" sz="2400" dirty="0">
                        <a:solidFill>
                          <a:srgbClr val="FFFF00"/>
                        </a:solidFill>
                      </a:endParaRPr>
                    </a:p>
                  </a:txBody>
                  <a:tcPr>
                    <a:solidFill>
                      <a:schemeClr val="accent2">
                        <a:lumMod val="75000"/>
                      </a:schemeClr>
                    </a:solidFill>
                  </a:tcPr>
                </a:tc>
              </a:tr>
              <a:tr h="439731">
                <a:tc>
                  <a:txBody>
                    <a:bodyPr/>
                    <a:lstStyle/>
                    <a:p>
                      <a:endParaRPr lang="en-US" dirty="0"/>
                    </a:p>
                  </a:txBody>
                  <a:tcPr>
                    <a:solidFill>
                      <a:schemeClr val="accent5"/>
                    </a:solidFill>
                  </a:tcPr>
                </a:tc>
                <a:tc>
                  <a:txBody>
                    <a:bodyPr/>
                    <a:lstStyle/>
                    <a:p>
                      <a:endParaRPr lang="en-US" dirty="0"/>
                    </a:p>
                  </a:txBody>
                  <a:tcPr>
                    <a:solidFill>
                      <a:schemeClr val="accent6"/>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2">
                        <a:lumMod val="75000"/>
                      </a:schemeClr>
                    </a:solidFill>
                  </a:tcPr>
                </a:tc>
              </a:tr>
            </a:tbl>
          </a:graphicData>
        </a:graphic>
      </p:graphicFrame>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066800"/>
            <a:ext cx="8458200" cy="584775"/>
          </a:xfrm>
          <a:prstGeom prst="rect">
            <a:avLst/>
          </a:prstGeom>
        </p:spPr>
        <p:txBody>
          <a:bodyPr wrap="square">
            <a:spAutoFit/>
          </a:bodyPr>
          <a:lstStyle/>
          <a:p>
            <a:pPr algn="ctr"/>
            <a:r>
              <a:rPr lang="en-US" sz="3200" b="1" dirty="0" smtClean="0">
                <a:cs typeface="Times New Roman" pitchFamily="18" charset="0"/>
              </a:rPr>
              <a:t>3 </a:t>
            </a:r>
            <a:r>
              <a:rPr lang="en-US" sz="3200" b="1" dirty="0" err="1" smtClean="0">
                <a:cs typeface="Times New Roman" pitchFamily="18" charset="0"/>
              </a:rPr>
              <a:t>tổ</a:t>
            </a:r>
            <a:r>
              <a:rPr lang="en-US" sz="3200" b="1" dirty="0" smtClean="0">
                <a:cs typeface="Times New Roman" pitchFamily="18" charset="0"/>
              </a:rPr>
              <a:t> </a:t>
            </a:r>
            <a:r>
              <a:rPr lang="en-US" sz="3200" b="1" dirty="0" err="1" smtClean="0">
                <a:cs typeface="Times New Roman" pitchFamily="18" charset="0"/>
              </a:rPr>
              <a:t>thi</a:t>
            </a:r>
            <a:r>
              <a:rPr lang="en-US" sz="3200" b="1" dirty="0" smtClean="0">
                <a:cs typeface="Times New Roman" pitchFamily="18" charset="0"/>
              </a:rPr>
              <a:t> </a:t>
            </a:r>
            <a:r>
              <a:rPr lang="en-US" sz="3200" b="1" dirty="0" err="1" smtClean="0">
                <a:cs typeface="Times New Roman" pitchFamily="18" charset="0"/>
              </a:rPr>
              <a:t>đua</a:t>
            </a:r>
            <a:r>
              <a:rPr lang="en-US" sz="3200" b="1" dirty="0" smtClean="0">
                <a:cs typeface="Times New Roman" pitchFamily="18" charset="0"/>
              </a:rPr>
              <a:t> </a:t>
            </a:r>
            <a:r>
              <a:rPr lang="en-US" sz="3200" b="1" dirty="0" err="1" smtClean="0">
                <a:cs typeface="Times New Roman" pitchFamily="18" charset="0"/>
              </a:rPr>
              <a:t>tìm</a:t>
            </a:r>
            <a:r>
              <a:rPr lang="en-US" sz="3200" b="1" dirty="0" smtClean="0">
                <a:cs typeface="Times New Roman" pitchFamily="18" charset="0"/>
              </a:rPr>
              <a:t> </a:t>
            </a:r>
            <a:r>
              <a:rPr lang="en-US" sz="3200" b="1" dirty="0" err="1" smtClean="0">
                <a:cs typeface="Times New Roman" pitchFamily="18" charset="0"/>
              </a:rPr>
              <a:t>ghi</a:t>
            </a:r>
            <a:r>
              <a:rPr lang="en-US" sz="3200" b="1" dirty="0" smtClean="0">
                <a:cs typeface="Times New Roman" pitchFamily="18" charset="0"/>
              </a:rPr>
              <a:t> </a:t>
            </a:r>
            <a:r>
              <a:rPr lang="en-US" sz="3200" b="1" dirty="0" err="1" smtClean="0">
                <a:cs typeface="Times New Roman" pitchFamily="18" charset="0"/>
              </a:rPr>
              <a:t>bảng</a:t>
            </a:r>
            <a:endParaRPr lang="vi-VN" sz="3200" b="1" dirty="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19749874"/>
              </p:ext>
            </p:extLst>
          </p:nvPr>
        </p:nvGraphicFramePr>
        <p:xfrm>
          <a:off x="228600" y="1826571"/>
          <a:ext cx="8458200" cy="3918909"/>
        </p:xfrm>
        <a:graphic>
          <a:graphicData uri="http://schemas.openxmlformats.org/drawingml/2006/table">
            <a:tbl>
              <a:tblPr firstRow="1" bandRow="1">
                <a:tableStyleId>{5C22544A-7EE6-4342-B048-85BDC9FD1C3A}</a:tableStyleId>
              </a:tblPr>
              <a:tblGrid>
                <a:gridCol w="2819400"/>
                <a:gridCol w="2819400"/>
                <a:gridCol w="2819400"/>
              </a:tblGrid>
              <a:tr h="1084269">
                <a:tc>
                  <a:txBody>
                    <a:bodyPr/>
                    <a:lstStyle/>
                    <a:p>
                      <a:pPr algn="just"/>
                      <a:r>
                        <a:rPr lang="vi-VN" sz="2400" dirty="0" smtClean="0">
                          <a:cs typeface="Times New Roman" pitchFamily="18" charset="0"/>
                        </a:rPr>
                        <a:t>a) Chỉ người thân trong gia đình</a:t>
                      </a:r>
                      <a:endParaRPr lang="en-US" sz="2400" dirty="0"/>
                    </a:p>
                  </a:txBody>
                  <a:tcPr>
                    <a:solidFill>
                      <a:schemeClr val="accent5"/>
                    </a:solidFill>
                  </a:tcPr>
                </a:tc>
                <a:tc>
                  <a:txBody>
                    <a:bodyPr/>
                    <a:lstStyle/>
                    <a:p>
                      <a:r>
                        <a:rPr lang="vi-VN" sz="2400" dirty="0" smtClean="0">
                          <a:cs typeface="Times New Roman" pitchFamily="18" charset="0"/>
                        </a:rPr>
                        <a:t>b) Chỉ đồ dùng trong nhà</a:t>
                      </a:r>
                      <a:endParaRPr lang="en-US" sz="2400" dirty="0"/>
                    </a:p>
                  </a:txBody>
                  <a:tcPr>
                    <a:solidFill>
                      <a:schemeClr val="accent6"/>
                    </a:solidFill>
                  </a:tcPr>
                </a:tc>
                <a:tc>
                  <a:txBody>
                    <a:bodyPr/>
                    <a:lstStyle/>
                    <a:p>
                      <a:r>
                        <a:rPr lang="vi-VN" sz="2400" dirty="0" smtClean="0">
                          <a:cs typeface="Times New Roman" pitchFamily="18" charset="0"/>
                        </a:rPr>
                        <a:t>c) Chỉ tình cảm gia đình</a:t>
                      </a:r>
                      <a:endParaRPr lang="en-US" sz="2400" dirty="0"/>
                    </a:p>
                  </a:txBody>
                  <a:tcPr>
                    <a:solidFill>
                      <a:schemeClr val="accent2">
                        <a:lumMod val="75000"/>
                      </a:schemeClr>
                    </a:solidFill>
                  </a:tcPr>
                </a:tc>
              </a:tr>
              <a:tr h="439731">
                <a:tc>
                  <a:txBody>
                    <a:bodyPr/>
                    <a:lstStyle/>
                    <a:p>
                      <a:r>
                        <a:rPr lang="vi-VN" sz="3200" dirty="0" smtClean="0">
                          <a:solidFill>
                            <a:schemeClr val="accent2">
                              <a:lumMod val="75000"/>
                            </a:schemeClr>
                          </a:solidFill>
                        </a:rPr>
                        <a:t> </a:t>
                      </a:r>
                      <a:endParaRPr lang="en-US" sz="3200" dirty="0">
                        <a:solidFill>
                          <a:schemeClr val="accent2">
                            <a:lumMod val="75000"/>
                          </a:schemeClr>
                        </a:solidFill>
                      </a:endParaRPr>
                    </a:p>
                  </a:txBody>
                  <a:tcPr>
                    <a:solidFill>
                      <a:schemeClr val="accent5"/>
                    </a:solidFill>
                  </a:tcPr>
                </a:tc>
                <a:tc>
                  <a:txBody>
                    <a:bodyPr/>
                    <a:lstStyle/>
                    <a:p>
                      <a:endParaRPr lang="en-US" sz="3200" dirty="0">
                        <a:solidFill>
                          <a:schemeClr val="tx2"/>
                        </a:solidFill>
                      </a:endParaRPr>
                    </a:p>
                  </a:txBody>
                  <a:tcPr>
                    <a:solidFill>
                      <a:schemeClr val="accent6"/>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2">
                        <a:lumMod val="75000"/>
                      </a:schemeClr>
                    </a:solidFill>
                  </a:tcPr>
                </a:tc>
              </a:tr>
            </a:tbl>
          </a:graphicData>
        </a:graphic>
      </p:graphicFrame>
      <p:sp>
        <p:nvSpPr>
          <p:cNvPr id="3" name="Rectangle 2"/>
          <p:cNvSpPr/>
          <p:nvPr/>
        </p:nvSpPr>
        <p:spPr>
          <a:xfrm>
            <a:off x="662248" y="152400"/>
            <a:ext cx="770595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Trò</a:t>
            </a:r>
            <a:r>
              <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t>
            </a:r>
            <a:r>
              <a:rPr lang="en-US"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chơi</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Ai </a:t>
            </a:r>
            <a:r>
              <a:rPr lang="en-US"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nhanh</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Ai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đúng</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323135" y="3124200"/>
            <a:ext cx="2572465" cy="2062103"/>
          </a:xfrm>
          <a:prstGeom prst="rect">
            <a:avLst/>
          </a:prstGeom>
        </p:spPr>
        <p:txBody>
          <a:bodyPr wrap="square">
            <a:spAutoFit/>
          </a:bodyPr>
          <a:lstStyle/>
          <a:p>
            <a:r>
              <a:rPr lang="en-US" sz="3200" dirty="0" err="1">
                <a:solidFill>
                  <a:schemeClr val="accent2">
                    <a:lumMod val="75000"/>
                  </a:schemeClr>
                </a:solidFill>
              </a:rPr>
              <a:t>ông</a:t>
            </a:r>
            <a:r>
              <a:rPr lang="en-US" sz="3200" dirty="0">
                <a:solidFill>
                  <a:schemeClr val="accent2">
                    <a:lumMod val="75000"/>
                  </a:schemeClr>
                </a:solidFill>
              </a:rPr>
              <a:t> </a:t>
            </a:r>
            <a:r>
              <a:rPr lang="en-US" sz="3200" dirty="0" err="1">
                <a:solidFill>
                  <a:schemeClr val="accent2">
                    <a:lumMod val="75000"/>
                  </a:schemeClr>
                </a:solidFill>
              </a:rPr>
              <a:t>nội</a:t>
            </a:r>
            <a:r>
              <a:rPr lang="en-US" sz="3200" dirty="0">
                <a:solidFill>
                  <a:schemeClr val="accent2">
                    <a:lumMod val="75000"/>
                  </a:schemeClr>
                </a:solidFill>
              </a:rPr>
              <a:t>, </a:t>
            </a:r>
            <a:r>
              <a:rPr lang="en-US" sz="3200" dirty="0" err="1">
                <a:solidFill>
                  <a:schemeClr val="accent2">
                    <a:lumMod val="75000"/>
                  </a:schemeClr>
                </a:solidFill>
              </a:rPr>
              <a:t>bà</a:t>
            </a:r>
            <a:r>
              <a:rPr lang="en-US" sz="3200" dirty="0">
                <a:solidFill>
                  <a:schemeClr val="accent2">
                    <a:lumMod val="75000"/>
                  </a:schemeClr>
                </a:solidFill>
              </a:rPr>
              <a:t> </a:t>
            </a:r>
            <a:r>
              <a:rPr lang="en-US" sz="3200" dirty="0" err="1">
                <a:solidFill>
                  <a:schemeClr val="accent2">
                    <a:lumMod val="75000"/>
                  </a:schemeClr>
                </a:solidFill>
              </a:rPr>
              <a:t>nội</a:t>
            </a:r>
            <a:r>
              <a:rPr lang="en-US" sz="3200" dirty="0">
                <a:solidFill>
                  <a:schemeClr val="accent2">
                    <a:lumMod val="75000"/>
                  </a:schemeClr>
                </a:solidFill>
              </a:rPr>
              <a:t>, </a:t>
            </a:r>
            <a:r>
              <a:rPr lang="vi-VN" sz="3200" dirty="0">
                <a:solidFill>
                  <a:schemeClr val="accent2">
                    <a:lumMod val="75000"/>
                  </a:schemeClr>
                </a:solidFill>
              </a:rPr>
              <a:t>bố, mẹ, anh trai, em gái</a:t>
            </a:r>
            <a:r>
              <a:rPr lang="en-US" sz="3200" dirty="0">
                <a:solidFill>
                  <a:schemeClr val="accent2">
                    <a:lumMod val="75000"/>
                  </a:schemeClr>
                </a:solidFill>
              </a:rPr>
              <a:t>, …</a:t>
            </a:r>
          </a:p>
        </p:txBody>
      </p:sp>
      <p:sp>
        <p:nvSpPr>
          <p:cNvPr id="8" name="Rectangle 7"/>
          <p:cNvSpPr/>
          <p:nvPr/>
        </p:nvSpPr>
        <p:spPr>
          <a:xfrm>
            <a:off x="3200400" y="3244334"/>
            <a:ext cx="2590800" cy="1569660"/>
          </a:xfrm>
          <a:prstGeom prst="rect">
            <a:avLst/>
          </a:prstGeom>
        </p:spPr>
        <p:txBody>
          <a:bodyPr wrap="square">
            <a:spAutoFit/>
          </a:bodyPr>
          <a:lstStyle/>
          <a:p>
            <a:r>
              <a:rPr lang="en-US" sz="3200" dirty="0" err="1">
                <a:solidFill>
                  <a:schemeClr val="tx2"/>
                </a:solidFill>
              </a:rPr>
              <a:t>Quạt</a:t>
            </a:r>
            <a:r>
              <a:rPr lang="en-US" sz="3200" dirty="0">
                <a:solidFill>
                  <a:schemeClr val="tx2"/>
                </a:solidFill>
              </a:rPr>
              <a:t>, </a:t>
            </a:r>
            <a:r>
              <a:rPr lang="vi-VN" sz="3200" dirty="0">
                <a:solidFill>
                  <a:schemeClr val="tx2"/>
                </a:solidFill>
              </a:rPr>
              <a:t>tủ, bàn, ghế, </a:t>
            </a:r>
            <a:r>
              <a:rPr lang="en-US" sz="3200" dirty="0" err="1">
                <a:solidFill>
                  <a:schemeClr val="tx2"/>
                </a:solidFill>
              </a:rPr>
              <a:t>tivi</a:t>
            </a:r>
            <a:r>
              <a:rPr lang="en-US" sz="3200" dirty="0">
                <a:solidFill>
                  <a:schemeClr val="tx2"/>
                </a:solidFill>
              </a:rPr>
              <a:t>, </a:t>
            </a:r>
            <a:r>
              <a:rPr lang="vi-VN" sz="3200" dirty="0">
                <a:solidFill>
                  <a:schemeClr val="tx2"/>
                </a:solidFill>
              </a:rPr>
              <a:t>giường</a:t>
            </a:r>
            <a:r>
              <a:rPr lang="en-US" sz="3200" dirty="0">
                <a:solidFill>
                  <a:schemeClr val="tx2"/>
                </a:solidFill>
              </a:rPr>
              <a:t>,…</a:t>
            </a:r>
          </a:p>
        </p:txBody>
      </p:sp>
      <p:sp>
        <p:nvSpPr>
          <p:cNvPr id="9" name="Rectangle 8"/>
          <p:cNvSpPr/>
          <p:nvPr/>
        </p:nvSpPr>
        <p:spPr>
          <a:xfrm>
            <a:off x="5791200" y="3244334"/>
            <a:ext cx="2895600" cy="1384995"/>
          </a:xfrm>
          <a:prstGeom prst="rect">
            <a:avLst/>
          </a:prstGeom>
        </p:spPr>
        <p:txBody>
          <a:bodyPr wrap="square">
            <a:spAutoFit/>
          </a:bodyPr>
          <a:lstStyle/>
          <a:p>
            <a:pPr>
              <a:defRPr/>
            </a:pPr>
            <a:r>
              <a:rPr lang="vi-VN" sz="2800">
                <a:solidFill>
                  <a:schemeClr val="bg1"/>
                </a:solidFill>
              </a:rPr>
              <a:t>yêu </a:t>
            </a:r>
            <a:r>
              <a:rPr lang="vi-VN" sz="2800" smtClean="0">
                <a:solidFill>
                  <a:schemeClr val="bg1"/>
                </a:solidFill>
              </a:rPr>
              <a:t>thương,</a:t>
            </a:r>
            <a:r>
              <a:rPr lang="en-US" sz="2800" smtClean="0">
                <a:solidFill>
                  <a:schemeClr val="bg1"/>
                </a:solidFill>
              </a:rPr>
              <a:t>quan tâm</a:t>
            </a:r>
            <a:r>
              <a:rPr lang="vi-VN" sz="2800" smtClean="0">
                <a:solidFill>
                  <a:schemeClr val="bg1"/>
                </a:solidFill>
              </a:rPr>
              <a:t>, </a:t>
            </a:r>
            <a:r>
              <a:rPr lang="vi-VN" sz="2800" dirty="0">
                <a:solidFill>
                  <a:schemeClr val="bg1"/>
                </a:solidFill>
              </a:rPr>
              <a:t>gắn bó</a:t>
            </a:r>
            <a:r>
              <a:rPr lang="en-US" sz="2800" dirty="0">
                <a:solidFill>
                  <a:schemeClr val="bg1"/>
                </a:solidFill>
              </a:rPr>
              <a:t>, </a:t>
            </a:r>
            <a:r>
              <a:rPr lang="en-US" sz="2800" err="1">
                <a:solidFill>
                  <a:schemeClr val="bg1"/>
                </a:solidFill>
              </a:rPr>
              <a:t>yêu</a:t>
            </a:r>
            <a:r>
              <a:rPr lang="en-US" sz="2800">
                <a:solidFill>
                  <a:schemeClr val="bg1"/>
                </a:solidFill>
              </a:rPr>
              <a:t>  </a:t>
            </a:r>
            <a:r>
              <a:rPr lang="en-US" sz="2800" smtClean="0">
                <a:solidFill>
                  <a:schemeClr val="bg1"/>
                </a:solidFill>
              </a:rPr>
              <a:t>quý, kính yêu, </a:t>
            </a:r>
            <a:endParaRPr lang="en-US" sz="2800" dirty="0">
              <a:solidFill>
                <a:schemeClr val="bg1"/>
              </a:solidFill>
            </a:endParaRPr>
          </a:p>
        </p:txBody>
      </p:sp>
    </p:spTree>
    <p:extLst>
      <p:ext uri="{BB962C8B-B14F-4D97-AF65-F5344CB8AC3E}">
        <p14:creationId xmlns:p14="http://schemas.microsoft.com/office/powerpoint/2010/main" val="15121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ircle(in)">
                                      <p:cBhvr>
                                        <p:cTn id="29" dur="2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97982" y="3953841"/>
            <a:ext cx="128703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180560" y="4091426"/>
            <a:ext cx="1183843"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7016341" y="2879776"/>
            <a:ext cx="908705"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697241" y="491820"/>
            <a:ext cx="3866501"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6779637" y="3259315"/>
            <a:ext cx="929518"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6440734" y="810850"/>
            <a:ext cx="1319997" cy="734428"/>
          </a:xfrm>
          <a:prstGeom prst="rect">
            <a:avLst/>
          </a:prstGeom>
        </p:spPr>
      </p:pic>
      <p:sp>
        <p:nvSpPr>
          <p:cNvPr id="22" name="椭圆 21"/>
          <p:cNvSpPr/>
          <p:nvPr/>
        </p:nvSpPr>
        <p:spPr>
          <a:xfrm>
            <a:off x="912463" y="598108"/>
            <a:ext cx="665736"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245332" y="1216687"/>
            <a:ext cx="403607"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084312" y="3006462"/>
            <a:ext cx="3306547" cy="813649"/>
          </a:xfrm>
          <a:prstGeom prst="rect">
            <a:avLst/>
          </a:prstGeom>
          <a:noFill/>
        </p:spPr>
        <p:txBody>
          <a:bodyPr wrap="none" lIns="51372" tIns="25700" rIns="51372" bIns="25700">
            <a:spAutoFit/>
            <a:scene3d>
              <a:camera prst="orthographicFront"/>
              <a:lightRig rig="soft" dir="t">
                <a:rot lat="0" lon="0" rev="15600000"/>
              </a:lightRig>
            </a:scene3d>
            <a:sp3d extrusionH="57150" prstMaterial="softEdge">
              <a:bevelT w="25400" h="38100"/>
            </a:sp3d>
          </a:bodyPr>
          <a:lstStyle/>
          <a:p>
            <a:pPr algn="ctr" defTabSz="684848">
              <a:defRPr/>
            </a:pPr>
            <a:r>
              <a:rPr lang="en-US" sz="495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495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495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495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728265"/>
            <a:ext cx="8839200"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90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295400"/>
            <a:ext cx="7848600" cy="1815882"/>
          </a:xfrm>
          <a:prstGeom prst="rect">
            <a:avLst/>
          </a:prstGeom>
          <a:solidFill>
            <a:schemeClr val="accent6">
              <a:lumMod val="20000"/>
              <a:lumOff val="80000"/>
            </a:schemeClr>
          </a:solidFill>
        </p:spPr>
        <p:txBody>
          <a:bodyPr wrap="square">
            <a:spAutoFit/>
          </a:bodyPr>
          <a:lstStyle/>
          <a:p>
            <a:pPr algn="just"/>
            <a:r>
              <a:rPr lang="vi-VN" sz="2800" b="1" dirty="0" smtClean="0"/>
              <a:t>2</a:t>
            </a:r>
            <a:r>
              <a:rPr lang="en-US" sz="2800" b="1" dirty="0" smtClean="0"/>
              <a:t>. </a:t>
            </a:r>
            <a:r>
              <a:rPr lang="vi-VN" sz="2800" b="1" dirty="0" smtClean="0"/>
              <a:t>Đặt </a:t>
            </a:r>
            <a:r>
              <a:rPr lang="vi-VN" sz="2800" b="1" dirty="0"/>
              <a:t>câu nói về hoạt động của mỗi người trong câu chuyện Ba con búp bê (Mai hoặc bố mẹ, anh). Cho biết câu đó thuộc mẫu câu nào (Ai là gì? Ai làm gì? Ai thế nào</a:t>
            </a:r>
            <a:r>
              <a:rPr lang="vi-VN" sz="2800" b="1" dirty="0" smtClean="0"/>
              <a:t>?)</a:t>
            </a:r>
            <a:endParaRPr lang="en-US" sz="2800" dirty="0"/>
          </a:p>
        </p:txBody>
      </p:sp>
      <p:pic>
        <p:nvPicPr>
          <p:cNvPr id="4" name="Picture 3"/>
          <p:cNvPicPr>
            <a:picLocks noChangeAspect="1"/>
          </p:cNvPicPr>
          <p:nvPr/>
        </p:nvPicPr>
        <p:blipFill>
          <a:blip r:embed="rId3"/>
          <a:stretch>
            <a:fillRect/>
          </a:stretch>
        </p:blipFill>
        <p:spPr>
          <a:xfrm>
            <a:off x="1752600" y="-51959"/>
            <a:ext cx="5730737" cy="1652159"/>
          </a:xfrm>
          <a:prstGeom prst="rect">
            <a:avLst/>
          </a:prstGeom>
        </p:spPr>
      </p:pic>
      <p:sp>
        <p:nvSpPr>
          <p:cNvPr id="3" name="TextBox 2"/>
          <p:cNvSpPr txBox="1"/>
          <p:nvPr/>
        </p:nvSpPr>
        <p:spPr>
          <a:xfrm>
            <a:off x="457200" y="3166408"/>
            <a:ext cx="8153400" cy="1938992"/>
          </a:xfrm>
          <a:prstGeom prst="rect">
            <a:avLst/>
          </a:prstGeom>
          <a:solidFill>
            <a:schemeClr val="accent3">
              <a:lumMod val="75000"/>
            </a:schemeClr>
          </a:solidFill>
        </p:spPr>
        <p:txBody>
          <a:bodyPr wrap="square" rtlCol="0">
            <a:spAutoFit/>
          </a:bodyPr>
          <a:lstStyle/>
          <a:p>
            <a:r>
              <a:rPr lang="nl-NL" sz="2400" dirty="0" smtClean="0">
                <a:solidFill>
                  <a:schemeClr val="bg1"/>
                </a:solidFill>
                <a:latin typeface="Arial" pitchFamily="34" charset="0"/>
                <a:cs typeface="Arial" pitchFamily="34" charset="0"/>
              </a:rPr>
              <a:t>Ví dụ: </a:t>
            </a:r>
          </a:p>
          <a:p>
            <a:r>
              <a:rPr lang="nl-NL" sz="2400" dirty="0" smtClean="0">
                <a:solidFill>
                  <a:schemeClr val="bg1"/>
                </a:solidFill>
                <a:latin typeface="Arial" pitchFamily="34" charset="0"/>
                <a:cs typeface="Arial" pitchFamily="34" charset="0"/>
              </a:rPr>
              <a:t>- Mai </a:t>
            </a:r>
            <a:r>
              <a:rPr lang="nl-NL" sz="2400" dirty="0">
                <a:solidFill>
                  <a:schemeClr val="bg1"/>
                </a:solidFill>
                <a:latin typeface="Arial" pitchFamily="34" charset="0"/>
                <a:cs typeface="Arial" pitchFamily="34" charset="0"/>
              </a:rPr>
              <a:t>ôm chặt ba con búp bê vào lòng. </a:t>
            </a:r>
            <a:endParaRPr lang="nl-NL" sz="2400" dirty="0" smtClean="0">
              <a:solidFill>
                <a:schemeClr val="bg1"/>
              </a:solidFill>
              <a:latin typeface="Arial" pitchFamily="34" charset="0"/>
              <a:cs typeface="Arial" pitchFamily="34" charset="0"/>
            </a:endParaRPr>
          </a:p>
          <a:p>
            <a:r>
              <a:rPr lang="nl-NL" sz="2400" dirty="0" smtClean="0">
                <a:solidFill>
                  <a:schemeClr val="bg1"/>
                </a:solidFill>
                <a:latin typeface="Arial" pitchFamily="34" charset="0"/>
                <a:cs typeface="Arial" pitchFamily="34" charset="0"/>
              </a:rPr>
              <a:t>-  </a:t>
            </a:r>
            <a:r>
              <a:rPr lang="nl-NL" sz="2400" dirty="0">
                <a:solidFill>
                  <a:schemeClr val="bg1"/>
                </a:solidFill>
                <a:latin typeface="Arial" pitchFamily="34" charset="0"/>
                <a:cs typeface="Arial" pitchFamily="34" charset="0"/>
              </a:rPr>
              <a:t>Mai ngắm ba con búp bê. </a:t>
            </a:r>
            <a:endParaRPr lang="en-US" sz="2400" dirty="0">
              <a:solidFill>
                <a:schemeClr val="bg1"/>
              </a:solidFill>
              <a:latin typeface="Arial" pitchFamily="34" charset="0"/>
              <a:cs typeface="Arial" pitchFamily="34" charset="0"/>
            </a:endParaRPr>
          </a:p>
          <a:p>
            <a:r>
              <a:rPr lang="nl-NL" sz="2400" dirty="0" smtClean="0">
                <a:solidFill>
                  <a:schemeClr val="bg1"/>
                </a:solidFill>
                <a:latin typeface="Arial" pitchFamily="34" charset="0"/>
                <a:cs typeface="Arial" pitchFamily="34" charset="0"/>
              </a:rPr>
              <a:t>- Bố </a:t>
            </a:r>
            <a:r>
              <a:rPr lang="nl-NL" sz="2400" dirty="0">
                <a:solidFill>
                  <a:schemeClr val="bg1"/>
                </a:solidFill>
                <a:latin typeface="Arial" pitchFamily="34" charset="0"/>
                <a:cs typeface="Arial" pitchFamily="34" charset="0"/>
              </a:rPr>
              <a:t>làm cho Mai con búp bê bằng gỗ. </a:t>
            </a:r>
            <a:endParaRPr lang="nl-NL" sz="2400" dirty="0" smtClean="0">
              <a:solidFill>
                <a:schemeClr val="bg1"/>
              </a:solidFill>
              <a:latin typeface="Arial" pitchFamily="34" charset="0"/>
              <a:cs typeface="Arial" pitchFamily="34" charset="0"/>
            </a:endParaRPr>
          </a:p>
          <a:p>
            <a:r>
              <a:rPr lang="nl-NL" sz="2400" dirty="0" smtClean="0">
                <a:solidFill>
                  <a:schemeClr val="bg1"/>
                </a:solidFill>
                <a:latin typeface="Arial" pitchFamily="34" charset="0"/>
                <a:cs typeface="Arial" pitchFamily="34" charset="0"/>
              </a:rPr>
              <a:t>- Bố </a:t>
            </a:r>
            <a:r>
              <a:rPr lang="nl-NL" sz="2400" dirty="0">
                <a:solidFill>
                  <a:schemeClr val="bg1"/>
                </a:solidFill>
                <a:latin typeface="Arial" pitchFamily="34" charset="0"/>
                <a:cs typeface="Arial" pitchFamily="34" charset="0"/>
              </a:rPr>
              <a:t>khuyên Mai xin Ông già Nô-en một món quà em thích</a:t>
            </a:r>
            <a:r>
              <a:rPr lang="nl-NL" sz="2400" dirty="0">
                <a:solidFill>
                  <a:srgbClr val="FF0000"/>
                </a:solidFill>
                <a:latin typeface="Arial" pitchFamily="34" charset="0"/>
                <a:cs typeface="Arial" pitchFamily="34" charset="0"/>
              </a:rPr>
              <a:t>. </a:t>
            </a:r>
            <a:endParaRPr lang="en-US" sz="2400" dirty="0">
              <a:solidFill>
                <a:srgbClr val="FF0000"/>
              </a:solidFill>
              <a:latin typeface="Arial" pitchFamily="34" charset="0"/>
              <a:cs typeface="Arial" pitchFamily="34" charset="0"/>
            </a:endParaRPr>
          </a:p>
        </p:txBody>
      </p:sp>
      <p:sp>
        <p:nvSpPr>
          <p:cNvPr id="5" name="Rectangle 4"/>
          <p:cNvSpPr/>
          <p:nvPr/>
        </p:nvSpPr>
        <p:spPr>
          <a:xfrm>
            <a:off x="550743" y="5206425"/>
            <a:ext cx="7221657" cy="584775"/>
          </a:xfrm>
          <a:prstGeom prst="rect">
            <a:avLst/>
          </a:prstGeom>
          <a:solidFill>
            <a:schemeClr val="accent6">
              <a:lumMod val="75000"/>
            </a:schemeClr>
          </a:solidFill>
        </p:spPr>
        <p:txBody>
          <a:bodyPr wrap="none">
            <a:spAutoFit/>
          </a:bodyPr>
          <a:lstStyle/>
          <a:p>
            <a:r>
              <a:rPr lang="nl-NL" sz="3200" dirty="0">
                <a:latin typeface="Arial" pitchFamily="34" charset="0"/>
                <a:cs typeface="Arial" pitchFamily="34" charset="0"/>
              </a:rPr>
              <a:t>- Các câu đó thuộc mẫu câu Ai làm gì?</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2022+ Hình nền Powerpoint đẹp, chuyên nghiệp cho thuyết trình - Thiết  bị vệ sinh công nghiệp Pal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209800" y="-228600"/>
            <a:ext cx="5584420" cy="1774090"/>
          </a:xfrm>
          <a:prstGeom prst="rect">
            <a:avLst/>
          </a:prstGeom>
        </p:spPr>
      </p:pic>
      <p:sp>
        <p:nvSpPr>
          <p:cNvPr id="2" name="Rectangle 1"/>
          <p:cNvSpPr/>
          <p:nvPr/>
        </p:nvSpPr>
        <p:spPr>
          <a:xfrm>
            <a:off x="2057400" y="2249269"/>
            <a:ext cx="5029200" cy="2062103"/>
          </a:xfrm>
          <a:prstGeom prst="rect">
            <a:avLst/>
          </a:prstGeom>
        </p:spPr>
        <p:txBody>
          <a:bodyPr wrap="square">
            <a:spAutoFit/>
          </a:bodyPr>
          <a:lstStyle/>
          <a:p>
            <a:pPr algn="just"/>
            <a:r>
              <a:rPr lang="nl-NL" sz="3200" dirty="0" smtClean="0">
                <a:solidFill>
                  <a:srgbClr val="FF0000"/>
                </a:solidFill>
                <a:latin typeface="Arial" pitchFamily="34" charset="0"/>
                <a:cs typeface="Arial" pitchFamily="34" charset="0"/>
              </a:rPr>
              <a:t>Em hãy nói 1 câu </a:t>
            </a:r>
            <a:r>
              <a:rPr lang="nl-NL" sz="3200" smtClean="0">
                <a:solidFill>
                  <a:srgbClr val="FF0000"/>
                </a:solidFill>
                <a:latin typeface="Arial" pitchFamily="34" charset="0"/>
                <a:cs typeface="Arial" pitchFamily="34" charset="0"/>
              </a:rPr>
              <a:t>về hoạt </a:t>
            </a:r>
            <a:r>
              <a:rPr lang="nl-NL" sz="3200" dirty="0" smtClean="0">
                <a:solidFill>
                  <a:srgbClr val="FF0000"/>
                </a:solidFill>
                <a:latin typeface="Arial" pitchFamily="34" charset="0"/>
                <a:cs typeface="Arial" pitchFamily="34" charset="0"/>
              </a:rPr>
              <a:t>động của những người thân trong gia </a:t>
            </a:r>
            <a:r>
              <a:rPr lang="nl-NL" sz="3200" dirty="0">
                <a:solidFill>
                  <a:srgbClr val="FF0000"/>
                </a:solidFill>
                <a:latin typeface="Arial" pitchFamily="34" charset="0"/>
                <a:cs typeface="Arial" pitchFamily="34" charset="0"/>
              </a:rPr>
              <a:t>đình em để thể hiện tình cảm với nhau</a:t>
            </a:r>
            <a:endParaRPr lang="en-US" sz="3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991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BDA144B1-BC48-4FB5-81A0-5EEE0F41D92F}"/>
              </a:ext>
            </a:extLst>
          </p:cNvPr>
          <p:cNvSpPr/>
          <p:nvPr/>
        </p:nvSpPr>
        <p:spPr>
          <a:xfrm>
            <a:off x="570360" y="2660915"/>
            <a:ext cx="7964040"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smtClean="0">
                <a:ln>
                  <a:noFill/>
                </a:ln>
                <a:solidFill>
                  <a:srgbClr val="6D5290"/>
                </a:solidFill>
                <a:effectLst/>
                <a:uLnTx/>
                <a:uFillTx/>
                <a:latin typeface="UTM Avo"/>
                <a:ea typeface="+mn-ea"/>
                <a:cs typeface="Arial" panose="020B0604020202020204" pitchFamily="34" charset="0"/>
              </a:rPr>
              <a:t>Chúc</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các</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em</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học</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tốt</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a:t>
            </a:r>
            <a:endParaRPr kumimoji="0" lang="en-US" sz="6000" b="1" i="0" u="none" strike="noStrike" kern="1200" cap="none" spc="0" normalizeH="0" baseline="0" noProof="0" dirty="0">
              <a:ln>
                <a:noFill/>
              </a:ln>
              <a:solidFill>
                <a:srgbClr val="DD4109"/>
              </a:solidFill>
              <a:effectLst/>
              <a:uLnTx/>
              <a:uFillTx/>
              <a:latin typeface="UTM Avo"/>
              <a:ea typeface="+mn-ea"/>
              <a:cs typeface="Arial" panose="020B0604020202020204" pitchFamily="34" charset="0"/>
            </a:endParaRPr>
          </a:p>
        </p:txBody>
      </p:sp>
    </p:spTree>
    <p:extLst>
      <p:ext uri="{BB962C8B-B14F-4D97-AF65-F5344CB8AC3E}">
        <p14:creationId xmlns:p14="http://schemas.microsoft.com/office/powerpoint/2010/main" val="39079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186" t="31349" r="38200" b="46825"/>
          <a:stretch/>
        </p:blipFill>
        <p:spPr bwMode="auto">
          <a:xfrm>
            <a:off x="381000" y="1717264"/>
            <a:ext cx="8171952" cy="506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09547" y="448270"/>
            <a:ext cx="72200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đọc</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4: Ba con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búp</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bê</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0757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5321"/>
            <a:ext cx="8991600" cy="6640279"/>
          </a:xfrm>
          <a:prstGeom prst="rect">
            <a:avLst/>
          </a:prstGeom>
          <a:solidFill>
            <a:schemeClr val="accent6">
              <a:lumMod val="40000"/>
              <a:lumOff val="60000"/>
            </a:schemeClr>
          </a:solidFill>
        </p:spPr>
        <p:txBody>
          <a:bodyPr wrap="square">
            <a:spAutoFit/>
          </a:bodyPr>
          <a:lstStyle/>
          <a:p>
            <a:pPr algn="ctr"/>
            <a:r>
              <a:rPr lang="vi-VN" sz="2600" b="1" dirty="0">
                <a:solidFill>
                  <a:srgbClr val="FF0000"/>
                </a:solidFill>
              </a:rPr>
              <a:t>Ba con búp bê</a:t>
            </a:r>
            <a:endParaRPr lang="vi-VN" sz="2600" dirty="0">
              <a:solidFill>
                <a:srgbClr val="FF0000"/>
              </a:solidFill>
            </a:endParaRPr>
          </a:p>
          <a:p>
            <a:pPr algn="just"/>
            <a:r>
              <a:rPr lang="en-US" sz="2350" dirty="0"/>
              <a:t>	</a:t>
            </a:r>
            <a:r>
              <a:rPr lang="vi-VN" sz="2350" dirty="0" smtClean="0"/>
              <a:t>Hồi </a:t>
            </a:r>
            <a:r>
              <a:rPr lang="vi-VN" sz="2350" dirty="0"/>
              <a:t>Mai 5 tuổi, gia đình em rất nghèo. Anh em Mai không có nhiều đồ chơi. Mai thường sang chơi chung búp bê với Na là bạn hàng xóm. Mai luôn ao ước có một con búp bê.</a:t>
            </a:r>
          </a:p>
          <a:p>
            <a:pPr algn="just"/>
            <a:r>
              <a:rPr lang="en-US" sz="2350" dirty="0" smtClean="0"/>
              <a:t>	</a:t>
            </a:r>
            <a:r>
              <a:rPr lang="vi-VN" sz="2350" dirty="0" smtClean="0"/>
              <a:t>Đêm </a:t>
            </a:r>
            <a:r>
              <a:rPr lang="vi-VN" sz="2350" dirty="0"/>
              <a:t>nô-en năm ấy, bố bảo Mai:</a:t>
            </a:r>
          </a:p>
          <a:p>
            <a:pPr algn="just"/>
            <a:r>
              <a:rPr lang="en-US" sz="2350" dirty="0" smtClean="0"/>
              <a:t>	</a:t>
            </a:r>
            <a:r>
              <a:rPr lang="vi-VN" sz="2350" dirty="0" smtClean="0"/>
              <a:t>- </a:t>
            </a:r>
            <a:r>
              <a:rPr lang="vi-VN" sz="2350" dirty="0"/>
              <a:t>Đêm nay con hãy xin Ông già Nô-en một món quà con thích. Thế nào điều ước ấy cũng thành sự thật.</a:t>
            </a:r>
          </a:p>
          <a:p>
            <a:pPr algn="just"/>
            <a:r>
              <a:rPr lang="en-US" sz="2350" dirty="0" smtClean="0"/>
              <a:t>	</a:t>
            </a:r>
            <a:r>
              <a:rPr lang="vi-VN" sz="2350" dirty="0" smtClean="0"/>
              <a:t>Sáng </a:t>
            </a:r>
            <a:r>
              <a:rPr lang="vi-VN" sz="2350" dirty="0"/>
              <a:t>hôm sau, Mai reo lên khi thấy trong chiếc bít tất treo ở đầu giường ló ra một cái đầu búp bê. Dốc ngược chiếc bít tất, em thấy không phải một mà là ba con búp bê: một búp bê trai bằng gỗ, một búp bê gái bằng vải và một cô bé búp bê mũm mĩm, nhỏ xíu, bằng giấy bồi. Có một mảnh giấy rơi ra. Bố đọc cho Mai nghe những chữ viết trên đó: “Ông già Nô-en tặng bé Mai”.</a:t>
            </a:r>
          </a:p>
          <a:p>
            <a:pPr algn="just"/>
            <a:r>
              <a:rPr lang="en-US" sz="2350" dirty="0" smtClean="0"/>
              <a:t>	</a:t>
            </a:r>
            <a:r>
              <a:rPr lang="vi-VN" sz="2350" dirty="0" smtClean="0"/>
              <a:t>Về </a:t>
            </a:r>
            <a:r>
              <a:rPr lang="vi-VN" sz="2350" dirty="0"/>
              <a:t>sau, khi đã lớn, Mai mới biết không có ông già No-en nào cả. Hôm đó, bố đã đẽo gọt khúc gỗ thành búp bê trai, mẹ chắp mảnh vải vụn thành búp bê gái, còn anh trai loay hoay cả tối để làm cô bé búp bê bằng giấy bồi tặng em.</a:t>
            </a:r>
          </a:p>
          <a:p>
            <a:pPr algn="r"/>
            <a:r>
              <a:rPr lang="vi-VN" sz="2350" i="1" dirty="0"/>
              <a:t>Theo Nguyễn Thị Trà </a:t>
            </a:r>
            <a:r>
              <a:rPr lang="vi-VN" sz="2350" i="1" dirty="0" smtClean="0"/>
              <a:t>Giang</a:t>
            </a:r>
            <a:endParaRPr lang="vi-VN" sz="2350" i="1" dirty="0"/>
          </a:p>
        </p:txBody>
      </p:sp>
      <p:sp>
        <p:nvSpPr>
          <p:cNvPr id="3" name="TextBox 2"/>
          <p:cNvSpPr txBox="1"/>
          <p:nvPr/>
        </p:nvSpPr>
        <p:spPr>
          <a:xfrm>
            <a:off x="685800" y="381000"/>
            <a:ext cx="4572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7" name="TextBox 6"/>
          <p:cNvSpPr txBox="1"/>
          <p:nvPr/>
        </p:nvSpPr>
        <p:spPr>
          <a:xfrm>
            <a:off x="685800" y="1447800"/>
            <a:ext cx="4572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8" name="TextBox 7"/>
          <p:cNvSpPr txBox="1"/>
          <p:nvPr/>
        </p:nvSpPr>
        <p:spPr>
          <a:xfrm>
            <a:off x="685800" y="2590800"/>
            <a:ext cx="457200" cy="523220"/>
          </a:xfrm>
          <a:prstGeom prst="rect">
            <a:avLst/>
          </a:prstGeom>
          <a:noFill/>
        </p:spPr>
        <p:txBody>
          <a:bodyPr wrap="square" rtlCol="0">
            <a:spAutoFit/>
          </a:bodyPr>
          <a:lstStyle/>
          <a:p>
            <a:r>
              <a:rPr lang="en-US" sz="2800" b="1" dirty="0" smtClean="0">
                <a:solidFill>
                  <a:srgbClr val="FF0000"/>
                </a:solidFill>
              </a:rPr>
              <a:t>3</a:t>
            </a:r>
            <a:endParaRPr lang="en-US" sz="2800" b="1" dirty="0">
              <a:solidFill>
                <a:srgbClr val="FF0000"/>
              </a:solidFill>
            </a:endParaRPr>
          </a:p>
        </p:txBody>
      </p:sp>
      <p:sp>
        <p:nvSpPr>
          <p:cNvPr id="9" name="TextBox 8"/>
          <p:cNvSpPr txBox="1"/>
          <p:nvPr/>
        </p:nvSpPr>
        <p:spPr>
          <a:xfrm>
            <a:off x="609600" y="4724400"/>
            <a:ext cx="457200" cy="523220"/>
          </a:xfrm>
          <a:prstGeom prst="rect">
            <a:avLst/>
          </a:prstGeom>
          <a:noFill/>
        </p:spPr>
        <p:txBody>
          <a:bodyPr wrap="square" rtlCol="0">
            <a:spAutoFit/>
          </a:bodyPr>
          <a:lstStyle/>
          <a:p>
            <a:r>
              <a:rPr lang="en-US" sz="2800" b="1" dirty="0" smtClean="0">
                <a:solidFill>
                  <a:srgbClr val="FF0000"/>
                </a:solidFill>
              </a:rPr>
              <a:t>4</a:t>
            </a:r>
            <a:endParaRPr lang="en-US" sz="2800" b="1" dirty="0">
              <a:solidFill>
                <a:srgbClr val="FF0000"/>
              </a:solidFill>
            </a:endParaRPr>
          </a:p>
        </p:txBody>
      </p:sp>
      <p:sp>
        <p:nvSpPr>
          <p:cNvPr id="11" name="Rounded Rectangle 13">
            <a:extLst>
              <a:ext uri="{FF2B5EF4-FFF2-40B4-BE49-F238E27FC236}">
                <a16:creationId xmlns="" xmlns:a16="http://schemas.microsoft.com/office/drawing/2014/main" id="{6B29C666-FFF7-D229-C810-1E7DF4E86B9A}"/>
              </a:ext>
            </a:extLst>
          </p:cNvPr>
          <p:cNvSpPr/>
          <p:nvPr/>
        </p:nvSpPr>
        <p:spPr>
          <a:xfrm>
            <a:off x="0" y="0"/>
            <a:ext cx="1675537" cy="4320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CHIA ĐOẠN</a:t>
            </a:r>
            <a:endPar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13">
            <a:extLst>
              <a:ext uri="{FF2B5EF4-FFF2-40B4-BE49-F238E27FC236}">
                <a16:creationId xmlns="" xmlns:a16="http://schemas.microsoft.com/office/drawing/2014/main" id="{6B29C666-FFF7-D229-C810-1E7DF4E86B9A}"/>
              </a:ext>
            </a:extLst>
          </p:cNvPr>
          <p:cNvSpPr/>
          <p:nvPr/>
        </p:nvSpPr>
        <p:spPr>
          <a:xfrm>
            <a:off x="2209800" y="329952"/>
            <a:ext cx="5029200" cy="6606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TỪ KHÓ</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4A8C45E2-5845-91D0-4C8B-E42803387CFE}"/>
              </a:ext>
            </a:extLst>
          </p:cNvPr>
          <p:cNvGrpSpPr/>
          <p:nvPr/>
        </p:nvGrpSpPr>
        <p:grpSpPr>
          <a:xfrm>
            <a:off x="520101" y="1611613"/>
            <a:ext cx="2844430" cy="1672516"/>
            <a:chOff x="2035835" y="2221349"/>
            <a:chExt cx="3866191" cy="1860883"/>
          </a:xfrm>
        </p:grpSpPr>
        <p:sp>
          <p:nvSpPr>
            <p:cNvPr id="5" name="Freeform: Shape 20">
              <a:extLst>
                <a:ext uri="{FF2B5EF4-FFF2-40B4-BE49-F238E27FC236}">
                  <a16:creationId xmlns:a16="http://schemas.microsoft.com/office/drawing/2014/main" xmlns="" id="{9D8B2458-8624-ECE1-68E7-C911D2FDBBE8}"/>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6" name="TextBox 5">
              <a:extLst>
                <a:ext uri="{FF2B5EF4-FFF2-40B4-BE49-F238E27FC236}">
                  <a16:creationId xmlns:a16="http://schemas.microsoft.com/office/drawing/2014/main" xmlns="" id="{261FB972-9EDE-0618-65E5-7EE45B2A545E}"/>
                </a:ext>
              </a:extLst>
            </p:cNvPr>
            <p:cNvSpPr txBox="1"/>
            <p:nvPr/>
          </p:nvSpPr>
          <p:spPr>
            <a:xfrm>
              <a:off x="2035835" y="2781425"/>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búp bê</a:t>
              </a:r>
              <a:endParaRPr kumimoji="0" lang="vi-VN" sz="2800" i="0" u="none" strike="noStrike" kern="0" cap="none" spc="0" normalizeH="0" baseline="0" noProof="0" dirty="0" smtClean="0">
                <a:ln>
                  <a:noFill/>
                </a:ln>
                <a:effectLst/>
                <a:uLnTx/>
                <a:uFillTx/>
                <a:latin typeface="Cambria" panose="02040503050406030204" pitchFamily="18" charset="0"/>
                <a:ea typeface="Cambria" panose="02040503050406030204" pitchFamily="18" charset="0"/>
                <a:sym typeface="Arial"/>
              </a:endParaRPr>
            </a:p>
          </p:txBody>
        </p:sp>
      </p:grpSp>
      <p:grpSp>
        <p:nvGrpSpPr>
          <p:cNvPr id="7" name="Group 6">
            <a:extLst>
              <a:ext uri="{FF2B5EF4-FFF2-40B4-BE49-F238E27FC236}">
                <a16:creationId xmlns:a16="http://schemas.microsoft.com/office/drawing/2014/main" xmlns="" id="{7C63C92D-84AA-4FBF-4C07-278825C6C1AC}"/>
              </a:ext>
            </a:extLst>
          </p:cNvPr>
          <p:cNvGrpSpPr/>
          <p:nvPr/>
        </p:nvGrpSpPr>
        <p:grpSpPr>
          <a:xfrm>
            <a:off x="3138061" y="1557451"/>
            <a:ext cx="2844430" cy="1672516"/>
            <a:chOff x="2157098" y="2221349"/>
            <a:chExt cx="3866191" cy="1860883"/>
          </a:xfrm>
        </p:grpSpPr>
        <p:sp>
          <p:nvSpPr>
            <p:cNvPr id="8" name="Freeform: Shape 8">
              <a:extLst>
                <a:ext uri="{FF2B5EF4-FFF2-40B4-BE49-F238E27FC236}">
                  <a16:creationId xmlns:a16="http://schemas.microsoft.com/office/drawing/2014/main" xmlns="" id="{58245217-77D1-04F5-1A0F-ACEC991A961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9" name="TextBox 8">
              <a:extLst>
                <a:ext uri="{FF2B5EF4-FFF2-40B4-BE49-F238E27FC236}">
                  <a16:creationId xmlns:a16="http://schemas.microsoft.com/office/drawing/2014/main" xmlns="" id="{F5BD5560-E7D2-6AC8-9D2C-A6505DFA0F3C}"/>
                </a:ext>
              </a:extLst>
            </p:cNvPr>
            <p:cNvSpPr txBox="1"/>
            <p:nvPr/>
          </p:nvSpPr>
          <p:spPr>
            <a:xfrm>
              <a:off x="2157098" y="2726568"/>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nô-en</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0" name="Group 9">
            <a:extLst>
              <a:ext uri="{FF2B5EF4-FFF2-40B4-BE49-F238E27FC236}">
                <a16:creationId xmlns:a16="http://schemas.microsoft.com/office/drawing/2014/main" xmlns="" id="{04555BC2-47D0-0938-DFF5-F9541E4B7872}"/>
              </a:ext>
            </a:extLst>
          </p:cNvPr>
          <p:cNvGrpSpPr/>
          <p:nvPr/>
        </p:nvGrpSpPr>
        <p:grpSpPr>
          <a:xfrm>
            <a:off x="5696020" y="1542757"/>
            <a:ext cx="2844430" cy="1672516"/>
            <a:chOff x="2109830" y="2221349"/>
            <a:chExt cx="3866191" cy="1860883"/>
          </a:xfrm>
        </p:grpSpPr>
        <p:sp>
          <p:nvSpPr>
            <p:cNvPr id="11" name="Freeform: Shape 14">
              <a:extLst>
                <a:ext uri="{FF2B5EF4-FFF2-40B4-BE49-F238E27FC236}">
                  <a16:creationId xmlns:a16="http://schemas.microsoft.com/office/drawing/2014/main" xmlns="" id="{2FBA679D-ABB0-B343-6AEC-C69BFC0C24F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12" name="TextBox 11">
              <a:extLst>
                <a:ext uri="{FF2B5EF4-FFF2-40B4-BE49-F238E27FC236}">
                  <a16:creationId xmlns:a16="http://schemas.microsoft.com/office/drawing/2014/main" xmlns="" id="{993DAE04-26AC-D54F-F66B-BB2A7A2D1C47}"/>
                </a:ext>
              </a:extLst>
            </p:cNvPr>
            <p:cNvSpPr txBox="1"/>
            <p:nvPr/>
          </p:nvSpPr>
          <p:spPr>
            <a:xfrm>
              <a:off x="2109830" y="282851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bít tất</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4" name="Group 13">
            <a:extLst>
              <a:ext uri="{FF2B5EF4-FFF2-40B4-BE49-F238E27FC236}">
                <a16:creationId xmlns:a16="http://schemas.microsoft.com/office/drawing/2014/main" xmlns="" id="{42F5611D-870C-B08D-27F1-22B8DEB50AA3}"/>
              </a:ext>
            </a:extLst>
          </p:cNvPr>
          <p:cNvGrpSpPr/>
          <p:nvPr/>
        </p:nvGrpSpPr>
        <p:grpSpPr>
          <a:xfrm>
            <a:off x="476203" y="3243433"/>
            <a:ext cx="2844430" cy="1672516"/>
            <a:chOff x="2105101" y="2221349"/>
            <a:chExt cx="3866191" cy="1860883"/>
          </a:xfrm>
        </p:grpSpPr>
        <p:sp>
          <p:nvSpPr>
            <p:cNvPr id="15" name="Freeform: Shape 11">
              <a:extLst>
                <a:ext uri="{FF2B5EF4-FFF2-40B4-BE49-F238E27FC236}">
                  <a16:creationId xmlns:a16="http://schemas.microsoft.com/office/drawing/2014/main" xmlns="" id="{F821D484-6178-0C20-996F-98B2F40CD388}"/>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16" name="TextBox 15">
              <a:extLst>
                <a:ext uri="{FF2B5EF4-FFF2-40B4-BE49-F238E27FC236}">
                  <a16:creationId xmlns:a16="http://schemas.microsoft.com/office/drawing/2014/main" xmlns="" id="{910CCAF6-BA4B-ADBD-731F-5834F937124B}"/>
                </a:ext>
              </a:extLst>
            </p:cNvPr>
            <p:cNvSpPr txBox="1"/>
            <p:nvPr/>
          </p:nvSpPr>
          <p:spPr>
            <a:xfrm>
              <a:off x="2105101" y="260896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giường</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7" name="Group 16">
            <a:extLst>
              <a:ext uri="{FF2B5EF4-FFF2-40B4-BE49-F238E27FC236}">
                <a16:creationId xmlns:a16="http://schemas.microsoft.com/office/drawing/2014/main" xmlns="" id="{68AC8383-47A8-312B-B60D-3028B6F16431}"/>
              </a:ext>
            </a:extLst>
          </p:cNvPr>
          <p:cNvGrpSpPr/>
          <p:nvPr/>
        </p:nvGrpSpPr>
        <p:grpSpPr>
          <a:xfrm>
            <a:off x="3027586" y="3322111"/>
            <a:ext cx="2844430" cy="1672516"/>
            <a:chOff x="2118699" y="2221349"/>
            <a:chExt cx="3866191" cy="1860883"/>
          </a:xfrm>
        </p:grpSpPr>
        <p:sp>
          <p:nvSpPr>
            <p:cNvPr id="18" name="Freeform: Shape 17">
              <a:extLst>
                <a:ext uri="{FF2B5EF4-FFF2-40B4-BE49-F238E27FC236}">
                  <a16:creationId xmlns:a16="http://schemas.microsoft.com/office/drawing/2014/main" xmlns="" id="{A485BEA0-FCA6-EA99-24A8-6D1649F27417}"/>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FF"/>
            </a:solidFill>
            <a:ln w="25400" cap="flat" cmpd="sng" algn="ctr">
              <a:solidFill>
                <a:srgbClr val="CC427C">
                  <a:lumMod val="75000"/>
                </a:srgb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19" name="TextBox 18">
              <a:extLst>
                <a:ext uri="{FF2B5EF4-FFF2-40B4-BE49-F238E27FC236}">
                  <a16:creationId xmlns:a16="http://schemas.microsoft.com/office/drawing/2014/main" xmlns="" id="{96175D45-9B38-E582-2847-96F7979B80A6}"/>
                </a:ext>
              </a:extLst>
            </p:cNvPr>
            <p:cNvSpPr txBox="1"/>
            <p:nvPr/>
          </p:nvSpPr>
          <p:spPr>
            <a:xfrm>
              <a:off x="2118699" y="2679404"/>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mũm mĩm</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20" name="Group 19">
            <a:extLst>
              <a:ext uri="{FF2B5EF4-FFF2-40B4-BE49-F238E27FC236}">
                <a16:creationId xmlns:a16="http://schemas.microsoft.com/office/drawing/2014/main" xmlns="" id="{1C934ED3-688B-EC64-CFB4-00793E6572B0}"/>
              </a:ext>
            </a:extLst>
          </p:cNvPr>
          <p:cNvGrpSpPr/>
          <p:nvPr/>
        </p:nvGrpSpPr>
        <p:grpSpPr>
          <a:xfrm>
            <a:off x="5696020" y="3601483"/>
            <a:ext cx="2844430" cy="1672516"/>
            <a:chOff x="2105101" y="2221349"/>
            <a:chExt cx="3866191" cy="1860883"/>
          </a:xfrm>
        </p:grpSpPr>
        <p:sp>
          <p:nvSpPr>
            <p:cNvPr id="21" name="Freeform: Shape 23">
              <a:extLst>
                <a:ext uri="{FF2B5EF4-FFF2-40B4-BE49-F238E27FC236}">
                  <a16:creationId xmlns:a16="http://schemas.microsoft.com/office/drawing/2014/main" xmlns="" id="{F0ADDF8C-6E2C-D769-5F09-7D9FDE81B63E}"/>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A2DF48"/>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22" name="TextBox 21">
              <a:extLst>
                <a:ext uri="{FF2B5EF4-FFF2-40B4-BE49-F238E27FC236}">
                  <a16:creationId xmlns:a16="http://schemas.microsoft.com/office/drawing/2014/main" xmlns="" id="{A7D8F017-25D6-0183-EEE6-3559F5049EDB}"/>
                </a:ext>
              </a:extLst>
            </p:cNvPr>
            <p:cNvSpPr txBox="1"/>
            <p:nvPr/>
          </p:nvSpPr>
          <p:spPr>
            <a:xfrm>
              <a:off x="2105101" y="260896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loay hoay</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3"/>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3"/>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13">
            <a:extLst>
              <a:ext uri="{FF2B5EF4-FFF2-40B4-BE49-F238E27FC236}">
                <a16:creationId xmlns="" xmlns:a16="http://schemas.microsoft.com/office/drawing/2014/main" id="{6B29C666-FFF7-D229-C810-1E7DF4E86B9A}"/>
              </a:ext>
            </a:extLst>
          </p:cNvPr>
          <p:cNvSpPr/>
          <p:nvPr/>
        </p:nvSpPr>
        <p:spPr>
          <a:xfrm>
            <a:off x="2209800" y="329952"/>
            <a:ext cx="5029200" cy="7368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CÂU DÀI</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p:cNvSpPr/>
          <p:nvPr/>
        </p:nvSpPr>
        <p:spPr>
          <a:xfrm>
            <a:off x="762000" y="1712655"/>
            <a:ext cx="7696200" cy="2062103"/>
          </a:xfrm>
          <a:prstGeom prst="rect">
            <a:avLst/>
          </a:prstGeom>
          <a:solidFill>
            <a:schemeClr val="accent6">
              <a:lumMod val="40000"/>
              <a:lumOff val="60000"/>
            </a:schemeClr>
          </a:solidFill>
        </p:spPr>
        <p:txBody>
          <a:bodyPr wrap="square">
            <a:spAutoFit/>
          </a:bodyPr>
          <a:lstStyle/>
          <a:p>
            <a:r>
              <a:rPr lang="en-US" sz="3200" i="1" dirty="0" err="1"/>
              <a:t>Dốc</a:t>
            </a:r>
            <a:r>
              <a:rPr lang="en-US" sz="3200" i="1" dirty="0"/>
              <a:t> </a:t>
            </a:r>
            <a:r>
              <a:rPr lang="en-US" sz="3200" i="1" dirty="0" err="1"/>
              <a:t>ngược</a:t>
            </a:r>
            <a:r>
              <a:rPr lang="en-US" sz="3200" i="1" dirty="0"/>
              <a:t> </a:t>
            </a:r>
            <a:r>
              <a:rPr lang="en-US" sz="3200" i="1" dirty="0" err="1"/>
              <a:t>chiếc</a:t>
            </a:r>
            <a:r>
              <a:rPr lang="en-US" sz="3200" i="1" dirty="0"/>
              <a:t> </a:t>
            </a:r>
            <a:r>
              <a:rPr lang="en-US" sz="3200" i="1" dirty="0" err="1"/>
              <a:t>túi</a:t>
            </a:r>
            <a:r>
              <a:rPr lang="en-US" sz="3200" i="1" dirty="0"/>
              <a:t>/</a:t>
            </a:r>
            <a:r>
              <a:rPr lang="en-US" sz="3200" i="1" dirty="0" err="1"/>
              <a:t>em</a:t>
            </a:r>
            <a:r>
              <a:rPr lang="en-US" sz="3200" i="1" dirty="0"/>
              <a:t> </a:t>
            </a:r>
            <a:r>
              <a:rPr lang="en-US" sz="3200" i="1" dirty="0" err="1"/>
              <a:t>thấy</a:t>
            </a:r>
            <a:r>
              <a:rPr lang="en-US" sz="3200" i="1" dirty="0"/>
              <a:t> </a:t>
            </a:r>
            <a:r>
              <a:rPr lang="en-US" sz="3200" i="1" dirty="0" err="1"/>
              <a:t>không</a:t>
            </a:r>
            <a:r>
              <a:rPr lang="en-US" sz="3200" i="1" dirty="0"/>
              <a:t> </a:t>
            </a:r>
            <a:r>
              <a:rPr lang="en-US" sz="3200" i="1" dirty="0" err="1"/>
              <a:t>phải</a:t>
            </a:r>
            <a:r>
              <a:rPr lang="en-US" sz="3200" i="1" dirty="0"/>
              <a:t> </a:t>
            </a:r>
            <a:r>
              <a:rPr lang="en-US" sz="3200" i="1" dirty="0" err="1"/>
              <a:t>một</a:t>
            </a:r>
            <a:r>
              <a:rPr lang="en-US" sz="3200" i="1" dirty="0"/>
              <a:t> </a:t>
            </a:r>
            <a:r>
              <a:rPr lang="en-US" sz="3200" i="1" dirty="0" err="1"/>
              <a:t>mà</a:t>
            </a:r>
            <a:r>
              <a:rPr lang="en-US" sz="3200" i="1" dirty="0"/>
              <a:t> </a:t>
            </a:r>
            <a:r>
              <a:rPr lang="en-US" sz="3200" i="1" dirty="0" err="1"/>
              <a:t>là</a:t>
            </a:r>
            <a:r>
              <a:rPr lang="en-US" sz="3200" i="1" dirty="0"/>
              <a:t> </a:t>
            </a:r>
            <a:r>
              <a:rPr lang="en-US" sz="3200" i="1" dirty="0" err="1"/>
              <a:t>ba</a:t>
            </a:r>
            <a:r>
              <a:rPr lang="en-US" sz="3200" i="1" dirty="0"/>
              <a:t> con </a:t>
            </a:r>
            <a:r>
              <a:rPr lang="en-US" sz="3200" i="1" dirty="0" err="1"/>
              <a:t>búp</a:t>
            </a:r>
            <a:r>
              <a:rPr lang="en-US" sz="3200" i="1" dirty="0"/>
              <a:t> </a:t>
            </a:r>
            <a:r>
              <a:rPr lang="vi-VN" sz="3200" i="1" dirty="0" smtClean="0"/>
              <a:t>bê:</a:t>
            </a:r>
            <a:r>
              <a:rPr lang="en-US" sz="3200" i="1" dirty="0" smtClean="0"/>
              <a:t>/ </a:t>
            </a:r>
            <a:r>
              <a:rPr lang="en-US" sz="3200" i="1" dirty="0" err="1"/>
              <a:t>một</a:t>
            </a:r>
            <a:r>
              <a:rPr lang="en-US" sz="3200" i="1" dirty="0"/>
              <a:t> </a:t>
            </a:r>
            <a:r>
              <a:rPr lang="en-US" sz="3200" i="1" dirty="0" err="1"/>
              <a:t>búp</a:t>
            </a:r>
            <a:r>
              <a:rPr lang="en-US" sz="3200" i="1" dirty="0"/>
              <a:t> </a:t>
            </a:r>
            <a:r>
              <a:rPr lang="en-US" sz="3200" i="1" dirty="0" err="1"/>
              <a:t>bê</a:t>
            </a:r>
            <a:r>
              <a:rPr lang="en-US" sz="3200" i="1" dirty="0"/>
              <a:t> </a:t>
            </a:r>
            <a:r>
              <a:rPr lang="en-US" sz="3200" i="1" dirty="0" err="1"/>
              <a:t>trai</a:t>
            </a:r>
            <a:r>
              <a:rPr lang="en-US" sz="3200" i="1" dirty="0"/>
              <a:t> </a:t>
            </a:r>
            <a:r>
              <a:rPr lang="en-US" sz="3200" i="1" dirty="0" err="1"/>
              <a:t>bằng</a:t>
            </a:r>
            <a:r>
              <a:rPr lang="en-US" sz="3200" i="1" dirty="0"/>
              <a:t> </a:t>
            </a:r>
            <a:r>
              <a:rPr lang="en-US" sz="3200" i="1" dirty="0" err="1"/>
              <a:t>gỗ</a:t>
            </a:r>
            <a:r>
              <a:rPr lang="en-US" sz="3200" i="1" dirty="0"/>
              <a:t>/</a:t>
            </a:r>
            <a:r>
              <a:rPr lang="en-US" sz="3200" i="1" dirty="0" err="1"/>
              <a:t>một</a:t>
            </a:r>
            <a:r>
              <a:rPr lang="en-US" sz="3200" i="1" dirty="0"/>
              <a:t> </a:t>
            </a:r>
            <a:r>
              <a:rPr lang="en-US" sz="3200" i="1" dirty="0" err="1"/>
              <a:t>búp</a:t>
            </a:r>
            <a:r>
              <a:rPr lang="en-US" sz="3200" i="1" dirty="0"/>
              <a:t> </a:t>
            </a:r>
            <a:r>
              <a:rPr lang="en-US" sz="3200" i="1" dirty="0" err="1"/>
              <a:t>bê</a:t>
            </a:r>
            <a:r>
              <a:rPr lang="en-US" sz="3200" i="1" dirty="0"/>
              <a:t> </a:t>
            </a:r>
            <a:r>
              <a:rPr lang="en-US" sz="3200" i="1" dirty="0" err="1"/>
              <a:t>gái</a:t>
            </a:r>
            <a:r>
              <a:rPr lang="en-US" sz="3200" i="1" dirty="0"/>
              <a:t> </a:t>
            </a:r>
            <a:r>
              <a:rPr lang="en-US" sz="3200" i="1" dirty="0" err="1"/>
              <a:t>bằng</a:t>
            </a:r>
            <a:r>
              <a:rPr lang="en-US" sz="3200" i="1" dirty="0"/>
              <a:t> </a:t>
            </a:r>
            <a:r>
              <a:rPr lang="en-US" sz="3200" i="1" dirty="0" err="1"/>
              <a:t>vải</a:t>
            </a:r>
            <a:r>
              <a:rPr lang="en-US" sz="3200" i="1" dirty="0"/>
              <a:t>/</a:t>
            </a:r>
            <a:r>
              <a:rPr lang="en-US" sz="3200" i="1" dirty="0" err="1"/>
              <a:t>và</a:t>
            </a:r>
            <a:r>
              <a:rPr lang="en-US" sz="3200" i="1" dirty="0"/>
              <a:t> </a:t>
            </a:r>
            <a:r>
              <a:rPr lang="en-US" sz="3200" i="1" dirty="0" err="1"/>
              <a:t>một</a:t>
            </a:r>
            <a:r>
              <a:rPr lang="en-US" sz="3200" i="1" dirty="0"/>
              <a:t> </a:t>
            </a:r>
            <a:r>
              <a:rPr lang="en-US" sz="3200" i="1" dirty="0" err="1"/>
              <a:t>cô</a:t>
            </a:r>
            <a:r>
              <a:rPr lang="en-US" sz="3200" i="1" dirty="0"/>
              <a:t> </a:t>
            </a:r>
            <a:r>
              <a:rPr lang="en-US" sz="3200" i="1" dirty="0" err="1"/>
              <a:t>bé</a:t>
            </a:r>
            <a:r>
              <a:rPr lang="en-US" sz="3200" i="1" dirty="0"/>
              <a:t> </a:t>
            </a:r>
            <a:r>
              <a:rPr lang="en-US" sz="3200" i="1" dirty="0" err="1"/>
              <a:t>búp</a:t>
            </a:r>
            <a:r>
              <a:rPr lang="en-US" sz="3200" i="1" dirty="0"/>
              <a:t> </a:t>
            </a:r>
            <a:r>
              <a:rPr lang="en-US" sz="3200" i="1" dirty="0" err="1"/>
              <a:t>bê</a:t>
            </a:r>
            <a:r>
              <a:rPr lang="en-US" sz="3200" i="1" dirty="0"/>
              <a:t> </a:t>
            </a:r>
            <a:r>
              <a:rPr lang="en-US" sz="3200" i="1" dirty="0" err="1"/>
              <a:t>mũm</a:t>
            </a:r>
            <a:r>
              <a:rPr lang="en-US" sz="3200" i="1" dirty="0"/>
              <a:t> </a:t>
            </a:r>
            <a:r>
              <a:rPr lang="en-US" sz="3200" i="1" dirty="0" err="1"/>
              <a:t>mĩm</a:t>
            </a:r>
            <a:r>
              <a:rPr lang="en-US" sz="3200" i="1" dirty="0"/>
              <a:t>/ </a:t>
            </a:r>
            <a:r>
              <a:rPr lang="en-US" sz="3200" i="1" dirty="0" err="1"/>
              <a:t>nhỏ</a:t>
            </a:r>
            <a:r>
              <a:rPr lang="en-US" sz="3200" i="1" dirty="0"/>
              <a:t> </a:t>
            </a:r>
            <a:r>
              <a:rPr lang="en-US" sz="3200" i="1" dirty="0" err="1"/>
              <a:t>xíu</a:t>
            </a:r>
            <a:r>
              <a:rPr lang="en-US" sz="3200" i="1" dirty="0"/>
              <a:t>/ </a:t>
            </a:r>
            <a:r>
              <a:rPr lang="en-US" sz="3200" i="1" dirty="0" err="1"/>
              <a:t>bằng</a:t>
            </a:r>
            <a:r>
              <a:rPr lang="en-US" sz="3200" i="1" dirty="0"/>
              <a:t> </a:t>
            </a:r>
            <a:r>
              <a:rPr lang="en-US" sz="3200" i="1" dirty="0" err="1"/>
              <a:t>giấy</a:t>
            </a:r>
            <a:r>
              <a:rPr lang="en-US" sz="3200" i="1" dirty="0"/>
              <a:t> </a:t>
            </a:r>
            <a:r>
              <a:rPr lang="en-US" sz="3200" i="1" dirty="0" err="1"/>
              <a:t>bồi</a:t>
            </a:r>
            <a:r>
              <a:rPr lang="en-US" sz="3200" i="1" dirty="0"/>
              <a:t>//</a:t>
            </a:r>
            <a:endParaRPr lang="en-US" sz="3200" dirty="0"/>
          </a:p>
        </p:txBody>
      </p:sp>
    </p:spTree>
    <p:extLst>
      <p:ext uri="{BB962C8B-B14F-4D97-AF65-F5344CB8AC3E}">
        <p14:creationId xmlns:p14="http://schemas.microsoft.com/office/powerpoint/2010/main" val="7552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13">
            <a:extLst>
              <a:ext uri="{FF2B5EF4-FFF2-40B4-BE49-F238E27FC236}">
                <a16:creationId xmlns="" xmlns:a16="http://schemas.microsoft.com/office/drawing/2014/main" id="{6B29C666-FFF7-D229-C810-1E7DF4E86B9A}"/>
              </a:ext>
            </a:extLst>
          </p:cNvPr>
          <p:cNvSpPr/>
          <p:nvPr/>
        </p:nvSpPr>
        <p:spPr>
          <a:xfrm>
            <a:off x="2209800" y="329952"/>
            <a:ext cx="5029200" cy="7368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GIẢI NGHĨA TỪ</a:t>
            </a:r>
          </a:p>
        </p:txBody>
      </p:sp>
      <p:sp>
        <p:nvSpPr>
          <p:cNvPr id="2" name="Rectangle 1"/>
          <p:cNvSpPr/>
          <p:nvPr/>
        </p:nvSpPr>
        <p:spPr>
          <a:xfrm>
            <a:off x="533400" y="1295400"/>
            <a:ext cx="7924800" cy="1077218"/>
          </a:xfrm>
          <a:prstGeom prst="rect">
            <a:avLst/>
          </a:prstGeom>
          <a:solidFill>
            <a:schemeClr val="accent6">
              <a:lumMod val="40000"/>
              <a:lumOff val="60000"/>
            </a:schemeClr>
          </a:solidFill>
        </p:spPr>
        <p:txBody>
          <a:bodyPr wrap="square">
            <a:spAutoFit/>
          </a:bodyPr>
          <a:lstStyle/>
          <a:p>
            <a:pPr algn="just"/>
            <a:r>
              <a:rPr lang="en-US" sz="3200" dirty="0" err="1" smtClean="0"/>
              <a:t>Giấy</a:t>
            </a:r>
            <a:r>
              <a:rPr lang="en-US" sz="3200" dirty="0" smtClean="0"/>
              <a:t> </a:t>
            </a:r>
            <a:r>
              <a:rPr lang="en-US" sz="3200" dirty="0" err="1" smtClean="0"/>
              <a:t>bồi</a:t>
            </a:r>
            <a:r>
              <a:rPr lang="en-US" sz="3200" dirty="0" smtClean="0"/>
              <a:t>: </a:t>
            </a:r>
            <a:r>
              <a:rPr lang="en-US" sz="3200" dirty="0" err="1" smtClean="0"/>
              <a:t>giấy</a:t>
            </a:r>
            <a:r>
              <a:rPr lang="en-US" sz="3200" dirty="0" smtClean="0"/>
              <a:t> </a:t>
            </a:r>
            <a:r>
              <a:rPr lang="en-US" sz="3200" dirty="0" err="1" smtClean="0"/>
              <a:t>dày</a:t>
            </a:r>
            <a:r>
              <a:rPr lang="en-US" sz="3200" dirty="0" smtClean="0"/>
              <a:t> do </a:t>
            </a:r>
            <a:r>
              <a:rPr lang="en-US" sz="3200" dirty="0" err="1" smtClean="0"/>
              <a:t>nhiều</a:t>
            </a:r>
            <a:r>
              <a:rPr lang="en-US" sz="3200" dirty="0" smtClean="0"/>
              <a:t> </a:t>
            </a:r>
            <a:r>
              <a:rPr lang="en-US" sz="3200" dirty="0" err="1" smtClean="0"/>
              <a:t>lớp</a:t>
            </a:r>
            <a:r>
              <a:rPr lang="en-US" sz="3200" dirty="0" smtClean="0"/>
              <a:t> </a:t>
            </a:r>
            <a:r>
              <a:rPr lang="en-US" sz="3200" dirty="0" err="1" smtClean="0"/>
              <a:t>được</a:t>
            </a:r>
            <a:r>
              <a:rPr lang="en-US" sz="3200" dirty="0" smtClean="0"/>
              <a:t> </a:t>
            </a:r>
            <a:r>
              <a:rPr lang="en-US" sz="3200" dirty="0" err="1" smtClean="0"/>
              <a:t>dán</a:t>
            </a:r>
            <a:r>
              <a:rPr lang="en-US" sz="3200" dirty="0" smtClean="0"/>
              <a:t> </a:t>
            </a:r>
            <a:r>
              <a:rPr lang="en-US" sz="3200" dirty="0" err="1" smtClean="0"/>
              <a:t>chồng</a:t>
            </a:r>
            <a:r>
              <a:rPr lang="en-US" sz="3200" dirty="0" smtClean="0"/>
              <a:t> </a:t>
            </a:r>
            <a:r>
              <a:rPr lang="en-US" sz="3200" dirty="0" err="1" smtClean="0"/>
              <a:t>lên</a:t>
            </a:r>
            <a:r>
              <a:rPr lang="en-US" sz="3200" dirty="0" smtClean="0"/>
              <a:t> </a:t>
            </a:r>
            <a:r>
              <a:rPr lang="en-US" sz="3200" dirty="0" err="1" smtClean="0"/>
              <a:t>nhau</a:t>
            </a:r>
            <a:r>
              <a:rPr lang="en-US" sz="3200" dirty="0" smtClean="0"/>
              <a:t>, </a:t>
            </a:r>
            <a:r>
              <a:rPr lang="en-US" sz="3200" dirty="0" err="1" smtClean="0"/>
              <a:t>thường</a:t>
            </a:r>
            <a:r>
              <a:rPr lang="en-US" sz="3200" dirty="0" smtClean="0"/>
              <a:t> </a:t>
            </a:r>
            <a:r>
              <a:rPr lang="en-US" sz="3200" dirty="0" err="1" smtClean="0"/>
              <a:t>dùng</a:t>
            </a:r>
            <a:r>
              <a:rPr lang="en-US" sz="3200" dirty="0" smtClean="0"/>
              <a:t> </a:t>
            </a:r>
            <a:r>
              <a:rPr lang="en-US" sz="3200" dirty="0" err="1" smtClean="0"/>
              <a:t>để</a:t>
            </a:r>
            <a:r>
              <a:rPr lang="en-US" sz="3200" dirty="0" smtClean="0"/>
              <a:t> </a:t>
            </a:r>
            <a:r>
              <a:rPr lang="en-US" sz="3200" dirty="0" err="1" smtClean="0"/>
              <a:t>gói</a:t>
            </a:r>
            <a:r>
              <a:rPr lang="en-US" sz="3200" dirty="0" smtClean="0"/>
              <a:t> </a:t>
            </a:r>
            <a:r>
              <a:rPr lang="en-US" sz="3200" dirty="0" err="1" smtClean="0"/>
              <a:t>hàng</a:t>
            </a:r>
            <a:r>
              <a:rPr lang="en-US" sz="3200" dirty="0" smtClean="0"/>
              <a:t> </a:t>
            </a:r>
            <a:r>
              <a:rPr lang="en-US" sz="3200" dirty="0" err="1" smtClean="0"/>
              <a:t>hóa</a:t>
            </a:r>
            <a:r>
              <a:rPr lang="en-US" sz="3200" dirty="0" smtClean="0"/>
              <a:t> </a:t>
            </a:r>
            <a:endParaRPr lang="en-US" sz="3200" dirty="0"/>
          </a:p>
        </p:txBody>
      </p:sp>
      <p:pic>
        <p:nvPicPr>
          <p:cNvPr id="4098" name="Picture 2" descr="Giấy bồi là gì? Tìm hiểu ưu nhược điểm và công dụng của gi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7010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9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17721"/>
            <a:ext cx="8991600" cy="6640279"/>
          </a:xfrm>
          <a:prstGeom prst="rect">
            <a:avLst/>
          </a:prstGeom>
          <a:solidFill>
            <a:schemeClr val="accent6">
              <a:lumMod val="40000"/>
              <a:lumOff val="60000"/>
            </a:schemeClr>
          </a:solidFill>
        </p:spPr>
        <p:txBody>
          <a:bodyPr wrap="square">
            <a:spAutoFit/>
          </a:bodyPr>
          <a:lstStyle/>
          <a:p>
            <a:pPr algn="ctr"/>
            <a:r>
              <a:rPr lang="vi-VN" sz="2600" b="1" dirty="0">
                <a:solidFill>
                  <a:srgbClr val="FF0000"/>
                </a:solidFill>
              </a:rPr>
              <a:t>Ba con búp bê</a:t>
            </a:r>
            <a:endParaRPr lang="vi-VN" sz="2600" dirty="0">
              <a:solidFill>
                <a:srgbClr val="FF0000"/>
              </a:solidFill>
            </a:endParaRPr>
          </a:p>
          <a:p>
            <a:pPr algn="just"/>
            <a:r>
              <a:rPr lang="en-US" sz="2350" dirty="0"/>
              <a:t>	</a:t>
            </a:r>
            <a:r>
              <a:rPr lang="vi-VN" sz="2350" dirty="0" smtClean="0"/>
              <a:t>Hồi </a:t>
            </a:r>
            <a:r>
              <a:rPr lang="vi-VN" sz="2350" dirty="0"/>
              <a:t>Mai 5 tuổi, gia đình em rất nghèo. Anh em Mai không có nhiều đồ chơi. Mai thường sang chơi chung búp bê với Na là bạn hàng xóm. Mai luôn ao ước có một con búp bê.</a:t>
            </a:r>
          </a:p>
          <a:p>
            <a:pPr algn="just"/>
            <a:r>
              <a:rPr lang="en-US" sz="2350" dirty="0" smtClean="0"/>
              <a:t>	</a:t>
            </a:r>
            <a:r>
              <a:rPr lang="vi-VN" sz="2350" dirty="0" smtClean="0"/>
              <a:t>Đêm </a:t>
            </a:r>
            <a:r>
              <a:rPr lang="vi-VN" sz="2350" dirty="0"/>
              <a:t>nô-en năm ấy, bố bảo Mai:</a:t>
            </a:r>
          </a:p>
          <a:p>
            <a:pPr algn="just"/>
            <a:r>
              <a:rPr lang="en-US" sz="2350" dirty="0" smtClean="0"/>
              <a:t>	</a:t>
            </a:r>
            <a:r>
              <a:rPr lang="vi-VN" sz="2350" dirty="0" smtClean="0"/>
              <a:t>- </a:t>
            </a:r>
            <a:r>
              <a:rPr lang="vi-VN" sz="2350" dirty="0"/>
              <a:t>Đêm nay con hãy xin Ông già Nô-en một món quà con thích. Thế nào điều ước ấy cũng thành sự thật.</a:t>
            </a:r>
          </a:p>
          <a:p>
            <a:pPr algn="just"/>
            <a:r>
              <a:rPr lang="en-US" sz="2350" dirty="0" smtClean="0"/>
              <a:t>	</a:t>
            </a:r>
            <a:r>
              <a:rPr lang="vi-VN" sz="2350" dirty="0" smtClean="0"/>
              <a:t>Sáng </a:t>
            </a:r>
            <a:r>
              <a:rPr lang="vi-VN" sz="2350" dirty="0"/>
              <a:t>hôm sau, Mai reo lên khi thấy trong chiếc bít tất treo ở đầu giường ló ra một cái đầu búp bê. Dốc ngược chiếc bít tất, em thấy không phải một mà là ba con búp bê: một búp bê trai bằng gỗ, một búp bê gái bằng vải và một cô bé búp bê mũm mĩm, nhỏ xíu, bằng giấy bồi. Có một mảnh giấy rơi ra. Bố đọc cho Mai nghe những chữ viết trên đó: “Ông già Nô-en tặng bé Mai”.</a:t>
            </a:r>
          </a:p>
          <a:p>
            <a:pPr algn="just"/>
            <a:r>
              <a:rPr lang="en-US" sz="2350" dirty="0" smtClean="0"/>
              <a:t>	</a:t>
            </a:r>
            <a:r>
              <a:rPr lang="vi-VN" sz="2350" dirty="0" smtClean="0"/>
              <a:t>Về </a:t>
            </a:r>
            <a:r>
              <a:rPr lang="vi-VN" sz="2350" dirty="0"/>
              <a:t>sau, khi đã lớn, Mai mới biết không có ông già No-en nào cả. Hôm đó, bố đã đẽo gọt khúc gỗ thành búp bê trai, mẹ chắp mảnh vải vụn thành búp bê gái, còn anh trai loay hoay cả tối để làm cô bé búp bê bằng giấy bồi tặng em.</a:t>
            </a:r>
          </a:p>
          <a:p>
            <a:pPr algn="r"/>
            <a:r>
              <a:rPr lang="vi-VN" sz="2350" i="1" dirty="0"/>
              <a:t>Theo Nguyễn Thị Trà </a:t>
            </a:r>
            <a:r>
              <a:rPr lang="vi-VN" sz="2350" i="1" dirty="0" smtClean="0"/>
              <a:t>Giang</a:t>
            </a:r>
            <a:endParaRPr lang="vi-VN" sz="2350" i="1" dirty="0"/>
          </a:p>
        </p:txBody>
      </p:sp>
      <p:sp>
        <p:nvSpPr>
          <p:cNvPr id="3" name="TextBox 2"/>
          <p:cNvSpPr txBox="1"/>
          <p:nvPr/>
        </p:nvSpPr>
        <p:spPr>
          <a:xfrm>
            <a:off x="685800" y="529516"/>
            <a:ext cx="4572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7" name="TextBox 6"/>
          <p:cNvSpPr txBox="1"/>
          <p:nvPr/>
        </p:nvSpPr>
        <p:spPr>
          <a:xfrm>
            <a:off x="685800" y="1609636"/>
            <a:ext cx="4572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8" name="TextBox 7"/>
          <p:cNvSpPr txBox="1"/>
          <p:nvPr/>
        </p:nvSpPr>
        <p:spPr>
          <a:xfrm>
            <a:off x="685800" y="2761764"/>
            <a:ext cx="457200" cy="523220"/>
          </a:xfrm>
          <a:prstGeom prst="rect">
            <a:avLst/>
          </a:prstGeom>
          <a:noFill/>
        </p:spPr>
        <p:txBody>
          <a:bodyPr wrap="square" rtlCol="0">
            <a:spAutoFit/>
          </a:bodyPr>
          <a:lstStyle/>
          <a:p>
            <a:r>
              <a:rPr lang="en-US" sz="2800" b="1" dirty="0" smtClean="0">
                <a:solidFill>
                  <a:srgbClr val="FF0000"/>
                </a:solidFill>
              </a:rPr>
              <a:t>3</a:t>
            </a:r>
            <a:endParaRPr lang="en-US" sz="2800" b="1" dirty="0">
              <a:solidFill>
                <a:srgbClr val="FF0000"/>
              </a:solidFill>
            </a:endParaRPr>
          </a:p>
        </p:txBody>
      </p:sp>
      <p:sp>
        <p:nvSpPr>
          <p:cNvPr id="9" name="TextBox 8"/>
          <p:cNvSpPr txBox="1"/>
          <p:nvPr/>
        </p:nvSpPr>
        <p:spPr>
          <a:xfrm>
            <a:off x="609600" y="4849996"/>
            <a:ext cx="457200" cy="523220"/>
          </a:xfrm>
          <a:prstGeom prst="rect">
            <a:avLst/>
          </a:prstGeom>
          <a:noFill/>
        </p:spPr>
        <p:txBody>
          <a:bodyPr wrap="square" rtlCol="0">
            <a:spAutoFit/>
          </a:bodyPr>
          <a:lstStyle/>
          <a:p>
            <a:r>
              <a:rPr lang="en-US" sz="2800" b="1" dirty="0" smtClean="0">
                <a:solidFill>
                  <a:srgbClr val="FF0000"/>
                </a:solidFill>
              </a:rPr>
              <a:t>4</a:t>
            </a:r>
            <a:endParaRPr lang="en-US" sz="2800" b="1" dirty="0">
              <a:solidFill>
                <a:srgbClr val="FF0000"/>
              </a:solidFill>
            </a:endParaRPr>
          </a:p>
        </p:txBody>
      </p:sp>
      <p:sp>
        <p:nvSpPr>
          <p:cNvPr id="11" name="Rounded Rectangle 13">
            <a:extLst>
              <a:ext uri="{FF2B5EF4-FFF2-40B4-BE49-F238E27FC236}">
                <a16:creationId xmlns="" xmlns:a16="http://schemas.microsoft.com/office/drawing/2014/main" id="{6B29C666-FFF7-D229-C810-1E7DF4E86B9A}"/>
              </a:ext>
            </a:extLst>
          </p:cNvPr>
          <p:cNvSpPr/>
          <p:nvPr/>
        </p:nvSpPr>
        <p:spPr>
          <a:xfrm>
            <a:off x="0" y="44624"/>
            <a:ext cx="3124200" cy="4320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NHÓM 4</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Top 70 Hình Nền Học Sinh, Hình Ảnh Nền Tải Về Miễn Phí, 20 Hình Nền  (Background) Đẹp Để Dạy, Học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xplosion 1 5"/>
          <p:cNvSpPr/>
          <p:nvPr/>
        </p:nvSpPr>
        <p:spPr>
          <a:xfrm>
            <a:off x="2362200" y="381000"/>
            <a:ext cx="4876800" cy="3733800"/>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6600" y="1676400"/>
            <a:ext cx="3048000" cy="1077218"/>
          </a:xfrm>
          <a:prstGeom prst="rect">
            <a:avLst/>
          </a:prstGeom>
          <a:noFill/>
        </p:spPr>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CÁC NHÓM THI ĐỌC</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3913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641</Words>
  <Application>Microsoft Office PowerPoint</Application>
  <PresentationFormat>On-screen Show (4:3)</PresentationFormat>
  <Paragraphs>95</Paragraphs>
  <Slides>22</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宋体</vt:lpstr>
      <vt:lpstr>Angsana New</vt:lpstr>
      <vt:lpstr>Arial</vt:lpstr>
      <vt:lpstr>Arial-Rounded</vt:lpstr>
      <vt:lpstr>Calibri</vt:lpstr>
      <vt:lpstr>Cambria</vt:lpstr>
      <vt:lpstr>Cordia New</vt:lpstr>
      <vt:lpstr>Chango</vt:lpstr>
      <vt:lpstr>LNTH-Pleasantly Plump</vt:lpstr>
      <vt:lpstr>OpenSans</vt:lpstr>
      <vt:lpstr>SVN-Poky's</vt:lpstr>
      <vt:lpstr>Times New Roman</vt:lpstr>
      <vt:lpstr>UTM Avo</vt:lpstr>
      <vt:lpstr>UTM Thanh Nhac TL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42</cp:revision>
  <dcterms:created xsi:type="dcterms:W3CDTF">2022-08-29T20:22:14Z</dcterms:created>
  <dcterms:modified xsi:type="dcterms:W3CDTF">2025-10-31T09:10:40Z</dcterms:modified>
</cp:coreProperties>
</file>