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8" r:id="rId2"/>
    <p:sldId id="269" r:id="rId3"/>
    <p:sldId id="270" r:id="rId4"/>
    <p:sldId id="271" r:id="rId5"/>
    <p:sldId id="280" r:id="rId6"/>
    <p:sldId id="306" r:id="rId7"/>
    <p:sldId id="307" r:id="rId8"/>
    <p:sldId id="283" r:id="rId9"/>
    <p:sldId id="284" r:id="rId10"/>
    <p:sldId id="279" r:id="rId11"/>
    <p:sldId id="285" r:id="rId12"/>
    <p:sldId id="286" r:id="rId13"/>
    <p:sldId id="315" r:id="rId14"/>
    <p:sldId id="28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278" r:id="rId23"/>
    <p:sldId id="275" r:id="rId24"/>
    <p:sldId id="296" r:id="rId25"/>
    <p:sldId id="273" r:id="rId26"/>
    <p:sldId id="305" r:id="rId27"/>
    <p:sldId id="30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CEC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60719-9DC9-4BFE-9682-D7030055DD95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36F83-DC49-4126-8B91-6885BF582B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83-DC49-4126-8B91-6885BF582B8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83-DC49-4126-8B91-6885BF582B8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thuyền để tới câu hỏi</a:t>
            </a:r>
          </a:p>
          <a:p>
            <a:r>
              <a:rPr lang="en-US" baseline="0" smtClean="0"/>
              <a:t>Tại slide câu hỏi, click vào thuyển để quay về</a:t>
            </a:r>
          </a:p>
          <a:p>
            <a:r>
              <a:rPr lang="en-US" baseline="0" smtClean="0"/>
              <a:t>Khi chơi xong, click vào mũi tên để tới câu hỏi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3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9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3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875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068840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7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2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8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2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9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5E316-230E-49E8-87FD-0D7CC3899036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B7E4-9D97-48E5-BA01-513DB0E0B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4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5.xml"/><Relationship Id="rId18" Type="http://schemas.microsoft.com/office/2007/relationships/hdphoto" Target="../media/hdphoto6.wdp"/><Relationship Id="rId26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21" Type="http://schemas.openxmlformats.org/officeDocument/2006/relationships/slide" Target="slide8.xml"/><Relationship Id="rId7" Type="http://schemas.microsoft.com/office/2007/relationships/hdphoto" Target="../media/hdphoto3.wdp"/><Relationship Id="rId12" Type="http://schemas.microsoft.com/office/2007/relationships/hdphoto" Target="../media/hdphoto4.wdp"/><Relationship Id="rId17" Type="http://schemas.openxmlformats.org/officeDocument/2006/relationships/image" Target="../media/image22.png"/><Relationship Id="rId25" Type="http://schemas.microsoft.com/office/2007/relationships/hdphoto" Target="../media/hdphoto9.wdp"/><Relationship Id="rId2" Type="http://schemas.openxmlformats.org/officeDocument/2006/relationships/audio" Target="../media/media1.mp3"/><Relationship Id="rId16" Type="http://schemas.openxmlformats.org/officeDocument/2006/relationships/slide" Target="slide7.xml"/><Relationship Id="rId20" Type="http://schemas.microsoft.com/office/2007/relationships/hdphoto" Target="../media/hdphoto7.wdp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24" Type="http://schemas.openxmlformats.org/officeDocument/2006/relationships/image" Target="../media/image25.png"/><Relationship Id="rId5" Type="http://schemas.openxmlformats.org/officeDocument/2006/relationships/image" Target="../media/image14.jpeg"/><Relationship Id="rId15" Type="http://schemas.microsoft.com/office/2007/relationships/hdphoto" Target="../media/hdphoto5.wdp"/><Relationship Id="rId23" Type="http://schemas.microsoft.com/office/2007/relationships/hdphoto" Target="../media/hdphoto8.wdp"/><Relationship Id="rId10" Type="http://schemas.openxmlformats.org/officeDocument/2006/relationships/image" Target="../media/image19.png"/><Relationship Id="rId19" Type="http://schemas.openxmlformats.org/officeDocument/2006/relationships/image" Target="../media/image23.png"/><Relationship Id="rId4" Type="http://schemas.openxmlformats.org/officeDocument/2006/relationships/notesSlide" Target="../notesSlides/notesSlide4.xml"/><Relationship Id="rId9" Type="http://schemas.openxmlformats.org/officeDocument/2006/relationships/slide" Target="slide4.xml"/><Relationship Id="rId14" Type="http://schemas.openxmlformats.org/officeDocument/2006/relationships/image" Target="../media/image21.png"/><Relationship Id="rId2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h&#225;u%20Y&#234;u%20B&#224;%20Karaoke%20Nh&#7841;c%20Thi&#7871;u%20Nhi%20(B&#224;%20&#416;i%20B&#224;)%20Karaoke.mp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412776"/>
            <a:ext cx="4986708" cy="333301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21" y="898427"/>
            <a:ext cx="1199842" cy="1726683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163" y="808965"/>
            <a:ext cx="930785" cy="1532672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389" y="4118830"/>
            <a:ext cx="3862365" cy="1264631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6779032" y="2774928"/>
            <a:ext cx="876175" cy="543473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2299856" y="2395731"/>
            <a:ext cx="496630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139722"/>
            <a:ext cx="807474" cy="928177"/>
          </a:xfrm>
          <a:prstGeom prst="ellipse">
            <a:avLst/>
          </a:prstGeom>
          <a:solidFill>
            <a:srgbClr val="EA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379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0382" y="2081986"/>
            <a:ext cx="3484418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cs typeface="Times New Roman" pitchFamily="18" charset="0"/>
              </a:rPr>
              <a:t>Ơi chích choè </a:t>
            </a:r>
            <a:r>
              <a:rPr lang="vi-VN" sz="2800" dirty="0" smtClean="0">
                <a:cs typeface="Times New Roman" pitchFamily="18" charset="0"/>
              </a:rPr>
              <a:t>ơi</a:t>
            </a:r>
            <a:r>
              <a:rPr lang="vi-VN" sz="2800" dirty="0">
                <a:cs typeface="Times New Roman" pitchFamily="18" charset="0"/>
              </a:rPr>
              <a:t/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Chim đừng hót </a:t>
            </a:r>
            <a:r>
              <a:rPr lang="vi-VN" sz="2800" dirty="0" smtClean="0">
                <a:cs typeface="Times New Roman" pitchFamily="18" charset="0"/>
              </a:rPr>
              <a:t>nữa</a:t>
            </a:r>
            <a:r>
              <a:rPr lang="vi-VN" sz="2800" dirty="0">
                <a:cs typeface="Times New Roman" pitchFamily="18" charset="0"/>
              </a:rPr>
              <a:t/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Bà em ốm </a:t>
            </a:r>
            <a:r>
              <a:rPr lang="vi-VN" sz="2800" dirty="0" smtClean="0">
                <a:cs typeface="Times New Roman" pitchFamily="18" charset="0"/>
              </a:rPr>
              <a:t>rồi</a:t>
            </a:r>
            <a:r>
              <a:rPr lang="vi-VN" sz="2800" dirty="0">
                <a:cs typeface="Times New Roman" pitchFamily="18" charset="0"/>
              </a:rPr>
              <a:t/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Lặng cho bà </a:t>
            </a:r>
            <a:r>
              <a:rPr lang="vi-VN" sz="2800" dirty="0" smtClean="0">
                <a:cs typeface="Times New Roman" pitchFamily="18" charset="0"/>
              </a:rPr>
              <a:t>ngủ</a:t>
            </a:r>
            <a:r>
              <a:rPr lang="en-US" sz="2800" dirty="0" smtClean="0"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91000" y="1752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67200" y="1905000"/>
            <a:ext cx="4191000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1: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mong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chích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chòe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đừng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hót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=""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2605314" y="304801"/>
            <a:ext cx="3338286" cy="762000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HIỂU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6248" y="4071942"/>
            <a:ext cx="4191000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nl-NL" sz="3600" dirty="0">
                <a:latin typeface="Arial" pitchFamily="34" charset="0"/>
                <a:cs typeface="Arial" pitchFamily="34" charset="0"/>
              </a:rPr>
              <a:t>Vì bà của bạn nhỏ đang ốm, bạn muốn giữ yên lặng cho bà ngủ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081986"/>
            <a:ext cx="3657600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cs typeface="Times New Roman" pitchFamily="18" charset="0"/>
              </a:rPr>
              <a:t>Bàn tay bé nhỏ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Vẫy quạt thật đều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Ngấn nắng thiu thiu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Đậu trên tường trắng</a:t>
            </a:r>
            <a:endParaRPr lang="en-US" sz="2800" dirty="0"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91000" y="1752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67200" y="1905000"/>
            <a:ext cx="4191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Terminator 8">
            <a:extLst>
              <a:ext uri="{FF2B5EF4-FFF2-40B4-BE49-F238E27FC236}">
                <a16:creationId xmlns=""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2605314" y="304801"/>
            <a:ext cx="3338286" cy="762000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HIỂU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7686" y="2000240"/>
            <a:ext cx="4191000" cy="452431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Câu 2: Bạn nhỏ làm gì để chăm sóc bà? Câu thơ nào cho em biết điều đó? </a:t>
            </a:r>
          </a:p>
          <a:p>
            <a:pPr algn="just"/>
            <a:r>
              <a:rPr lang="nl-NL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Bạn nhỏ quạt </a:t>
            </a:r>
            <a:r>
              <a:rPr lang="nl-NL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 bà của mình ngủ. Câu thơ </a:t>
            </a:r>
            <a:r>
              <a:rPr lang="nl-NL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nl-NL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 </a:t>
            </a:r>
            <a:r>
              <a:rPr lang="nl-NL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tay bé nhỏ / Vẫy quạt thật đều” cho biết điều đó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2081986"/>
            <a:ext cx="32766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Căn nhà đã vắng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Cốc </a:t>
            </a:r>
            <a:r>
              <a:rPr lang="vi-VN" sz="2400">
                <a:cs typeface="Times New Roman" pitchFamily="18" charset="0"/>
              </a:rPr>
              <a:t>chén </a:t>
            </a:r>
            <a:r>
              <a:rPr lang="en-US" sz="2400" smtClean="0">
                <a:cs typeface="Times New Roman" pitchFamily="18" charset="0"/>
              </a:rPr>
              <a:t>n</a:t>
            </a:r>
            <a:r>
              <a:rPr lang="vi-VN" sz="2400" smtClean="0">
                <a:cs typeface="Times New Roman" pitchFamily="18" charset="0"/>
              </a:rPr>
              <a:t>ằm </a:t>
            </a:r>
            <a:r>
              <a:rPr lang="vi-VN" sz="2400" dirty="0">
                <a:cs typeface="Times New Roman" pitchFamily="18" charset="0"/>
              </a:rPr>
              <a:t>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Đôi mắt lim dim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Ngủ ngon bà </a:t>
            </a:r>
            <a:r>
              <a:rPr lang="vi-VN" sz="2400" dirty="0" smtClean="0">
                <a:cs typeface="Times New Roman" pitchFamily="18" charset="0"/>
              </a:rPr>
              <a:t>nhé</a:t>
            </a:r>
            <a:endParaRPr lang="en-US" sz="2400" dirty="0" smtClean="0">
              <a:cs typeface="Times New Roman" pitchFamily="18" charset="0"/>
            </a:endParaRPr>
          </a:p>
          <a:p>
            <a:endParaRPr lang="en-US" sz="2400" dirty="0">
              <a:cs typeface="Times New Roman" pitchFamily="18" charset="0"/>
            </a:endParaRPr>
          </a:p>
          <a:p>
            <a:r>
              <a:rPr lang="vi-VN" sz="2400">
                <a:cs typeface="Times New Roman" pitchFamily="18" charset="0"/>
              </a:rPr>
              <a:t>Hoa </a:t>
            </a:r>
            <a:r>
              <a:rPr lang="en-US" sz="2400" smtClean="0">
                <a:cs typeface="Times New Roman" pitchFamily="18" charset="0"/>
              </a:rPr>
              <a:t>cam</a:t>
            </a:r>
            <a:r>
              <a:rPr lang="vi-VN" sz="2400" smtClean="0">
                <a:cs typeface="Times New Roman" pitchFamily="18" charset="0"/>
              </a:rPr>
              <a:t>, </a:t>
            </a:r>
            <a:r>
              <a:rPr lang="vi-VN" sz="2400" dirty="0">
                <a:cs typeface="Times New Roman" pitchFamily="18" charset="0"/>
              </a:rPr>
              <a:t>hoa khế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Chín lặng trong vườn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Ba mơ tay cháu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Quạt đầy hương </a:t>
            </a:r>
            <a:r>
              <a:rPr lang="vi-VN" sz="2400" dirty="0" smtClean="0">
                <a:cs typeface="Times New Roman" pitchFamily="18" charset="0"/>
              </a:rPr>
              <a:t>thơm</a:t>
            </a:r>
            <a:endParaRPr lang="vi-VN" sz="2400" dirty="0"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600" y="1752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10000" y="1905000"/>
            <a:ext cx="46482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3: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ngữ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cảnh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tĩnh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vườn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=""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2605314" y="304801"/>
            <a:ext cx="3338286" cy="762000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HIỂU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86182" y="3071810"/>
            <a:ext cx="4648200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nl-NL" sz="3200" dirty="0" smtClean="0">
                <a:latin typeface="Arial" pitchFamily="34" charset="0"/>
                <a:cs typeface="Arial" pitchFamily="34" charset="0"/>
              </a:rPr>
              <a:t>Đó </a:t>
            </a:r>
            <a:r>
              <a:rPr lang="nl-NL" sz="3200" dirty="0">
                <a:latin typeface="Arial" pitchFamily="34" charset="0"/>
                <a:cs typeface="Arial" pitchFamily="34" charset="0"/>
              </a:rPr>
              <a:t>là các từ ngữ: </a:t>
            </a:r>
            <a:r>
              <a:rPr lang="vi-VN" sz="3200" dirty="0">
                <a:cs typeface="Arial" pitchFamily="34" charset="0"/>
              </a:rPr>
              <a:t>Căn nhà đã vắng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nl-NL" sz="3200" dirty="0">
                <a:latin typeface="Arial" pitchFamily="34" charset="0"/>
                <a:cs typeface="Arial" pitchFamily="34" charset="0"/>
              </a:rPr>
              <a:t>cốc chén nằm im, hoa cam hoa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khế </a:t>
            </a:r>
            <a:r>
              <a:rPr lang="nl-NL" sz="3200" dirty="0">
                <a:latin typeface="Arial" pitchFamily="34" charset="0"/>
                <a:cs typeface="Arial" pitchFamily="34" charset="0"/>
              </a:rPr>
              <a:t>chín lặng trong vườn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4503003"/>
            <a:ext cx="46482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Câu 4: Bà mơ thấy gi? Vì sao có thể đoán biết như vậy?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5486400"/>
            <a:ext cx="4648200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nl-NL" sz="3200" smtClean="0">
                <a:latin typeface="Arial" pitchFamily="34" charset="0"/>
                <a:cs typeface="Arial" pitchFamily="34" charset="0"/>
              </a:rPr>
              <a:t>Bà mơ thấy cháu đang quạt,</a:t>
            </a:r>
            <a:endParaRPr lang="en-US" sz="32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l-NL" sz="3200" smtClean="0">
                <a:latin typeface="Arial" pitchFamily="34" charset="0"/>
                <a:cs typeface="Arial" pitchFamily="34" charset="0"/>
              </a:rPr>
              <a:t>đưa hương thơm vào nhà.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2081986"/>
            <a:ext cx="32766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Căn nhà đã vắng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Cốc </a:t>
            </a:r>
            <a:r>
              <a:rPr lang="vi-VN" sz="2400">
                <a:cs typeface="Times New Roman" pitchFamily="18" charset="0"/>
              </a:rPr>
              <a:t>chén </a:t>
            </a:r>
            <a:r>
              <a:rPr lang="en-US" sz="2400" smtClean="0">
                <a:cs typeface="Times New Roman" pitchFamily="18" charset="0"/>
              </a:rPr>
              <a:t>n</a:t>
            </a:r>
            <a:r>
              <a:rPr lang="vi-VN" sz="2400" smtClean="0">
                <a:cs typeface="Times New Roman" pitchFamily="18" charset="0"/>
              </a:rPr>
              <a:t>ằm </a:t>
            </a:r>
            <a:r>
              <a:rPr lang="vi-VN" sz="2400" dirty="0">
                <a:cs typeface="Times New Roman" pitchFamily="18" charset="0"/>
              </a:rPr>
              <a:t>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Đôi mắt lim dim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Ngủ ngon bà </a:t>
            </a:r>
            <a:r>
              <a:rPr lang="vi-VN" sz="2400" dirty="0" smtClean="0">
                <a:cs typeface="Times New Roman" pitchFamily="18" charset="0"/>
              </a:rPr>
              <a:t>nhé</a:t>
            </a:r>
            <a:endParaRPr lang="en-US" sz="2400" dirty="0" smtClean="0">
              <a:cs typeface="Times New Roman" pitchFamily="18" charset="0"/>
            </a:endParaRPr>
          </a:p>
          <a:p>
            <a:endParaRPr lang="en-US" sz="2400" dirty="0">
              <a:cs typeface="Times New Roman" pitchFamily="18" charset="0"/>
            </a:endParaRPr>
          </a:p>
          <a:p>
            <a:r>
              <a:rPr lang="vi-VN" sz="2400">
                <a:cs typeface="Times New Roman" pitchFamily="18" charset="0"/>
              </a:rPr>
              <a:t>Hoa </a:t>
            </a:r>
            <a:r>
              <a:rPr lang="en-US" sz="2400" smtClean="0">
                <a:cs typeface="Times New Roman" pitchFamily="18" charset="0"/>
              </a:rPr>
              <a:t>cam</a:t>
            </a:r>
            <a:r>
              <a:rPr lang="vi-VN" sz="2400" smtClean="0">
                <a:cs typeface="Times New Roman" pitchFamily="18" charset="0"/>
              </a:rPr>
              <a:t>, </a:t>
            </a:r>
            <a:r>
              <a:rPr lang="vi-VN" sz="2400" dirty="0">
                <a:cs typeface="Times New Roman" pitchFamily="18" charset="0"/>
              </a:rPr>
              <a:t>hoa khế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Chín lặng trong vườn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Ba mơ tay cháu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Quạt đầy hương </a:t>
            </a:r>
            <a:r>
              <a:rPr lang="vi-VN" sz="2400" dirty="0" smtClean="0">
                <a:cs typeface="Times New Roman" pitchFamily="18" charset="0"/>
              </a:rPr>
              <a:t>thơm</a:t>
            </a:r>
            <a:endParaRPr lang="vi-VN" sz="2400" dirty="0"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600" y="1752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Terminator 8">
            <a:extLst>
              <a:ext uri="{FF2B5EF4-FFF2-40B4-BE49-F238E27FC236}">
                <a16:creationId xmlns=""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2605314" y="304801"/>
            <a:ext cx="3338286" cy="762000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HIỂU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86182" y="2143116"/>
            <a:ext cx="46482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Câu 4: Bà mơ thấy gi? Vì sao có thể đoán biết như vậy?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6182" y="3143248"/>
            <a:ext cx="4648200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nl-NL" sz="3200" smtClean="0">
                <a:latin typeface="Arial" pitchFamily="34" charset="0"/>
                <a:cs typeface="Arial" pitchFamily="34" charset="0"/>
              </a:rPr>
              <a:t>Bà mơ thấy cháu đang quạt,đưa hương thơm vào nhà.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Terminator 8">
            <a:extLst>
              <a:ext uri="{FF2B5EF4-FFF2-40B4-BE49-F238E27FC236}">
                <a16:creationId xmlns=""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1066800" y="228600"/>
            <a:ext cx="6781800" cy="1371599"/>
          </a:xfrm>
          <a:prstGeom prst="flowChartTerminator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3600" b="1" dirty="0" smtClean="0"/>
              <a:t>NỘI DUNG BÀI ĐỌC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Flowchart: Terminator 10">
            <a:extLst>
              <a:ext uri="{FF2B5EF4-FFF2-40B4-BE49-F238E27FC236}">
                <a16:creationId xmlns=""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838200" y="2531287"/>
            <a:ext cx="7543800" cy="1857727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just"/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hiếu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đối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52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5"/>
          <a:stretch/>
        </p:blipFill>
        <p:spPr>
          <a:xfrm>
            <a:off x="-25662" y="0"/>
            <a:ext cx="9169662" cy="6858000"/>
          </a:xfrm>
          <a:prstGeom prst="rect">
            <a:avLst/>
          </a:prstGeom>
        </p:spPr>
      </p:pic>
      <p:pic>
        <p:nvPicPr>
          <p:cNvPr id="21" name="Picture 2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52" y="-153566"/>
            <a:ext cx="994180" cy="13222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245" y="76201"/>
            <a:ext cx="469792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TRÒ CHƠI: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CÙNG SÓC NÂU HÁI SỒI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50" y="-194625"/>
            <a:ext cx="994180" cy="1322294"/>
          </a:xfrm>
          <a:prstGeom prst="rect">
            <a:avLst/>
          </a:prstGeom>
        </p:spPr>
      </p:pic>
      <p:pic>
        <p:nvPicPr>
          <p:cNvPr id="25" name="Picture 2" descr="clipchipmunk2.gif (300×368) | Squirrel clipart, Cute squirrel, Squirrel ar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97" y="4259834"/>
            <a:ext cx="1604169" cy="261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5"/>
          <a:stretch/>
        </p:blipFill>
        <p:spPr>
          <a:xfrm>
            <a:off x="-25662" y="0"/>
            <a:ext cx="9169662" cy="6858000"/>
          </a:xfrm>
          <a:prstGeom prst="rect">
            <a:avLst/>
          </a:prstGeom>
        </p:spPr>
      </p:pic>
      <p:pic>
        <p:nvPicPr>
          <p:cNvPr id="1028" name="Picture 4" descr="squirrel clipart - Clip Art Library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338" y="3886200"/>
            <a:ext cx="172121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25763" y="715762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85920" y="1600160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34479" y="1262310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1846" y="1645626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79556" y="1645626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5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Basket Clipart Cartoon - Free image on Pixab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48" y="3937794"/>
            <a:ext cx="2272477" cy="3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62407" y="5974366"/>
            <a:ext cx="899318" cy="857598"/>
          </a:xfrm>
          <a:prstGeom prst="rect">
            <a:avLst/>
          </a:prstGeom>
        </p:spPr>
      </p:pic>
      <p:pic>
        <p:nvPicPr>
          <p:cNvPr id="25" name="Picture 24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1968210" y="1238982"/>
            <a:ext cx="687501" cy="889488"/>
          </a:xfrm>
          <a:prstGeom prst="rect">
            <a:avLst/>
          </a:prstGeom>
        </p:spPr>
      </p:pic>
      <p:pic>
        <p:nvPicPr>
          <p:cNvPr id="12" name="Picture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2970815" y="2179026"/>
            <a:ext cx="687501" cy="889488"/>
          </a:xfrm>
          <a:prstGeom prst="rect">
            <a:avLst/>
          </a:prstGeom>
        </p:spPr>
      </p:pic>
      <p:pic>
        <p:nvPicPr>
          <p:cNvPr id="26" name="Picture 25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6004294" y="2128470"/>
            <a:ext cx="726576" cy="940044"/>
          </a:xfrm>
          <a:prstGeom prst="rect">
            <a:avLst/>
          </a:prstGeom>
        </p:spPr>
      </p:pic>
      <p:pic>
        <p:nvPicPr>
          <p:cNvPr id="27" name="Picture 2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3947736" y="1752600"/>
            <a:ext cx="853431" cy="1104168"/>
          </a:xfrm>
          <a:prstGeom prst="rect">
            <a:avLst/>
          </a:prstGeom>
        </p:spPr>
      </p:pic>
      <p:pic>
        <p:nvPicPr>
          <p:cNvPr id="28" name="Picture 27">
            <a:hlinkClick r:id="rId21" action="ppaction://hlinksldjump"/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7322003" y="1907236"/>
            <a:ext cx="927020" cy="1199378"/>
          </a:xfrm>
          <a:prstGeom prst="rect">
            <a:avLst/>
          </a:prstGeom>
        </p:spPr>
      </p:pic>
      <p:pic>
        <p:nvPicPr>
          <p:cNvPr id="33" name="Picture 6" descr="Basket Clipart Cartoon - Free image on Pixabay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1944" b="90000" l="417" r="97917">
                        <a14:backgroundMark x1="29722" y1="57361" x2="72917" y2="57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48" y="3937794"/>
            <a:ext cx="2272477" cy="3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-1271757" y="1818580"/>
            <a:ext cx="45833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973E-6 -3.7037E-7 L 0.09692 0.63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" y="316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425E-6 3.33333E-6 C 0.00588 -0.03148 0.00248 -0.04722 0.0047 -0.08889 C 0.00522 -0.09861 0.0081 -0.10718 0.0094 -0.11667 C 0.00992 -0.125 0.00927 -0.1338 0.01097 -0.14167 C 0.01175 -0.14514 0.01214 -0.13426 0.01254 -0.13056 C 0.01724 -0.08889 0.01162 -0.13079 0.01567 -0.10556 C 0.01933 -0.08264 0.01933 -0.05857 0.02351 -0.03611 C 0.0256 -0.06621 0.03056 -0.0956 0.03918 -0.12222 C 0.0397 -0.12593 0.03997 -0.12986 0.04075 -0.13334 C 0.04153 -0.13634 0.04323 -0.13843 0.04388 -0.14167 C 0.04558 -0.14977 0.04584 -0.15834 0.04702 -0.16667 C 0.04754 -0.12222 0.04741 -0.07778 0.04859 -0.03334 C 0.04872 -0.02685 0.04885 -0.04676 0.05015 -0.05278 C 0.05146 -0.05903 0.05642 -0.06945 0.05642 -0.06945 C 0.0576 -0.05116 0.06113 -0.02963 0.06113 -0.01111 " pathEditMode="relative" ptsTypes="ffffffffffffffA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4807E-6 1.11111E-6 L 0.02482 0.461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" y="2307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3772E-6 4.44444E-6 C 0.0017 -0.00926 0.00222 -0.01922 0.0047 -0.02778 C 0.01058 -0.04885 0.00928 -0.03912 0.01568 -0.05278 C 0.02038 -0.06273 0.02221 -0.0757 0.02665 -0.08611 C 0.02795 -0.08936 0.02991 -0.09144 0.03135 -0.09445 C 0.03253 -0.09699 0.03344 -0.1 0.03448 -0.10278 C 0.03501 -0.08148 0.03488 -0.06019 0.03605 -0.03889 C 0.03618 -0.03588 0.03736 -0.04445 0.03762 -0.04723 C 0.0384 -0.05371 0.03853 -0.06019 0.03919 -0.06667 C 0.0418 -0.09306 0.04454 -0.09792 0.04859 -0.11945 C 0.05303 -0.10764 0.05395 -0.09398 0.05643 -0.08056 C 0.0576 -0.05903 0.05982 -0.04028 0.0627 -0.01945 C 0.06322 -0.01574 0.06348 0.00277 0.0674 0.00277 " pathEditMode="relative" ptsTypes="ffffffffffffA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21E-6 4.07407E-6 L -0.17555 0.5185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7" y="2592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852E-6 2.22222E-6 C 0.00705 -0.01667 0.00614 -0.03009 0.01097 -0.04722 C 0.01175 -0.05023 0.01332 -0.05255 0.0141 -0.05556 C 0.01868 -0.07408 0.01946 -0.09514 0.02351 -0.11389 C 0.02573 -0.12408 0.02782 -0.13403 0.02978 -0.14445 C 0.03174 -0.09722 0.035 -0.05 0.03761 -0.00278 C 0.04467 -0.03426 0.03997 -0.02361 0.04859 -0.03889 C 0.05028 -0.04792 0.05224 -0.05857 0.05486 -0.06667 C 0.06021 -0.08333 0.05904 -0.07153 0.06269 -0.08889 C 0.064 -0.09514 0.06465 -0.10185 0.06583 -0.10833 C 0.0674 -0.13796 0.06753 -0.19236 0.07053 -0.10833 C 0.07105 -0.06111 0.0704 -0.01389 0.0721 0.03333 C 0.07223 0.03657 0.07445 0.02801 0.07523 0.025 C 0.07602 0.02153 0.07615 0.01759 0.0768 0.01389 C 0.0785 0.0037 0.07967 -0.00509 0.08307 -0.01389 C 0.08359 0.00648 0.08464 0.04722 0.08464 0.04722 " pathEditMode="relative" ptsTypes="fffffffffffffff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954E-7 4.81481E-6 L -0.29049 0.432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25" y="2159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5099E-6 0 C 0.00535 -0.02384 0.00796 -0.04815 0.01254 -0.07222 C 0.0145 -0.0963 0.01293 -0.12153 0.01724 -0.14444 C 0.02194 -0.11088 0.01868 -0.13704 0.02194 -0.06389 L 0.02194 -0.06389 C 0.02416 -0.04444 0.02638 -0.025 0.02821 -0.00555 C 0.02912 -0.0743 0.02782 -0.11088 0.03448 -0.16944 C 0.03566 -0.16296 0.03631 -0.15625 0.03761 -0.15 C 0.03984 -0.13958 0.04323 -0.12986 0.04545 -0.11944 C 0.04624 -0.11597 0.04624 -0.1118 0.04702 -0.10833 C 0.04872 -0.10139 0.05146 -0.0956 0.05329 -0.08889 C 0.05473 -0.07616 0.05551 -0.06643 0.05956 -0.05555 C 0.06178 -0.03588 0.06034 -0.04606 0.06426 -0.025 C 0.06478 -0.02222 0.06531 -0.01944 0.06583 -0.01667 C 0.06635 -0.01389 0.0674 -0.00833 0.0674 -0.00833 C 0.06792 -0.01111 0.06779 -0.01875 0.06896 -0.01667 C 0.0721 -0.01111 0.07314 0.00903 0.07523 0.01667 " pathEditMode="relative" ptsTypes="fffFffffffffffffA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74E-7 0.0007 L -0.50784 0.4451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2" y="22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396E-6 -3.33333E-6 C 0.00496 -0.03495 0.01279 -0.06851 0.0188 -0.10277 C 0.02364 -0.13032 0.02468 -0.15902 0.02977 -0.18611 C 0.03422 -0.1743 0.03539 -0.16088 0.03761 -0.14722 C 0.038 -0.14444 0.03879 -0.14166 0.03918 -0.13888 C 0.03983 -0.13333 0.03996 -0.12777 0.04075 -0.12222 C 0.04153 -0.11643 0.04336 -0.11134 0.04388 -0.10555 C 0.04558 -0.08773 0.04689 -0.0699 0.05015 -0.05277 C 0.05067 -0.04259 0.05107 -0.0324 0.05172 -0.02222 C 0.05211 -0.01574 0.05002 -0.00578 0.05329 -0.00277 C 0.05616 -0.00023 0.05433 -0.01388 0.05485 -0.01944 C 0.05525 -0.02407 0.05681 -0.04652 0.05799 -0.05277 C 0.05956 -0.06134 0.06269 -0.06921 0.06426 -0.07777 C 0.0687 -0.10162 0.07027 -0.12824 0.07366 -0.15277 C 0.07849 -0.2375 0.07588 -0.31342 0.07836 -0.01666 C 0.07941 -0.02129 0.07889 -0.02893 0.0815 -0.03055 C 0.08359 -0.03171 0.08281 -0.02314 0.08307 -0.01944 C 0.08333 -0.01574 0.08307 -0.01203 0.08307 -0.00833 " pathEditMode="relative" ptsTypes="fffffffffffffffffA">
                                      <p:cBhvr>
                                        <p:cTn id="6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3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467370" y="4988171"/>
            <a:ext cx="6050007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59" y="5048110"/>
            <a:ext cx="600057" cy="78274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2514601"/>
            <a:ext cx="8382000" cy="918621"/>
          </a:xfrm>
          <a:prstGeom prst="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40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31" y="2591555"/>
            <a:ext cx="607169" cy="7783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28599" y="380960"/>
            <a:ext cx="8227899" cy="615355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1 </a:t>
            </a:r>
          </a:p>
        </p:txBody>
      </p:sp>
      <p:pic>
        <p:nvPicPr>
          <p:cNvPr id="23" name="Picture 2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85800" y="4221950"/>
            <a:ext cx="6831577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59" y="4281889"/>
            <a:ext cx="600057" cy="78274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1000" y="3005680"/>
            <a:ext cx="8075499" cy="918621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2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ần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2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31" y="3082634"/>
            <a:ext cx="607169" cy="7783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81000" y="990560"/>
            <a:ext cx="8229600" cy="67691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2.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2</a:t>
            </a:r>
            <a:endParaRPr lang="en-US" sz="36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3048001"/>
            <a:ext cx="7212577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399" y="4236478"/>
            <a:ext cx="8647849" cy="848652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989" y="3107940"/>
            <a:ext cx="600057" cy="7827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31" y="4306778"/>
            <a:ext cx="607169" cy="7783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990560"/>
            <a:ext cx="8686799" cy="67691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3. 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36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710" y="304800"/>
            <a:ext cx="9020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4"/>
          <a:stretch/>
        </p:blipFill>
        <p:spPr bwMode="auto">
          <a:xfrm>
            <a:off x="0" y="1479251"/>
            <a:ext cx="9144000" cy="483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5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64870" y="3048001"/>
            <a:ext cx="6655008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399" y="4236478"/>
            <a:ext cx="8647849" cy="945122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97" y="3107940"/>
            <a:ext cx="600057" cy="7827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631" y="4306778"/>
            <a:ext cx="607169" cy="7783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685800"/>
            <a:ext cx="8610599" cy="67691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4.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  <a:endParaRPr lang="en-US" sz="36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0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164870" y="4988171"/>
            <a:ext cx="6655008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30" y="5048110"/>
            <a:ext cx="600057" cy="7827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04799" y="2514601"/>
            <a:ext cx="8495449" cy="918621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31" y="2591555"/>
            <a:ext cx="607169" cy="77835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52401" y="990560"/>
            <a:ext cx="8647848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5.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cả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endParaRPr lang="en-US" sz="48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6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8" y="1721171"/>
            <a:ext cx="8157192" cy="445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910441"/>
            <a:ext cx="5730737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1747897"/>
            <a:ext cx="7772400" cy="1477328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Dựa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dung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ngấn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nắng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cốc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chén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ngủ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ngon</a:t>
            </a:r>
            <a:r>
              <a:rPr lang="en-US" sz="3000" b="1" i="1" dirty="0">
                <a:latin typeface="Arial" pitchFamily="34" charset="0"/>
                <a:cs typeface="Arial" pitchFamily="34" charset="0"/>
              </a:rPr>
              <a:t>.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-76200"/>
            <a:ext cx="5730737" cy="16521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3505200"/>
            <a:ext cx="7662675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M: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Cốc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chén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ngon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giấc</a:t>
            </a:r>
            <a:r>
              <a:rPr lang="en-US" sz="2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8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-76200"/>
            <a:ext cx="5730737" cy="16521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127" y="3586877"/>
            <a:ext cx="8222673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Kiểu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Ai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hoá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8" t="29166" r="21132" b="44246"/>
          <a:stretch/>
        </p:blipFill>
        <p:spPr bwMode="auto">
          <a:xfrm>
            <a:off x="0" y="1000108"/>
            <a:ext cx="9143999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60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2022+ Hình nền Powerpoint đẹp, chuyên nghiệp cho thuyết trình - Thiết  bị vệ sinh công nghiệp Pal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-228600"/>
            <a:ext cx="5584420" cy="17740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9800" y="2249269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nl-NL" sz="32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ể </a:t>
            </a:r>
            <a:r>
              <a:rPr lang="nl-NL" sz="3200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chuyện về những việc </a:t>
            </a:r>
            <a:r>
              <a:rPr lang="nl-NL" sz="32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em đã làm </a:t>
            </a:r>
            <a:r>
              <a:rPr lang="nl-NL" sz="3200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chăm sóc người thân trong gia đình</a:t>
            </a:r>
            <a:endParaRPr lang="en-US" sz="3200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570360" y="2660915"/>
            <a:ext cx="79640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Chúc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tốt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DD4109"/>
              </a:solidFill>
              <a:effectLst/>
              <a:uLnTx/>
              <a:uFillTx/>
              <a:latin typeface="UTM Avo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1999" y="3039070"/>
            <a:ext cx="7652331" cy="135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l-NL" dirty="0"/>
              <a:t> </a:t>
            </a:r>
            <a:endParaRPr lang="en-US" dirty="0"/>
          </a:p>
          <a:p>
            <a:r>
              <a:rPr lang="nl-NL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nl-NL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 làm gì để thể hiện tình yêu thương đối với </a:t>
            </a:r>
            <a:r>
              <a:rPr lang="nl-NL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bà</a:t>
            </a:r>
            <a:r>
              <a:rPr lang="nl-NL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045732"/>
            <a:ext cx="7576131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hát nói về điều gì?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9" t="38095" r="27713" b="29564"/>
          <a:stretch/>
        </p:blipFill>
        <p:spPr bwMode="auto">
          <a:xfrm>
            <a:off x="0" y="16002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.....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400" b="1" u="sng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2945" y="685800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00780"/>
            <a:ext cx="184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-11370"/>
            <a:ext cx="4038600" cy="6863417"/>
          </a:xfrm>
          <a:prstGeom prst="rect">
            <a:avLst/>
          </a:prstGeom>
          <a:solidFill>
            <a:srgbClr val="E2ECEC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Ơi </a:t>
            </a:r>
            <a:r>
              <a:rPr lang="vi-VN" sz="2200" dirty="0">
                <a:cs typeface="Times New Roman" pitchFamily="18" charset="0"/>
              </a:rPr>
              <a:t>chích choè ơi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Chim </a:t>
            </a:r>
            <a:r>
              <a:rPr lang="vi-VN" sz="2200" dirty="0">
                <a:cs typeface="Times New Roman" pitchFamily="18" charset="0"/>
              </a:rPr>
              <a:t>đừng </a:t>
            </a:r>
            <a:r>
              <a:rPr lang="vi-VN" sz="2200">
                <a:cs typeface="Times New Roman" pitchFamily="18" charset="0"/>
              </a:rPr>
              <a:t>hót </a:t>
            </a:r>
            <a:r>
              <a:rPr lang="vi-VN" sz="2200" smtClean="0">
                <a:cs typeface="Times New Roman" pitchFamily="18" charset="0"/>
              </a:rPr>
              <a:t>nữa</a:t>
            </a:r>
            <a:r>
              <a:rPr lang="en-US" sz="2200" smtClean="0">
                <a:cs typeface="Times New Roman" pitchFamily="18" charset="0"/>
              </a:rPr>
              <a:t>!</a:t>
            </a:r>
            <a:r>
              <a:rPr lang="vi-VN" sz="2200" dirty="0">
                <a:cs typeface="Times New Roman" pitchFamily="18" charset="0"/>
              </a:rPr>
              <a:t/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 </a:t>
            </a:r>
            <a:r>
              <a:rPr lang="vi-VN" sz="2200" dirty="0">
                <a:cs typeface="Times New Roman" pitchFamily="18" charset="0"/>
              </a:rPr>
              <a:t>em ốm rồi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Lặng </a:t>
            </a:r>
            <a:r>
              <a:rPr lang="vi-VN" sz="2200" dirty="0">
                <a:cs typeface="Times New Roman" pitchFamily="18" charset="0"/>
              </a:rPr>
              <a:t>cho bà ngủ</a:t>
            </a:r>
            <a:endParaRPr lang="en-US" sz="2200" dirty="0">
              <a:cs typeface="Times New Roman" pitchFamily="18" charset="0"/>
            </a:endParaRP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Bàn </a:t>
            </a:r>
            <a:r>
              <a:rPr lang="vi-VN" sz="2200" dirty="0">
                <a:cs typeface="Times New Roman" pitchFamily="18" charset="0"/>
              </a:rPr>
              <a:t>tay bé nhỏ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Vẫy </a:t>
            </a:r>
            <a:r>
              <a:rPr lang="vi-VN" sz="2200" dirty="0">
                <a:cs typeface="Times New Roman" pitchFamily="18" charset="0"/>
              </a:rPr>
              <a:t>quạt thật đều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Ngấn </a:t>
            </a:r>
            <a:r>
              <a:rPr lang="vi-VN" sz="2200" dirty="0">
                <a:cs typeface="Times New Roman" pitchFamily="18" charset="0"/>
              </a:rPr>
              <a:t>nắng thiu thiu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Đậu </a:t>
            </a:r>
            <a:r>
              <a:rPr lang="vi-VN" sz="2200" dirty="0">
                <a:cs typeface="Times New Roman" pitchFamily="18" charset="0"/>
              </a:rPr>
              <a:t>trên tường trắng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Căn </a:t>
            </a:r>
            <a:r>
              <a:rPr lang="vi-VN" sz="2200" dirty="0">
                <a:cs typeface="Times New Roman" pitchFamily="18" charset="0"/>
              </a:rPr>
              <a:t>nhà đã vắng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Cốc </a:t>
            </a:r>
            <a:r>
              <a:rPr lang="vi-VN" sz="2200" dirty="0">
                <a:cs typeface="Times New Roman" pitchFamily="18" charset="0"/>
              </a:rPr>
              <a:t>chén lặng 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Đôi </a:t>
            </a:r>
            <a:r>
              <a:rPr lang="vi-VN" sz="2200" dirty="0">
                <a:cs typeface="Times New Roman" pitchFamily="18" charset="0"/>
              </a:rPr>
              <a:t>mắt lim dim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Ngủ </a:t>
            </a:r>
            <a:r>
              <a:rPr lang="vi-VN" sz="2200" dirty="0">
                <a:cs typeface="Times New Roman" pitchFamily="18" charset="0"/>
              </a:rPr>
              <a:t>ngon </a:t>
            </a:r>
            <a:r>
              <a:rPr lang="vi-VN" sz="2200">
                <a:cs typeface="Times New Roman" pitchFamily="18" charset="0"/>
              </a:rPr>
              <a:t>bà </a:t>
            </a:r>
            <a:r>
              <a:rPr lang="vi-VN" sz="2200" smtClean="0">
                <a:cs typeface="Times New Roman" pitchFamily="18" charset="0"/>
              </a:rPr>
              <a:t>nhé</a:t>
            </a:r>
            <a:r>
              <a:rPr lang="en-US" sz="2200" smtClean="0">
                <a:cs typeface="Times New Roman" pitchFamily="18" charset="0"/>
              </a:rPr>
              <a:t>!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smtClean="0">
                <a:cs typeface="Times New Roman" pitchFamily="18" charset="0"/>
              </a:rPr>
              <a:t>Hoa </a:t>
            </a:r>
            <a:r>
              <a:rPr lang="en-US" sz="2200" smtClean="0">
                <a:cs typeface="Times New Roman" pitchFamily="18" charset="0"/>
              </a:rPr>
              <a:t>cam</a:t>
            </a:r>
            <a:r>
              <a:rPr lang="vi-VN" sz="2200" smtClean="0">
                <a:cs typeface="Times New Roman" pitchFamily="18" charset="0"/>
              </a:rPr>
              <a:t> </a:t>
            </a:r>
            <a:r>
              <a:rPr lang="vi-VN" sz="2200" dirty="0">
                <a:cs typeface="Times New Roman" pitchFamily="18" charset="0"/>
              </a:rPr>
              <a:t>hoa khế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Chín </a:t>
            </a:r>
            <a:r>
              <a:rPr lang="vi-VN" sz="2200" dirty="0">
                <a:cs typeface="Times New Roman" pitchFamily="18" charset="0"/>
              </a:rPr>
              <a:t>lặng trong vườn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vi-VN" sz="2200" dirty="0" smtClean="0">
                <a:cs typeface="Times New Roman" pitchFamily="18" charset="0"/>
              </a:rPr>
              <a:t>mơ </a:t>
            </a:r>
            <a:r>
              <a:rPr lang="vi-VN" sz="2200" dirty="0">
                <a:cs typeface="Times New Roman" pitchFamily="18" charset="0"/>
              </a:rPr>
              <a:t>tay cháu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Quạt </a:t>
            </a:r>
            <a:r>
              <a:rPr lang="vi-VN" sz="2200" dirty="0">
                <a:cs typeface="Times New Roman" pitchFamily="18" charset="0"/>
              </a:rPr>
              <a:t>đầy hương thơm</a:t>
            </a:r>
          </a:p>
          <a:p>
            <a:r>
              <a:rPr lang="en-US" sz="2200" i="1" dirty="0">
                <a:cs typeface="Times New Roman" pitchFamily="18" charset="0"/>
              </a:rPr>
              <a:t>	</a:t>
            </a:r>
            <a:r>
              <a:rPr lang="en-US" sz="2200" i="1" dirty="0" smtClean="0">
                <a:cs typeface="Times New Roman" pitchFamily="18" charset="0"/>
              </a:rPr>
              <a:t>	</a:t>
            </a:r>
            <a:r>
              <a:rPr lang="vi-VN" sz="2200" b="1" i="1" dirty="0" smtClean="0">
                <a:cs typeface="Times New Roman" pitchFamily="18" charset="0"/>
              </a:rPr>
              <a:t>Thạch </a:t>
            </a:r>
            <a:r>
              <a:rPr lang="vi-VN" sz="2200" b="1" i="1" dirty="0">
                <a:cs typeface="Times New Roman" pitchFamily="18" charset="0"/>
              </a:rPr>
              <a:t>Quỳ</a:t>
            </a:r>
            <a:endParaRPr lang="vi-VN" sz="22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xmlns="" id="{6B29C666-FFF7-D229-C810-1E7DF4E86B9A}"/>
              </a:ext>
            </a:extLst>
          </p:cNvPr>
          <p:cNvSpPr/>
          <p:nvPr/>
        </p:nvSpPr>
        <p:spPr>
          <a:xfrm>
            <a:off x="0" y="-16346"/>
            <a:ext cx="1600200" cy="6259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11314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xmlns="" id="{30BFAF44-724C-4088-41A5-DB84264C1D15}"/>
              </a:ext>
            </a:extLst>
          </p:cNvPr>
          <p:cNvSpPr/>
          <p:nvPr/>
        </p:nvSpPr>
        <p:spPr>
          <a:xfrm>
            <a:off x="152400" y="4343400"/>
            <a:ext cx="4595600" cy="602295"/>
          </a:xfrm>
          <a:prstGeom prst="flowChartTerminator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xmlns="" id="{9CD18FA8-ABDA-E5FE-E7A5-920A0EB4CBFD}"/>
              </a:ext>
            </a:extLst>
          </p:cNvPr>
          <p:cNvSpPr/>
          <p:nvPr/>
        </p:nvSpPr>
        <p:spPr>
          <a:xfrm>
            <a:off x="152400" y="4419600"/>
            <a:ext cx="4587484" cy="520250"/>
          </a:xfrm>
          <a:prstGeom prst="flowChartTerminator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1943F63-4E36-1B4E-6DD9-B7D7E519CE4E}"/>
              </a:ext>
            </a:extLst>
          </p:cNvPr>
          <p:cNvGrpSpPr/>
          <p:nvPr/>
        </p:nvGrpSpPr>
        <p:grpSpPr>
          <a:xfrm>
            <a:off x="5562600" y="76200"/>
            <a:ext cx="454526" cy="1195215"/>
            <a:chOff x="395536" y="1031823"/>
            <a:chExt cx="454526" cy="11290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FBCB4C-E5F6-F538-7071-7E34FCD822D6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9BF0C93-3830-A765-3F5D-83601E99A5CF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60430FC-D28F-57B7-0911-C52FA5F41C72}"/>
              </a:ext>
            </a:extLst>
          </p:cNvPr>
          <p:cNvGrpSpPr/>
          <p:nvPr/>
        </p:nvGrpSpPr>
        <p:grpSpPr>
          <a:xfrm>
            <a:off x="5562600" y="1828800"/>
            <a:ext cx="454526" cy="1125944"/>
            <a:chOff x="395536" y="1031823"/>
            <a:chExt cx="454526" cy="112904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9F1F0610-2C79-1363-054A-3CB5E7DFBE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CB63316-07DC-E6C3-5543-00431612B101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5CFB9EF-F097-4B5F-3325-DCB6A029C3F0}"/>
              </a:ext>
            </a:extLst>
          </p:cNvPr>
          <p:cNvGrpSpPr/>
          <p:nvPr/>
        </p:nvGrpSpPr>
        <p:grpSpPr>
          <a:xfrm>
            <a:off x="5565274" y="3417382"/>
            <a:ext cx="454526" cy="1325346"/>
            <a:chOff x="376014" y="3889766"/>
            <a:chExt cx="454526" cy="112904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3EA4CEB1-44DA-DEA8-C2E8-DEB6AD85715F}"/>
                </a:ext>
              </a:extLst>
            </p:cNvPr>
            <p:cNvCxnSpPr>
              <a:cxnSpLocks/>
            </p:cNvCxnSpPr>
            <p:nvPr/>
          </p:nvCxnSpPr>
          <p:spPr>
            <a:xfrm>
              <a:off x="830540" y="3889766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759BE4AE-BE5D-0882-E52D-F033BB5EE341}"/>
                </a:ext>
              </a:extLst>
            </p:cNvPr>
            <p:cNvSpPr/>
            <p:nvPr/>
          </p:nvSpPr>
          <p:spPr>
            <a:xfrm>
              <a:off x="376014" y="3889766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15C91DA-7899-35BC-4477-B2AAE9AD5945}"/>
              </a:ext>
            </a:extLst>
          </p:cNvPr>
          <p:cNvGrpSpPr/>
          <p:nvPr/>
        </p:nvGrpSpPr>
        <p:grpSpPr>
          <a:xfrm>
            <a:off x="5562600" y="5181600"/>
            <a:ext cx="454526" cy="1143000"/>
            <a:chOff x="4443900" y="1013258"/>
            <a:chExt cx="454526" cy="112904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F2053693-17E3-896A-EE0E-E7B0FC9CD1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8426" y="1013258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C688C9F-BE35-C17C-1B12-2DDD8A1F3812}"/>
                </a:ext>
              </a:extLst>
            </p:cNvPr>
            <p:cNvSpPr/>
            <p:nvPr/>
          </p:nvSpPr>
          <p:spPr>
            <a:xfrm>
              <a:off x="4443900" y="1013258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3817961-3C66-1492-2214-14169CEFBC83}"/>
              </a:ext>
            </a:extLst>
          </p:cNvPr>
          <p:cNvCxnSpPr>
            <a:cxnSpLocks/>
          </p:cNvCxnSpPr>
          <p:nvPr/>
        </p:nvCxnSpPr>
        <p:spPr>
          <a:xfrm flipH="1">
            <a:off x="8227504" y="0"/>
            <a:ext cx="74104" cy="3179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A25B32A2-1226-EB3A-3082-197A52DDCC34}"/>
              </a:ext>
            </a:extLst>
          </p:cNvPr>
          <p:cNvCxnSpPr>
            <a:cxnSpLocks/>
          </p:cNvCxnSpPr>
          <p:nvPr/>
        </p:nvCxnSpPr>
        <p:spPr>
          <a:xfrm flipH="1">
            <a:off x="8534400" y="317957"/>
            <a:ext cx="72008" cy="3530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6781E0-23B0-D6FC-49EB-055F6552DA54}"/>
              </a:ext>
            </a:extLst>
          </p:cNvPr>
          <p:cNvCxnSpPr>
            <a:cxnSpLocks/>
          </p:cNvCxnSpPr>
          <p:nvPr/>
        </p:nvCxnSpPr>
        <p:spPr>
          <a:xfrm flipH="1">
            <a:off x="7772400" y="747216"/>
            <a:ext cx="152400" cy="3195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21B1EF3-EFA5-62BA-9AF6-62AFD179FD9E}"/>
              </a:ext>
            </a:extLst>
          </p:cNvPr>
          <p:cNvGrpSpPr/>
          <p:nvPr/>
        </p:nvGrpSpPr>
        <p:grpSpPr>
          <a:xfrm>
            <a:off x="8153400" y="990600"/>
            <a:ext cx="228600" cy="366216"/>
            <a:chOff x="2267744" y="1892686"/>
            <a:chExt cx="144016" cy="21381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8E20392F-740B-A604-F997-E33ABEE2F7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7744" y="1892686"/>
              <a:ext cx="72008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76A4374C-4645-2832-EF3E-67D44B7A31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9752" y="1892686"/>
              <a:ext cx="72008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6400800" y="0"/>
            <a:ext cx="15504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chích choè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16447" y="2007513"/>
            <a:ext cx="12987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Vẫy quạt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467600" y="2312313"/>
            <a:ext cx="11737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thiu thiu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165344" y="2667000"/>
            <a:ext cx="16738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tường trắng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019800" y="5360313"/>
            <a:ext cx="13933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Chín lặng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4701" r="17006" b="4484"/>
          <a:stretch/>
        </p:blipFill>
        <p:spPr bwMode="auto">
          <a:xfrm>
            <a:off x="152400" y="1326920"/>
            <a:ext cx="4953000" cy="26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87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51" grpId="0"/>
      <p:bldP spid="54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-11370"/>
            <a:ext cx="4038600" cy="6863417"/>
          </a:xfrm>
          <a:prstGeom prst="rect">
            <a:avLst/>
          </a:prstGeom>
          <a:solidFill>
            <a:srgbClr val="E2ECEC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Ơi </a:t>
            </a:r>
            <a:r>
              <a:rPr lang="vi-VN" sz="2200" dirty="0">
                <a:cs typeface="Times New Roman" pitchFamily="18" charset="0"/>
              </a:rPr>
              <a:t>chích choè ơi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Chim </a:t>
            </a:r>
            <a:r>
              <a:rPr lang="vi-VN" sz="2200" dirty="0">
                <a:cs typeface="Times New Roman" pitchFamily="18" charset="0"/>
              </a:rPr>
              <a:t>đừng hót nữa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 </a:t>
            </a:r>
            <a:r>
              <a:rPr lang="vi-VN" sz="2200" dirty="0">
                <a:cs typeface="Times New Roman" pitchFamily="18" charset="0"/>
              </a:rPr>
              <a:t>em ốm rồi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Lặng </a:t>
            </a:r>
            <a:r>
              <a:rPr lang="vi-VN" sz="2200" dirty="0">
                <a:cs typeface="Times New Roman" pitchFamily="18" charset="0"/>
              </a:rPr>
              <a:t>cho bà ngủ</a:t>
            </a:r>
            <a:endParaRPr lang="en-US" sz="2200" dirty="0">
              <a:cs typeface="Times New Roman" pitchFamily="18" charset="0"/>
            </a:endParaRP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Bàn </a:t>
            </a:r>
            <a:r>
              <a:rPr lang="vi-VN" sz="2200" dirty="0">
                <a:cs typeface="Times New Roman" pitchFamily="18" charset="0"/>
              </a:rPr>
              <a:t>tay bé nhỏ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Vẫy </a:t>
            </a:r>
            <a:r>
              <a:rPr lang="vi-VN" sz="2200" dirty="0">
                <a:cs typeface="Times New Roman" pitchFamily="18" charset="0"/>
              </a:rPr>
              <a:t>quạt thật đều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Ngấn </a:t>
            </a:r>
            <a:r>
              <a:rPr lang="vi-VN" sz="2200" dirty="0">
                <a:cs typeface="Times New Roman" pitchFamily="18" charset="0"/>
              </a:rPr>
              <a:t>nắng thiu thiu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Đậu </a:t>
            </a:r>
            <a:r>
              <a:rPr lang="vi-VN" sz="2200" dirty="0">
                <a:cs typeface="Times New Roman" pitchFamily="18" charset="0"/>
              </a:rPr>
              <a:t>trên tường trắng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Căn </a:t>
            </a:r>
            <a:r>
              <a:rPr lang="vi-VN" sz="2200" dirty="0">
                <a:cs typeface="Times New Roman" pitchFamily="18" charset="0"/>
              </a:rPr>
              <a:t>nhà đã vắng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Cốc </a:t>
            </a:r>
            <a:r>
              <a:rPr lang="vi-VN" sz="2200" dirty="0">
                <a:cs typeface="Times New Roman" pitchFamily="18" charset="0"/>
              </a:rPr>
              <a:t>chén lặng 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Đôi </a:t>
            </a:r>
            <a:r>
              <a:rPr lang="vi-VN" sz="2200" dirty="0">
                <a:cs typeface="Times New Roman" pitchFamily="18" charset="0"/>
              </a:rPr>
              <a:t>mắt lim dim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Ngủ </a:t>
            </a:r>
            <a:r>
              <a:rPr lang="vi-VN" sz="2200" dirty="0">
                <a:cs typeface="Times New Roman" pitchFamily="18" charset="0"/>
              </a:rPr>
              <a:t>ngon bà nhé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Hoa </a:t>
            </a:r>
            <a:r>
              <a:rPr lang="vi-VN" sz="2200" dirty="0">
                <a:cs typeface="Times New Roman" pitchFamily="18" charset="0"/>
              </a:rPr>
              <a:t>xoan, hoa khế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Chín </a:t>
            </a:r>
            <a:r>
              <a:rPr lang="vi-VN" sz="2200" dirty="0">
                <a:cs typeface="Times New Roman" pitchFamily="18" charset="0"/>
              </a:rPr>
              <a:t>lặng trong vườn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vi-VN" sz="2200" dirty="0" smtClean="0">
                <a:cs typeface="Times New Roman" pitchFamily="18" charset="0"/>
              </a:rPr>
              <a:t>mơ </a:t>
            </a:r>
            <a:r>
              <a:rPr lang="vi-VN" sz="2200" dirty="0">
                <a:cs typeface="Times New Roman" pitchFamily="18" charset="0"/>
              </a:rPr>
              <a:t>tay cháu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Quạt </a:t>
            </a:r>
            <a:r>
              <a:rPr lang="vi-VN" sz="2200" dirty="0">
                <a:cs typeface="Times New Roman" pitchFamily="18" charset="0"/>
              </a:rPr>
              <a:t>đầy hương thơm</a:t>
            </a:r>
          </a:p>
          <a:p>
            <a:r>
              <a:rPr lang="en-US" sz="2200" i="1" dirty="0">
                <a:cs typeface="Times New Roman" pitchFamily="18" charset="0"/>
              </a:rPr>
              <a:t>	</a:t>
            </a:r>
            <a:r>
              <a:rPr lang="en-US" sz="2200" i="1" dirty="0" smtClean="0">
                <a:cs typeface="Times New Roman" pitchFamily="18" charset="0"/>
              </a:rPr>
              <a:t>	</a:t>
            </a:r>
            <a:r>
              <a:rPr lang="vi-VN" sz="2200" b="1" i="1" dirty="0" smtClean="0">
                <a:cs typeface="Times New Roman" pitchFamily="18" charset="0"/>
              </a:rPr>
              <a:t>Thạch </a:t>
            </a:r>
            <a:r>
              <a:rPr lang="vi-VN" sz="2200" b="1" i="1" dirty="0">
                <a:cs typeface="Times New Roman" pitchFamily="18" charset="0"/>
              </a:rPr>
              <a:t>Quỳ</a:t>
            </a:r>
            <a:endParaRPr lang="vi-VN" sz="22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xmlns="" id="{6B29C666-FFF7-D229-C810-1E7DF4E86B9A}"/>
              </a:ext>
            </a:extLst>
          </p:cNvPr>
          <p:cNvSpPr/>
          <p:nvPr/>
        </p:nvSpPr>
        <p:spPr>
          <a:xfrm>
            <a:off x="0" y="-16346"/>
            <a:ext cx="1600200" cy="6259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11314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1943F63-4E36-1B4E-6DD9-B7D7E519CE4E}"/>
              </a:ext>
            </a:extLst>
          </p:cNvPr>
          <p:cNvGrpSpPr/>
          <p:nvPr/>
        </p:nvGrpSpPr>
        <p:grpSpPr>
          <a:xfrm>
            <a:off x="5562600" y="76200"/>
            <a:ext cx="454526" cy="1195215"/>
            <a:chOff x="395536" y="1031823"/>
            <a:chExt cx="454526" cy="11290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FBCB4C-E5F6-F538-7071-7E34FCD822D6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9BF0C93-3830-A765-3F5D-83601E99A5CF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60430FC-D28F-57B7-0911-C52FA5F41C72}"/>
              </a:ext>
            </a:extLst>
          </p:cNvPr>
          <p:cNvGrpSpPr/>
          <p:nvPr/>
        </p:nvGrpSpPr>
        <p:grpSpPr>
          <a:xfrm>
            <a:off x="5562600" y="1828800"/>
            <a:ext cx="454526" cy="1125944"/>
            <a:chOff x="395536" y="1031823"/>
            <a:chExt cx="454526" cy="112904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9F1F0610-2C79-1363-054A-3CB5E7DFBE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CB63316-07DC-E6C3-5543-00431612B101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5CFB9EF-F097-4B5F-3325-DCB6A029C3F0}"/>
              </a:ext>
            </a:extLst>
          </p:cNvPr>
          <p:cNvGrpSpPr/>
          <p:nvPr/>
        </p:nvGrpSpPr>
        <p:grpSpPr>
          <a:xfrm>
            <a:off x="5565274" y="3417382"/>
            <a:ext cx="454526" cy="1325346"/>
            <a:chOff x="376014" y="3889766"/>
            <a:chExt cx="454526" cy="112904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3EA4CEB1-44DA-DEA8-C2E8-DEB6AD85715F}"/>
                </a:ext>
              </a:extLst>
            </p:cNvPr>
            <p:cNvCxnSpPr>
              <a:cxnSpLocks/>
            </p:cNvCxnSpPr>
            <p:nvPr/>
          </p:nvCxnSpPr>
          <p:spPr>
            <a:xfrm>
              <a:off x="830540" y="3889766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759BE4AE-BE5D-0882-E52D-F033BB5EE341}"/>
                </a:ext>
              </a:extLst>
            </p:cNvPr>
            <p:cNvSpPr/>
            <p:nvPr/>
          </p:nvSpPr>
          <p:spPr>
            <a:xfrm>
              <a:off x="376014" y="3889766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15C91DA-7899-35BC-4477-B2AAE9AD5945}"/>
              </a:ext>
            </a:extLst>
          </p:cNvPr>
          <p:cNvGrpSpPr/>
          <p:nvPr/>
        </p:nvGrpSpPr>
        <p:grpSpPr>
          <a:xfrm>
            <a:off x="5562600" y="5181600"/>
            <a:ext cx="454526" cy="1143000"/>
            <a:chOff x="4443900" y="1013258"/>
            <a:chExt cx="454526" cy="112904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F2053693-17E3-896A-EE0E-E7B0FC9CD1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8426" y="1013258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C688C9F-BE35-C17C-1B12-2DDD8A1F3812}"/>
                </a:ext>
              </a:extLst>
            </p:cNvPr>
            <p:cNvSpPr/>
            <p:nvPr/>
          </p:nvSpPr>
          <p:spPr>
            <a:xfrm>
              <a:off x="4443900" y="1013258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4701" r="17006" b="4484"/>
          <a:stretch/>
        </p:blipFill>
        <p:spPr bwMode="auto">
          <a:xfrm>
            <a:off x="381000" y="1295400"/>
            <a:ext cx="4724400" cy="232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ounded Rectangle 13">
            <a:extLst>
              <a:ext uri="{FF2B5EF4-FFF2-40B4-BE49-F238E27FC236}">
                <a16:creationId xmlns:a16="http://schemas.microsoft.com/office/drawing/2014/main" xmlns="" id="{FDE3FAB9-5DA8-B03F-852E-4F9FD57613A7}"/>
              </a:ext>
            </a:extLst>
          </p:cNvPr>
          <p:cNvSpPr/>
          <p:nvPr/>
        </p:nvSpPr>
        <p:spPr>
          <a:xfrm>
            <a:off x="99724" y="3657600"/>
            <a:ext cx="1500476" cy="27025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CHÚ THÍCH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2400" y="4038600"/>
            <a:ext cx="4953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Ngấn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vệt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dấu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nét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400" y="4953000"/>
            <a:ext cx="50292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Thiu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thiu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vừa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mới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ngủ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ngủ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say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1" y="5562600"/>
            <a:ext cx="51054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Lim dim: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mắt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nhắm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hé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mở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-11370"/>
            <a:ext cx="4038600" cy="6863417"/>
          </a:xfrm>
          <a:prstGeom prst="rect">
            <a:avLst/>
          </a:prstGeom>
          <a:solidFill>
            <a:srgbClr val="E2ECEC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Ơi </a:t>
            </a:r>
            <a:r>
              <a:rPr lang="vi-VN" sz="2200" dirty="0">
                <a:cs typeface="Times New Roman" pitchFamily="18" charset="0"/>
              </a:rPr>
              <a:t>chích choè ơi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Chim </a:t>
            </a:r>
            <a:r>
              <a:rPr lang="vi-VN" sz="2200" dirty="0">
                <a:cs typeface="Times New Roman" pitchFamily="18" charset="0"/>
              </a:rPr>
              <a:t>đừng hót nữa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 </a:t>
            </a:r>
            <a:r>
              <a:rPr lang="vi-VN" sz="2200" dirty="0">
                <a:cs typeface="Times New Roman" pitchFamily="18" charset="0"/>
              </a:rPr>
              <a:t>em ốm rồi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Lặng </a:t>
            </a:r>
            <a:r>
              <a:rPr lang="vi-VN" sz="2200" dirty="0">
                <a:cs typeface="Times New Roman" pitchFamily="18" charset="0"/>
              </a:rPr>
              <a:t>cho bà ngủ</a:t>
            </a:r>
            <a:endParaRPr lang="en-US" sz="2200" dirty="0">
              <a:cs typeface="Times New Roman" pitchFamily="18" charset="0"/>
            </a:endParaRP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Bàn </a:t>
            </a:r>
            <a:r>
              <a:rPr lang="vi-VN" sz="2200" dirty="0">
                <a:cs typeface="Times New Roman" pitchFamily="18" charset="0"/>
              </a:rPr>
              <a:t>tay bé nhỏ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Vẫy </a:t>
            </a:r>
            <a:r>
              <a:rPr lang="vi-VN" sz="2200" dirty="0">
                <a:cs typeface="Times New Roman" pitchFamily="18" charset="0"/>
              </a:rPr>
              <a:t>quạt thật đều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Ngấn </a:t>
            </a:r>
            <a:r>
              <a:rPr lang="vi-VN" sz="2200" dirty="0">
                <a:cs typeface="Times New Roman" pitchFamily="18" charset="0"/>
              </a:rPr>
              <a:t>nắng thiu thiu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Đậu </a:t>
            </a:r>
            <a:r>
              <a:rPr lang="vi-VN" sz="2200" dirty="0">
                <a:cs typeface="Times New Roman" pitchFamily="18" charset="0"/>
              </a:rPr>
              <a:t>trên tường trắng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Căn </a:t>
            </a:r>
            <a:r>
              <a:rPr lang="vi-VN" sz="2200" dirty="0">
                <a:cs typeface="Times New Roman" pitchFamily="18" charset="0"/>
              </a:rPr>
              <a:t>nhà đã vắng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Cốc </a:t>
            </a:r>
            <a:r>
              <a:rPr lang="vi-VN" sz="2200" dirty="0">
                <a:cs typeface="Times New Roman" pitchFamily="18" charset="0"/>
              </a:rPr>
              <a:t>chén lặng 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Đôi </a:t>
            </a:r>
            <a:r>
              <a:rPr lang="vi-VN" sz="2200" dirty="0">
                <a:cs typeface="Times New Roman" pitchFamily="18" charset="0"/>
              </a:rPr>
              <a:t>mắt lim dim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Ngủ </a:t>
            </a:r>
            <a:r>
              <a:rPr lang="vi-VN" sz="2200" dirty="0">
                <a:cs typeface="Times New Roman" pitchFamily="18" charset="0"/>
              </a:rPr>
              <a:t>ngon bà nhé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Hoa </a:t>
            </a:r>
            <a:r>
              <a:rPr lang="vi-VN" sz="2200" dirty="0">
                <a:cs typeface="Times New Roman" pitchFamily="18" charset="0"/>
              </a:rPr>
              <a:t>xoan, hoa khế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Chín </a:t>
            </a:r>
            <a:r>
              <a:rPr lang="vi-VN" sz="2200" dirty="0">
                <a:cs typeface="Times New Roman" pitchFamily="18" charset="0"/>
              </a:rPr>
              <a:t>lặng trong vườn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vi-VN" sz="2200" dirty="0" smtClean="0">
                <a:cs typeface="Times New Roman" pitchFamily="18" charset="0"/>
              </a:rPr>
              <a:t>mơ </a:t>
            </a:r>
            <a:r>
              <a:rPr lang="vi-VN" sz="2200" dirty="0">
                <a:cs typeface="Times New Roman" pitchFamily="18" charset="0"/>
              </a:rPr>
              <a:t>tay cháu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Quạt </a:t>
            </a:r>
            <a:r>
              <a:rPr lang="vi-VN" sz="2200" dirty="0">
                <a:cs typeface="Times New Roman" pitchFamily="18" charset="0"/>
              </a:rPr>
              <a:t>đầy hương thơm</a:t>
            </a:r>
          </a:p>
          <a:p>
            <a:r>
              <a:rPr lang="en-US" sz="2200" i="1" dirty="0">
                <a:cs typeface="Times New Roman" pitchFamily="18" charset="0"/>
              </a:rPr>
              <a:t>	</a:t>
            </a:r>
            <a:r>
              <a:rPr lang="en-US" sz="2200" i="1" dirty="0" smtClean="0">
                <a:cs typeface="Times New Roman" pitchFamily="18" charset="0"/>
              </a:rPr>
              <a:t>	</a:t>
            </a:r>
            <a:r>
              <a:rPr lang="vi-VN" sz="2200" b="1" i="1" dirty="0" smtClean="0">
                <a:cs typeface="Times New Roman" pitchFamily="18" charset="0"/>
              </a:rPr>
              <a:t>Thạch </a:t>
            </a:r>
            <a:r>
              <a:rPr lang="vi-VN" sz="2200" b="1" i="1" dirty="0">
                <a:cs typeface="Times New Roman" pitchFamily="18" charset="0"/>
              </a:rPr>
              <a:t>Quỳ</a:t>
            </a:r>
            <a:endParaRPr lang="vi-VN" sz="22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xmlns="" id="{6B29C666-FFF7-D229-C810-1E7DF4E86B9A}"/>
              </a:ext>
            </a:extLst>
          </p:cNvPr>
          <p:cNvSpPr/>
          <p:nvPr/>
        </p:nvSpPr>
        <p:spPr>
          <a:xfrm>
            <a:off x="0" y="-16346"/>
            <a:ext cx="1600200" cy="6259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11314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1943F63-4E36-1B4E-6DD9-B7D7E519CE4E}"/>
              </a:ext>
            </a:extLst>
          </p:cNvPr>
          <p:cNvGrpSpPr/>
          <p:nvPr/>
        </p:nvGrpSpPr>
        <p:grpSpPr>
          <a:xfrm>
            <a:off x="5562600" y="76200"/>
            <a:ext cx="454526" cy="1195215"/>
            <a:chOff x="395536" y="1031823"/>
            <a:chExt cx="454526" cy="11290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FBCB4C-E5F6-F538-7071-7E34FCD822D6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9BF0C93-3830-A765-3F5D-83601E99A5CF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60430FC-D28F-57B7-0911-C52FA5F41C72}"/>
              </a:ext>
            </a:extLst>
          </p:cNvPr>
          <p:cNvGrpSpPr/>
          <p:nvPr/>
        </p:nvGrpSpPr>
        <p:grpSpPr>
          <a:xfrm>
            <a:off x="5562600" y="1828800"/>
            <a:ext cx="454526" cy="1125944"/>
            <a:chOff x="395536" y="1031823"/>
            <a:chExt cx="454526" cy="112904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9F1F0610-2C79-1363-054A-3CB5E7DFBE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CB63316-07DC-E6C3-5543-00431612B101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5CFB9EF-F097-4B5F-3325-DCB6A029C3F0}"/>
              </a:ext>
            </a:extLst>
          </p:cNvPr>
          <p:cNvGrpSpPr/>
          <p:nvPr/>
        </p:nvGrpSpPr>
        <p:grpSpPr>
          <a:xfrm>
            <a:off x="5565274" y="3417382"/>
            <a:ext cx="454526" cy="1325346"/>
            <a:chOff x="376014" y="3889766"/>
            <a:chExt cx="454526" cy="112904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3EA4CEB1-44DA-DEA8-C2E8-DEB6AD85715F}"/>
                </a:ext>
              </a:extLst>
            </p:cNvPr>
            <p:cNvCxnSpPr>
              <a:cxnSpLocks/>
            </p:cNvCxnSpPr>
            <p:nvPr/>
          </p:nvCxnSpPr>
          <p:spPr>
            <a:xfrm>
              <a:off x="830540" y="3889766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759BE4AE-BE5D-0882-E52D-F033BB5EE341}"/>
                </a:ext>
              </a:extLst>
            </p:cNvPr>
            <p:cNvSpPr/>
            <p:nvPr/>
          </p:nvSpPr>
          <p:spPr>
            <a:xfrm>
              <a:off x="376014" y="3889766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15C91DA-7899-35BC-4477-B2AAE9AD5945}"/>
              </a:ext>
            </a:extLst>
          </p:cNvPr>
          <p:cNvGrpSpPr/>
          <p:nvPr/>
        </p:nvGrpSpPr>
        <p:grpSpPr>
          <a:xfrm>
            <a:off x="5562600" y="5181600"/>
            <a:ext cx="454526" cy="1143000"/>
            <a:chOff x="4443900" y="1013258"/>
            <a:chExt cx="454526" cy="112904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F2053693-17E3-896A-EE0E-E7B0FC9CD1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8426" y="1013258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C688C9F-BE35-C17C-1B12-2DDD8A1F3812}"/>
                </a:ext>
              </a:extLst>
            </p:cNvPr>
            <p:cNvSpPr/>
            <p:nvPr/>
          </p:nvSpPr>
          <p:spPr>
            <a:xfrm>
              <a:off x="4443900" y="1013258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4701" r="17006" b="4484"/>
          <a:stretch/>
        </p:blipFill>
        <p:spPr bwMode="auto">
          <a:xfrm>
            <a:off x="381000" y="1295400"/>
            <a:ext cx="4724400" cy="232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Explosion 1 27"/>
          <p:cNvSpPr/>
          <p:nvPr/>
        </p:nvSpPr>
        <p:spPr>
          <a:xfrm>
            <a:off x="304800" y="3276600"/>
            <a:ext cx="3962400" cy="2819400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66800" y="4191000"/>
            <a:ext cx="2476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4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-76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7101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Ơi chích choè ơi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Chim đừng </a:t>
            </a:r>
            <a:r>
              <a:rPr lang="vi-VN" sz="2400">
                <a:cs typeface="Times New Roman" pitchFamily="18" charset="0"/>
              </a:rPr>
              <a:t>hót </a:t>
            </a:r>
            <a:r>
              <a:rPr lang="vi-VN" sz="2400" smtClean="0">
                <a:cs typeface="Times New Roman" pitchFamily="18" charset="0"/>
              </a:rPr>
              <a:t>nữa</a:t>
            </a:r>
            <a:r>
              <a:rPr lang="en-US" sz="2400" smtClean="0">
                <a:cs typeface="Times New Roman" pitchFamily="18" charset="0"/>
              </a:rPr>
              <a:t>!</a:t>
            </a:r>
            <a:r>
              <a:rPr lang="vi-VN" sz="2400" dirty="0">
                <a:cs typeface="Times New Roman" pitchFamily="18" charset="0"/>
              </a:rPr>
              <a:t/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Bà em ốm rồi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Lặng cho bà </a:t>
            </a:r>
            <a:r>
              <a:rPr lang="vi-VN" sz="2400" dirty="0" smtClean="0">
                <a:cs typeface="Times New Roman" pitchFamily="18" charset="0"/>
              </a:rPr>
              <a:t>ngủ</a:t>
            </a:r>
            <a:endParaRPr lang="en-US" sz="2400" dirty="0" smtClean="0"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  <a:p>
            <a:r>
              <a:rPr lang="vi-VN" sz="2400" dirty="0">
                <a:cs typeface="Times New Roman" pitchFamily="18" charset="0"/>
              </a:rPr>
              <a:t>Bàn tay bé nhỏ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Vẫy quạt</a:t>
            </a:r>
            <a:r>
              <a:rPr lang="vi-VN" sz="2400" dirty="0" smtClean="0">
                <a:cs typeface="Times New Roman" pitchFamily="18" charset="0"/>
              </a:rPr>
              <a:t> </a:t>
            </a:r>
            <a:r>
              <a:rPr lang="vi-VN" sz="2400" dirty="0">
                <a:cs typeface="Times New Roman" pitchFamily="18" charset="0"/>
              </a:rPr>
              <a:t>thật đều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Ngấn nắng thiu thiu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Đậu trên tường </a:t>
            </a:r>
            <a:r>
              <a:rPr lang="vi-VN" sz="2400" dirty="0" smtClean="0">
                <a:cs typeface="Times New Roman" pitchFamily="18" charset="0"/>
              </a:rPr>
              <a:t>trắng</a:t>
            </a:r>
            <a:endParaRPr lang="en-US" sz="2400" dirty="0" smtClean="0"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28956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Căn nhà đã vắng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Cốc chén lặng 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Đôi mắt lim dim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Ngủ ngon </a:t>
            </a:r>
            <a:r>
              <a:rPr lang="vi-VN" sz="2400">
                <a:cs typeface="Times New Roman" pitchFamily="18" charset="0"/>
              </a:rPr>
              <a:t>bà </a:t>
            </a:r>
            <a:r>
              <a:rPr lang="vi-VN" sz="2400" smtClean="0">
                <a:cs typeface="Times New Roman" pitchFamily="18" charset="0"/>
              </a:rPr>
              <a:t>nhé</a:t>
            </a:r>
            <a:r>
              <a:rPr lang="en-US" sz="2400" smtClean="0">
                <a:cs typeface="Times New Roman" pitchFamily="18" charset="0"/>
              </a:rPr>
              <a:t>!</a:t>
            </a:r>
            <a:endParaRPr lang="en-US" sz="2400" dirty="0">
              <a:cs typeface="Times New Roman" pitchFamily="18" charset="0"/>
            </a:endParaRPr>
          </a:p>
          <a:p>
            <a:endParaRPr lang="en-US" sz="2400" dirty="0" smtClean="0">
              <a:cs typeface="Times New Roman" pitchFamily="18" charset="0"/>
            </a:endParaRPr>
          </a:p>
          <a:p>
            <a:r>
              <a:rPr lang="vi-VN" sz="2400" dirty="0" smtClean="0">
                <a:cs typeface="Times New Roman" pitchFamily="18" charset="0"/>
              </a:rPr>
              <a:t>Hoa </a:t>
            </a:r>
            <a:r>
              <a:rPr lang="vi-VN" sz="2400" dirty="0">
                <a:cs typeface="Times New Roman" pitchFamily="18" charset="0"/>
              </a:rPr>
              <a:t>xoan, hoa khế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Chín lặng trong vườn</a:t>
            </a:r>
            <a:r>
              <a:rPr lang="vi-VN" sz="2400">
                <a:cs typeface="Times New Roman" pitchFamily="18" charset="0"/>
              </a:rPr>
              <a:t/>
            </a:r>
            <a:br>
              <a:rPr lang="vi-VN" sz="2400">
                <a:cs typeface="Times New Roman" pitchFamily="18" charset="0"/>
              </a:rPr>
            </a:br>
            <a:r>
              <a:rPr lang="vi-VN" sz="2400" smtClean="0">
                <a:cs typeface="Times New Roman" pitchFamily="18" charset="0"/>
              </a:rPr>
              <a:t>Bà </a:t>
            </a:r>
            <a:r>
              <a:rPr lang="vi-VN" sz="2400" dirty="0">
                <a:cs typeface="Times New Roman" pitchFamily="18" charset="0"/>
              </a:rPr>
              <a:t>mơ tay cháu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Quạt đầy hương thơm</a:t>
            </a:r>
          </a:p>
          <a:p>
            <a:r>
              <a:rPr lang="en-US" sz="2400" i="1" dirty="0">
                <a:cs typeface="Times New Roman" pitchFamily="18" charset="0"/>
              </a:rPr>
              <a:t>	</a:t>
            </a:r>
            <a:r>
              <a:rPr lang="vi-VN" sz="2400" b="1" i="1" dirty="0">
                <a:cs typeface="Times New Roman" pitchFamily="18" charset="0"/>
              </a:rPr>
              <a:t>Thạch Quỳ</a:t>
            </a:r>
            <a:endParaRPr lang="vi-VN" sz="2400" dirty="0"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52478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9042" y="289113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46482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0" y="6096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=""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14514" y="0"/>
            <a:ext cx="3338286" cy="473107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343972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138824" y="548681"/>
            <a:ext cx="2334560" cy="5856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70" y="452671"/>
            <a:ext cx="6015303" cy="53765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214458C-4A31-43CD-ACD5-B4E1612362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6228185" y="4515719"/>
            <a:ext cx="2610189" cy="2387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1564" y="2797739"/>
            <a:ext cx="4320914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44874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646</Words>
  <Application>Microsoft Office PowerPoint</Application>
  <PresentationFormat>On-screen Show (4:3)</PresentationFormat>
  <Paragraphs>138</Paragraphs>
  <Slides>27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Microsoft YaHei</vt:lpstr>
      <vt:lpstr>Arial</vt:lpstr>
      <vt:lpstr>Arial-Rounded</vt:lpstr>
      <vt:lpstr>Calibri</vt:lpstr>
      <vt:lpstr>Times New Roman</vt:lpstr>
      <vt:lpstr>UTM Avo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68</cp:revision>
  <dcterms:created xsi:type="dcterms:W3CDTF">2022-08-29T20:13:16Z</dcterms:created>
  <dcterms:modified xsi:type="dcterms:W3CDTF">2024-10-28T04:14:17Z</dcterms:modified>
</cp:coreProperties>
</file>