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7" r:id="rId3"/>
    <p:sldId id="329" r:id="rId4"/>
    <p:sldId id="306" r:id="rId5"/>
    <p:sldId id="339" r:id="rId6"/>
    <p:sldId id="263" r:id="rId7"/>
    <p:sldId id="337" r:id="rId8"/>
    <p:sldId id="260" r:id="rId9"/>
    <p:sldId id="331" r:id="rId10"/>
    <p:sldId id="338" r:id="rId11"/>
    <p:sldId id="308" r:id="rId12"/>
    <p:sldId id="309" r:id="rId13"/>
    <p:sldId id="330" r:id="rId14"/>
    <p:sldId id="311" r:id="rId15"/>
    <p:sldId id="312" r:id="rId16"/>
    <p:sldId id="314" r:id="rId17"/>
    <p:sldId id="313" r:id="rId18"/>
    <p:sldId id="335" r:id="rId19"/>
    <p:sldId id="333" r:id="rId20"/>
    <p:sldId id="315" r:id="rId21"/>
    <p:sldId id="316" r:id="rId22"/>
    <p:sldId id="336" r:id="rId23"/>
    <p:sldId id="266" r:id="rId24"/>
  </p:sldIdLst>
  <p:sldSz cx="18288000" cy="10287000"/>
  <p:notesSz cx="6858000" cy="9144000"/>
  <p:embeddedFontLst>
    <p:embeddedFont>
      <p:font typeface="Amatic SC" panose="020B0604020202020204" charset="-79"/>
      <p:regular r:id="rId26"/>
      <p:bold r:id="rId27"/>
    </p:embeddedFont>
    <p:embeddedFont>
      <p:font typeface="Didact Gothic" panose="020B0604020202020204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E2A7DE-3CDE-4FC2-9E2C-C064738AB7B1}">
          <p14:sldIdLst>
            <p14:sldId id="257"/>
            <p14:sldId id="329"/>
            <p14:sldId id="306"/>
            <p14:sldId id="339"/>
            <p14:sldId id="263"/>
            <p14:sldId id="337"/>
            <p14:sldId id="260"/>
            <p14:sldId id="331"/>
            <p14:sldId id="338"/>
            <p14:sldId id="308"/>
            <p14:sldId id="309"/>
            <p14:sldId id="330"/>
            <p14:sldId id="311"/>
            <p14:sldId id="312"/>
            <p14:sldId id="314"/>
            <p14:sldId id="313"/>
            <p14:sldId id="335"/>
            <p14:sldId id="333"/>
            <p14:sldId id="315"/>
            <p14:sldId id="316"/>
            <p14:sldId id="336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D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82" y="2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FD2D7-CFC9-4C2C-9138-DC90EC1B1C15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BA89-3291-4E94-A313-BBC42FA1A7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12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75f449325_7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75f449325_7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44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CBA89-3291-4E94-A313-BBC42FA1A7B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0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" y="3008"/>
            <a:ext cx="18248758" cy="10280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21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Title and long li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1440100" y="2601600"/>
            <a:ext cx="15407400" cy="64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596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2400"/>
            </a:lvl1pPr>
            <a:lvl2pPr marL="1828800" lvl="1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marL="2743200" lvl="2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marL="3657600" lvl="3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marL="4572000" lvl="4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marL="5486400" lvl="5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marL="6400800" lvl="6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marL="7315200" lvl="7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marL="8229600" lvl="8" indent="-5969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1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ctrTitle"/>
          </p:nvPr>
        </p:nvSpPr>
        <p:spPr>
          <a:xfrm>
            <a:off x="3585000" y="1043150"/>
            <a:ext cx="111180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225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4281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0.svg"/><Relationship Id="rId10" Type="http://schemas.openxmlformats.org/officeDocument/2006/relationships/image" Target="../media/image25.sv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2.sv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0.svg"/><Relationship Id="rId7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2.svg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6.svg"/><Relationship Id="rId3" Type="http://schemas.openxmlformats.org/officeDocument/2006/relationships/image" Target="../media/image60.svg"/><Relationship Id="rId7" Type="http://schemas.openxmlformats.org/officeDocument/2006/relationships/image" Target="../media/image7.png"/><Relationship Id="rId12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4.svg"/><Relationship Id="rId5" Type="http://schemas.openxmlformats.org/officeDocument/2006/relationships/image" Target="../media/image4.png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0.svg"/><Relationship Id="rId7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6.sv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0.svg"/><Relationship Id="rId7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8.svg"/><Relationship Id="rId5" Type="http://schemas.openxmlformats.org/officeDocument/2006/relationships/image" Target="../media/image4.pn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7.png"/><Relationship Id="rId5" Type="http://schemas.openxmlformats.org/officeDocument/2006/relationships/image" Target="../media/image19.png"/><Relationship Id="rId10" Type="http://schemas.openxmlformats.org/officeDocument/2006/relationships/image" Target="../media/image70.sv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3.svg"/><Relationship Id="rId7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75.sv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0.svg"/><Relationship Id="rId7" Type="http://schemas.openxmlformats.org/officeDocument/2006/relationships/image" Target="../media/image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92.svg"/><Relationship Id="rId5" Type="http://schemas.openxmlformats.org/officeDocument/2006/relationships/image" Target="../media/image4.png"/><Relationship Id="rId10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11.svg"/><Relationship Id="rId12" Type="http://schemas.openxmlformats.org/officeDocument/2006/relationships/image" Target="../media/image5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5" Type="http://schemas.openxmlformats.org/officeDocument/2006/relationships/image" Target="../media/image4.pn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13.svg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0.svg"/><Relationship Id="rId10" Type="http://schemas.openxmlformats.org/officeDocument/2006/relationships/image" Target="../media/image25.sv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41.sv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78301" y="1783233"/>
            <a:ext cx="14006577" cy="61969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47382" y="8004439"/>
            <a:ext cx="3608946" cy="20104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43071" r="264" b="7281"/>
          <a:stretch>
            <a:fillRect/>
          </a:stretch>
        </p:blipFill>
        <p:spPr>
          <a:xfrm>
            <a:off x="0" y="3698298"/>
            <a:ext cx="2707905" cy="65887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998383" y="347272"/>
            <a:ext cx="1857226" cy="16308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800000" flipH="1">
            <a:off x="12978296" y="1407561"/>
            <a:ext cx="2831403" cy="470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892677">
            <a:off x="15179727" y="6168831"/>
            <a:ext cx="3494539" cy="36712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147744" y="2691657"/>
            <a:ext cx="12915900" cy="346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 ẤM GIA ĐÌNH</a:t>
            </a:r>
            <a:endParaRPr lang="en-US" sz="8000" b="1" u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5406285F-0375-0AB0-D872-77627CFBDE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21554" y="327469"/>
            <a:ext cx="2892543" cy="288728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D6A5A919-9B18-9A7D-29F5-2BEC43AFAEF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67720" y="6156836"/>
            <a:ext cx="5618585" cy="4431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05CD5038-70EC-2B9A-1AF1-695144F10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5963" y="362732"/>
            <a:ext cx="12755017" cy="8055129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xmlns="" id="{BC16314E-8B45-AE82-9405-4D106B87C6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352504" flipH="1">
            <a:off x="362073" y="8088225"/>
            <a:ext cx="3320094" cy="1157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EF2A20B-55C9-DC91-08E0-233BA56665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843294" y="1816295"/>
            <a:ext cx="4531010" cy="80551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68C6EEC-60C9-480B-0EB6-C1C21149063B}"/>
              </a:ext>
            </a:extLst>
          </p:cNvPr>
          <p:cNvSpPr txBox="1"/>
          <p:nvPr/>
        </p:nvSpPr>
        <p:spPr>
          <a:xfrm>
            <a:off x="3298393" y="1560626"/>
            <a:ext cx="8974268" cy="572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5000" dirty="0">
                <a:latin typeface="Arial" panose="020B0604020202020204" pitchFamily="34" charset="0"/>
                <a:cs typeface="Arial" panose="020B0604020202020204" pitchFamily="34" charset="0"/>
              </a:rPr>
              <a:t>Giọng nhẹ nhàng, tình cảm.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5000" dirty="0">
                <a:latin typeface="Arial" panose="020B0604020202020204" pitchFamily="34" charset="0"/>
                <a:cs typeface="Arial" panose="020B0604020202020204" pitchFamily="34" charset="0"/>
              </a:rPr>
              <a:t>Đọc chậm rãi ở câu cuối. 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000464" y="1857352"/>
            <a:ext cx="941070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88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88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88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88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8800" b="1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14316" y="5159886"/>
            <a:ext cx="6052741" cy="1956082"/>
            <a:chOff x="714316" y="5159886"/>
            <a:chExt cx="6052741" cy="195608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1EFE6209-D3ED-7F7F-2CBE-0A7C9B9839BF}"/>
                </a:ext>
              </a:extLst>
            </p:cNvPr>
            <p:cNvSpPr/>
            <p:nvPr/>
          </p:nvSpPr>
          <p:spPr>
            <a:xfrm>
              <a:off x="1542696" y="5602305"/>
              <a:ext cx="5097605" cy="145356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0239451-9F20-7951-1DFA-46D209F2D96F}"/>
                </a:ext>
              </a:extLst>
            </p:cNvPr>
            <p:cNvSpPr txBox="1"/>
            <p:nvPr/>
          </p:nvSpPr>
          <p:spPr>
            <a:xfrm>
              <a:off x="714316" y="5777140"/>
              <a:ext cx="6052741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Dắt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vòng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men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C388707C-C406-03DE-3B5C-79A8844F5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3237" y="5159886"/>
              <a:ext cx="920576" cy="920576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D4F8318-3EB1-770A-BFED-85D777B1B904}"/>
              </a:ext>
            </a:extLst>
          </p:cNvPr>
          <p:cNvSpPr txBox="1"/>
          <p:nvPr/>
        </p:nvSpPr>
        <p:spPr>
          <a:xfrm>
            <a:off x="8501058" y="5072062"/>
            <a:ext cx="9786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 mẹ, ông bà hoặc anh chị cho bé bám vào tay để men theo tập đi. 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FF7E5B2-5F1E-C6D1-0422-D7A8E20C50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6767057" y="5480942"/>
            <a:ext cx="2095538" cy="145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4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1" tmFilter="0, 0; 0.125,0.2665; 0.25,0.4; 0.375,0.465; 0.5,0.5;  0.625,0.535; 0.75,0.6; 0.875,0.7335; 1,1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21" decel="50000">
                                          <p:stCondLst>
                                            <p:cond delay="8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8288000" cy="996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63963" y="291095"/>
            <a:ext cx="8123275" cy="54913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F06BE-BCBB-80A3-5CE1-FF003FADF876}"/>
              </a:ext>
            </a:extLst>
          </p:cNvPr>
          <p:cNvSpPr txBox="1"/>
          <p:nvPr/>
        </p:nvSpPr>
        <p:spPr>
          <a:xfrm>
            <a:off x="792044" y="2016031"/>
            <a:ext cx="7559911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Khổ thơ 1 gợi lại kỉ niệm gì về ngưỡng cửa?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3DEC1651-C96A-D872-171B-45904A0697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173156" y="5407081"/>
            <a:ext cx="4704890" cy="49195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8C19A4-1099-260D-15D6-C3012A0639B3}"/>
              </a:ext>
            </a:extLst>
          </p:cNvPr>
          <p:cNvSpPr txBox="1"/>
          <p:nvPr/>
        </p:nvSpPr>
        <p:spPr>
          <a:xfrm>
            <a:off x="8783101" y="3272533"/>
            <a:ext cx="7853812" cy="4387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ợi lại những kỉ niệm quen thuộc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4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46694" y="683874"/>
            <a:ext cx="8123275" cy="54913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F06BE-BCBB-80A3-5CE1-FF003FADF876}"/>
              </a:ext>
            </a:extLst>
          </p:cNvPr>
          <p:cNvSpPr txBox="1"/>
          <p:nvPr/>
        </p:nvSpPr>
        <p:spPr>
          <a:xfrm>
            <a:off x="928375" y="1920405"/>
            <a:ext cx="7559911" cy="3677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smtClean="0">
                <a:latin typeface="Arial" panose="020B0604020202020204" pitchFamily="34" charset="0"/>
                <a:cs typeface="Arial" panose="020B0604020202020204" pitchFamily="34" charset="0"/>
              </a:rPr>
              <a:t>Những hình ảnh nào trong bài thơ nói lên nỗi vất vả của bố mẹ?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8C19A4-1099-260D-15D6-C3012A0639B3}"/>
              </a:ext>
            </a:extLst>
          </p:cNvPr>
          <p:cNvSpPr txBox="1"/>
          <p:nvPr/>
        </p:nvSpPr>
        <p:spPr>
          <a:xfrm>
            <a:off x="9098973" y="2712612"/>
            <a:ext cx="7853812" cy="4387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bố mẹ lúc nào cũng tất bật</a:t>
            </a:r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 ảnh đêm khuya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99F3AE75-B361-9BFA-D088-739FEED06E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343495" y="6142182"/>
            <a:ext cx="4629873" cy="4114800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xmlns="" id="{A5E46DAA-ED06-692D-D918-FC9A52A0FE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440966" y="6730925"/>
            <a:ext cx="7315200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5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6559" y="728072"/>
            <a:ext cx="8763000" cy="6555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F06BE-BCBB-80A3-5CE1-FF003FADF876}"/>
              </a:ext>
            </a:extLst>
          </p:cNvPr>
          <p:cNvSpPr txBox="1"/>
          <p:nvPr/>
        </p:nvSpPr>
        <p:spPr>
          <a:xfrm>
            <a:off x="1032996" y="2189398"/>
            <a:ext cx="7559911" cy="327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Hình ảnh nào trong bài thơ thể hiện niềm vui bạn bè gần với ngưỡng cửa?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8C19A4-1099-260D-15D6-C3012A0639B3}"/>
              </a:ext>
            </a:extLst>
          </p:cNvPr>
          <p:cNvSpPr txBox="1"/>
          <p:nvPr/>
        </p:nvSpPr>
        <p:spPr>
          <a:xfrm>
            <a:off x="9277350" y="3465814"/>
            <a:ext cx="9010650" cy="327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>
              <a:lnSpc>
                <a:spcPct val="150000"/>
              </a:lnSpc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“Nơi bạn bè chạy tới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50000"/>
              </a:lnSpc>
            </a:pPr>
            <a:r>
              <a:rPr lang="vi-VN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lúc nào cũng vui”.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xmlns="" id="{A5E46DAA-ED06-692D-D918-FC9A52A0FE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440966" y="6730925"/>
            <a:ext cx="7315200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1668" y="632482"/>
            <a:ext cx="8763000" cy="46993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F06BE-BCBB-80A3-5CE1-FF003FADF876}"/>
              </a:ext>
            </a:extLst>
          </p:cNvPr>
          <p:cNvSpPr txBox="1"/>
          <p:nvPr/>
        </p:nvSpPr>
        <p:spPr>
          <a:xfrm>
            <a:off x="1133212" y="1912270"/>
            <a:ext cx="7559911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Bạn hiểu “con đường xa tắp” ở khổ thơ 3 là gì?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34084" y="2982733"/>
            <a:ext cx="8061779" cy="1063433"/>
            <a:chOff x="9634084" y="2982733"/>
            <a:chExt cx="8061779" cy="106343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48C19A4-1099-260D-15D6-C3012A0639B3}"/>
                </a:ext>
              </a:extLst>
            </p:cNvPr>
            <p:cNvSpPr txBox="1"/>
            <p:nvPr/>
          </p:nvSpPr>
          <p:spPr>
            <a:xfrm>
              <a:off x="11177114" y="2982733"/>
              <a:ext cx="6518749" cy="106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EB8DFD81-053D-35F4-339C-D9C2B0F38E49}"/>
                </a:ext>
              </a:extLst>
            </p:cNvPr>
            <p:cNvSpPr/>
            <p:nvPr/>
          </p:nvSpPr>
          <p:spPr>
            <a:xfrm>
              <a:off x="9634084" y="2982733"/>
              <a:ext cx="1238250" cy="100271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616766" y="4759729"/>
            <a:ext cx="9073267" cy="1073419"/>
            <a:chOff x="9616766" y="4759729"/>
            <a:chExt cx="9073267" cy="107341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AFE9B3E-E5B2-6EEE-E56A-9B5D6CA9B233}"/>
                </a:ext>
              </a:extLst>
            </p:cNvPr>
            <p:cNvSpPr txBox="1"/>
            <p:nvPr/>
          </p:nvSpPr>
          <p:spPr>
            <a:xfrm>
              <a:off x="11229068" y="4759729"/>
              <a:ext cx="7460965" cy="106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>
                  <a:latin typeface="Arial" panose="020B0604020202020204" pitchFamily="34" charset="0"/>
                  <a:cs typeface="Arial" panose="020B0604020202020204" pitchFamily="34" charset="0"/>
                </a:rPr>
                <a:t>Đường đến nhà bạn bè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B94CCBEE-8691-2676-9B22-63A93D1DDB2E}"/>
                </a:ext>
              </a:extLst>
            </p:cNvPr>
            <p:cNvSpPr/>
            <p:nvPr/>
          </p:nvSpPr>
          <p:spPr>
            <a:xfrm>
              <a:off x="9616766" y="4830438"/>
              <a:ext cx="1238250" cy="100271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641011" y="6441415"/>
            <a:ext cx="8300678" cy="1117462"/>
            <a:chOff x="9641011" y="6441415"/>
            <a:chExt cx="8300678" cy="111746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06A9B69-A8ED-0BE8-4AD7-85DA1E8B25FF}"/>
                </a:ext>
              </a:extLst>
            </p:cNvPr>
            <p:cNvSpPr txBox="1"/>
            <p:nvPr/>
          </p:nvSpPr>
          <p:spPr>
            <a:xfrm>
              <a:off x="11242923" y="6441415"/>
              <a:ext cx="6698766" cy="106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>
                  <a:latin typeface="Arial" panose="020B0604020202020204" pitchFamily="34" charset="0"/>
                  <a:cs typeface="Arial" panose="020B0604020202020204" pitchFamily="34" charset="0"/>
                </a:rPr>
                <a:t>Đường đến tương lai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26723FFB-65BC-46B4-FD2C-C9B177657396}"/>
                </a:ext>
              </a:extLst>
            </p:cNvPr>
            <p:cNvSpPr/>
            <p:nvPr/>
          </p:nvSpPr>
          <p:spPr>
            <a:xfrm>
              <a:off x="9641011" y="6556167"/>
              <a:ext cx="1238250" cy="100271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02EDC14D-144E-C053-9F61-4C2B51EF90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67095" y="5674054"/>
            <a:ext cx="5225143" cy="4114800"/>
          </a:xfrm>
          <a:prstGeom prst="rect">
            <a:avLst/>
          </a:prstGeom>
        </p:spPr>
      </p:pic>
      <p:sp>
        <p:nvSpPr>
          <p:cNvPr id="26" name="Rectangle: Rounded Corners 20">
            <a:extLst>
              <a:ext uri="{FF2B5EF4-FFF2-40B4-BE49-F238E27FC236}">
                <a16:creationId xmlns:a16="http://schemas.microsoft.com/office/drawing/2014/main" xmlns="" id="{26723FFB-65BC-46B4-FD2C-C9B177657396}"/>
              </a:ext>
            </a:extLst>
          </p:cNvPr>
          <p:cNvSpPr/>
          <p:nvPr/>
        </p:nvSpPr>
        <p:spPr>
          <a:xfrm>
            <a:off x="9644066" y="6500822"/>
            <a:ext cx="1238250" cy="10027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709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screenshot&#10;&#10;Description automatically generated">
            <a:extLst>
              <a:ext uri="{FF2B5EF4-FFF2-40B4-BE49-F238E27FC236}">
                <a16:creationId xmlns="" xmlns:a16="http://schemas.microsoft.com/office/drawing/2014/main" id="{05177E10-7D49-A1F3-D5EB-A7228040C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76300"/>
            <a:ext cx="11445763" cy="642599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D9EB7FA9-83C6-7E64-CA72-93B89F472FED}"/>
              </a:ext>
            </a:extLst>
          </p:cNvPr>
          <p:cNvSpPr/>
          <p:nvPr/>
        </p:nvSpPr>
        <p:spPr>
          <a:xfrm>
            <a:off x="785754" y="1142972"/>
            <a:ext cx="11167683" cy="6629616"/>
          </a:xfrm>
          <a:prstGeom prst="roundRect">
            <a:avLst/>
          </a:prstGeom>
          <a:noFill/>
          <a:ln w="25400" cap="flat" cmpd="sng" algn="ctr">
            <a:noFill/>
            <a:prstDash val="dashDot"/>
          </a:ln>
          <a:effectLst/>
        </p:spPr>
        <p:txBody>
          <a:bodyPr wrap="square">
            <a:spAutoFit/>
          </a:bodyPr>
          <a:lstStyle/>
          <a:p>
            <a:pPr algn="just" defTabSz="1828800">
              <a:lnSpc>
                <a:spcPct val="130000"/>
              </a:lnSpc>
              <a:buClr>
                <a:srgbClr val="000000"/>
              </a:buClr>
              <a:defRPr/>
            </a:pPr>
            <a:r>
              <a:rPr lang="vi-VN" sz="6000" kern="0" dirty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  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Ngưỡng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cửa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gắn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bó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với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mỗi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người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từ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tấm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bé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,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chứng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kiến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mọi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vui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buồn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của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mỗi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người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.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Tác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giả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bài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thơ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rất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yêu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quý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ngưỡng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cửa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nhà</a:t>
            </a:r>
            <a:r>
              <a:rPr lang="en-US" sz="6000" kern="0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 </a:t>
            </a:r>
            <a:r>
              <a:rPr lang="en-US" sz="6000" kern="0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mình</a:t>
            </a:r>
            <a:r>
              <a:rPr lang="en-US" sz="6000" kern="0" dirty="0">
                <a:solidFill>
                  <a:schemeClr val="bg1"/>
                </a:solidFill>
                <a:latin typeface="+mj-lt"/>
                <a:ea typeface="Cambria" panose="02040503050406030204" pitchFamily="18" charset="0"/>
                <a:sym typeface="Arial"/>
              </a:rPr>
              <a:t>.</a:t>
            </a:r>
            <a:endParaRPr lang="vi-VN" sz="6000" b="1" kern="0" dirty="0">
              <a:solidFill>
                <a:schemeClr val="bg1"/>
              </a:solidFill>
              <a:latin typeface="+mj-lt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0F055BF-3B6C-8835-4B86-8B866DB8F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142810" y="3271292"/>
            <a:ext cx="7145188" cy="714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6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42900"/>
            <a:ext cx="1751103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/>
          <a:srcRect r="12727" b="9408"/>
          <a:stretch>
            <a:fillRect/>
          </a:stretch>
        </p:blipFill>
        <p:spPr>
          <a:xfrm>
            <a:off x="63383" y="8745498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F06BE-BCBB-80A3-5CE1-FF003FADF876}"/>
              </a:ext>
            </a:extLst>
          </p:cNvPr>
          <p:cNvSpPr txBox="1"/>
          <p:nvPr/>
        </p:nvSpPr>
        <p:spPr>
          <a:xfrm>
            <a:off x="1209116" y="920234"/>
            <a:ext cx="14676556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27F4D32A-5CA4-4161-6C68-38D146CD3C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28360" y="2533521"/>
            <a:ext cx="3757986" cy="2752725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xmlns="" id="{3A1DD96B-21BB-DFFB-6245-DE3EC66008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351521" y="2271206"/>
            <a:ext cx="4010891" cy="2937978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xmlns="" id="{EB1AD6DE-E15C-8BD8-1318-0D7ECA8586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158449" y="2282466"/>
            <a:ext cx="4853570" cy="293797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E87741B-3205-6AB4-09EE-C7E7A41C2551}"/>
              </a:ext>
            </a:extLst>
          </p:cNvPr>
          <p:cNvSpPr txBox="1"/>
          <p:nvPr/>
        </p:nvSpPr>
        <p:spPr>
          <a:xfrm>
            <a:off x="2266182" y="3235014"/>
            <a:ext cx="146761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Soi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D6A2BC4-9F24-1AC5-D1F0-88275F0B4DA3}"/>
              </a:ext>
            </a:extLst>
          </p:cNvPr>
          <p:cNvSpPr txBox="1"/>
          <p:nvPr/>
        </p:nvSpPr>
        <p:spPr>
          <a:xfrm>
            <a:off x="12615189" y="3054598"/>
            <a:ext cx="4964553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A8E6B56-58CB-3714-81D3-1A0BDF99321B}"/>
              </a:ext>
            </a:extLst>
          </p:cNvPr>
          <p:cNvSpPr txBox="1"/>
          <p:nvPr/>
        </p:nvSpPr>
        <p:spPr>
          <a:xfrm>
            <a:off x="7442494" y="3002129"/>
            <a:ext cx="2209800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tắp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CF28247-11E2-67D1-8E75-CC3AFADE7A65}"/>
              </a:ext>
            </a:extLst>
          </p:cNvPr>
          <p:cNvSpPr txBox="1"/>
          <p:nvPr/>
        </p:nvSpPr>
        <p:spPr>
          <a:xfrm>
            <a:off x="1528965" y="5848323"/>
            <a:ext cx="37579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5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hiếu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ọi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DE6FDF8-38FB-4F2D-45F5-C0051AA8C5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220924" y="6453256"/>
            <a:ext cx="1614872" cy="1120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E3C71C7-5156-AA66-EB42-796BAE44E2C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5640129" y="6392602"/>
            <a:ext cx="1614872" cy="112015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0C390B1-F2BA-6881-2B37-1EAFAE7C5C7D}"/>
              </a:ext>
            </a:extLst>
          </p:cNvPr>
          <p:cNvSpPr txBox="1"/>
          <p:nvPr/>
        </p:nvSpPr>
        <p:spPr>
          <a:xfrm>
            <a:off x="7110522" y="5667286"/>
            <a:ext cx="375798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endParaRPr lang="vi-VN" sz="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5000" dirty="0" smtClean="0">
                <a:cs typeface="Arial" panose="020B0604020202020204" pitchFamily="34" charset="0"/>
              </a:rPr>
              <a:t>xa </a:t>
            </a:r>
            <a:r>
              <a:rPr lang="vi-VN" sz="5000" dirty="0">
                <a:cs typeface="Arial" panose="020B0604020202020204" pitchFamily="34" charset="0"/>
              </a:rPr>
              <a:t>tít tắp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899F42F-3FAF-1DF7-5445-78A08B2823E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11244534" y="6405890"/>
            <a:ext cx="1614872" cy="112015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0609EE6-28A3-C644-4B7E-B84D88AA12EF}"/>
              </a:ext>
            </a:extLst>
          </p:cNvPr>
          <p:cNvSpPr txBox="1"/>
          <p:nvPr/>
        </p:nvSpPr>
        <p:spPr>
          <a:xfrm>
            <a:off x="12999628" y="5614610"/>
            <a:ext cx="458011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5000" dirty="0" smtClean="0">
                <a:cs typeface="Arial" panose="020B0604020202020204" pitchFamily="34" charset="0"/>
              </a:rPr>
              <a:t>Thời t</a:t>
            </a:r>
            <a:r>
              <a:rPr lang="en-US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</a:t>
            </a:r>
            <a:r>
              <a:rPr lang="en-US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ấu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huở</a:t>
            </a:r>
            <a:r>
              <a:rPr lang="en-US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vi-VN" sz="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5000" dirty="0" smtClean="0">
                <a:cs typeface="Arial" panose="020B0604020202020204" pitchFamily="34" charset="0"/>
              </a:rPr>
              <a:t>tuổi </a:t>
            </a:r>
            <a:r>
              <a:rPr lang="vi-VN" sz="5000" dirty="0">
                <a:cs typeface="Arial" panose="020B0604020202020204" pitchFamily="34" charset="0"/>
              </a:rPr>
              <a:t>thơ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8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4" grpId="0"/>
      <p:bldP spid="32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9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>
            <a:extLst>
              <a:ext uri="{FF2B5EF4-FFF2-40B4-BE49-F238E27FC236}">
                <a16:creationId xmlns:a16="http://schemas.microsoft.com/office/drawing/2014/main" xmlns="" id="{9C41035F-F873-CE50-A8F1-427C8F460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37162" y="2364873"/>
            <a:ext cx="8697522" cy="63709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/>
          <a:srcRect r="12727" b="9408"/>
          <a:stretch>
            <a:fillRect/>
          </a:stretch>
        </p:blipFill>
        <p:spPr>
          <a:xfrm>
            <a:off x="63383" y="8745498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F06BE-BCBB-80A3-5CE1-FF003FADF876}"/>
              </a:ext>
            </a:extLst>
          </p:cNvPr>
          <p:cNvSpPr txBox="1"/>
          <p:nvPr/>
        </p:nvSpPr>
        <p:spPr>
          <a:xfrm>
            <a:off x="1447800" y="1260981"/>
            <a:ext cx="15656434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Đặt câu với mỗi từ em vừa tìm được ở bài tập 1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AEAC2721-C087-58DA-A903-B4E5C546E1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89222" y="2597840"/>
            <a:ext cx="7021122" cy="6283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F748EAF-957D-0C51-FB52-5EF0DCA9D347}"/>
              </a:ext>
            </a:extLst>
          </p:cNvPr>
          <p:cNvSpPr txBox="1"/>
          <p:nvPr/>
        </p:nvSpPr>
        <p:spPr>
          <a:xfrm>
            <a:off x="9314883" y="3831384"/>
            <a:ext cx="7286774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Ví dụ:</a:t>
            </a:r>
          </a:p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Thuở bé, bà ngoại dắt em tập đi quanh ngưỡng cửa.</a:t>
            </a:r>
          </a:p>
        </p:txBody>
      </p:sp>
    </p:spTree>
    <p:extLst>
      <p:ext uri="{BB962C8B-B14F-4D97-AF65-F5344CB8AC3E}">
        <p14:creationId xmlns:p14="http://schemas.microsoft.com/office/powerpoint/2010/main" val="355154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81C7CD34-EE3A-6C76-95E5-5308DA967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112750" y="7139630"/>
            <a:ext cx="8674185" cy="25046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/>
          <a:srcRect r="12727" b="9408"/>
          <a:stretch>
            <a:fillRect/>
          </a:stretch>
        </p:blipFill>
        <p:spPr>
          <a:xfrm>
            <a:off x="1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241978" y="6667500"/>
            <a:ext cx="2046023" cy="3619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3"/>
            <a:ext cx="1857227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EE1A67-8322-9B50-8F55-F2DE1B809BC3}"/>
              </a:ext>
            </a:extLst>
          </p:cNvPr>
          <p:cNvSpPr txBox="1"/>
          <p:nvPr/>
        </p:nvSpPr>
        <p:spPr>
          <a:xfrm>
            <a:off x="4800600" y="797397"/>
            <a:ext cx="9298485" cy="1246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1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500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727BFF14-2BCD-F7FB-B3C6-50689B62D2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66800" y="2636586"/>
            <a:ext cx="7467600" cy="5013828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256328A2-73C2-0220-7559-1679BA38F8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084580">
            <a:off x="9690093" y="2636586"/>
            <a:ext cx="7467600" cy="50138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7DC677-F925-3AD2-104A-BC0F718B7A2F}"/>
              </a:ext>
            </a:extLst>
          </p:cNvPr>
          <p:cNvSpPr txBox="1"/>
          <p:nvPr/>
        </p:nvSpPr>
        <p:spPr>
          <a:xfrm>
            <a:off x="2057401" y="3574477"/>
            <a:ext cx="5852327" cy="3555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00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lại nội dung của bài học ngày hôm nay</a:t>
            </a:r>
            <a:endParaRPr lang="en-US" sz="50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A4AC9CE-AC3F-0508-DB3B-947BA1FB72C5}"/>
              </a:ext>
            </a:extLst>
          </p:cNvPr>
          <p:cNvSpPr txBox="1"/>
          <p:nvPr/>
        </p:nvSpPr>
        <p:spPr>
          <a:xfrm>
            <a:off x="10712594" y="3558719"/>
            <a:ext cx="5852327" cy="3555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00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cho bài mới Bài đọc 2: Cha sẽ luôn ở bên con</a:t>
            </a:r>
            <a:endParaRPr lang="en-US" sz="500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8785" y="495300"/>
            <a:ext cx="1575043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460" y="350575"/>
            <a:ext cx="3756389" cy="19204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32017" flipH="1">
            <a:off x="12649815" y="2097700"/>
            <a:ext cx="3320094" cy="1157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1159" b="7450"/>
          <a:stretch>
            <a:fillRect/>
          </a:stretch>
        </p:blipFill>
        <p:spPr>
          <a:xfrm>
            <a:off x="0" y="6397889"/>
            <a:ext cx="3483710" cy="3889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83710" y="7879804"/>
            <a:ext cx="1603794" cy="24071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241825" y="7576109"/>
            <a:ext cx="5646125" cy="256428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945753" y="3327938"/>
            <a:ext cx="12087524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8538348" y="2271029"/>
            <a:ext cx="1211303" cy="9834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417858" y="495300"/>
            <a:ext cx="2470092" cy="201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ctrTitle"/>
          </p:nvPr>
        </p:nvSpPr>
        <p:spPr>
          <a:xfrm>
            <a:off x="3959424" y="0"/>
            <a:ext cx="11118000" cy="1159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5000">
                <a:solidFill>
                  <a:schemeClr val="accent6"/>
                </a:solidFill>
                <a:latin typeface="+mj-lt"/>
              </a:rPr>
              <a:t>TRÒ CHƠI Ô CHỮ</a:t>
            </a:r>
            <a:endParaRPr sz="5000" dirty="0">
              <a:latin typeface="+mj-lt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xmlns="" id="{C9E2230D-E0FA-FF9B-43C5-F588421055F6}"/>
              </a:ext>
            </a:extLst>
          </p:cNvPr>
          <p:cNvGrpSpPr/>
          <p:nvPr/>
        </p:nvGrpSpPr>
        <p:grpSpPr>
          <a:xfrm>
            <a:off x="4067442" y="1501654"/>
            <a:ext cx="5476156" cy="864096"/>
            <a:chOff x="1691680" y="1259545"/>
            <a:chExt cx="2738078" cy="432048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xmlns="" id="{5511DB2A-27D8-ADDC-91FB-31C72E431E3A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xmlns="" id="{774298CB-1AF2-85BC-0DF4-1D648EC3AF8F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xmlns="" id="{DA831A74-E0B9-1494-1510-6C2E740DB968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G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xmlns="" id="{5DC0B983-0A87-F8A9-D606-EA1109580CCB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Â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D501B873-8D7C-2F18-33F7-F5DA0CD0CA4C}"/>
              </a:ext>
            </a:extLst>
          </p:cNvPr>
          <p:cNvGrpSpPr/>
          <p:nvPr/>
        </p:nvGrpSpPr>
        <p:grpSpPr>
          <a:xfrm>
            <a:off x="6931552" y="3514352"/>
            <a:ext cx="4069836" cy="864096"/>
            <a:chOff x="1691680" y="1259545"/>
            <a:chExt cx="2034918" cy="432048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xmlns="" id="{D925F1B2-DEFE-E463-53F5-50AF9606F060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T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xmlns="" id="{7CAD4F94-95DF-F566-5FAF-DF40B507FAE1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Y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xmlns="" id="{51A791CD-63C8-5FB6-988D-D48727AED31E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A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xmlns="" id="{EC2D814D-1A5A-C300-D7FB-9A70A936EB7E}"/>
              </a:ext>
            </a:extLst>
          </p:cNvPr>
          <p:cNvGrpSpPr/>
          <p:nvPr/>
        </p:nvGrpSpPr>
        <p:grpSpPr>
          <a:xfrm>
            <a:off x="5479184" y="2547040"/>
            <a:ext cx="4069836" cy="864096"/>
            <a:chOff x="1691680" y="1259545"/>
            <a:chExt cx="2034918" cy="432048"/>
          </a:xfrm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xmlns="" id="{1537A80D-DE03-38AC-F875-0EED2B8FFBE1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xmlns="" id="{C3D90685-A76C-7B9A-383C-4D07A13B6862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I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xmlns="" id="{B511F9E5-B7DE-E0BC-827A-FE4A252EA3EB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Ú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xmlns="" id="{9E4368A8-677F-D50C-974F-EBFB0078E04D}"/>
              </a:ext>
            </a:extLst>
          </p:cNvPr>
          <p:cNvGrpSpPr/>
          <p:nvPr/>
        </p:nvGrpSpPr>
        <p:grpSpPr>
          <a:xfrm>
            <a:off x="8252876" y="4499486"/>
            <a:ext cx="4069836" cy="864096"/>
            <a:chOff x="1691680" y="1259545"/>
            <a:chExt cx="2034918" cy="432048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xmlns="" id="{8020C35E-1B69-7D0A-5383-3A4687D89F6E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Đ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xmlns="" id="{72646A2F-EB0D-8605-9CEB-5EF7F8E9D6E4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P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xmlns="" id="{39F1015B-77D4-6642-AD4B-D324C869E23F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Á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xmlns="" id="{9C5CB249-C6A1-43FE-D8C4-2AECAA7643A2}"/>
              </a:ext>
            </a:extLst>
          </p:cNvPr>
          <p:cNvGrpSpPr/>
          <p:nvPr/>
        </p:nvGrpSpPr>
        <p:grpSpPr>
          <a:xfrm>
            <a:off x="8252876" y="6473514"/>
            <a:ext cx="6882476" cy="864096"/>
            <a:chOff x="1691680" y="1259545"/>
            <a:chExt cx="3441238" cy="432048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xmlns="" id="{429CEB55-B76B-492C-E420-51D30E63A5DC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D8F9E032-2537-9D62-CCBD-06085CCF930D}"/>
                </a:ext>
              </a:extLst>
            </p:cNvPr>
            <p:cNvSpPr/>
            <p:nvPr/>
          </p:nvSpPr>
          <p:spPr>
            <a:xfrm>
              <a:off x="448484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I</a:t>
              </a: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AC122420-3BB3-8264-108C-75C0DCB7DE53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vi-VN" sz="5000" kern="0" smtClean="0">
                  <a:solidFill>
                    <a:srgbClr val="000000"/>
                  </a:solidFill>
                  <a:sym typeface="Arial"/>
                </a:rPr>
                <a:t>Ư</a:t>
              </a: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xmlns="" id="{98F11A33-2E26-E5E5-DD26-142D5EE8025B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Ờ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xmlns="" id="{4D2D0B87-BBF4-3C9F-16B4-CFED0627333F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G</a:t>
              </a:r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xmlns="" id="{F3124E8D-0DED-8AE6-4850-E87B73DD3F4B}"/>
              </a:ext>
            </a:extLst>
          </p:cNvPr>
          <p:cNvGrpSpPr/>
          <p:nvPr/>
        </p:nvGrpSpPr>
        <p:grpSpPr>
          <a:xfrm>
            <a:off x="6846556" y="7454720"/>
            <a:ext cx="4069836" cy="864096"/>
            <a:chOff x="1691680" y="1259545"/>
            <a:chExt cx="2034918" cy="432048"/>
          </a:xfrm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xmlns="" id="{469F5C97-3629-5AB3-F179-73F05DF5B3F1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xmlns="" id="{CA49DE10-A6BD-0702-6B19-61566DDDDA72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À</a:t>
              </a: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6AFD4D35-C2F4-942B-7C68-8BA8762BA8EB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H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xmlns="" id="{264E02C4-4BF9-BBE1-CBAF-CFBA9E828B17}"/>
              </a:ext>
            </a:extLst>
          </p:cNvPr>
          <p:cNvGrpSpPr/>
          <p:nvPr/>
        </p:nvGrpSpPr>
        <p:grpSpPr>
          <a:xfrm>
            <a:off x="6885504" y="5492308"/>
            <a:ext cx="2663516" cy="864096"/>
            <a:chOff x="1691680" y="1259545"/>
            <a:chExt cx="1331758" cy="432048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xmlns="" id="{EEFDBB31-AE3F-9ABD-737E-9316DFB6DDCB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V</a:t>
              </a: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xmlns="" id="{87B81105-61D9-8130-76DA-EC40DCFCFD02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Ì</a:t>
              </a:r>
            </a:p>
          </p:txBody>
        </p: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892FA901-28F1-CBFF-F556-4877063EE0B6}"/>
              </a:ext>
            </a:extLst>
          </p:cNvPr>
          <p:cNvSpPr txBox="1"/>
          <p:nvPr/>
        </p:nvSpPr>
        <p:spPr>
          <a:xfrm>
            <a:off x="2819216" y="1431392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3E4C3F7B-D560-833B-F3C4-15C3AADF8FD6}"/>
              </a:ext>
            </a:extLst>
          </p:cNvPr>
          <p:cNvSpPr txBox="1"/>
          <p:nvPr/>
        </p:nvSpPr>
        <p:spPr>
          <a:xfrm>
            <a:off x="4131180" y="2430852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E2FF39A3-29CA-D5E3-CA3F-C029D64B4465}"/>
              </a:ext>
            </a:extLst>
          </p:cNvPr>
          <p:cNvSpPr txBox="1"/>
          <p:nvPr/>
        </p:nvSpPr>
        <p:spPr>
          <a:xfrm>
            <a:off x="5481178" y="3411136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F7623C0E-8D57-716F-F323-0EE04BB8A69E}"/>
              </a:ext>
            </a:extLst>
          </p:cNvPr>
          <p:cNvSpPr txBox="1"/>
          <p:nvPr/>
        </p:nvSpPr>
        <p:spPr>
          <a:xfrm>
            <a:off x="7145044" y="4405804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xmlns="" id="{0C016D88-DACA-C47F-8D0A-6923024BDAE2}"/>
              </a:ext>
            </a:extLst>
          </p:cNvPr>
          <p:cNvSpPr txBox="1"/>
          <p:nvPr/>
        </p:nvSpPr>
        <p:spPr>
          <a:xfrm flipH="1">
            <a:off x="5791684" y="5373116"/>
            <a:ext cx="16170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725D5767-D16F-D5FB-9924-212B12BED15D}"/>
              </a:ext>
            </a:extLst>
          </p:cNvPr>
          <p:cNvSpPr txBox="1"/>
          <p:nvPr/>
        </p:nvSpPr>
        <p:spPr>
          <a:xfrm>
            <a:off x="6980926" y="6428508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xmlns="" id="{8A2FE0F8-D840-EF8D-46A7-29DF2D305646}"/>
              </a:ext>
            </a:extLst>
          </p:cNvPr>
          <p:cNvSpPr txBox="1"/>
          <p:nvPr/>
        </p:nvSpPr>
        <p:spPr>
          <a:xfrm>
            <a:off x="5800810" y="7467392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pic>
        <p:nvPicPr>
          <p:cNvPr id="192" name="Picture 3">
            <a:extLst>
              <a:ext uri="{FF2B5EF4-FFF2-40B4-BE49-F238E27FC236}">
                <a16:creationId xmlns:a16="http://schemas.microsoft.com/office/drawing/2014/main" xmlns="" id="{1831D764-2569-1436-ECBA-1DCB0873E3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4278685" y="-23881"/>
            <a:ext cx="2757602" cy="421544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9C76D5B-FCB9-5CCB-0700-A0D252EB0729}"/>
              </a:ext>
            </a:extLst>
          </p:cNvPr>
          <p:cNvGrpSpPr/>
          <p:nvPr/>
        </p:nvGrpSpPr>
        <p:grpSpPr>
          <a:xfrm>
            <a:off x="3308888" y="8543561"/>
            <a:ext cx="12558160" cy="1465270"/>
            <a:chOff x="1654444" y="4324671"/>
            <a:chExt cx="6279080" cy="73263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F18ACB0C-CD5D-3533-99C2-0F68735AA940}"/>
                </a:ext>
              </a:extLst>
            </p:cNvPr>
            <p:cNvSpPr/>
            <p:nvPr/>
          </p:nvSpPr>
          <p:spPr>
            <a:xfrm>
              <a:off x="1654444" y="4324671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1. Chị ngã em 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DB40F41-63C1-6992-34A0-1C872254A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5250" y="4487109"/>
              <a:ext cx="472212" cy="47221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2C65CFE-D8D0-8FEB-033D-58185EB4193E}"/>
              </a:ext>
            </a:extLst>
          </p:cNvPr>
          <p:cNvGrpSpPr/>
          <p:nvPr/>
        </p:nvGrpSpPr>
        <p:grpSpPr>
          <a:xfrm>
            <a:off x="3230992" y="8537623"/>
            <a:ext cx="12558160" cy="1465270"/>
            <a:chOff x="1733771" y="4565337"/>
            <a:chExt cx="6279080" cy="732635"/>
          </a:xfrm>
        </p:grpSpPr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xmlns="" id="{55527DE7-75F4-651B-490F-1A11E554022E}"/>
                </a:ext>
              </a:extLst>
            </p:cNvPr>
            <p:cNvSpPr/>
            <p:nvPr/>
          </p:nvSpPr>
          <p:spPr>
            <a:xfrm>
              <a:off x="1733771" y="456533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2. Công cha như       ngất trời</a:t>
              </a:r>
            </a:p>
          </p:txBody>
        </p:sp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xmlns="" id="{72E8B164-0A00-3917-E0D9-AC19F2E75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2090" y="4703999"/>
              <a:ext cx="472212" cy="472212"/>
            </a:xfrm>
            <a:prstGeom prst="rect">
              <a:avLst/>
            </a:prstGeom>
          </p:spPr>
        </p:pic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xmlns="" id="{0348CB8D-4978-05FD-5937-556F4507CD18}"/>
              </a:ext>
            </a:extLst>
          </p:cNvPr>
          <p:cNvGrpSpPr/>
          <p:nvPr/>
        </p:nvGrpSpPr>
        <p:grpSpPr>
          <a:xfrm>
            <a:off x="3230992" y="8489595"/>
            <a:ext cx="12558160" cy="1465270"/>
            <a:chOff x="-338939" y="4752427"/>
            <a:chExt cx="6279080" cy="732635"/>
          </a:xfrm>
        </p:grpSpPr>
        <p:sp>
          <p:nvSpPr>
            <p:cNvPr id="256" name="Rectangle: Rounded Corners 255">
              <a:extLst>
                <a:ext uri="{FF2B5EF4-FFF2-40B4-BE49-F238E27FC236}">
                  <a16:creationId xmlns:a16="http://schemas.microsoft.com/office/drawing/2014/main" xmlns="" id="{CB46B3E9-6B56-FCBE-7F98-E451177F4F3C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3. Anh em như thể chân </a:t>
              </a:r>
            </a:p>
          </p:txBody>
        </p:sp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xmlns="" id="{8DC6501A-FDA1-1241-E5EF-7A21BA9A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5776" y="4890902"/>
              <a:ext cx="472212" cy="472212"/>
            </a:xfrm>
            <a:prstGeom prst="rect">
              <a:avLst/>
            </a:prstGeom>
          </p:spPr>
        </p:pic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xmlns="" id="{D3CC92AF-6102-1C72-8CDF-EABDC7EB868D}"/>
              </a:ext>
            </a:extLst>
          </p:cNvPr>
          <p:cNvGrpSpPr/>
          <p:nvPr/>
        </p:nvGrpSpPr>
        <p:grpSpPr>
          <a:xfrm>
            <a:off x="3230992" y="8478635"/>
            <a:ext cx="12558160" cy="1465270"/>
            <a:chOff x="-338939" y="4752427"/>
            <a:chExt cx="6279080" cy="732635"/>
          </a:xfrm>
        </p:grpSpPr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xmlns="" id="{21CE59ED-0F63-869D-FCC7-6E9B4869E846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4. Không ngoan đối         người ngoài</a:t>
              </a:r>
            </a:p>
          </p:txBody>
        </p:sp>
        <p:pic>
          <p:nvPicPr>
            <p:cNvPr id="263" name="Picture 262">
              <a:extLst>
                <a:ext uri="{FF2B5EF4-FFF2-40B4-BE49-F238E27FC236}">
                  <a16:creationId xmlns:a16="http://schemas.microsoft.com/office/drawing/2014/main" xmlns="" id="{4E2604B3-8303-E295-6BAF-67C41C78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8701" y="4935822"/>
              <a:ext cx="472212" cy="472212"/>
            </a:xfrm>
            <a:prstGeom prst="rect">
              <a:avLst/>
            </a:prstGeom>
          </p:spPr>
        </p:pic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xmlns="" id="{3F4C429E-3AD8-2BAD-BAA2-D19F72440F8E}"/>
              </a:ext>
            </a:extLst>
          </p:cNvPr>
          <p:cNvGrpSpPr/>
          <p:nvPr/>
        </p:nvGrpSpPr>
        <p:grpSpPr>
          <a:xfrm>
            <a:off x="3264518" y="8491839"/>
            <a:ext cx="12558160" cy="1465270"/>
            <a:chOff x="-338939" y="4752427"/>
            <a:chExt cx="6279080" cy="732635"/>
          </a:xfrm>
        </p:grpSpPr>
        <p:sp>
          <p:nvSpPr>
            <p:cNvPr id="265" name="Rectangle: Rounded Corners 264">
              <a:extLst>
                <a:ext uri="{FF2B5EF4-FFF2-40B4-BE49-F238E27FC236}">
                  <a16:creationId xmlns:a16="http://schemas.microsoft.com/office/drawing/2014/main" xmlns="" id="{87107E2B-66A8-897F-6613-46107C2FEFE5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5. Đố ai đếm được        sao</a:t>
              </a:r>
            </a:p>
          </p:txBody>
        </p:sp>
        <p:pic>
          <p:nvPicPr>
            <p:cNvPr id="266" name="Picture 265">
              <a:extLst>
                <a:ext uri="{FF2B5EF4-FFF2-40B4-BE49-F238E27FC236}">
                  <a16:creationId xmlns:a16="http://schemas.microsoft.com/office/drawing/2014/main" xmlns="" id="{5C3CBE89-0B52-068F-BF12-B2638DBA3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2562" y="4879238"/>
              <a:ext cx="472212" cy="472212"/>
            </a:xfrm>
            <a:prstGeom prst="rect">
              <a:avLst/>
            </a:prstGeom>
          </p:spPr>
        </p:pic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xmlns="" id="{3F101401-80E9-7E55-BA56-0598394510CD}"/>
              </a:ext>
            </a:extLst>
          </p:cNvPr>
          <p:cNvGrpSpPr/>
          <p:nvPr/>
        </p:nvGrpSpPr>
        <p:grpSpPr>
          <a:xfrm>
            <a:off x="3255274" y="8483957"/>
            <a:ext cx="12558160" cy="1465270"/>
            <a:chOff x="-260027" y="4752699"/>
            <a:chExt cx="6279080" cy="732635"/>
          </a:xfrm>
        </p:grpSpPr>
        <p:sp>
          <p:nvSpPr>
            <p:cNvPr id="268" name="Rectangle: Rounded Corners 267">
              <a:extLst>
                <a:ext uri="{FF2B5EF4-FFF2-40B4-BE49-F238E27FC236}">
                  <a16:creationId xmlns:a16="http://schemas.microsoft.com/office/drawing/2014/main" xmlns="" id="{A151EF1A-2D6D-45F4-98E7-BC7D7445DD75}"/>
                </a:ext>
              </a:extLst>
            </p:cNvPr>
            <p:cNvSpPr/>
            <p:nvPr/>
          </p:nvSpPr>
          <p:spPr>
            <a:xfrm>
              <a:off x="-260027" y="4752699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6. Con        có tổ, có tông</a:t>
              </a:r>
            </a:p>
          </p:txBody>
        </p:sp>
        <p:pic>
          <p:nvPicPr>
            <p:cNvPr id="269" name="Picture 268">
              <a:extLst>
                <a:ext uri="{FF2B5EF4-FFF2-40B4-BE49-F238E27FC236}">
                  <a16:creationId xmlns:a16="http://schemas.microsoft.com/office/drawing/2014/main" xmlns="" id="{16CF66B0-B27C-6770-C9D8-E2DC7A2CE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0485" y="4919567"/>
              <a:ext cx="472212" cy="472212"/>
            </a:xfrm>
            <a:prstGeom prst="rect">
              <a:avLst/>
            </a:prstGeom>
          </p:spPr>
        </p:pic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xmlns="" id="{8117B9D4-B428-22D0-6CF4-E69804271E81}"/>
              </a:ext>
            </a:extLst>
          </p:cNvPr>
          <p:cNvGrpSpPr/>
          <p:nvPr/>
        </p:nvGrpSpPr>
        <p:grpSpPr>
          <a:xfrm>
            <a:off x="3230992" y="8506121"/>
            <a:ext cx="12558160" cy="1465270"/>
            <a:chOff x="-338939" y="4752427"/>
            <a:chExt cx="6279080" cy="732635"/>
          </a:xfrm>
        </p:grpSpPr>
        <p:sp>
          <p:nvSpPr>
            <p:cNvPr id="274" name="Rectangle: Rounded Corners 273">
              <a:extLst>
                <a:ext uri="{FF2B5EF4-FFF2-40B4-BE49-F238E27FC236}">
                  <a16:creationId xmlns:a16="http://schemas.microsoft.com/office/drawing/2014/main" xmlns="" id="{D2180564-0389-1753-B4FC-1A485268905F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7. Anh em thuận hòa là        có phúc</a:t>
              </a:r>
            </a:p>
          </p:txBody>
        </p:sp>
        <p:pic>
          <p:nvPicPr>
            <p:cNvPr id="275" name="Picture 274">
              <a:extLst>
                <a:ext uri="{FF2B5EF4-FFF2-40B4-BE49-F238E27FC236}">
                  <a16:creationId xmlns:a16="http://schemas.microsoft.com/office/drawing/2014/main" xmlns="" id="{3563442F-0D8E-D1DD-7C71-283B0B44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2324" y="4892637"/>
              <a:ext cx="472212" cy="472212"/>
            </a:xfrm>
            <a:prstGeom prst="rect">
              <a:avLst/>
            </a:prstGeom>
          </p:spPr>
        </p:pic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xmlns="" id="{EAEF3597-2189-2199-D1FA-6E3F72BA1171}"/>
              </a:ext>
            </a:extLst>
          </p:cNvPr>
          <p:cNvGrpSpPr/>
          <p:nvPr/>
        </p:nvGrpSpPr>
        <p:grpSpPr>
          <a:xfrm>
            <a:off x="4067442" y="1509914"/>
            <a:ext cx="5476156" cy="864096"/>
            <a:chOff x="1691680" y="1259545"/>
            <a:chExt cx="2738078" cy="432048"/>
          </a:xfrm>
        </p:grpSpPr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xmlns="" id="{C71BE923-3BCB-9812-237D-5DA4E498A75F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xmlns="" id="{0BFA80B1-ABED-6C57-81E2-382BCD7C56F0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xmlns="" id="{A27A338A-BAF4-0995-DBB9-E34BFBF4B1DD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xmlns="" id="{00399D0E-06C8-DF14-56EB-D85243C60376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xmlns="" id="{9D93951B-CDFB-EF63-9B75-72CA919DC6BE}"/>
              </a:ext>
            </a:extLst>
          </p:cNvPr>
          <p:cNvGrpSpPr/>
          <p:nvPr/>
        </p:nvGrpSpPr>
        <p:grpSpPr>
          <a:xfrm>
            <a:off x="15144792" y="9854952"/>
            <a:ext cx="4069836" cy="864096"/>
            <a:chOff x="1691680" y="1259545"/>
            <a:chExt cx="2034918" cy="432048"/>
          </a:xfrm>
        </p:grpSpPr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xmlns="" id="{955A08B9-AFAE-BDD8-8375-B2E000803A80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xmlns="" id="{C59A27B6-FC53-6CBE-B41F-035D16D402F0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xmlns="" id="{69D4A49B-6455-48AF-97C4-977306D17A5A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xmlns="" id="{20835C6E-5D6F-EF13-3BCD-79722F38306E}"/>
              </a:ext>
            </a:extLst>
          </p:cNvPr>
          <p:cNvGrpSpPr/>
          <p:nvPr/>
        </p:nvGrpSpPr>
        <p:grpSpPr>
          <a:xfrm>
            <a:off x="5479184" y="2555300"/>
            <a:ext cx="4069836" cy="864096"/>
            <a:chOff x="1691680" y="1259545"/>
            <a:chExt cx="2034918" cy="432048"/>
          </a:xfrm>
        </p:grpSpPr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xmlns="" id="{288F62C0-5D05-1ED8-CECC-154F2969099B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xmlns="" id="{C20064EF-0A83-30C0-18F4-2F83DAD3EC43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xmlns="" id="{5D458F9C-D858-205C-10B0-8A23B5510698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xmlns="" id="{18814A66-5E4C-73FA-D41C-706C275F8900}"/>
              </a:ext>
            </a:extLst>
          </p:cNvPr>
          <p:cNvGrpSpPr/>
          <p:nvPr/>
        </p:nvGrpSpPr>
        <p:grpSpPr>
          <a:xfrm>
            <a:off x="8252876" y="4507746"/>
            <a:ext cx="4069836" cy="864096"/>
            <a:chOff x="1691680" y="1259545"/>
            <a:chExt cx="2034918" cy="432048"/>
          </a:xfrm>
        </p:grpSpPr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xmlns="" id="{E06E38D3-2F28-9E5B-BC61-EDDBE0109521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Đ</a:t>
              </a: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xmlns="" id="{FE3C78DD-8EAC-0159-5B47-B9EDF7EFE63A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P</a:t>
              </a: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xmlns="" id="{EF61F262-2089-2B62-80BF-04AA7C3DBF74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Á</a:t>
              </a:r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xmlns="" id="{307BB28A-1838-D385-B6A7-599E0870823D}"/>
              </a:ext>
            </a:extLst>
          </p:cNvPr>
          <p:cNvGrpSpPr/>
          <p:nvPr/>
        </p:nvGrpSpPr>
        <p:grpSpPr>
          <a:xfrm>
            <a:off x="8190878" y="6493982"/>
            <a:ext cx="6882476" cy="864096"/>
            <a:chOff x="1691680" y="1259545"/>
            <a:chExt cx="3441238" cy="432048"/>
          </a:xfrm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xmlns="" id="{9538946E-E2F4-1015-E0D1-09A4721F615F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xmlns="" id="{08F3BD81-8CFB-EB8E-F442-A1EF47FEF226}"/>
                </a:ext>
              </a:extLst>
            </p:cNvPr>
            <p:cNvSpPr/>
            <p:nvPr/>
          </p:nvSpPr>
          <p:spPr>
            <a:xfrm>
              <a:off x="448484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xmlns="" id="{75C8D141-1DA3-467C-3CD2-3048A86C1A7C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xmlns="" id="{A19988FE-204F-9143-FE78-886E3535BE6D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xmlns="" id="{3E10CE55-92EE-37F2-D38B-F746FBDBF6CD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xmlns="" id="{6BED924E-51AD-F45B-B813-03CDF11FB4AC}"/>
              </a:ext>
            </a:extLst>
          </p:cNvPr>
          <p:cNvGrpSpPr/>
          <p:nvPr/>
        </p:nvGrpSpPr>
        <p:grpSpPr>
          <a:xfrm>
            <a:off x="6786546" y="7429516"/>
            <a:ext cx="4069836" cy="864096"/>
            <a:chOff x="1691680" y="1259545"/>
            <a:chExt cx="2034918" cy="432048"/>
          </a:xfrm>
        </p:grpSpPr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xmlns="" id="{6F0CECDD-FC96-1F42-6D04-8145B9EC643C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xmlns="" id="{E87BB07D-6B93-62B6-CB04-5D0A749EE55A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xmlns="" id="{82F05B7F-54CA-3C05-90E1-93F997ABA9D9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xmlns="" id="{18F73D34-4529-FF36-3CE7-5264AF612119}"/>
              </a:ext>
            </a:extLst>
          </p:cNvPr>
          <p:cNvGrpSpPr/>
          <p:nvPr/>
        </p:nvGrpSpPr>
        <p:grpSpPr>
          <a:xfrm>
            <a:off x="6885504" y="5500568"/>
            <a:ext cx="2663516" cy="864096"/>
            <a:chOff x="1691680" y="1259545"/>
            <a:chExt cx="1331758" cy="432048"/>
          </a:xfrm>
        </p:grpSpPr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xmlns="" id="{FB2BF5A1-183A-B040-5EFE-5DBA21E06576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xmlns="" id="{8EFF34BC-F86E-FC00-90D8-7B7B6F308811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22" name="Picture 5">
            <a:extLst>
              <a:ext uri="{FF2B5EF4-FFF2-40B4-BE49-F238E27FC236}">
                <a16:creationId xmlns:a16="http://schemas.microsoft.com/office/drawing/2014/main" xmlns="" id="{B9BB5D82-01EC-A2B1-91D9-0744249BFF6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176725" y="4430953"/>
            <a:ext cx="2203406" cy="25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3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78301" y="1783233"/>
            <a:ext cx="14006577" cy="61969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47382" y="8004439"/>
            <a:ext cx="3608946" cy="20104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43071" r="264" b="7281"/>
          <a:stretch>
            <a:fillRect/>
          </a:stretch>
        </p:blipFill>
        <p:spPr>
          <a:xfrm>
            <a:off x="0" y="3698298"/>
            <a:ext cx="2707905" cy="65887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998383" y="347272"/>
            <a:ext cx="1857226" cy="16308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800000" flipH="1">
            <a:off x="12978296" y="1407561"/>
            <a:ext cx="2831403" cy="470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892677">
            <a:off x="15179727" y="6168831"/>
            <a:ext cx="3494539" cy="36712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147744" y="2691657"/>
            <a:ext cx="12915900" cy="346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 ẤM GIA ĐÌNH</a:t>
            </a:r>
            <a:endParaRPr lang="en-US" sz="8000" b="1" u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5406285F-0375-0AB0-D872-77627CFBDE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21554" y="327469"/>
            <a:ext cx="2892543" cy="288728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D6A5A919-9B18-9A7D-29F5-2BEC43AFAEF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67720" y="6156836"/>
            <a:ext cx="5618585" cy="4431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03BEFCF-1B86-09D1-0EAB-C42F34231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234" y="172954"/>
            <a:ext cx="7872475" cy="83908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xmlns="" id="{406CCD99-DF00-90CF-35C3-B6995B88C1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788385" y="247165"/>
            <a:ext cx="7642389" cy="48692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68C6EEC-60C9-480B-0EB6-C1C21149063B}"/>
              </a:ext>
            </a:extLst>
          </p:cNvPr>
          <p:cNvSpPr txBox="1"/>
          <p:nvPr/>
        </p:nvSpPr>
        <p:spPr>
          <a:xfrm>
            <a:off x="9316429" y="1883198"/>
            <a:ext cx="7034025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858625A-7CD8-EEA1-3658-6B4209E9ADFF}"/>
              </a:ext>
            </a:extLst>
          </p:cNvPr>
          <p:cNvSpPr txBox="1"/>
          <p:nvPr/>
        </p:nvSpPr>
        <p:spPr>
          <a:xfrm>
            <a:off x="7607903" y="5228296"/>
            <a:ext cx="89261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C14E2FA-ED6A-CC5B-08D6-BFD4FF8953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5512365" y="7575429"/>
            <a:ext cx="2095538" cy="145356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xmlns="" id="{1D561495-0895-7430-7A3D-77433F290D6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-333219" y="1349398"/>
            <a:ext cx="3180085" cy="14535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03079" y="1785914"/>
            <a:ext cx="4905192" cy="1596439"/>
            <a:chOff x="1503079" y="1878396"/>
            <a:chExt cx="4905192" cy="159643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77D327D0-DC84-D98D-8E92-3B0C7CEA17EB}"/>
                </a:ext>
              </a:extLst>
            </p:cNvPr>
            <p:cNvSpPr/>
            <p:nvPr/>
          </p:nvSpPr>
          <p:spPr>
            <a:xfrm>
              <a:off x="1881699" y="2021272"/>
              <a:ext cx="4419600" cy="145356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68C6EEC-60C9-480B-0EB6-C1C21149063B}"/>
                </a:ext>
              </a:extLst>
            </p:cNvPr>
            <p:cNvSpPr txBox="1"/>
            <p:nvPr/>
          </p:nvSpPr>
          <p:spPr>
            <a:xfrm>
              <a:off x="2049009" y="2092710"/>
              <a:ext cx="4359262" cy="1103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Ngưỡng</a:t>
              </a:r>
              <a:r>
                <a:rPr lang="en-US" sz="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endParaRPr lang="en-US" sz="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75C926D-E892-AA10-8776-D89CCA91D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03079" y="1878396"/>
              <a:ext cx="920380" cy="92038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F06BE-BCBB-80A3-5CE1-FF003FADF876}"/>
              </a:ext>
            </a:extLst>
          </p:cNvPr>
          <p:cNvSpPr txBox="1"/>
          <p:nvPr/>
        </p:nvSpPr>
        <p:spPr>
          <a:xfrm>
            <a:off x="8572496" y="1643038"/>
            <a:ext cx="9298485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nl-NL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hanh dưới của khung cửa ra vào, thường chỉ có ở nhà gỗ, nhà tranh. 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022CC6C-F6FC-ABD1-4A43-45CFE2851A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6715108" y="2214542"/>
            <a:ext cx="2095538" cy="14535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03BEFCF-1B86-09D1-0EAB-C42F34231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506" y="3714740"/>
            <a:ext cx="15502046" cy="657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4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4682"/>
          <a:stretch>
            <a:fillRect/>
          </a:stretch>
        </p:blipFill>
        <p:spPr>
          <a:xfrm>
            <a:off x="15895288" y="6230461"/>
            <a:ext cx="2392712" cy="3470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8716"/>
          <a:stretch>
            <a:fillRect/>
          </a:stretch>
        </p:blipFill>
        <p:spPr>
          <a:xfrm>
            <a:off x="0" y="5384403"/>
            <a:ext cx="2939389" cy="49162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5237012" y="9046131"/>
            <a:ext cx="1316552" cy="1068876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25D8BD60-13F7-E617-2B16-F3B9C1011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70813" y="525640"/>
            <a:ext cx="14634775" cy="79210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008796" y="4256972"/>
            <a:ext cx="14270408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latin typeface="Arial" panose="020B0604020202020204" pitchFamily="34" charset="0"/>
                <a:cs typeface="Arial" panose="020B0604020202020204" pitchFamily="34" charset="0"/>
              </a:rPr>
              <a:t>BÀI ĐỌC 1: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NGƯỠNG CỬA</a:t>
            </a:r>
            <a:endParaRPr lang="en-US" sz="72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254" y="0"/>
            <a:ext cx="19073946" cy="1078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0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4682"/>
          <a:stretch>
            <a:fillRect/>
          </a:stretch>
        </p:blipFill>
        <p:spPr>
          <a:xfrm>
            <a:off x="15895288" y="6230461"/>
            <a:ext cx="2392712" cy="3470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8716"/>
          <a:stretch>
            <a:fillRect/>
          </a:stretch>
        </p:blipFill>
        <p:spPr>
          <a:xfrm>
            <a:off x="0" y="5384403"/>
            <a:ext cx="2939389" cy="49162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5237012" y="9046131"/>
            <a:ext cx="1316552" cy="1068876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25D8BD60-13F7-E617-2B16-F3B9C1011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70813" y="525640"/>
            <a:ext cx="14634775" cy="79210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008796" y="4256972"/>
            <a:ext cx="14270408" cy="2791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13800" b="1" smtClean="0"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  <a:endParaRPr lang="en-US" sz="138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ral Pattern by Slidesgo">
  <a:themeElements>
    <a:clrScheme name="Simple Light">
      <a:dk1>
        <a:srgbClr val="F8F5F1"/>
      </a:dk1>
      <a:lt1>
        <a:srgbClr val="324055"/>
      </a:lt1>
      <a:dk2>
        <a:srgbClr val="09537E"/>
      </a:dk2>
      <a:lt2>
        <a:srgbClr val="7A99A1"/>
      </a:lt2>
      <a:accent1>
        <a:srgbClr val="349390"/>
      </a:accent1>
      <a:accent2>
        <a:srgbClr val="1F847F"/>
      </a:accent2>
      <a:accent3>
        <a:srgbClr val="F8B687"/>
      </a:accent3>
      <a:accent4>
        <a:srgbClr val="EF9E67"/>
      </a:accent4>
      <a:accent5>
        <a:srgbClr val="EB6352"/>
      </a:accent5>
      <a:accent6>
        <a:srgbClr val="E2473B"/>
      </a:accent6>
      <a:hlink>
        <a:srgbClr val="3240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495</Words>
  <Application>Microsoft Office PowerPoint</Application>
  <PresentationFormat>Custom</PresentationFormat>
  <Paragraphs>97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Amatic SC</vt:lpstr>
      <vt:lpstr>Didact Gothic</vt:lpstr>
      <vt:lpstr>Cambria</vt:lpstr>
      <vt:lpstr>Calibri</vt:lpstr>
      <vt:lpstr>Wingdings</vt:lpstr>
      <vt:lpstr>Times New Roman</vt:lpstr>
      <vt:lpstr>Arial</vt:lpstr>
      <vt:lpstr>Muli</vt:lpstr>
      <vt:lpstr>Office Theme</vt:lpstr>
      <vt:lpstr>Floral Pattern by Slidesgo</vt:lpstr>
      <vt:lpstr>PowerPoint Presentation</vt:lpstr>
      <vt:lpstr>PowerPoint Presentation</vt:lpstr>
      <vt:lpstr>TRÒ CHƠI Ô CHỮ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Gray Cute Watercolor Book Report Presentation</dc:title>
  <dc:creator>Admin</dc:creator>
  <cp:lastModifiedBy>ADMIN</cp:lastModifiedBy>
  <cp:revision>23</cp:revision>
  <dcterms:created xsi:type="dcterms:W3CDTF">2006-08-16T00:00:00Z</dcterms:created>
  <dcterms:modified xsi:type="dcterms:W3CDTF">2025-10-20T07:58:34Z</dcterms:modified>
  <dc:identifier>DAFFbko8S6g</dc:identifier>
</cp:coreProperties>
</file>