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notesMasterIdLst>
    <p:notesMasterId r:id="rId14"/>
  </p:notesMasterIdLst>
  <p:sldIdLst>
    <p:sldId id="256" r:id="rId2"/>
    <p:sldId id="258" r:id="rId3"/>
    <p:sldId id="259" r:id="rId4"/>
    <p:sldId id="272" r:id="rId5"/>
    <p:sldId id="271" r:id="rId6"/>
    <p:sldId id="273" r:id="rId7"/>
    <p:sldId id="263" r:id="rId8"/>
    <p:sldId id="264" r:id="rId9"/>
    <p:sldId id="267" r:id="rId10"/>
    <p:sldId id="268" r:id="rId11"/>
    <p:sldId id="257" r:id="rId12"/>
    <p:sldId id="27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CEC276-AC04-4A03-9106-B0B0E19D9F60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2DFCB-B094-408F-978A-63B22233A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42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582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066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80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677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846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848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235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795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39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30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5753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08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246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2725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14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69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99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88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50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25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647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78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48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2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1B67B-E23B-4666-9592-A28633F8FE3D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43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1993"/>
          <a:stretch/>
        </p:blipFill>
        <p:spPr>
          <a:xfrm>
            <a:off x="0" y="1"/>
            <a:ext cx="12192000" cy="68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8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 b="25800"/>
          <a:stretch/>
        </p:blipFill>
        <p:spPr>
          <a:xfrm>
            <a:off x="0" y="4382910"/>
            <a:ext cx="2258304" cy="2475090"/>
          </a:xfrm>
          <a:prstGeom prst="rect">
            <a:avLst/>
          </a:prstGeom>
        </p:spPr>
      </p:pic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860" y="3522298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6224747" cy="6051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hãy</a:t>
            </a:r>
            <a:r>
              <a:rPr lang="en-US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lại</a:t>
            </a:r>
            <a:r>
              <a:rPr lang="en-US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cho</a:t>
            </a:r>
            <a:r>
              <a:rPr lang="en-US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đúng</a:t>
            </a:r>
            <a:r>
              <a:rPr lang="en-US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thực</a:t>
            </a:r>
            <a:r>
              <a:rPr lang="en-US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tế</a:t>
            </a:r>
            <a:r>
              <a:rPr lang="en-US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1319" t="48116" r="13422" b="15625"/>
          <a:stretch/>
        </p:blipFill>
        <p:spPr>
          <a:xfrm>
            <a:off x="198910" y="869907"/>
            <a:ext cx="11333854" cy="351300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589059" y="981633"/>
            <a:ext cx="1909482" cy="8875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g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ã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cọp</a:t>
            </a:r>
            <a:endParaRPr lang="en-US" sz="28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71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" y="1506071"/>
            <a:ext cx="3427031" cy="535155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3227294" cy="10488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UTM Avo" panose="02040603050506020204" pitchFamily="18" charset="0"/>
              </a:rPr>
              <a:t>4. </a:t>
            </a:r>
            <a:r>
              <a:rPr lang="en-US" sz="4000" dirty="0" err="1" smtClean="0">
                <a:latin typeface="UTM Avo" panose="02040603050506020204" pitchFamily="18" charset="0"/>
              </a:rPr>
              <a:t>Tập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viết</a:t>
            </a:r>
            <a:endParaRPr lang="en-US" sz="4000" dirty="0">
              <a:latin typeface="UTM Avo" panose="02040603050506020204" pitchFamily="18" charset="0"/>
            </a:endParaRPr>
          </a:p>
        </p:txBody>
      </p:sp>
      <p:pic>
        <p:nvPicPr>
          <p:cNvPr id="4" name="ôm ô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68731" y="1048871"/>
            <a:ext cx="9823269" cy="552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7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 you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74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3758"/>
            <a:ext cx="12192000" cy="298424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583680" y="716901"/>
            <a:ext cx="2860766" cy="1528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đom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đóm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25376" y="56605"/>
            <a:ext cx="8255726" cy="5617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UTM Avo" panose="02040603050506020204" pitchFamily="18" charset="0"/>
              </a:rPr>
              <a:t>Con </a:t>
            </a:r>
            <a:r>
              <a:rPr lang="en-US" sz="3200" dirty="0" err="1" smtClean="0">
                <a:latin typeface="UTM Avo" panose="02040603050506020204" pitchFamily="18" charset="0"/>
              </a:rPr>
              <a:t>luyện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đọc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lại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các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tiếng</a:t>
            </a:r>
            <a:r>
              <a:rPr lang="en-US" sz="3200" dirty="0" smtClean="0">
                <a:latin typeface="UTM Avo" panose="02040603050506020204" pitchFamily="18" charset="0"/>
              </a:rPr>
              <a:t>, </a:t>
            </a:r>
            <a:r>
              <a:rPr lang="en-US" sz="3200" dirty="0" err="1" smtClean="0">
                <a:latin typeface="UTM Avo" panose="02040603050506020204" pitchFamily="18" charset="0"/>
              </a:rPr>
              <a:t>từ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sau</a:t>
            </a:r>
            <a:r>
              <a:rPr lang="en-US" sz="3200" dirty="0" smtClean="0">
                <a:latin typeface="UTM Avo" panose="02040603050506020204" pitchFamily="18" charset="0"/>
              </a:rPr>
              <a:t>.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431177" y="716901"/>
            <a:ext cx="2860766" cy="1528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xóm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quê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78674" y="716901"/>
            <a:ext cx="2860766" cy="1528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bom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889760" y="2671976"/>
            <a:ext cx="2860766" cy="1528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gom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góp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966062" y="2682860"/>
            <a:ext cx="2860766" cy="1528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c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hỏm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mũ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85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758" y="4415246"/>
            <a:ext cx="2442754" cy="24427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62200" y="106740"/>
            <a:ext cx="7696200" cy="156966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2020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sz="32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56216" y="1581126"/>
            <a:ext cx="3136895" cy="133882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ôm</a:t>
            </a:r>
            <a:r>
              <a:rPr lang="en-US" sz="54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- </a:t>
            </a:r>
            <a:r>
              <a:rPr lang="en-US" sz="5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</a:t>
            </a:r>
            <a:r>
              <a:rPr lang="en-US" sz="54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62102" y="1742709"/>
            <a:ext cx="22860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48: </a:t>
            </a:r>
            <a:endParaRPr lang="en-US" sz="4000" b="1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828800" y="2641705"/>
            <a:ext cx="4038600" cy="3682896"/>
            <a:chOff x="1828800" y="2641705"/>
            <a:chExt cx="4038600" cy="3682896"/>
          </a:xfrm>
        </p:grpSpPr>
        <p:sp>
          <p:nvSpPr>
            <p:cNvPr id="13" name="Oval 12"/>
            <p:cNvSpPr/>
            <p:nvPr/>
          </p:nvSpPr>
          <p:spPr>
            <a:xfrm>
              <a:off x="1828800" y="2641705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95499" y="3366363"/>
              <a:ext cx="3505201" cy="2092873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13000" dirty="0" err="1">
                  <a:solidFill>
                    <a:srgbClr val="008000"/>
                  </a:solidFill>
                  <a:latin typeface="UTM Avo" panose="02040603050506020204" pitchFamily="18" charset="0"/>
                </a:rPr>
                <a:t>ô</a:t>
              </a:r>
              <a:r>
                <a:rPr lang="en-US" sz="13000" dirty="0" err="1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m</a:t>
              </a:r>
              <a:endParaRPr lang="en-US" sz="13000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400800" y="2743200"/>
            <a:ext cx="4038600" cy="3682896"/>
            <a:chOff x="6400800" y="2743200"/>
            <a:chExt cx="4038600" cy="3682896"/>
          </a:xfrm>
        </p:grpSpPr>
        <p:sp>
          <p:nvSpPr>
            <p:cNvPr id="16" name="Oval 15"/>
            <p:cNvSpPr/>
            <p:nvPr/>
          </p:nvSpPr>
          <p:spPr>
            <a:xfrm>
              <a:off x="6400800" y="2743200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56927" y="3436716"/>
              <a:ext cx="3201473" cy="2092873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13000" dirty="0" err="1">
                  <a:solidFill>
                    <a:srgbClr val="008000"/>
                  </a:solidFill>
                  <a:latin typeface="UTM Avo" panose="02040603050506020204" pitchFamily="18" charset="0"/>
                </a:rPr>
                <a:t>ô</a:t>
              </a:r>
              <a:r>
                <a:rPr lang="en-US" sz="13000" dirty="0" err="1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p</a:t>
              </a:r>
              <a:endParaRPr lang="en-US" sz="13000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39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800" y="2029732"/>
            <a:ext cx="1855694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dirty="0" err="1" smtClean="0">
                <a:solidFill>
                  <a:srgbClr val="008000"/>
                </a:solidFill>
                <a:latin typeface="UTM Avo" panose="02040603050506020204" pitchFamily="18" charset="0"/>
              </a:rPr>
              <a:t>ôm</a:t>
            </a:r>
            <a:endParaRPr lang="en-US" sz="7200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15353" y="3230053"/>
            <a:ext cx="941294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latin typeface="UTM Avo" panose="02040603050506020204" pitchFamily="18" charset="0"/>
              </a:rPr>
              <a:t>ô</a:t>
            </a:r>
            <a:endParaRPr lang="en-US" sz="6000" dirty="0">
              <a:latin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770094" y="3230053"/>
            <a:ext cx="914400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UTM Avo" panose="02040603050506020204" pitchFamily="18" charset="0"/>
              </a:rPr>
              <a:t>m</a:t>
            </a:r>
            <a:endParaRPr lang="en-US" sz="5400" dirty="0"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80294" y="2029731"/>
            <a:ext cx="1855694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dirty="0" err="1" smtClean="0">
                <a:solidFill>
                  <a:srgbClr val="008000"/>
                </a:solidFill>
                <a:latin typeface="UTM Avo" panose="02040603050506020204" pitchFamily="18" charset="0"/>
              </a:rPr>
              <a:t>ôp</a:t>
            </a:r>
            <a:endParaRPr lang="en-US" sz="7200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180294" y="3230053"/>
            <a:ext cx="941294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latin typeface="UTM Avo" panose="02040603050506020204" pitchFamily="18" charset="0"/>
              </a:rPr>
              <a:t>ô</a:t>
            </a:r>
            <a:endParaRPr lang="en-US" sz="6000" dirty="0">
              <a:latin typeface="UTM Avo" panose="0204060305050602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135035" y="3230053"/>
            <a:ext cx="914400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UTM Avo" panose="02040603050506020204" pitchFamily="18" charset="0"/>
              </a:rPr>
              <a:t>p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28600" y="4719918"/>
            <a:ext cx="5513294" cy="90095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UTM Avo" panose="02040603050506020204" pitchFamily="18" charset="0"/>
              </a:rPr>
              <a:t>ô</a:t>
            </a:r>
            <a:r>
              <a:rPr lang="en-US" sz="6000" dirty="0" smtClean="0">
                <a:latin typeface="UTM Avo" panose="02040603050506020204" pitchFamily="18" charset="0"/>
              </a:rPr>
              <a:t> - </a:t>
            </a:r>
            <a:r>
              <a:rPr lang="en-US" sz="6000" dirty="0" err="1" smtClean="0">
                <a:latin typeface="UTM Avo" panose="02040603050506020204" pitchFamily="18" charset="0"/>
              </a:rPr>
              <a:t>mờ</a:t>
            </a:r>
            <a:r>
              <a:rPr lang="en-US" sz="6000" dirty="0" smtClean="0">
                <a:latin typeface="UTM Avo" panose="02040603050506020204" pitchFamily="18" charset="0"/>
              </a:rPr>
              <a:t> - </a:t>
            </a:r>
            <a:r>
              <a:rPr lang="en-US" sz="6000" dirty="0" err="1" smtClean="0">
                <a:latin typeface="UTM Avo" panose="02040603050506020204" pitchFamily="18" charset="0"/>
              </a:rPr>
              <a:t>ôm</a:t>
            </a:r>
            <a:endParaRPr lang="en-US" sz="6000" dirty="0">
              <a:latin typeface="UTM Avo" panose="0204060305050602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894294" y="4719917"/>
            <a:ext cx="6046694" cy="90095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UTM Avo" panose="02040603050506020204" pitchFamily="18" charset="0"/>
              </a:rPr>
              <a:t>ô</a:t>
            </a:r>
            <a:r>
              <a:rPr lang="en-US" sz="6000" dirty="0" smtClean="0">
                <a:latin typeface="UTM Avo" panose="02040603050506020204" pitchFamily="18" charset="0"/>
              </a:rPr>
              <a:t> - </a:t>
            </a:r>
            <a:r>
              <a:rPr lang="en-US" sz="6000" dirty="0" err="1" smtClean="0">
                <a:latin typeface="UTM Avo" panose="02040603050506020204" pitchFamily="18" charset="0"/>
              </a:rPr>
              <a:t>pờ</a:t>
            </a:r>
            <a:r>
              <a:rPr lang="en-US" sz="6000" dirty="0" smtClean="0">
                <a:latin typeface="UTM Avo" panose="02040603050506020204" pitchFamily="18" charset="0"/>
              </a:rPr>
              <a:t> -</a:t>
            </a:r>
            <a:r>
              <a:rPr lang="en-US" sz="6000" dirty="0" err="1" smtClean="0">
                <a:latin typeface="UTM Avo" panose="02040603050506020204" pitchFamily="18" charset="0"/>
              </a:rPr>
              <a:t>ôp</a:t>
            </a:r>
            <a:endParaRPr lang="en-US" sz="60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61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 flipV="1">
            <a:off x="10319238" y="33536"/>
            <a:ext cx="435661" cy="1140096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10316506" y="1941188"/>
            <a:ext cx="1179283" cy="1308459"/>
            <a:chOff x="1538" y="671"/>
            <a:chExt cx="2684" cy="2978"/>
          </a:xfrm>
          <a:solidFill>
            <a:schemeClr val="accent3"/>
          </a:solidFill>
          <a:effectLst/>
        </p:grpSpPr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2904" y="3253"/>
              <a:ext cx="45" cy="396"/>
            </a:xfrm>
            <a:custGeom>
              <a:avLst/>
              <a:gdLst>
                <a:gd name="T0" fmla="*/ 18 w 118"/>
                <a:gd name="T1" fmla="*/ 491 h 1025"/>
                <a:gd name="T2" fmla="*/ 0 w 118"/>
                <a:gd name="T3" fmla="*/ 88 h 1025"/>
                <a:gd name="T4" fmla="*/ 36 w 118"/>
                <a:gd name="T5" fmla="*/ 0 h 1025"/>
                <a:gd name="T6" fmla="*/ 82 w 118"/>
                <a:gd name="T7" fmla="*/ 78 h 1025"/>
                <a:gd name="T8" fmla="*/ 117 w 118"/>
                <a:gd name="T9" fmla="*/ 936 h 1025"/>
                <a:gd name="T10" fmla="*/ 81 w 118"/>
                <a:gd name="T11" fmla="*/ 1025 h 1025"/>
                <a:gd name="T12" fmla="*/ 35 w 118"/>
                <a:gd name="T13" fmla="*/ 936 h 1025"/>
                <a:gd name="T14" fmla="*/ 12 w 118"/>
                <a:gd name="T15" fmla="*/ 491 h 1025"/>
                <a:gd name="T16" fmla="*/ 18 w 118"/>
                <a:gd name="T17" fmla="*/ 491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1025">
                  <a:moveTo>
                    <a:pt x="18" y="491"/>
                  </a:moveTo>
                  <a:cubicBezTo>
                    <a:pt x="11" y="357"/>
                    <a:pt x="2" y="223"/>
                    <a:pt x="0" y="88"/>
                  </a:cubicBezTo>
                  <a:cubicBezTo>
                    <a:pt x="0" y="59"/>
                    <a:pt x="23" y="29"/>
                    <a:pt x="36" y="0"/>
                  </a:cubicBezTo>
                  <a:cubicBezTo>
                    <a:pt x="52" y="26"/>
                    <a:pt x="80" y="51"/>
                    <a:pt x="82" y="78"/>
                  </a:cubicBezTo>
                  <a:cubicBezTo>
                    <a:pt x="97" y="364"/>
                    <a:pt x="108" y="650"/>
                    <a:pt x="117" y="936"/>
                  </a:cubicBezTo>
                  <a:cubicBezTo>
                    <a:pt x="118" y="965"/>
                    <a:pt x="94" y="995"/>
                    <a:pt x="81" y="1025"/>
                  </a:cubicBezTo>
                  <a:cubicBezTo>
                    <a:pt x="65" y="995"/>
                    <a:pt x="37" y="967"/>
                    <a:pt x="35" y="936"/>
                  </a:cubicBezTo>
                  <a:cubicBezTo>
                    <a:pt x="23" y="788"/>
                    <a:pt x="19" y="640"/>
                    <a:pt x="12" y="491"/>
                  </a:cubicBezTo>
                  <a:cubicBezTo>
                    <a:pt x="14" y="491"/>
                    <a:pt x="16" y="491"/>
                    <a:pt x="18" y="4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3846" y="2352"/>
              <a:ext cx="376" cy="143"/>
            </a:xfrm>
            <a:custGeom>
              <a:avLst/>
              <a:gdLst>
                <a:gd name="T0" fmla="*/ 929 w 973"/>
                <a:gd name="T1" fmla="*/ 370 h 370"/>
                <a:gd name="T2" fmla="*/ 863 w 973"/>
                <a:gd name="T3" fmla="*/ 348 h 370"/>
                <a:gd name="T4" fmla="*/ 79 w 973"/>
                <a:gd name="T5" fmla="*/ 90 h 370"/>
                <a:gd name="T6" fmla="*/ 0 w 973"/>
                <a:gd name="T7" fmla="*/ 25 h 370"/>
                <a:gd name="T8" fmla="*/ 97 w 973"/>
                <a:gd name="T9" fmla="*/ 9 h 370"/>
                <a:gd name="T10" fmla="*/ 911 w 973"/>
                <a:gd name="T11" fmla="*/ 277 h 370"/>
                <a:gd name="T12" fmla="*/ 973 w 973"/>
                <a:gd name="T13" fmla="*/ 335 h 370"/>
                <a:gd name="T14" fmla="*/ 929 w 973"/>
                <a:gd name="T15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3" h="370">
                  <a:moveTo>
                    <a:pt x="929" y="370"/>
                  </a:moveTo>
                  <a:cubicBezTo>
                    <a:pt x="903" y="361"/>
                    <a:pt x="883" y="355"/>
                    <a:pt x="863" y="348"/>
                  </a:cubicBezTo>
                  <a:cubicBezTo>
                    <a:pt x="601" y="263"/>
                    <a:pt x="340" y="179"/>
                    <a:pt x="79" y="90"/>
                  </a:cubicBezTo>
                  <a:cubicBezTo>
                    <a:pt x="49" y="80"/>
                    <a:pt x="26" y="47"/>
                    <a:pt x="0" y="25"/>
                  </a:cubicBezTo>
                  <a:cubicBezTo>
                    <a:pt x="33" y="19"/>
                    <a:pt x="69" y="0"/>
                    <a:pt x="97" y="9"/>
                  </a:cubicBezTo>
                  <a:cubicBezTo>
                    <a:pt x="370" y="95"/>
                    <a:pt x="641" y="185"/>
                    <a:pt x="911" y="277"/>
                  </a:cubicBezTo>
                  <a:cubicBezTo>
                    <a:pt x="935" y="285"/>
                    <a:pt x="953" y="315"/>
                    <a:pt x="973" y="335"/>
                  </a:cubicBezTo>
                  <a:cubicBezTo>
                    <a:pt x="958" y="347"/>
                    <a:pt x="943" y="359"/>
                    <a:pt x="929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3737" y="1439"/>
              <a:ext cx="338" cy="216"/>
            </a:xfrm>
            <a:custGeom>
              <a:avLst/>
              <a:gdLst>
                <a:gd name="T0" fmla="*/ 833 w 875"/>
                <a:gd name="T1" fmla="*/ 0 h 559"/>
                <a:gd name="T2" fmla="*/ 868 w 875"/>
                <a:gd name="T3" fmla="*/ 19 h 559"/>
                <a:gd name="T4" fmla="*/ 866 w 875"/>
                <a:gd name="T5" fmla="*/ 67 h 559"/>
                <a:gd name="T6" fmla="*/ 807 w 875"/>
                <a:gd name="T7" fmla="*/ 110 h 559"/>
                <a:gd name="T8" fmla="*/ 101 w 875"/>
                <a:gd name="T9" fmla="*/ 541 h 559"/>
                <a:gd name="T10" fmla="*/ 0 w 875"/>
                <a:gd name="T11" fmla="*/ 559 h 559"/>
                <a:gd name="T12" fmla="*/ 52 w 875"/>
                <a:gd name="T13" fmla="*/ 475 h 559"/>
                <a:gd name="T14" fmla="*/ 774 w 875"/>
                <a:gd name="T15" fmla="*/ 30 h 559"/>
                <a:gd name="T16" fmla="*/ 833 w 875"/>
                <a:gd name="T1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5" h="559">
                  <a:moveTo>
                    <a:pt x="833" y="0"/>
                  </a:moveTo>
                  <a:cubicBezTo>
                    <a:pt x="846" y="6"/>
                    <a:pt x="864" y="10"/>
                    <a:pt x="868" y="19"/>
                  </a:cubicBezTo>
                  <a:cubicBezTo>
                    <a:pt x="874" y="33"/>
                    <a:pt x="875" y="57"/>
                    <a:pt x="866" y="67"/>
                  </a:cubicBezTo>
                  <a:cubicBezTo>
                    <a:pt x="851" y="85"/>
                    <a:pt x="828" y="97"/>
                    <a:pt x="807" y="110"/>
                  </a:cubicBezTo>
                  <a:cubicBezTo>
                    <a:pt x="572" y="255"/>
                    <a:pt x="338" y="400"/>
                    <a:pt x="101" y="541"/>
                  </a:cubicBezTo>
                  <a:cubicBezTo>
                    <a:pt x="74" y="558"/>
                    <a:pt x="34" y="553"/>
                    <a:pt x="0" y="559"/>
                  </a:cubicBezTo>
                  <a:cubicBezTo>
                    <a:pt x="17" y="530"/>
                    <a:pt x="27" y="491"/>
                    <a:pt x="52" y="475"/>
                  </a:cubicBezTo>
                  <a:cubicBezTo>
                    <a:pt x="291" y="324"/>
                    <a:pt x="533" y="178"/>
                    <a:pt x="774" y="30"/>
                  </a:cubicBezTo>
                  <a:cubicBezTo>
                    <a:pt x="792" y="19"/>
                    <a:pt x="811" y="11"/>
                    <a:pt x="8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009" y="2999"/>
              <a:ext cx="190" cy="356"/>
            </a:xfrm>
            <a:custGeom>
              <a:avLst/>
              <a:gdLst>
                <a:gd name="T0" fmla="*/ 484 w 494"/>
                <a:gd name="T1" fmla="*/ 4 h 920"/>
                <a:gd name="T2" fmla="*/ 483 w 494"/>
                <a:gd name="T3" fmla="*/ 86 h 920"/>
                <a:gd name="T4" fmla="*/ 296 w 494"/>
                <a:gd name="T5" fmla="*/ 454 h 920"/>
                <a:gd name="T6" fmla="*/ 82 w 494"/>
                <a:gd name="T7" fmla="*/ 868 h 920"/>
                <a:gd name="T8" fmla="*/ 15 w 494"/>
                <a:gd name="T9" fmla="*/ 920 h 920"/>
                <a:gd name="T10" fmla="*/ 11 w 494"/>
                <a:gd name="T11" fmla="*/ 829 h 920"/>
                <a:gd name="T12" fmla="*/ 405 w 494"/>
                <a:gd name="T13" fmla="*/ 55 h 920"/>
                <a:gd name="T14" fmla="*/ 448 w 494"/>
                <a:gd name="T15" fmla="*/ 0 h 920"/>
                <a:gd name="T16" fmla="*/ 484 w 494"/>
                <a:gd name="T17" fmla="*/ 4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4" h="920">
                  <a:moveTo>
                    <a:pt x="484" y="4"/>
                  </a:moveTo>
                  <a:cubicBezTo>
                    <a:pt x="484" y="31"/>
                    <a:pt x="494" y="63"/>
                    <a:pt x="483" y="86"/>
                  </a:cubicBezTo>
                  <a:cubicBezTo>
                    <a:pt x="423" y="210"/>
                    <a:pt x="359" y="332"/>
                    <a:pt x="296" y="454"/>
                  </a:cubicBezTo>
                  <a:cubicBezTo>
                    <a:pt x="225" y="592"/>
                    <a:pt x="156" y="731"/>
                    <a:pt x="82" y="868"/>
                  </a:cubicBezTo>
                  <a:cubicBezTo>
                    <a:pt x="70" y="890"/>
                    <a:pt x="38" y="902"/>
                    <a:pt x="15" y="920"/>
                  </a:cubicBezTo>
                  <a:cubicBezTo>
                    <a:pt x="13" y="889"/>
                    <a:pt x="0" y="853"/>
                    <a:pt x="11" y="829"/>
                  </a:cubicBezTo>
                  <a:cubicBezTo>
                    <a:pt x="140" y="570"/>
                    <a:pt x="272" y="313"/>
                    <a:pt x="405" y="55"/>
                  </a:cubicBezTo>
                  <a:cubicBezTo>
                    <a:pt x="415" y="35"/>
                    <a:pt x="433" y="18"/>
                    <a:pt x="448" y="0"/>
                  </a:cubicBezTo>
                  <a:cubicBezTo>
                    <a:pt x="460" y="1"/>
                    <a:pt x="472" y="2"/>
                    <a:pt x="48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3597" y="2924"/>
              <a:ext cx="255" cy="314"/>
            </a:xfrm>
            <a:custGeom>
              <a:avLst/>
              <a:gdLst>
                <a:gd name="T0" fmla="*/ 0 w 660"/>
                <a:gd name="T1" fmla="*/ 38 h 814"/>
                <a:gd name="T2" fmla="*/ 33 w 660"/>
                <a:gd name="T3" fmla="*/ 2 h 814"/>
                <a:gd name="T4" fmla="*/ 93 w 660"/>
                <a:gd name="T5" fmla="*/ 33 h 814"/>
                <a:gd name="T6" fmla="*/ 338 w 660"/>
                <a:gd name="T7" fmla="*/ 340 h 814"/>
                <a:gd name="T8" fmla="*/ 646 w 660"/>
                <a:gd name="T9" fmla="*/ 731 h 814"/>
                <a:gd name="T10" fmla="*/ 652 w 660"/>
                <a:gd name="T11" fmla="*/ 814 h 814"/>
                <a:gd name="T12" fmla="*/ 582 w 660"/>
                <a:gd name="T13" fmla="*/ 784 h 814"/>
                <a:gd name="T14" fmla="*/ 28 w 660"/>
                <a:gd name="T15" fmla="*/ 88 h 814"/>
                <a:gd name="T16" fmla="*/ 0 w 660"/>
                <a:gd name="T17" fmla="*/ 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0" h="814">
                  <a:moveTo>
                    <a:pt x="0" y="38"/>
                  </a:moveTo>
                  <a:cubicBezTo>
                    <a:pt x="12" y="25"/>
                    <a:pt x="25" y="0"/>
                    <a:pt x="33" y="2"/>
                  </a:cubicBezTo>
                  <a:cubicBezTo>
                    <a:pt x="55" y="6"/>
                    <a:pt x="80" y="17"/>
                    <a:pt x="93" y="33"/>
                  </a:cubicBezTo>
                  <a:cubicBezTo>
                    <a:pt x="176" y="134"/>
                    <a:pt x="257" y="237"/>
                    <a:pt x="338" y="340"/>
                  </a:cubicBezTo>
                  <a:cubicBezTo>
                    <a:pt x="441" y="470"/>
                    <a:pt x="546" y="599"/>
                    <a:pt x="646" y="731"/>
                  </a:cubicBezTo>
                  <a:cubicBezTo>
                    <a:pt x="660" y="750"/>
                    <a:pt x="650" y="786"/>
                    <a:pt x="652" y="814"/>
                  </a:cubicBezTo>
                  <a:cubicBezTo>
                    <a:pt x="628" y="805"/>
                    <a:pt x="596" y="802"/>
                    <a:pt x="582" y="784"/>
                  </a:cubicBezTo>
                  <a:cubicBezTo>
                    <a:pt x="395" y="554"/>
                    <a:pt x="212" y="321"/>
                    <a:pt x="28" y="88"/>
                  </a:cubicBezTo>
                  <a:cubicBezTo>
                    <a:pt x="17" y="75"/>
                    <a:pt x="11" y="58"/>
                    <a:pt x="0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1765" y="1406"/>
              <a:ext cx="309" cy="263"/>
            </a:xfrm>
            <a:custGeom>
              <a:avLst/>
              <a:gdLst>
                <a:gd name="T0" fmla="*/ 780 w 800"/>
                <a:gd name="T1" fmla="*/ 680 h 680"/>
                <a:gd name="T2" fmla="*/ 698 w 800"/>
                <a:gd name="T3" fmla="*/ 623 h 680"/>
                <a:gd name="T4" fmla="*/ 46 w 800"/>
                <a:gd name="T5" fmla="*/ 83 h 680"/>
                <a:gd name="T6" fmla="*/ 0 w 800"/>
                <a:gd name="T7" fmla="*/ 0 h 680"/>
                <a:gd name="T8" fmla="*/ 98 w 800"/>
                <a:gd name="T9" fmla="*/ 19 h 680"/>
                <a:gd name="T10" fmla="*/ 760 w 800"/>
                <a:gd name="T11" fmla="*/ 563 h 680"/>
                <a:gd name="T12" fmla="*/ 797 w 800"/>
                <a:gd name="T13" fmla="*/ 632 h 680"/>
                <a:gd name="T14" fmla="*/ 780 w 800"/>
                <a:gd name="T15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0" h="680">
                  <a:moveTo>
                    <a:pt x="780" y="680"/>
                  </a:moveTo>
                  <a:cubicBezTo>
                    <a:pt x="738" y="651"/>
                    <a:pt x="717" y="638"/>
                    <a:pt x="698" y="623"/>
                  </a:cubicBezTo>
                  <a:cubicBezTo>
                    <a:pt x="480" y="443"/>
                    <a:pt x="262" y="264"/>
                    <a:pt x="46" y="83"/>
                  </a:cubicBezTo>
                  <a:cubicBezTo>
                    <a:pt x="24" y="64"/>
                    <a:pt x="15" y="28"/>
                    <a:pt x="0" y="0"/>
                  </a:cubicBezTo>
                  <a:cubicBezTo>
                    <a:pt x="33" y="6"/>
                    <a:pt x="75" y="1"/>
                    <a:pt x="98" y="19"/>
                  </a:cubicBezTo>
                  <a:cubicBezTo>
                    <a:pt x="321" y="198"/>
                    <a:pt x="541" y="380"/>
                    <a:pt x="760" y="563"/>
                  </a:cubicBezTo>
                  <a:cubicBezTo>
                    <a:pt x="779" y="579"/>
                    <a:pt x="791" y="607"/>
                    <a:pt x="797" y="632"/>
                  </a:cubicBezTo>
                  <a:cubicBezTo>
                    <a:pt x="800" y="646"/>
                    <a:pt x="786" y="664"/>
                    <a:pt x="780" y="6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1538" y="2321"/>
              <a:ext cx="395" cy="59"/>
            </a:xfrm>
            <a:custGeom>
              <a:avLst/>
              <a:gdLst>
                <a:gd name="T0" fmla="*/ 0 w 1023"/>
                <a:gd name="T1" fmla="*/ 104 h 153"/>
                <a:gd name="T2" fmla="*/ 85 w 1023"/>
                <a:gd name="T3" fmla="*/ 68 h 153"/>
                <a:gd name="T4" fmla="*/ 930 w 1023"/>
                <a:gd name="T5" fmla="*/ 2 h 153"/>
                <a:gd name="T6" fmla="*/ 1023 w 1023"/>
                <a:gd name="T7" fmla="*/ 36 h 153"/>
                <a:gd name="T8" fmla="*/ 932 w 1023"/>
                <a:gd name="T9" fmla="*/ 83 h 153"/>
                <a:gd name="T10" fmla="*/ 119 w 1023"/>
                <a:gd name="T11" fmla="*/ 150 h 153"/>
                <a:gd name="T12" fmla="*/ 10 w 1023"/>
                <a:gd name="T13" fmla="*/ 144 h 153"/>
                <a:gd name="T14" fmla="*/ 0 w 1023"/>
                <a:gd name="T15" fmla="*/ 10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53">
                  <a:moveTo>
                    <a:pt x="0" y="104"/>
                  </a:moveTo>
                  <a:cubicBezTo>
                    <a:pt x="28" y="91"/>
                    <a:pt x="56" y="70"/>
                    <a:pt x="85" y="68"/>
                  </a:cubicBezTo>
                  <a:cubicBezTo>
                    <a:pt x="367" y="43"/>
                    <a:pt x="648" y="21"/>
                    <a:pt x="930" y="2"/>
                  </a:cubicBezTo>
                  <a:cubicBezTo>
                    <a:pt x="960" y="0"/>
                    <a:pt x="992" y="24"/>
                    <a:pt x="1023" y="36"/>
                  </a:cubicBezTo>
                  <a:cubicBezTo>
                    <a:pt x="993" y="52"/>
                    <a:pt x="964" y="80"/>
                    <a:pt x="932" y="83"/>
                  </a:cubicBezTo>
                  <a:cubicBezTo>
                    <a:pt x="661" y="108"/>
                    <a:pt x="390" y="129"/>
                    <a:pt x="119" y="150"/>
                  </a:cubicBezTo>
                  <a:cubicBezTo>
                    <a:pt x="83" y="153"/>
                    <a:pt x="46" y="146"/>
                    <a:pt x="10" y="144"/>
                  </a:cubicBezTo>
                  <a:cubicBezTo>
                    <a:pt x="7" y="131"/>
                    <a:pt x="3" y="117"/>
                    <a:pt x="0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Group 4"/>
          <p:cNvGrpSpPr>
            <a:grpSpLocks noChangeAspect="1"/>
          </p:cNvGrpSpPr>
          <p:nvPr/>
        </p:nvGrpSpPr>
        <p:grpSpPr bwMode="auto">
          <a:xfrm>
            <a:off x="10624449" y="1173632"/>
            <a:ext cx="347772" cy="542534"/>
            <a:chOff x="2191" y="671"/>
            <a:chExt cx="1416" cy="2209"/>
          </a:xfrm>
          <a:solidFill>
            <a:schemeClr val="accent1"/>
          </a:solidFill>
        </p:grpSpPr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4" name="Freeform 23"/>
          <p:cNvSpPr/>
          <p:nvPr/>
        </p:nvSpPr>
        <p:spPr>
          <a:xfrm>
            <a:off x="10220503" y="0"/>
            <a:ext cx="435661" cy="126212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Freeform 24"/>
          <p:cNvSpPr/>
          <p:nvPr/>
        </p:nvSpPr>
        <p:spPr>
          <a:xfrm flipH="1">
            <a:off x="10441762" y="44841"/>
            <a:ext cx="435661" cy="187288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6" name="Group 4"/>
          <p:cNvGrpSpPr>
            <a:grpSpLocks noChangeAspect="1"/>
          </p:cNvGrpSpPr>
          <p:nvPr/>
        </p:nvGrpSpPr>
        <p:grpSpPr bwMode="auto">
          <a:xfrm>
            <a:off x="9991530" y="1258462"/>
            <a:ext cx="424940" cy="662919"/>
            <a:chOff x="2191" y="671"/>
            <a:chExt cx="1416" cy="2209"/>
          </a:xfrm>
          <a:solidFill>
            <a:schemeClr val="accent2"/>
          </a:solidFill>
        </p:grpSpPr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4998" t="38698" r="51409" b="39173"/>
          <a:stretch/>
        </p:blipFill>
        <p:spPr>
          <a:xfrm>
            <a:off x="1371645" y="2312894"/>
            <a:ext cx="4156488" cy="219187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/>
          <a:srcRect l="57240" t="16614" r="20786" b="33724"/>
          <a:stretch/>
        </p:blipFill>
        <p:spPr>
          <a:xfrm>
            <a:off x="6514514" y="544893"/>
            <a:ext cx="2859047" cy="363287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44572" y="171384"/>
            <a:ext cx="3643658" cy="8098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UTM Avo" panose="02040603050506020204" pitchFamily="18" charset="0"/>
              </a:rPr>
              <a:t>1. </a:t>
            </a:r>
            <a:r>
              <a:rPr lang="en-US" sz="4400" dirty="0" err="1" smtClean="0">
                <a:latin typeface="UTM Avo" panose="02040603050506020204" pitchFamily="18" charset="0"/>
              </a:rPr>
              <a:t>Làm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quen</a:t>
            </a:r>
            <a:endParaRPr lang="en-US" sz="4400" dirty="0">
              <a:latin typeface="UTM Avo" panose="02040603050506020204" pitchFamily="18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/>
          <a:srcRect l="28013" t="63728" r="54585" b="24461"/>
          <a:stretch/>
        </p:blipFill>
        <p:spPr>
          <a:xfrm>
            <a:off x="1383938" y="4816884"/>
            <a:ext cx="3446136" cy="131497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/>
          <a:srcRect l="57240" t="65148" r="23181" b="26212"/>
          <a:stretch/>
        </p:blipFill>
        <p:spPr>
          <a:xfrm>
            <a:off x="5826912" y="4977911"/>
            <a:ext cx="3687011" cy="914739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1828940" y="4162946"/>
            <a:ext cx="2527452" cy="1641808"/>
            <a:chOff x="3798706" y="1238820"/>
            <a:chExt cx="2221094" cy="1510622"/>
          </a:xfrm>
        </p:grpSpPr>
        <p:sp>
          <p:nvSpPr>
            <p:cNvPr id="45" name="Rectangle 44"/>
            <p:cNvSpPr/>
            <p:nvPr/>
          </p:nvSpPr>
          <p:spPr>
            <a:xfrm>
              <a:off x="3798706" y="123882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tôm</a:t>
              </a:r>
              <a:endParaRPr lang="en-US" sz="4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810000" y="2063642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dirty="0">
                  <a:solidFill>
                    <a:srgbClr val="008000"/>
                  </a:solidFill>
                  <a:latin typeface="UTM Avo" panose="02040603050506020204" pitchFamily="18" charset="0"/>
                </a:rPr>
                <a:t>t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914900" y="2063642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ôm</a:t>
              </a:r>
              <a:endParaRPr lang="en-US" sz="40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087374" y="4177764"/>
            <a:ext cx="3171941" cy="1656347"/>
            <a:chOff x="6047033" y="4893763"/>
            <a:chExt cx="3171941" cy="1656347"/>
          </a:xfrm>
        </p:grpSpPr>
        <p:grpSp>
          <p:nvGrpSpPr>
            <p:cNvPr id="52" name="Group 51"/>
            <p:cNvGrpSpPr/>
            <p:nvPr/>
          </p:nvGrpSpPr>
          <p:grpSpPr>
            <a:xfrm>
              <a:off x="6047033" y="4893763"/>
              <a:ext cx="3171941" cy="1656347"/>
              <a:chOff x="3810000" y="1447800"/>
              <a:chExt cx="2209800" cy="1524000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3810000" y="1447800"/>
                <a:ext cx="2209800" cy="838200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8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h</a:t>
                </a:r>
                <a:r>
                  <a:rPr lang="en-US" sz="4800" dirty="0" err="1" smtClean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ộp</a:t>
                </a:r>
                <a:endParaRPr lang="en-US" sz="48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3810000" y="2286000"/>
                <a:ext cx="1104900" cy="6858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dirty="0" err="1" smtClean="0">
                    <a:solidFill>
                      <a:srgbClr val="008000"/>
                    </a:solidFill>
                    <a:latin typeface="UTM Avo" panose="02040603050506020204" pitchFamily="18" charset="0"/>
                  </a:rPr>
                  <a:t>hôp</a:t>
                </a:r>
                <a:endParaRPr lang="en-US" sz="4000" dirty="0">
                  <a:solidFill>
                    <a:srgbClr val="008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4914900" y="2286000"/>
                <a:ext cx="1104900" cy="685800"/>
              </a:xfrm>
              <a:prstGeom prst="rect">
                <a:avLst/>
              </a:prstGeom>
              <a:solidFill>
                <a:srgbClr val="E9A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40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4" name="Oval 3"/>
            <p:cNvSpPr/>
            <p:nvPr/>
          </p:nvSpPr>
          <p:spPr>
            <a:xfrm>
              <a:off x="8417859" y="6279776"/>
              <a:ext cx="67235" cy="6723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1353735" y="5892650"/>
            <a:ext cx="3462437" cy="707886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t</a:t>
            </a:r>
            <a:r>
              <a:rPr lang="en-US" sz="4000" dirty="0" err="1" smtClean="0">
                <a:latin typeface="UTM Avo" panose="02040603050506020204" pitchFamily="18" charset="0"/>
              </a:rPr>
              <a:t>ờ</a:t>
            </a:r>
            <a:r>
              <a:rPr lang="en-US" sz="4000" dirty="0" smtClean="0">
                <a:latin typeface="UTM Avo" panose="02040603050506020204" pitchFamily="18" charset="0"/>
              </a:rPr>
              <a:t> - </a:t>
            </a:r>
            <a:r>
              <a:rPr lang="en-US" sz="4000" dirty="0" err="1" smtClean="0">
                <a:latin typeface="UTM Avo" panose="02040603050506020204" pitchFamily="18" charset="0"/>
              </a:rPr>
              <a:t>ôm</a:t>
            </a:r>
            <a:r>
              <a:rPr lang="en-US" sz="4000" dirty="0" smtClean="0">
                <a:latin typeface="UTM Avo" panose="02040603050506020204" pitchFamily="18" charset="0"/>
              </a:rPr>
              <a:t> - </a:t>
            </a:r>
            <a:r>
              <a:rPr lang="en-US" sz="4000" dirty="0" err="1" smtClean="0">
                <a:latin typeface="UTM Avo" panose="02040603050506020204" pitchFamily="18" charset="0"/>
              </a:rPr>
              <a:t>tôm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983051" y="5883260"/>
            <a:ext cx="6950298" cy="707886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h</a:t>
            </a:r>
            <a:r>
              <a:rPr lang="en-US" sz="4000" dirty="0" err="1" smtClean="0">
                <a:latin typeface="UTM Avo" panose="02040603050506020204" pitchFamily="18" charset="0"/>
              </a:rPr>
              <a:t>ờ</a:t>
            </a:r>
            <a:r>
              <a:rPr lang="en-US" sz="4000" dirty="0" smtClean="0">
                <a:latin typeface="UTM Avo" panose="02040603050506020204" pitchFamily="18" charset="0"/>
              </a:rPr>
              <a:t> - </a:t>
            </a:r>
            <a:r>
              <a:rPr lang="en-US" sz="4000" dirty="0" err="1" smtClean="0">
                <a:latin typeface="UTM Avo" panose="02040603050506020204" pitchFamily="18" charset="0"/>
              </a:rPr>
              <a:t>ôp</a:t>
            </a:r>
            <a:r>
              <a:rPr lang="en-US" sz="4000" dirty="0" smtClean="0">
                <a:latin typeface="UTM Avo" panose="02040603050506020204" pitchFamily="18" charset="0"/>
              </a:rPr>
              <a:t> – </a:t>
            </a:r>
            <a:r>
              <a:rPr lang="en-US" sz="4000" dirty="0" err="1" smtClean="0">
                <a:latin typeface="UTM Avo" panose="02040603050506020204" pitchFamily="18" charset="0"/>
              </a:rPr>
              <a:t>hốp</a:t>
            </a:r>
            <a:r>
              <a:rPr lang="en-US" sz="4000" dirty="0" smtClean="0">
                <a:latin typeface="UTM Avo" panose="02040603050506020204" pitchFamily="18" charset="0"/>
              </a:rPr>
              <a:t> – </a:t>
            </a:r>
            <a:r>
              <a:rPr lang="en-US" sz="4000" dirty="0" err="1" smtClean="0">
                <a:latin typeface="UTM Avo" panose="02040603050506020204" pitchFamily="18" charset="0"/>
              </a:rPr>
              <a:t>nặng</a:t>
            </a:r>
            <a:r>
              <a:rPr lang="en-US" sz="4000" dirty="0" smtClean="0">
                <a:latin typeface="UTM Avo" panose="02040603050506020204" pitchFamily="18" charset="0"/>
              </a:rPr>
              <a:t> – </a:t>
            </a:r>
            <a:r>
              <a:rPr lang="en-US" sz="4000" dirty="0" err="1" smtClean="0">
                <a:latin typeface="UTM Avo" panose="02040603050506020204" pitchFamily="18" charset="0"/>
              </a:rPr>
              <a:t>hộp</a:t>
            </a:r>
            <a:endParaRPr lang="en-US" sz="40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95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  <p:bldP spid="25" grpId="0" animBg="1"/>
      <p:bldP spid="3" grpId="0" animBg="1"/>
      <p:bldP spid="48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925" y="365126"/>
            <a:ext cx="5486400" cy="604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3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21" y="3233274"/>
            <a:ext cx="3624726" cy="3624726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3841147" y="210887"/>
            <a:ext cx="4632513" cy="98590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err="1" smtClean="0">
                <a:latin typeface="UTM Avo" panose="02040603050506020204" pitchFamily="18" charset="0"/>
              </a:rPr>
              <a:t>Nghỉ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giải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lao</a:t>
            </a:r>
            <a:endParaRPr lang="en-US" sz="4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20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24276" t="15071" r="23060" b="16166"/>
          <a:stretch/>
        </p:blipFill>
        <p:spPr>
          <a:xfrm>
            <a:off x="2904565" y="1182056"/>
            <a:ext cx="6852116" cy="503010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978" y="3194682"/>
            <a:ext cx="3533132" cy="3533132"/>
          </a:xfrm>
          <a:prstGeom prst="rect">
            <a:avLst/>
          </a:prstGeom>
        </p:spPr>
      </p:pic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860" y="3522298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" y="0"/>
            <a:ext cx="11927540" cy="7261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smtClean="0">
                <a:latin typeface="UTM Avo" panose="02040603050506020204" pitchFamily="18" charset="0"/>
              </a:rPr>
              <a:t>2. </a:t>
            </a:r>
            <a:r>
              <a:rPr lang="en-US" sz="4000" dirty="0" err="1" smtClean="0">
                <a:latin typeface="UTM Avo" panose="02040603050506020204" pitchFamily="18" charset="0"/>
              </a:rPr>
              <a:t>Tiếng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nào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có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vần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ôm</a:t>
            </a:r>
            <a:r>
              <a:rPr lang="en-US" sz="4000" dirty="0" smtClean="0">
                <a:latin typeface="UTM Avo" panose="02040603050506020204" pitchFamily="18" charset="0"/>
              </a:rPr>
              <a:t>? </a:t>
            </a:r>
            <a:r>
              <a:rPr lang="en-US" sz="4000" dirty="0" err="1" smtClean="0">
                <a:latin typeface="UTM Avo" panose="02040603050506020204" pitchFamily="18" charset="0"/>
              </a:rPr>
              <a:t>Tiếng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nào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có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vần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ôp</a:t>
            </a:r>
            <a:r>
              <a:rPr lang="en-US" sz="4000" dirty="0" smtClean="0">
                <a:latin typeface="UTM Avo" panose="02040603050506020204" pitchFamily="18" charset="0"/>
              </a:rPr>
              <a:t>?</a:t>
            </a:r>
            <a:endParaRPr lang="en-US" sz="4000" dirty="0">
              <a:latin typeface="UTM Avo" panose="020406030505060202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370294" y="2460812"/>
            <a:ext cx="3348318" cy="48819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83306" y="3846799"/>
            <a:ext cx="3868270" cy="98080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157381" y="3846799"/>
            <a:ext cx="963642" cy="99429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383306" y="2052216"/>
            <a:ext cx="3007659" cy="93303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383306" y="2052216"/>
            <a:ext cx="603554" cy="95414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756629" y="3846799"/>
            <a:ext cx="961983" cy="57106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003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446"/>
            <a:ext cx="3573678" cy="64213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2602" t="20525" r="24818" b="23225"/>
          <a:stretch/>
        </p:blipFill>
        <p:spPr>
          <a:xfrm>
            <a:off x="2312893" y="874058"/>
            <a:ext cx="8056809" cy="5983941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1" y="0"/>
            <a:ext cx="3455894" cy="8740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smtClean="0">
                <a:latin typeface="UTM Avo" panose="02040603050506020204" pitchFamily="18" charset="0"/>
              </a:rPr>
              <a:t>3. </a:t>
            </a:r>
            <a:r>
              <a:rPr lang="en-US" sz="4800" dirty="0" err="1" smtClean="0">
                <a:latin typeface="UTM Avo" panose="02040603050506020204" pitchFamily="18" charset="0"/>
              </a:rPr>
              <a:t>Tập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đọc</a:t>
            </a:r>
            <a:endParaRPr lang="en-US" sz="4800" dirty="0">
              <a:latin typeface="UTM Avo" panose="020406030505060202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7161264" y="1577690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7028200" y="2029481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7181754" y="2365273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135394" y="2841938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449927" y="3194635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666539" y="3689679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771043" y="4032386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056760" y="4504250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454283" y="4856947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129502" y="5269064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234006" y="5293775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82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228</TotalTime>
  <Words>118</Words>
  <Application>Microsoft Office PowerPoint</Application>
  <PresentationFormat>Widescreen</PresentationFormat>
  <Paragraphs>42</Paragraphs>
  <Slides>12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微软雅黑</vt:lpstr>
      <vt:lpstr>Arial</vt:lpstr>
      <vt:lpstr>Calibri</vt:lpstr>
      <vt:lpstr>等线</vt:lpstr>
      <vt:lpstr>HP001 4 hàng</vt:lpstr>
      <vt:lpstr>Times New Roman</vt:lpstr>
      <vt:lpstr>Trebuchet MS</vt:lpstr>
      <vt:lpstr>UTM Avo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37</cp:revision>
  <dcterms:created xsi:type="dcterms:W3CDTF">2020-08-10T07:03:43Z</dcterms:created>
  <dcterms:modified xsi:type="dcterms:W3CDTF">2020-08-11T07:14:13Z</dcterms:modified>
</cp:coreProperties>
</file>