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8" r:id="rId5"/>
    <p:sldId id="256" r:id="rId6"/>
    <p:sldId id="261" r:id="rId7"/>
    <p:sldId id="271" r:id="rId8"/>
    <p:sldId id="263" r:id="rId9"/>
    <p:sldId id="264" r:id="rId10"/>
    <p:sldId id="272" r:id="rId11"/>
    <p:sldId id="265" r:id="rId12"/>
    <p:sldId id="266" r:id="rId13"/>
    <p:sldId id="273" r:id="rId14"/>
    <p:sldId id="267" r:id="rId15"/>
    <p:sldId id="274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2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1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6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8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1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3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33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8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3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41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5A6F0-59F2-4F59-B8D8-7987C6C4BFA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1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524000" y="5257800"/>
            <a:ext cx="9144000" cy="1600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1210614"/>
            <a:ext cx="112908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UTM Avo" pitchFamily="18" charset="0"/>
              </a:rPr>
              <a:t>  Chào mừng các con đến tiết học vần</a:t>
            </a:r>
            <a:endParaRPr lang="vi-VN" sz="8000" b="1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istrator\Desktop\24-hinh-nen-powerpoint-tuyet-dep-danh-cho-cac-be-mam-non-1487092771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18" y="0"/>
            <a:ext cx="1224661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1043189"/>
            <a:ext cx="121919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TM Avo" pitchFamily="18" charset="0"/>
              </a:rPr>
              <a:t>Chào mừng các con đến tiết học vần</a:t>
            </a:r>
            <a:endParaRPr lang="vi-VN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6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19541" r="51399" b="19543"/>
          <a:stretch/>
        </p:blipFill>
        <p:spPr bwMode="auto">
          <a:xfrm>
            <a:off x="0" y="0"/>
            <a:ext cx="12192000" cy="696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3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400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UTM Avo" panose="02040603050506020204" pitchFamily="18" charset="0"/>
              </a:rPr>
              <a:t>2. </a:t>
            </a:r>
            <a:r>
              <a:rPr lang="en-US" sz="3600" dirty="0" err="1" smtClean="0">
                <a:latin typeface="UTM Avo" panose="02040603050506020204" pitchFamily="18" charset="0"/>
              </a:rPr>
              <a:t>Tiếng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nào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err="1" smtClean="0">
                <a:latin typeface="UTM Avo" panose="02040603050506020204" pitchFamily="18" charset="0"/>
              </a:rPr>
              <a:t>có</a:t>
            </a:r>
            <a:r>
              <a:rPr lang="en-US" sz="3600" smtClean="0">
                <a:latin typeface="UTM Avo" panose="02040603050506020204" pitchFamily="18" charset="0"/>
              </a:rPr>
              <a:t> vần </a:t>
            </a:r>
            <a:r>
              <a:rPr lang="en-US" sz="3600" smtClean="0">
                <a:solidFill>
                  <a:srgbClr val="FF0000"/>
                </a:solidFill>
                <a:latin typeface="UTM Avo" panose="02040603050506020204" pitchFamily="18" charset="0"/>
              </a:rPr>
              <a:t>om</a:t>
            </a:r>
            <a:r>
              <a:rPr lang="en-US" sz="3600" smtClean="0">
                <a:latin typeface="UTM Avo" panose="02040603050506020204" pitchFamily="18" charset="0"/>
              </a:rPr>
              <a:t>? </a:t>
            </a:r>
            <a:r>
              <a:rPr lang="en-US" sz="3600" dirty="0" err="1" smtClean="0">
                <a:latin typeface="UTM Avo" panose="02040603050506020204" pitchFamily="18" charset="0"/>
              </a:rPr>
              <a:t>Tiếng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nào</a:t>
            </a:r>
            <a:r>
              <a:rPr lang="en-US" sz="3600" dirty="0" smtClean="0">
                <a:latin typeface="UTM Avo" panose="02040603050506020204" pitchFamily="18" charset="0"/>
              </a:rPr>
              <a:t> co </a:t>
            </a:r>
            <a:r>
              <a:rPr lang="en-US" sz="3600" err="1" smtClean="0">
                <a:latin typeface="UTM Avo" panose="02040603050506020204" pitchFamily="18" charset="0"/>
              </a:rPr>
              <a:t>vần</a:t>
            </a:r>
            <a:r>
              <a:rPr lang="en-US" sz="3600" smtClean="0">
                <a:latin typeface="UTM Avo" panose="02040603050506020204" pitchFamily="18" charset="0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UTM Avo" panose="02040603050506020204" pitchFamily="18" charset="0"/>
              </a:rPr>
              <a:t>op</a:t>
            </a:r>
            <a:r>
              <a:rPr lang="en-US" sz="3600" dirty="0" smtClean="0">
                <a:latin typeface="UTM Avo" panose="02040603050506020204" pitchFamily="18" charset="0"/>
              </a:rPr>
              <a:t>?</a:t>
            </a:r>
            <a:endParaRPr lang="en-US" sz="3600" dirty="0">
              <a:latin typeface="UTM Avo" panose="0204060305050602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19109" r="24083" b="15032"/>
          <a:stretch/>
        </p:blipFill>
        <p:spPr bwMode="auto">
          <a:xfrm>
            <a:off x="0" y="614320"/>
            <a:ext cx="12192000" cy="621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078051" y="2459865"/>
            <a:ext cx="953036" cy="669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958366" y="2665927"/>
            <a:ext cx="1091251" cy="592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267459" y="2665927"/>
            <a:ext cx="4005330" cy="862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48518" y="4134118"/>
            <a:ext cx="455473" cy="901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028090" y="4237149"/>
            <a:ext cx="360609" cy="965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764406" y="4134118"/>
            <a:ext cx="1056067" cy="901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32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2915431" cy="6400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UTM Avo" panose="02040603050506020204" pitchFamily="18" charset="0"/>
              </a:rPr>
              <a:t>3. </a:t>
            </a:r>
            <a:r>
              <a:rPr lang="en-US" sz="3600" dirty="0" err="1" smtClean="0">
                <a:latin typeface="UTM Avo" panose="02040603050506020204" pitchFamily="18" charset="0"/>
              </a:rPr>
              <a:t>Tập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đọc</a:t>
            </a:r>
            <a:endParaRPr lang="en-US" sz="3600" dirty="0"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805749" y="1946365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884126" y="1946365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252755" y="2281644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331132" y="2281644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228012" y="2577734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306389" y="2577734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648995" y="2880410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727372" y="2880410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213566" y="3211230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291943" y="3211230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219304" y="2880410"/>
            <a:ext cx="100149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116146" y="3235123"/>
            <a:ext cx="100149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4" t="20270" r="22179" b="13408"/>
          <a:stretch/>
        </p:blipFill>
        <p:spPr bwMode="auto">
          <a:xfrm>
            <a:off x="150499" y="928048"/>
            <a:ext cx="12041502" cy="592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94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20232" r="22713" b="11753"/>
          <a:stretch/>
        </p:blipFill>
        <p:spPr bwMode="auto">
          <a:xfrm>
            <a:off x="-1" y="818865"/>
            <a:ext cx="12091917" cy="57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2915431" cy="6400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UTM Avo" panose="02040603050506020204" pitchFamily="18" charset="0"/>
              </a:rPr>
              <a:t>3. </a:t>
            </a:r>
            <a:r>
              <a:rPr lang="en-US" sz="3600" dirty="0" err="1" smtClean="0">
                <a:latin typeface="UTM Avo" panose="02040603050506020204" pitchFamily="18" charset="0"/>
              </a:rPr>
              <a:t>Tập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đọc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75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0" y="0"/>
            <a:ext cx="3580327" cy="758281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  <a:r>
              <a:rPr lang="en-US" dirty="0" smtClean="0">
                <a:solidFill>
                  <a:schemeClr val="bg1"/>
                </a:solidFill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endParaRPr lang="en-US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28171" r="12625" b="54105"/>
          <a:stretch/>
        </p:blipFill>
        <p:spPr bwMode="auto">
          <a:xfrm>
            <a:off x="0" y="1378425"/>
            <a:ext cx="12192000" cy="301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98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udBo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58282"/>
            <a:ext cx="12192000" cy="5533336"/>
          </a:xfrm>
          <a:prstGeom prst="rect">
            <a:avLst/>
          </a:prstGeom>
        </p:spPr>
      </p:pic>
      <p:sp>
        <p:nvSpPr>
          <p:cNvPr id="3" name="Title 1"/>
          <p:cNvSpPr txBox="1"/>
          <p:nvPr/>
        </p:nvSpPr>
        <p:spPr>
          <a:xfrm>
            <a:off x="0" y="0"/>
            <a:ext cx="3580327" cy="758281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  <a:r>
              <a:rPr lang="en-US" dirty="0" smtClean="0">
                <a:solidFill>
                  <a:schemeClr val="bg1"/>
                </a:solidFill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endParaRPr lang="en-US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51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istrator\Pictures\Các-câu-nói-tạm-biệt-trong-tiếng-Tru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4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3037" y="4571198"/>
            <a:ext cx="3017060" cy="2591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61568" y="1297145"/>
            <a:ext cx="1167507" cy="1048433"/>
            <a:chOff x="2341807" y="722423"/>
            <a:chExt cx="1167507" cy="10484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28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315201" y="4697370"/>
            <a:ext cx="280946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 smtClean="0">
                <a:latin typeface="UTM Avo" panose="02040603050506020204" pitchFamily="18" charset="0"/>
              </a:rPr>
              <a:t>diêm</a:t>
            </a:r>
            <a:endParaRPr lang="es-ES" sz="5400" dirty="0"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50058" y="3144335"/>
            <a:ext cx="1167507" cy="1048433"/>
            <a:chOff x="5632842" y="2105111"/>
            <a:chExt cx="1167507" cy="10484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28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77079" y="2839196"/>
            <a:ext cx="1167507" cy="1048433"/>
            <a:chOff x="1559230" y="2459387"/>
            <a:chExt cx="1167507" cy="104843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28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28496" y="1436641"/>
            <a:ext cx="1167507" cy="1048433"/>
            <a:chOff x="1559230" y="2459387"/>
            <a:chExt cx="1167507" cy="104843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28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56735" y="2380907"/>
            <a:ext cx="1167507" cy="1048433"/>
            <a:chOff x="1559230" y="2459387"/>
            <a:chExt cx="1167507" cy="104843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2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48998" y="2380907"/>
            <a:ext cx="1167507" cy="1048433"/>
            <a:chOff x="1559230" y="2459387"/>
            <a:chExt cx="1167507" cy="104843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28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023652" y="4697370"/>
            <a:ext cx="3101009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 smtClean="0">
                <a:latin typeface="UTM Avo" panose="02040603050506020204" pitchFamily="18" charset="0"/>
              </a:rPr>
              <a:t>Yếm</a:t>
            </a:r>
            <a:endParaRPr lang="es-ES" sz="5400" dirty="0">
              <a:latin typeface="UTM Avo" panose="020406030505060202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391528" y="2017654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209183" y="4571197"/>
            <a:ext cx="3160969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 smtClean="0">
                <a:latin typeface="UTM Avo" panose="02040603050506020204" pitchFamily="18" charset="0"/>
              </a:rPr>
              <a:t>Diếp cá</a:t>
            </a:r>
            <a:endParaRPr lang="es-ES" sz="5400" dirty="0">
              <a:latin typeface="UTM Avo" panose="0204060305050602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3651" y="4697370"/>
            <a:ext cx="3567439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 smtClean="0">
                <a:latin typeface="UTM Avo" panose="02040603050506020204" pitchFamily="18" charset="0"/>
              </a:rPr>
              <a:t>Múa kiếm</a:t>
            </a:r>
            <a:endParaRPr lang="es-ES" sz="5400" dirty="0">
              <a:latin typeface="UTM Avo" panose="0204060305050602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09182" y="4697370"/>
            <a:ext cx="3591339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 smtClean="0">
                <a:latin typeface="UTM Avo" panose="02040603050506020204" pitchFamily="18" charset="0"/>
              </a:rPr>
              <a:t>Múa kiếm</a:t>
            </a:r>
            <a:endParaRPr lang="es-ES" sz="5400" dirty="0">
              <a:latin typeface="UTM Avo" panose="02040603050506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15200" y="4697370"/>
            <a:ext cx="363109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 smtClean="0">
                <a:latin typeface="UTM Avo" panose="02040603050506020204" pitchFamily="18" charset="0"/>
              </a:rPr>
              <a:t>Tấm thiếp</a:t>
            </a:r>
            <a:endParaRPr lang="es-ES" sz="5400" dirty="0">
              <a:latin typeface="UTM Avo" panose="02040603050506020204" pitchFamily="18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3" y="498496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4" y="1192959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5" y="1717176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43691" y="2187436"/>
            <a:ext cx="487363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2674799"/>
            <a:ext cx="487363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31670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34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34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34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139 L -0.28993 0.37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18819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26" grpId="0" animBg="1"/>
      <p:bldP spid="26" grpId="1" animBg="1"/>
      <p:bldP spid="26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1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28800" y="2641705"/>
            <a:ext cx="4038600" cy="3682896"/>
            <a:chOff x="1828800" y="2641705"/>
            <a:chExt cx="4038600" cy="3682896"/>
          </a:xfrm>
        </p:grpSpPr>
        <p:sp>
          <p:nvSpPr>
            <p:cNvPr id="5" name="Oval 4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95499" y="3366363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om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00800" y="2743200"/>
            <a:ext cx="4038600" cy="3682896"/>
            <a:chOff x="6400800" y="2743200"/>
            <a:chExt cx="4038600" cy="3682896"/>
          </a:xfrm>
        </p:grpSpPr>
        <p:sp>
          <p:nvSpPr>
            <p:cNvPr id="11" name="Oval 10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56927" y="3436716"/>
              <a:ext cx="3201473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op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62200" y="106740"/>
            <a:ext cx="7696200" cy="175431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UTM Avo" pitchFamily="18" charset="0"/>
                <a:cs typeface="Times New Roman" panose="02020603050405020304" pitchFamily="18" charset="0"/>
              </a:rPr>
              <a:t>Thứ  </a:t>
            </a:r>
            <a:r>
              <a:rPr lang="en-US" sz="3200" b="1" smtClean="0">
                <a:latin typeface="UTM Avo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latin typeface="UTM Avo" pitchFamily="18" charset="0"/>
                <a:cs typeface="Times New Roman" panose="02020603050405020304" pitchFamily="18" charset="0"/>
              </a:rPr>
              <a:t>ngày </a:t>
            </a:r>
            <a:r>
              <a:rPr lang="en-US" sz="3200" b="1" smtClean="0">
                <a:latin typeface="UTM Avo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latin typeface="UTM Avo" pitchFamily="18" charset="0"/>
                <a:cs typeface="Times New Roman" panose="02020603050405020304" pitchFamily="18" charset="0"/>
              </a:rPr>
              <a:t>tháng </a:t>
            </a:r>
            <a:r>
              <a:rPr lang="en-US" sz="3200" b="1" smtClean="0">
                <a:latin typeface="UTM Avo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latin typeface="UTM Avo" pitchFamily="18" charset="0"/>
                <a:cs typeface="Times New Roman" panose="02020603050405020304" pitchFamily="18" charset="0"/>
              </a:rPr>
              <a:t>năm 2020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UTM Avo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599" y="1531204"/>
            <a:ext cx="9673107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err="1" smtClean="0">
                <a:solidFill>
                  <a:srgbClr val="7030A0"/>
                </a:solidFill>
                <a:latin typeface="UTM Avo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smtClean="0">
                <a:solidFill>
                  <a:srgbClr val="7030A0"/>
                </a:solidFill>
                <a:latin typeface="UTM Avo" pitchFamily="18" charset="0"/>
                <a:cs typeface="Times New Roman" panose="02020603050405020304" pitchFamily="18" charset="0"/>
              </a:rPr>
              <a:t> 47: </a:t>
            </a:r>
            <a:r>
              <a:rPr lang="en-US" sz="4000" b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Om - op</a:t>
            </a:r>
            <a:endParaRPr lang="en-US" sz="4000" b="1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5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029732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solidFill>
                  <a:srgbClr val="008000"/>
                </a:solidFill>
                <a:latin typeface="UTM Avo" panose="02040603050506020204" pitchFamily="18" charset="0"/>
              </a:rPr>
              <a:t>om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5353" y="3230053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70094" y="3230053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UTM Avo" panose="02040603050506020204" pitchFamily="18" charset="0"/>
              </a:rPr>
              <a:t>m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0294" y="2029731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>
                <a:solidFill>
                  <a:srgbClr val="008000"/>
                </a:solidFill>
                <a:latin typeface="UTM Avo" panose="02040603050506020204" pitchFamily="18" charset="0"/>
              </a:rPr>
              <a:t>o</a:t>
            </a:r>
            <a:r>
              <a:rPr lang="en-US" sz="7200" smtClean="0">
                <a:solidFill>
                  <a:srgbClr val="008000"/>
                </a:solidFill>
                <a:latin typeface="UTM Avo" panose="02040603050506020204" pitchFamily="18" charset="0"/>
              </a:rPr>
              <a:t>p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180294" y="3230053"/>
            <a:ext cx="1869141" cy="871300"/>
            <a:chOff x="6606988" y="3665703"/>
            <a:chExt cx="1869141" cy="871300"/>
          </a:xfrm>
        </p:grpSpPr>
        <p:sp>
          <p:nvSpPr>
            <p:cNvPr id="10" name="Rounded Rectangle 9"/>
            <p:cNvSpPr/>
            <p:nvPr/>
          </p:nvSpPr>
          <p:spPr>
            <a:xfrm>
              <a:off x="6606988" y="3665703"/>
              <a:ext cx="941294" cy="871300"/>
            </a:xfrm>
            <a:prstGeom prst="round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latin typeface="UTM Avo" panose="02040603050506020204" pitchFamily="18" charset="0"/>
                </a:rPr>
                <a:t>o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561729" y="3665703"/>
              <a:ext cx="914400" cy="871300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UTM Avo" panose="02040603050506020204" pitchFamily="18" charset="0"/>
                </a:rPr>
                <a:t>p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971929" y="2465381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008000"/>
                </a:solidFill>
                <a:latin typeface="UTM Avo" panose="02040603050506020204" pitchFamily="18" charset="0"/>
              </a:rPr>
              <a:t>e</a:t>
            </a:r>
            <a:r>
              <a:rPr lang="en-US" sz="7200" dirty="0">
                <a:solidFill>
                  <a:srgbClr val="008000"/>
                </a:solidFill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8600" y="4719918"/>
            <a:ext cx="5513294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o</a:t>
            </a:r>
            <a:r>
              <a:rPr lang="en-US" sz="6000" smtClean="0">
                <a:latin typeface="UTM Avo" panose="02040603050506020204" pitchFamily="18" charset="0"/>
              </a:rPr>
              <a:t> </a:t>
            </a:r>
            <a:r>
              <a:rPr lang="en-US" sz="6000" dirty="0" smtClean="0">
                <a:latin typeface="UTM Avo" panose="02040603050506020204" pitchFamily="18" charset="0"/>
              </a:rPr>
              <a:t>- </a:t>
            </a:r>
            <a:r>
              <a:rPr lang="en-US" sz="6000" dirty="0" err="1" smtClean="0">
                <a:latin typeface="UTM Avo" panose="02040603050506020204" pitchFamily="18" charset="0"/>
              </a:rPr>
              <a:t>mờ</a:t>
            </a:r>
            <a:r>
              <a:rPr lang="en-US" sz="6000" dirty="0" smtClean="0">
                <a:latin typeface="UTM Avo" panose="02040603050506020204" pitchFamily="18" charset="0"/>
              </a:rPr>
              <a:t> </a:t>
            </a:r>
            <a:r>
              <a:rPr lang="en-US" sz="6000" smtClean="0">
                <a:latin typeface="UTM Avo" panose="02040603050506020204" pitchFamily="18" charset="0"/>
              </a:rPr>
              <a:t>- </a:t>
            </a:r>
            <a:r>
              <a:rPr lang="en-US" sz="6000" dirty="0" err="1">
                <a:latin typeface="UTM Avo" panose="02040603050506020204" pitchFamily="18" charset="0"/>
              </a:rPr>
              <a:t>o</a:t>
            </a:r>
            <a:r>
              <a:rPr lang="en-US" sz="6000" smtClean="0">
                <a:latin typeface="UTM Avo" panose="02040603050506020204" pitchFamily="18" charset="0"/>
              </a:rPr>
              <a:t>m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94294" y="4719917"/>
            <a:ext cx="6046694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o</a:t>
            </a:r>
            <a:r>
              <a:rPr lang="en-US" sz="6000" smtClean="0">
                <a:latin typeface="UTM Avo" panose="02040603050506020204" pitchFamily="18" charset="0"/>
              </a:rPr>
              <a:t> </a:t>
            </a:r>
            <a:r>
              <a:rPr lang="en-US" sz="6000" dirty="0" smtClean="0">
                <a:latin typeface="UTM Avo" panose="02040603050506020204" pitchFamily="18" charset="0"/>
              </a:rPr>
              <a:t>- </a:t>
            </a:r>
            <a:r>
              <a:rPr lang="en-US" sz="6000" dirty="0" err="1" smtClean="0">
                <a:latin typeface="UTM Avo" panose="02040603050506020204" pitchFamily="18" charset="0"/>
              </a:rPr>
              <a:t>pờ</a:t>
            </a:r>
            <a:r>
              <a:rPr lang="en-US" sz="6000" dirty="0" smtClean="0">
                <a:latin typeface="UTM Avo" panose="02040603050506020204" pitchFamily="18" charset="0"/>
              </a:rPr>
              <a:t> </a:t>
            </a:r>
            <a:r>
              <a:rPr lang="en-US" sz="6000" smtClean="0">
                <a:latin typeface="UTM Avo" panose="02040603050506020204" pitchFamily="18" charset="0"/>
              </a:rPr>
              <a:t>- op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7128" y="0"/>
            <a:ext cx="3411446" cy="64007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UTM Avo" pitchFamily="18" charset="0"/>
              </a:rPr>
              <a:t>1. Làm quen</a:t>
            </a:r>
            <a:endParaRPr lang="en-US" sz="3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24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53610" y="4814506"/>
            <a:ext cx="2527452" cy="1641808"/>
            <a:chOff x="3798706" y="1238820"/>
            <a:chExt cx="2221094" cy="1510622"/>
          </a:xfrm>
        </p:grpSpPr>
        <p:sp>
          <p:nvSpPr>
            <p:cNvPr id="10" name="Rectangle 9"/>
            <p:cNvSpPr/>
            <p:nvPr/>
          </p:nvSpPr>
          <p:spPr>
            <a:xfrm>
              <a:off x="3798706" y="123882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UTM Avo" pitchFamily="18" charset="0"/>
                </a:rPr>
                <a:t>đom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063642"/>
              <a:ext cx="1104900" cy="6858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dirty="0">
                  <a:solidFill>
                    <a:srgbClr val="008000"/>
                  </a:solidFill>
                  <a:latin typeface="UTM Avo" pitchFamily="18" charset="0"/>
                </a:rPr>
                <a:t>đ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063642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UTM Avo" pitchFamily="18" charset="0"/>
                </a:rPr>
                <a:t>óm</a:t>
              </a:r>
              <a:endParaRPr lang="en-US" sz="40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14771" y="4799967"/>
            <a:ext cx="2514600" cy="1656347"/>
            <a:chOff x="3810000" y="1447800"/>
            <a:chExt cx="2209800" cy="1524000"/>
          </a:xfrm>
        </p:grpSpPr>
        <p:sp>
          <p:nvSpPr>
            <p:cNvPr id="15" name="Rectangle 14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>
                  <a:solidFill>
                    <a:schemeClr val="tx1"/>
                  </a:solidFill>
                  <a:latin typeface="UTM Avo" pitchFamily="18" charset="0"/>
                </a:rPr>
                <a:t>h</a:t>
              </a:r>
              <a:r>
                <a:rPr lang="en-US" sz="4800" smtClean="0">
                  <a:solidFill>
                    <a:schemeClr val="tx1"/>
                  </a:solidFill>
                  <a:latin typeface="UTM Avo" pitchFamily="18" charset="0"/>
                </a:rPr>
                <a:t>ọp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10000" y="2286000"/>
              <a:ext cx="1206760" cy="6857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h</a:t>
              </a:r>
              <a:endParaRPr lang="en-US" sz="54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ỌP</a:t>
              </a:r>
              <a:endParaRPr lang="en-US" sz="3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7" t="33939" r="50312" b="30145"/>
          <a:stretch/>
        </p:blipFill>
        <p:spPr bwMode="auto">
          <a:xfrm>
            <a:off x="2241503" y="1751251"/>
            <a:ext cx="2931431" cy="262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2" t="24323" r="15869" b="33436"/>
          <a:stretch/>
        </p:blipFill>
        <p:spPr bwMode="auto">
          <a:xfrm>
            <a:off x="6748047" y="0"/>
            <a:ext cx="4479868" cy="476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1" y="0"/>
            <a:ext cx="3707218" cy="7576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UTM Avo" pitchFamily="18" charset="0"/>
              </a:rPr>
              <a:t>1. Làm quen</a:t>
            </a:r>
            <a:endParaRPr lang="en-US" sz="3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1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031" y="5396162"/>
            <a:ext cx="530609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UTM Avo" panose="02040603050506020204" pitchFamily="18" charset="0"/>
              </a:rPr>
              <a:t>  </a:t>
            </a:r>
            <a:r>
              <a:rPr lang="en-US" sz="2800">
                <a:latin typeface="UTM Avo" panose="02040603050506020204" pitchFamily="18" charset="0"/>
              </a:rPr>
              <a:t>đ</a:t>
            </a:r>
            <a:r>
              <a:rPr lang="en-US" sz="2800" smtClean="0">
                <a:latin typeface="UTM Avo" panose="02040603050506020204" pitchFamily="18" charset="0"/>
              </a:rPr>
              <a:t>ờ </a:t>
            </a:r>
            <a:r>
              <a:rPr lang="en-US" sz="2800" smtClean="0">
                <a:latin typeface="UTM Avo" panose="02040603050506020204" pitchFamily="18" charset="0"/>
              </a:rPr>
              <a:t>- om – đom – sắc - đóm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7466" y="5396162"/>
            <a:ext cx="564094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UTM Avo" panose="02040603050506020204" pitchFamily="18" charset="0"/>
              </a:rPr>
              <a:t>    hờ - óp – hóp – nặng – họp</a:t>
            </a:r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7" t="33939" r="50312" b="30145"/>
          <a:stretch/>
        </p:blipFill>
        <p:spPr bwMode="auto">
          <a:xfrm>
            <a:off x="1198315" y="1707481"/>
            <a:ext cx="2931431" cy="262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2" t="24323" r="15869" b="33436"/>
          <a:stretch/>
        </p:blipFill>
        <p:spPr bwMode="auto">
          <a:xfrm>
            <a:off x="6632137" y="273253"/>
            <a:ext cx="4479868" cy="476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" y="0"/>
            <a:ext cx="3490174" cy="7576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UTM Avo" pitchFamily="18" charset="0"/>
              </a:rPr>
              <a:t>1. Làm quen</a:t>
            </a:r>
            <a:endParaRPr lang="en-US" sz="3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5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22122" r="14082" b="20950"/>
          <a:stretch/>
        </p:blipFill>
        <p:spPr bwMode="auto">
          <a:xfrm>
            <a:off x="13002" y="-90152"/>
            <a:ext cx="12178998" cy="694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3002" y="592428"/>
            <a:ext cx="3490174" cy="7576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UTM Avo" pitchFamily="18" charset="0"/>
              </a:rPr>
              <a:t>1. Làm quen</a:t>
            </a:r>
            <a:endParaRPr lang="en-US" sz="3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6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2" y="365126"/>
            <a:ext cx="8487178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2567" y="0"/>
            <a:ext cx="4211979" cy="913186"/>
          </a:xfr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mtClean="0">
                <a:latin typeface="UTM Avo" panose="02040603050506020204" pitchFamily="18" charset="0"/>
              </a:rPr>
              <a:t>Nghỉ giải lao</a:t>
            </a:r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934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istrator\Desktop\24-hinh-nen-powerpoint-tuyet-dep-danh-cho-cac-be-mam-non-1487092770-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7132"/>
            <a:ext cx="12192000" cy="517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 Cào Cào Remix Nhạc Thiếu Nhi Remix Sôi Động Hay Nhất Cho Bé Yêu HEO CON T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34" y="913186"/>
            <a:ext cx="12096466" cy="45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140</Words>
  <Application>Microsoft Office PowerPoint</Application>
  <PresentationFormat>Custom</PresentationFormat>
  <Paragraphs>46</Paragraphs>
  <Slides>16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Nghỉ 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58</cp:revision>
  <dcterms:created xsi:type="dcterms:W3CDTF">2020-08-08T01:31:20Z</dcterms:created>
  <dcterms:modified xsi:type="dcterms:W3CDTF">2020-08-11T03:57:57Z</dcterms:modified>
</cp:coreProperties>
</file>