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83" r:id="rId2"/>
    <p:sldId id="284" r:id="rId3"/>
    <p:sldId id="286" r:id="rId4"/>
    <p:sldId id="321" r:id="rId5"/>
    <p:sldId id="294" r:id="rId6"/>
    <p:sldId id="320" r:id="rId7"/>
    <p:sldId id="319" r:id="rId8"/>
    <p:sldId id="295" r:id="rId9"/>
    <p:sldId id="323" r:id="rId10"/>
    <p:sldId id="304" r:id="rId11"/>
    <p:sldId id="305" r:id="rId12"/>
    <p:sldId id="306" r:id="rId13"/>
    <p:sldId id="309" r:id="rId14"/>
  </p:sldIdLst>
  <p:sldSz cx="12192000" cy="6858000"/>
  <p:notesSz cx="6858000" cy="9144000"/>
  <p:embeddedFontLst>
    <p:embeddedFont>
      <p:font typeface="UTM Avo" panose="02040603050506020204" pitchFamily="18" charset="0"/>
      <p:regular r:id="rId16"/>
      <p:bold r:id="rId17"/>
      <p:italic r:id="rId18"/>
      <p:boldItalic r:id="rId19"/>
    </p:embeddedFont>
    <p:embeddedFont>
      <p:font typeface="等线" panose="02010600030101010101" pitchFamily="2" charset="-122"/>
      <p:regular r:id="rId20"/>
      <p:bold r:id="rId21"/>
    </p:embeddedFont>
    <p:embeddedFont>
      <p:font typeface="HP001 4 hàng" panose="020B0603050302020204" pitchFamily="34" charset="0"/>
      <p:regular r:id="rId22"/>
      <p:bold r:id="rId23"/>
    </p:embeddedFont>
    <p:embeddedFont>
      <p:font typeface="字魂7号-温暖童稚体" panose="00000500000000000000" charset="-122"/>
      <p:regular r:id="rId24"/>
    </p:embeddedFont>
    <p:embeddedFont>
      <p:font typeface="小白" panose="020B0604020202020204" charset="-122"/>
      <p:regular r:id="rId25"/>
    </p:embeddedFont>
    <p:embeddedFont>
      <p:font typeface=".VnAvant" panose="020B7200000000000000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C9D2"/>
    <a:srgbClr val="CDBF97"/>
    <a:srgbClr val="8D7545"/>
    <a:srgbClr val="ECE8E5"/>
    <a:srgbClr val="E4CBCB"/>
    <a:srgbClr val="A88755"/>
    <a:srgbClr val="1F2020"/>
    <a:srgbClr val="263B45"/>
    <a:srgbClr val="193B3C"/>
    <a:srgbClr val="4E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69" d="100"/>
          <a:sy n="69" d="100"/>
        </p:scale>
        <p:origin x="90" y="8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2020/8/11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66C64F-C3C6-4CE6-B1CE-E46CF10141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/>
        </p:blipFill>
        <p:spPr>
          <a:xfrm>
            <a:off x="0" y="0"/>
            <a:ext cx="1219962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/>
        </p:blipFill>
        <p:spPr>
          <a:xfrm>
            <a:off x="-7620" y="-137160"/>
            <a:ext cx="12207240" cy="3810000"/>
          </a:xfrm>
          <a:prstGeom prst="rect">
            <a:avLst/>
          </a:prstGeom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9E5B72C-2A32-4EE6-A3FE-14C26B420730}"/>
              </a:ext>
            </a:extLst>
          </p:cNvPr>
          <p:cNvSpPr txBox="1"/>
          <p:nvPr/>
        </p:nvSpPr>
        <p:spPr>
          <a:xfrm>
            <a:off x="526312" y="4214648"/>
            <a:ext cx="10604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Xin 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tất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cả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con!</a:t>
            </a:r>
            <a:endParaRPr lang="zh-CN" altLang="en-US" sz="7200" b="1" dirty="0">
              <a:latin typeface="HP001 4 hàng" panose="020B0603050302020204" pitchFamily="34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5cd2f624bc9c0">
            <a:hlinkClick r:id="" action="ppaction://media"/>
            <a:extLst>
              <a:ext uri="{FF2B5EF4-FFF2-40B4-BE49-F238E27FC236}">
                <a16:creationId xmlns:a16="http://schemas.microsoft.com/office/drawing/2014/main" id="{D58F9198-396A-4FAE-9119-C3CFD6087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353666" y="3551237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1" y="294287"/>
            <a:ext cx="2291255" cy="322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6952" y="4375990"/>
            <a:ext cx="99953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Trưa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hè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gà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nhí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nằm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mơ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bị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quạ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cắp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r>
              <a:rPr lang="en-US" sz="4000" dirty="0" err="1">
                <a:latin typeface="UTM Avo" panose="02040603050506020204" pitchFamily="18" charset="0"/>
              </a:rPr>
              <a:t>Gà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nhí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quá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Nó</a:t>
            </a:r>
            <a:r>
              <a:rPr lang="en-US" sz="4000" dirty="0">
                <a:latin typeface="UTM Avo" panose="02040603050506020204" pitchFamily="18" charset="0"/>
              </a:rPr>
              <a:t> “</a:t>
            </a:r>
            <a:r>
              <a:rPr lang="en-US" sz="4000" dirty="0" err="1">
                <a:latin typeface="UTM Avo" panose="02040603050506020204" pitchFamily="18" charset="0"/>
              </a:rPr>
              <a:t>chiêm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chiếp</a:t>
            </a:r>
            <a:r>
              <a:rPr lang="en-US" sz="4000" dirty="0">
                <a:latin typeface="UTM Avo" panose="02040603050506020204" pitchFamily="18" charset="0"/>
              </a:rPr>
              <a:t>” </a:t>
            </a:r>
            <a:r>
              <a:rPr lang="en-US" sz="4000" dirty="0" err="1">
                <a:latin typeface="UTM Avo" panose="02040603050506020204" pitchFamily="18" charset="0"/>
              </a:rPr>
              <a:t>ầm</a:t>
            </a:r>
            <a:r>
              <a:rPr lang="en-US" sz="4000" dirty="0">
                <a:latin typeface="UTM Avo" panose="02040603050506020204" pitchFamily="18" charset="0"/>
              </a:rPr>
              <a:t> ĩ.</a:t>
            </a:r>
          </a:p>
          <a:p>
            <a:r>
              <a:rPr lang="en-US" sz="4000" dirty="0" err="1">
                <a:latin typeface="UTM Avo" panose="02040603050506020204" pitchFamily="18" charset="0"/>
              </a:rPr>
              <a:t>Gà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mẹ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khe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khẽ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ru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Mẹ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ru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quá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Gà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nhí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thiếp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026" y="1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latin typeface="UTM Avo" panose="02040603050506020204" pitchFamily="18" charset="0"/>
              </a:rPr>
              <a:t>2. </a:t>
            </a:r>
            <a:r>
              <a:rPr lang="en-US" sz="3200" dirty="0" err="1" smtClean="0">
                <a:latin typeface="UTM Avo" panose="02040603050506020204" pitchFamily="18" charset="0"/>
              </a:rPr>
              <a:t>Tập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95147" y="3731165"/>
            <a:ext cx="4614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Gà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nhí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nằm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mơ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20" y="205058"/>
            <a:ext cx="6651666" cy="34315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92405" y="3720656"/>
            <a:ext cx="2287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</a:t>
            </a:r>
            <a:r>
              <a:rPr lang="en-US" sz="4000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ằm</a:t>
            </a:r>
            <a:r>
              <a:rPr lang="en-US" sz="4000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mơ</a:t>
            </a:r>
            <a:endParaRPr lang="en-US" sz="400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63092" y="4367039"/>
            <a:ext cx="2964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ị</a:t>
            </a:r>
            <a:r>
              <a:rPr lang="en-US" sz="4000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quạ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cắp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27974" y="4987151"/>
            <a:ext cx="3318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hiêm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chiếp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43046" y="5596742"/>
            <a:ext cx="2135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he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khẽ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34054" y="6206349"/>
            <a:ext cx="2568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gủ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thiếp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10085" y="5623028"/>
            <a:ext cx="2153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êm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quá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10520821" y="4508939"/>
            <a:ext cx="73572" cy="4414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599651" y="4545746"/>
            <a:ext cx="68314" cy="4098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0604909" y="5111013"/>
            <a:ext cx="74823" cy="4489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664947" y="5111013"/>
            <a:ext cx="73572" cy="4414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703372" y="5165832"/>
            <a:ext cx="73572" cy="4414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647796" y="5116270"/>
            <a:ext cx="73572" cy="4414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607596" y="5713429"/>
            <a:ext cx="74823" cy="4489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689521" y="5729968"/>
            <a:ext cx="73572" cy="4414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9404940" y="5800765"/>
            <a:ext cx="74823" cy="4489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9451746" y="5804871"/>
            <a:ext cx="73572" cy="4414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024597" y="6323397"/>
            <a:ext cx="74823" cy="4489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073444" y="6330914"/>
            <a:ext cx="73572" cy="4414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77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F05641-4A96-4EDD-8E5B-25B18DEF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" y="4792701"/>
            <a:ext cx="2291255" cy="223870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2563" y="525516"/>
            <a:ext cx="4487907" cy="893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latin typeface="UTM Avo" panose="02040603050506020204" pitchFamily="18" charset="0"/>
              </a:rPr>
              <a:t>? </a:t>
            </a:r>
            <a:r>
              <a:rPr lang="en-US" sz="4800" dirty="0" err="1" smtClean="0">
                <a:latin typeface="UTM Avo" panose="02040603050506020204" pitchFamily="18" charset="0"/>
              </a:rPr>
              <a:t>Ghép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đúng</a:t>
            </a:r>
            <a:endParaRPr lang="en-US" sz="4800" dirty="0">
              <a:latin typeface="UTM Avo" panose="0204060305050602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04964" y="2596049"/>
            <a:ext cx="4524692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a)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dì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Nga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31230" y="3699627"/>
            <a:ext cx="4498425" cy="8355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b)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Cả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Bi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222125" y="2596049"/>
            <a:ext cx="5644054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UTM Avo" panose="02040603050506020204" pitchFamily="18" charset="0"/>
              </a:rPr>
              <a:t>1) </a:t>
            </a:r>
            <a:r>
              <a:rPr lang="en-US" sz="4000" dirty="0" err="1" smtClean="0">
                <a:latin typeface="UTM Avo" panose="02040603050506020204" pitchFamily="18" charset="0"/>
              </a:rPr>
              <a:t>đi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phố</a:t>
            </a:r>
            <a:r>
              <a:rPr lang="en-US" sz="4000" dirty="0" smtClean="0">
                <a:latin typeface="UTM Avo" panose="02040603050506020204" pitchFamily="18" charset="0"/>
              </a:rPr>
              <a:t>, </a:t>
            </a:r>
            <a:r>
              <a:rPr lang="en-US" sz="4000" dirty="0" err="1" smtClean="0">
                <a:latin typeface="UTM Avo" panose="02040603050506020204" pitchFamily="18" charset="0"/>
              </a:rPr>
              <a:t>ghé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nhà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dì</a:t>
            </a:r>
            <a:r>
              <a:rPr lang="en-US" sz="4000" dirty="0" smtClean="0">
                <a:latin typeface="UTM Avo" panose="02040603050506020204" pitchFamily="18" charset="0"/>
              </a:rPr>
              <a:t>.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222125" y="3699627"/>
            <a:ext cx="5644054" cy="91965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UTM Avo" panose="02040603050506020204" pitchFamily="18" charset="0"/>
              </a:rPr>
              <a:t>2) </a:t>
            </a:r>
            <a:r>
              <a:rPr lang="en-US" sz="4000" dirty="0" err="1" smtClean="0">
                <a:latin typeface="UTM Avo" panose="02040603050506020204" pitchFamily="18" charset="0"/>
              </a:rPr>
              <a:t>Có</a:t>
            </a:r>
            <a:r>
              <a:rPr lang="en-US" sz="4000" dirty="0" smtClean="0">
                <a:latin typeface="UTM Avo" panose="02040603050506020204" pitchFamily="18" charset="0"/>
              </a:rPr>
              <a:t> pi a </a:t>
            </a:r>
            <a:r>
              <a:rPr lang="en-US" sz="4000" dirty="0" err="1" smtClean="0">
                <a:latin typeface="UTM Avo" panose="02040603050506020204" pitchFamily="18" charset="0"/>
              </a:rPr>
              <a:t>nô</a:t>
            </a:r>
            <a:endParaRPr lang="en-US" sz="4000" dirty="0">
              <a:latin typeface="UTM Avo" panose="02040603050506020204" pitchFamily="18" charset="0"/>
            </a:endParaRPr>
          </a:p>
        </p:txBody>
      </p:sp>
      <p:cxnSp>
        <p:nvCxnSpPr>
          <p:cNvPr id="5" name="Straight Connector 4"/>
          <p:cNvCxnSpPr>
            <a:stCxn id="10" idx="3"/>
          </p:cNvCxnSpPr>
          <p:nvPr/>
        </p:nvCxnSpPr>
        <p:spPr>
          <a:xfrm>
            <a:off x="4729656" y="3019093"/>
            <a:ext cx="1492469" cy="9294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1" idx="3"/>
          </p:cNvCxnSpPr>
          <p:nvPr/>
        </p:nvCxnSpPr>
        <p:spPr>
          <a:xfrm flipV="1">
            <a:off x="4729655" y="3019092"/>
            <a:ext cx="1492469" cy="10983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912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2563" y="525516"/>
            <a:ext cx="4487907" cy="893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latin typeface="UTM Avo" panose="02040603050506020204" pitchFamily="18" charset="0"/>
              </a:rPr>
              <a:t>4. </a:t>
            </a:r>
            <a:r>
              <a:rPr lang="en-US" sz="4800" dirty="0" err="1" smtClean="0">
                <a:latin typeface="UTM Avo" panose="02040603050506020204" pitchFamily="18" charset="0"/>
              </a:rPr>
              <a:t>Tập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viết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24" y="1692166"/>
            <a:ext cx="10205545" cy="1608082"/>
          </a:xfrm>
          <a:prstGeom prst="rect">
            <a:avLst/>
          </a:prstGeom>
        </p:spPr>
      </p:pic>
      <p:pic>
        <p:nvPicPr>
          <p:cNvPr id="3" name="52e7dca9-ec8e-43ef-9bfa-1105a87f1aad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436" y="3643739"/>
            <a:ext cx="11083637" cy="242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1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id="{55AFD542-B6EA-471C-B6A5-3565E23FE932}"/>
              </a:ext>
            </a:extLst>
          </p:cNvPr>
          <p:cNvSpPr/>
          <p:nvPr/>
        </p:nvSpPr>
        <p:spPr>
          <a:xfrm>
            <a:off x="1123615" y="1010673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1" y="1012586"/>
            <a:ext cx="4972385" cy="49723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1" y="999536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t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ăm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tắp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2A75259-2CE7-4ACC-B46E-DDE826DB0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708123" y="1155320"/>
            <a:ext cx="4259484" cy="8906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B3745BA-1D42-4CD8-9A35-934887B42D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2361376"/>
            <a:ext cx="4259484" cy="8906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3A335A-4540-4649-B398-FC10228286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3834207"/>
            <a:ext cx="4259484" cy="8906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1D034BC-3C80-4037-8EE1-26A12C56E7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5211044"/>
            <a:ext cx="4259484" cy="8906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4800" b="1" dirty="0" smtClean="0">
                <a:latin typeface="UTM Avo" pitchFamily="18" charset="0"/>
              </a:rPr>
              <a:t>KHỞI ĐỘNG</a:t>
            </a:r>
            <a:endParaRPr lang="en-US" sz="4800" b="1" dirty="0">
              <a:latin typeface="UTM Avo" pitchFamily="18" charset="0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36145" y="2207202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l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im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dim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2" y="3803397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r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ì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rầm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40157" y="5086766"/>
            <a:ext cx="2848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g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hế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nệm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442745" y="430924"/>
            <a:ext cx="11377447" cy="6096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0" y="1416803"/>
            <a:ext cx="11960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54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46: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iêm</a:t>
            </a:r>
            <a:r>
              <a:rPr lang="en-US" altLang="zh-CN" sz="5400" b="1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-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yêm</a:t>
            </a:r>
            <a:r>
              <a:rPr lang="en-US" altLang="zh-CN" sz="5400" b="1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-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iêp</a:t>
            </a:r>
            <a:endParaRPr lang="zh-CN" altLang="en-US" sz="5400" b="1" dirty="0">
              <a:solidFill>
                <a:srgbClr val="FF0000"/>
              </a:solidFill>
              <a:latin typeface="UTM Avo" pitchFamily="18" charset="0"/>
              <a:ea typeface="小白" panose="02010601030101010101" pitchFamily="2" charset="-122"/>
            </a:endParaRPr>
          </a:p>
        </p:txBody>
      </p:sp>
      <p:sp>
        <p:nvSpPr>
          <p:cNvPr id="6" name="Oval 5"/>
          <p:cNvSpPr/>
          <p:nvPr/>
        </p:nvSpPr>
        <p:spPr>
          <a:xfrm>
            <a:off x="442745" y="2699346"/>
            <a:ext cx="3288431" cy="319730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iêm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3369" y="19849"/>
            <a:ext cx="76962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130566" y="2575380"/>
            <a:ext cx="3279227" cy="324769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êm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008384" y="2603076"/>
            <a:ext cx="3205675" cy="3173777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iêm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 dirty="0" err="1" smtClea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sz="6600" b="1" kern="0" dirty="0" smtClea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6600" b="1" kern="0" dirty="0" err="1" smtClea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8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1052" y="882879"/>
            <a:ext cx="3510438" cy="2023240"/>
            <a:chOff x="3810000" y="1424287"/>
            <a:chExt cx="2209801" cy="1510383"/>
          </a:xfrm>
        </p:grpSpPr>
        <p:sp>
          <p:nvSpPr>
            <p:cNvPr id="11" name="Rectangle 10"/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iêm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iê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latin typeface=".VnAvant" pitchFamily="34" charset="0"/>
                </a:rPr>
                <a:t>m</a:t>
              </a:r>
              <a:endParaRPr lang="en-US" sz="3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43384" y="4025461"/>
            <a:ext cx="5116892" cy="1282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i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ê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mờ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iêm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04386" y="798787"/>
            <a:ext cx="3773214" cy="2103124"/>
            <a:chOff x="3810000" y="1424287"/>
            <a:chExt cx="2209801" cy="1510383"/>
          </a:xfrm>
        </p:grpSpPr>
        <p:sp>
          <p:nvSpPr>
            <p:cNvPr id="16" name="Rectangle 15"/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y</a:t>
              </a:r>
              <a:r>
                <a:rPr lang="en-US" sz="48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êm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8000"/>
                  </a:solidFill>
                  <a:latin typeface="UTM Avo" panose="02040603050506020204" pitchFamily="18" charset="0"/>
                </a:rPr>
                <a:t>y</a:t>
              </a:r>
              <a:r>
                <a:rPr lang="en-US" sz="3600" b="1" dirty="0" err="1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ê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latin typeface=".VnAvant" pitchFamily="34" charset="0"/>
                </a:rPr>
                <a:t>m</a:t>
              </a:r>
              <a:endParaRPr lang="en-US" sz="3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943721" y="4004450"/>
            <a:ext cx="4743768" cy="1303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y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ê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mờ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iêm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" y="133098"/>
            <a:ext cx="4876777" cy="2732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0146" y="2890349"/>
            <a:ext cx="2049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UTM Avo" panose="02040603050506020204" pitchFamily="18" charset="0"/>
              </a:rPr>
              <a:t>diêm</a:t>
            </a:r>
            <a:endParaRPr lang="en-US" sz="5400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40" y="189187"/>
            <a:ext cx="5002925" cy="2676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0459" y="2932385"/>
            <a:ext cx="1707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</a:rPr>
              <a:t>y</a:t>
            </a:r>
            <a:r>
              <a:rPr lang="en-US" sz="5400" dirty="0" err="1" smtClean="0">
                <a:latin typeface="UTM Avo" panose="02040603050506020204" pitchFamily="18" charset="0"/>
              </a:rPr>
              <a:t>ếm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7187" y="4382814"/>
            <a:ext cx="4906662" cy="939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i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ê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mờ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iêm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42840" y="4372304"/>
            <a:ext cx="5108029" cy="950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i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ê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mờ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iêm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314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7" y="1387366"/>
            <a:ext cx="9753600" cy="539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0730" y="136634"/>
            <a:ext cx="3888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5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gài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80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61">
            <a:extLst>
              <a:ext uri="{FF2B5EF4-FFF2-40B4-BE49-F238E27FC236}">
                <a16:creationId xmlns:a16="http://schemas.microsoft.com/office/drawing/2014/main" id="{BCFF5C50-AC38-470C-9C35-1E9C08737EE9}"/>
              </a:ext>
            </a:extLst>
          </p:cNvPr>
          <p:cNvGrpSpPr/>
          <p:nvPr/>
        </p:nvGrpSpPr>
        <p:grpSpPr>
          <a:xfrm>
            <a:off x="11399821" y="357354"/>
            <a:ext cx="467620" cy="470659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4CBE5A8A-BF07-42F2-9470-BA3AFF719DB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F8348A0C-E527-4220-933C-EA9D3C93C68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115614" y="136634"/>
            <a:ext cx="9858688" cy="5851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latin typeface="UTM Avo" panose="02040603050506020204" pitchFamily="18" charset="0"/>
              </a:rPr>
              <a:t>2. </a:t>
            </a:r>
            <a:r>
              <a:rPr lang="en-US" sz="3200" dirty="0" err="1" smtClean="0">
                <a:latin typeface="UTM Avo" panose="02040603050506020204" pitchFamily="18" charset="0"/>
              </a:rPr>
              <a:t>Tiếng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nào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có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vần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iêm</a:t>
            </a:r>
            <a:r>
              <a:rPr lang="en-US" sz="3200" dirty="0" err="1" smtClean="0">
                <a:latin typeface="UTM Avo" panose="02040603050506020204" pitchFamily="18" charset="0"/>
              </a:rPr>
              <a:t>?Tiếng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nào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có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vần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iêp</a:t>
            </a:r>
            <a:r>
              <a:rPr lang="en-US" sz="3200" dirty="0" smtClean="0">
                <a:latin typeface="UTM Avo" panose="02040603050506020204" pitchFamily="18" charset="0"/>
              </a:rPr>
              <a:t>?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1" y="997309"/>
            <a:ext cx="10993821" cy="5582167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2606560" y="3478924"/>
            <a:ext cx="1135117" cy="210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290431" y="3505204"/>
            <a:ext cx="1135117" cy="210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974302" y="3505204"/>
            <a:ext cx="788291" cy="105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981195" y="6321965"/>
            <a:ext cx="1135117" cy="210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491645" y="6311453"/>
            <a:ext cx="1135117" cy="210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9926995" y="6321964"/>
            <a:ext cx="119295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123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84081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 smtClean="0">
                <a:latin typeface="UTM Avo" panose="02040603050506020204" pitchFamily="18" charset="0"/>
              </a:rPr>
              <a:t>Nghỉ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giải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lao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64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175</Words>
  <Application>Microsoft Office PowerPoint</Application>
  <PresentationFormat>Widescreen</PresentationFormat>
  <Paragraphs>45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UTM Avo</vt:lpstr>
      <vt:lpstr>等线</vt:lpstr>
      <vt:lpstr>Times New Roman</vt:lpstr>
      <vt:lpstr>HP001 4 hàng</vt:lpstr>
      <vt:lpstr>字魂7号-温暖童稚体</vt:lpstr>
      <vt:lpstr>小白</vt:lpstr>
      <vt:lpstr>Lato Regular</vt:lpstr>
      <vt:lpstr>字魂17号-萌趣果冻体</vt:lpstr>
      <vt:lpstr>.VnAvant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DELL OS</cp:lastModifiedBy>
  <cp:revision>175</cp:revision>
  <dcterms:created xsi:type="dcterms:W3CDTF">2019-03-29T12:25:33Z</dcterms:created>
  <dcterms:modified xsi:type="dcterms:W3CDTF">2020-08-11T08:31:09Z</dcterms:modified>
</cp:coreProperties>
</file>