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352" r:id="rId2"/>
    <p:sldId id="259" r:id="rId3"/>
    <p:sldId id="309" r:id="rId4"/>
    <p:sldId id="341" r:id="rId5"/>
    <p:sldId id="306" r:id="rId6"/>
    <p:sldId id="325" r:id="rId7"/>
    <p:sldId id="326" r:id="rId8"/>
    <p:sldId id="353" r:id="rId9"/>
    <p:sldId id="258" r:id="rId10"/>
    <p:sldId id="308" r:id="rId11"/>
    <p:sldId id="328" r:id="rId12"/>
    <p:sldId id="358" r:id="rId13"/>
    <p:sldId id="357" r:id="rId14"/>
    <p:sldId id="360" r:id="rId15"/>
    <p:sldId id="356" r:id="rId16"/>
    <p:sldId id="344" r:id="rId17"/>
    <p:sldId id="346" r:id="rId18"/>
    <p:sldId id="334" r:id="rId19"/>
    <p:sldId id="359" r:id="rId20"/>
    <p:sldId id="348" r:id="rId21"/>
    <p:sldId id="349" r:id="rId22"/>
    <p:sldId id="354" r:id="rId23"/>
    <p:sldId id="350" r:id="rId24"/>
  </p:sldIdLst>
  <p:sldSz cx="12192000" cy="6858000"/>
  <p:notesSz cx="6858000" cy="9144000"/>
  <p:embeddedFontLst>
    <p:embeddedFont>
      <p:font typeface="Helvetica" panose="020B0604020202020204" pitchFamily="34" charset="0"/>
      <p:regular r:id="rId26"/>
      <p:bold r:id="rId27"/>
      <p:italic r:id="rId28"/>
      <p:boldItalic r:id="rId29"/>
    </p:embeddedFont>
    <p:embeddedFont>
      <p:font typeface="SimSun" panose="02010600030101010101" pitchFamily="2" charset="-122"/>
      <p:regular r:id="rId30"/>
    </p:embeddedFont>
    <p:embeddedFont>
      <p:font typeface="Cambria" panose="02040503050406030204" pitchFamily="18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DA65"/>
    <a:srgbClr val="FF5B5B"/>
    <a:srgbClr val="FFE697"/>
    <a:srgbClr val="FFE181"/>
    <a:srgbClr val="FFF1C5"/>
    <a:srgbClr val="FFE9A3"/>
    <a:srgbClr val="FFF4D1"/>
    <a:srgbClr val="FFECAF"/>
    <a:srgbClr val="9ED561"/>
    <a:srgbClr val="C9E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32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178" y="48"/>
      </p:cViewPr>
      <p:guideLst>
        <p:guide orient="horz" pos="157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A8076-33E0-44E0-8FD4-45DD7B698858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D4277-6A45-4BA5-A4B7-D3856B37C2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440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4277-6A45-4BA5-A4B7-D3856B37C24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286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4277-6A45-4BA5-A4B7-D3856B37C24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963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4277-6A45-4BA5-A4B7-D3856B37C24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332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4277-6A45-4BA5-A4B7-D3856B37C24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853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4277-6A45-4BA5-A4B7-D3856B37C24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85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CB120-10CE-4297-939B-070F053C5646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FB0B3A-4334-42D8-A089-6B7F4BDDE3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CB120-10CE-4297-939B-070F053C5646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FB0B3A-4334-42D8-A089-6B7F4BDDE3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CB120-10CE-4297-939B-070F053C5646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FB0B3A-4334-42D8-A089-6B7F4BDDE3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CB120-10CE-4297-939B-070F053C5646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FB0B3A-4334-42D8-A089-6B7F4BDDE3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CB120-10CE-4297-939B-070F053C5646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FB0B3A-4334-42D8-A089-6B7F4BDDE3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CB120-10CE-4297-939B-070F053C5646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FB0B3A-4334-42D8-A089-6B7F4BDDE3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CB120-10CE-4297-939B-070F053C5646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FB0B3A-4334-42D8-A089-6B7F4BDDE3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CB120-10CE-4297-939B-070F053C5646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FB0B3A-4334-42D8-A089-6B7F4BDDE3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CB120-10CE-4297-939B-070F053C5646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FB0B3A-4334-42D8-A089-6B7F4BDDE3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CB120-10CE-4297-939B-070F053C5646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FB0B3A-4334-42D8-A089-6B7F4BDDE3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CB120-10CE-4297-939B-070F053C5646}" type="datetimeFigureOut">
              <a:rPr lang="zh-CN" altLang="en-US" smtClean="0"/>
              <a:t>2022/11/10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FB0B3A-4334-42D8-A089-6B7F4BDDE3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-111919" y="0"/>
            <a:ext cx="12415837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emf"/><Relationship Id="rId10" Type="http://schemas.microsoft.com/office/2007/relationships/hdphoto" Target="../media/hdphoto3.wdp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1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14.wdp"/><Relationship Id="rId7" Type="http://schemas.microsoft.com/office/2007/relationships/hdphoto" Target="../media/hdphoto1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15.wdp"/><Relationship Id="rId4" Type="http://schemas.openxmlformats.org/officeDocument/2006/relationships/image" Target="../media/image25.png"/><Relationship Id="rId9" Type="http://schemas.microsoft.com/office/2007/relationships/hdphoto" Target="../media/hdphoto17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9.wdp"/><Relationship Id="rId3" Type="http://schemas.openxmlformats.org/officeDocument/2006/relationships/notesSlide" Target="../notesSlides/notesSlide2.xml"/><Relationship Id="rId7" Type="http://schemas.microsoft.com/office/2007/relationships/hdphoto" Target="../media/hdphoto6.wdp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7.wdp"/><Relationship Id="rId1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1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7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emf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9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0.png"/><Relationship Id="rId1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4.wdp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.emf"/><Relationship Id="rId11" Type="http://schemas.microsoft.com/office/2007/relationships/hdphoto" Target="../media/hdphoto3.wdp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对角圆角 13">
            <a:extLst>
              <a:ext uri="{FF2B5EF4-FFF2-40B4-BE49-F238E27FC236}">
                <a16:creationId xmlns="" xmlns:a16="http://schemas.microsoft.com/office/drawing/2014/main" id="{176D5DFE-0529-43CA-BF04-8CEA96FF6F9A}"/>
              </a:ext>
            </a:extLst>
          </p:cNvPr>
          <p:cNvSpPr/>
          <p:nvPr/>
        </p:nvSpPr>
        <p:spPr>
          <a:xfrm>
            <a:off x="412124" y="2374298"/>
            <a:ext cx="11460193" cy="2298064"/>
          </a:xfrm>
          <a:prstGeom prst="round2DiagRect">
            <a:avLst/>
          </a:prstGeom>
          <a:solidFill>
            <a:srgbClr val="BB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70" name="图片 9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4429" y="1921484"/>
            <a:ext cx="1727571" cy="99376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56323"/>
            <a:ext cx="1380230" cy="993766"/>
          </a:xfrm>
          <a:prstGeom prst="rect">
            <a:avLst/>
          </a:prstGeom>
        </p:spPr>
      </p:pic>
      <p:sp>
        <p:nvSpPr>
          <p:cNvPr id="18" name="TextBox 5"/>
          <p:cNvSpPr txBox="1"/>
          <p:nvPr/>
        </p:nvSpPr>
        <p:spPr>
          <a:xfrm>
            <a:off x="188003" y="2459686"/>
            <a:ext cx="12113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spc="300" dirty="0" smtClean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ĐẠO ĐỨC</a:t>
            </a:r>
          </a:p>
        </p:txBody>
      </p:sp>
      <p:pic>
        <p:nvPicPr>
          <p:cNvPr id="22" name="励志歌曲 - 儿童舞蹈歌曲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18397" y="-1051463"/>
            <a:ext cx="812800" cy="812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1" y="-16977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0361">
            <a:off x="5062568" y="5149686"/>
            <a:ext cx="2261161" cy="160047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668" y="857105"/>
            <a:ext cx="5218960" cy="170619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632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5"/>
          <p:cNvGrpSpPr/>
          <p:nvPr/>
        </p:nvGrpSpPr>
        <p:grpSpPr>
          <a:xfrm>
            <a:off x="-15272" y="6013316"/>
            <a:ext cx="12207272" cy="928013"/>
            <a:chOff x="-15272" y="5986422"/>
            <a:chExt cx="12207272" cy="92801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5" name="图片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72" y="6058837"/>
              <a:ext cx="4243144" cy="855598"/>
            </a:xfrm>
            <a:prstGeom prst="rect">
              <a:avLst/>
            </a:prstGeom>
          </p:spPr>
        </p:pic>
        <p:pic>
          <p:nvPicPr>
            <p:cNvPr id="6" name="图片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871" y="6058837"/>
              <a:ext cx="4031225" cy="855598"/>
            </a:xfrm>
            <a:prstGeom prst="rect">
              <a:avLst/>
            </a:prstGeom>
          </p:spPr>
        </p:pic>
        <p:pic>
          <p:nvPicPr>
            <p:cNvPr id="7" name="图片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9936" y="5986422"/>
              <a:ext cx="3982064" cy="855598"/>
            </a:xfrm>
            <a:prstGeom prst="rect">
              <a:avLst/>
            </a:prstGeom>
          </p:spPr>
        </p:pic>
      </p:grpSp>
      <p:pic>
        <p:nvPicPr>
          <p:cNvPr id="8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2" y="0"/>
            <a:ext cx="589644" cy="10050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892" y="-35645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PA_库_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26" y="508672"/>
            <a:ext cx="9306715" cy="5504644"/>
          </a:xfrm>
          <a:prstGeom prst="rect">
            <a:avLst/>
          </a:prstGeom>
        </p:spPr>
      </p:pic>
      <p:sp>
        <p:nvSpPr>
          <p:cNvPr id="11" name="PA_库_文本框 5"/>
          <p:cNvSpPr txBox="1"/>
          <p:nvPr>
            <p:custDataLst>
              <p:tags r:id="rId2"/>
            </p:custDataLst>
          </p:nvPr>
        </p:nvSpPr>
        <p:spPr>
          <a:xfrm>
            <a:off x="2074051" y="1226644"/>
            <a:ext cx="66973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 smtClean="0">
                <a:solidFill>
                  <a:srgbClr val="F159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zh-CN" sz="4800" b="1" dirty="0" smtClean="0">
                <a:solidFill>
                  <a:srgbClr val="F159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F159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zh-CN" sz="4800" b="1" dirty="0" smtClean="0">
                <a:solidFill>
                  <a:srgbClr val="F159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:</a:t>
            </a:r>
          </a:p>
          <a:p>
            <a:pPr algn="ctr"/>
            <a:r>
              <a:rPr lang="en-US" altLang="zh-CN" sz="4800" b="1" dirty="0" err="1" smtClean="0">
                <a:solidFill>
                  <a:srgbClr val="F159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altLang="zh-CN" sz="4800" b="1" dirty="0" smtClean="0">
                <a:solidFill>
                  <a:srgbClr val="F159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159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zh-CN" sz="4800" b="1" dirty="0">
                <a:solidFill>
                  <a:srgbClr val="F159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159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altLang="zh-CN" sz="4800" b="1" dirty="0">
                <a:solidFill>
                  <a:srgbClr val="F159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159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altLang="zh-CN" sz="4800" b="1" dirty="0">
                <a:solidFill>
                  <a:srgbClr val="F159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endParaRPr lang="en-US" altLang="zh-CN" sz="4800" b="1" dirty="0" smtClean="0">
              <a:solidFill>
                <a:srgbClr val="F1594D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 err="1" smtClean="0">
                <a:solidFill>
                  <a:srgbClr val="F159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zh-CN" sz="4800" b="1" dirty="0" smtClean="0">
                <a:solidFill>
                  <a:srgbClr val="F159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159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zh-CN" sz="4800" b="1" dirty="0">
                <a:solidFill>
                  <a:srgbClr val="F159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159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altLang="zh-CN" sz="4800" b="1" dirty="0">
                <a:solidFill>
                  <a:srgbClr val="F159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159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zh-CN" sz="4800" b="1" dirty="0">
                <a:solidFill>
                  <a:srgbClr val="F159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159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zh-CN" sz="4800" b="1" dirty="0">
                <a:solidFill>
                  <a:srgbClr val="F159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159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zh-CN" sz="4800" b="1" dirty="0">
                <a:solidFill>
                  <a:srgbClr val="F159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159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altLang="zh-CN" sz="4800" b="1" dirty="0">
                <a:solidFill>
                  <a:srgbClr val="F159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159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4800" b="1" dirty="0">
                <a:solidFill>
                  <a:srgbClr val="F159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159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sửa</a:t>
            </a:r>
            <a:r>
              <a:rPr lang="en-US" altLang="zh-CN" sz="4800" b="1" dirty="0">
                <a:solidFill>
                  <a:srgbClr val="F159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159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endParaRPr lang="en-US" altLang="zh-CN" sz="4800" b="1" dirty="0">
              <a:solidFill>
                <a:srgbClr val="F1594D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 smtClean="0">
                <a:solidFill>
                  <a:srgbClr val="F159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822830" y="2700068"/>
            <a:ext cx="176841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527540" y="3416060"/>
            <a:ext cx="2139351" cy="25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27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ought Bubble: Cloud 4">
            <a:extLst>
              <a:ext uri="{FF2B5EF4-FFF2-40B4-BE49-F238E27FC236}">
                <a16:creationId xmlns="" xmlns:a16="http://schemas.microsoft.com/office/drawing/2014/main" id="{953A833F-506C-4F44-B8EB-8A40F411F582}"/>
              </a:ext>
            </a:extLst>
          </p:cNvPr>
          <p:cNvSpPr/>
          <p:nvPr/>
        </p:nvSpPr>
        <p:spPr>
          <a:xfrm>
            <a:off x="7592363" y="2173647"/>
            <a:ext cx="3586500" cy="2140776"/>
          </a:xfrm>
          <a:prstGeom prst="cloudCallout">
            <a:avLst>
              <a:gd name="adj1" fmla="val -41303"/>
              <a:gd name="adj2" fmla="val 6692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 tha lỗi cho mình được không?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="" xmlns:a16="http://schemas.microsoft.com/office/drawing/2014/main" id="{1F68CEEC-DDBB-4307-BF04-34094B1451A4}"/>
              </a:ext>
            </a:extLst>
          </p:cNvPr>
          <p:cNvSpPr/>
          <p:nvPr/>
        </p:nvSpPr>
        <p:spPr>
          <a:xfrm>
            <a:off x="5348669" y="1532624"/>
            <a:ext cx="1971513" cy="1282046"/>
          </a:xfrm>
          <a:prstGeom prst="wedgeEllipseCallout">
            <a:avLst>
              <a:gd name="adj1" fmla="val -1889"/>
              <a:gd name="adj2" fmla="val 69532"/>
            </a:avLst>
          </a:prstGeom>
          <a:solidFill>
            <a:srgbClr val="FFCC99"/>
          </a:solidFill>
          <a:ln>
            <a:solidFill>
              <a:srgbClr val="FF5B5B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="" xmlns:a16="http://schemas.microsoft.com/office/drawing/2014/main" id="{DE062442-4EE9-495A-90B8-63BACD5B1BE2}"/>
              </a:ext>
            </a:extLst>
          </p:cNvPr>
          <p:cNvSpPr/>
          <p:nvPr/>
        </p:nvSpPr>
        <p:spPr>
          <a:xfrm>
            <a:off x="283335" y="2326215"/>
            <a:ext cx="4190753" cy="2422920"/>
          </a:xfrm>
          <a:prstGeom prst="cloudCallout">
            <a:avLst>
              <a:gd name="adj1" fmla="val 56013"/>
              <a:gd name="adj2" fmla="val 5200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dán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quyển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truyện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nhé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61">
                        <a14:foregroundMark x1="35254" y1="77857" x2="36610" y2="62143"/>
                        <a14:foregroundMark x1="51525" y1="33214" x2="62034" y2="54286"/>
                        <a14:foregroundMark x1="78644" y1="32857" x2="71864" y2="46071"/>
                        <a14:foregroundMark x1="71186" y1="48929" x2="65424" y2="60714"/>
                        <a14:foregroundMark x1="79322" y1="64643" x2="79322" y2="64643"/>
                        <a14:foregroundMark x1="75254" y1="61786" x2="81017" y2="63929"/>
                        <a14:foregroundMark x1="90847" y1="76429" x2="85085" y2="73571"/>
                        <a14:foregroundMark x1="30508" y1="58571" x2="26441" y2="58571"/>
                        <a14:foregroundMark x1="29153" y1="55714" x2="25424" y2="58214"/>
                        <a14:foregroundMark x1="28814" y1="58929" x2="25424" y2="560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0372" y="2914846"/>
            <a:ext cx="4154395" cy="394315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91066" y="21035"/>
            <a:ext cx="11837801" cy="1241095"/>
          </a:xfrm>
          <a:prstGeom prst="roundRect">
            <a:avLst/>
          </a:prstGeom>
          <a:solidFill>
            <a:srgbClr val="9ED5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00297" y="98309"/>
            <a:ext cx="11668259" cy="6524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b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sửa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1309122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1066" y="21035"/>
            <a:ext cx="11837801" cy="1241095"/>
          </a:xfrm>
          <a:prstGeom prst="roundRect">
            <a:avLst/>
          </a:prstGeom>
          <a:solidFill>
            <a:srgbClr val="9ED5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0297" y="274155"/>
            <a:ext cx="10366995" cy="6524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32756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0675" y="131886"/>
            <a:ext cx="11746523" cy="729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82515" y="1028700"/>
            <a:ext cx="6954717" cy="606669"/>
          </a:xfrm>
          <a:prstGeom prst="roundRect">
            <a:avLst/>
          </a:prstGeom>
          <a:solidFill>
            <a:srgbClr val="FFEC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.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64577" y="1805356"/>
            <a:ext cx="7866185" cy="606669"/>
          </a:xfrm>
          <a:prstGeom prst="roundRect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B.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73369" y="2543912"/>
            <a:ext cx="11198470" cy="606669"/>
          </a:xfrm>
          <a:prstGeom prst="roundRect">
            <a:avLst/>
          </a:prstGeom>
          <a:solidFill>
            <a:srgbClr val="FFE6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C.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29058" y="3276602"/>
            <a:ext cx="10799883" cy="606669"/>
          </a:xfrm>
          <a:prstGeom prst="roundRect">
            <a:avLst/>
          </a:prstGeom>
          <a:solidFill>
            <a:srgbClr val="FFE6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D.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ạ!       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55432" y="4072303"/>
            <a:ext cx="6535614" cy="606669"/>
          </a:xfrm>
          <a:prstGeom prst="roundRect">
            <a:avLst/>
          </a:prstGeom>
          <a:solidFill>
            <a:srgbClr val="FFE6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E.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22839" y="4741983"/>
            <a:ext cx="8499231" cy="606669"/>
          </a:xfrm>
          <a:prstGeom prst="roundRect">
            <a:avLst/>
          </a:prstGeom>
          <a:solidFill>
            <a:srgbClr val="FFE6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G.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22839" y="5445367"/>
            <a:ext cx="7312267" cy="606669"/>
          </a:xfrm>
          <a:prstGeom prst="roundRect">
            <a:avLst/>
          </a:prstGeom>
          <a:solidFill>
            <a:srgbClr val="FFE6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H.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22839" y="6139955"/>
            <a:ext cx="6330462" cy="606669"/>
          </a:xfrm>
          <a:prstGeom prst="roundRect">
            <a:avLst/>
          </a:prstGeom>
          <a:solidFill>
            <a:srgbClr val="FFE6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I. 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75948" y="1081458"/>
            <a:ext cx="624253" cy="59201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198685" y="6183925"/>
            <a:ext cx="624253" cy="59201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Iii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24356" y="6189788"/>
            <a:ext cx="281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227993" y="5465886"/>
            <a:ext cx="624253" cy="59201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Iii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09700" y="5498125"/>
            <a:ext cx="281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1" name="Oval 20"/>
          <p:cNvSpPr/>
          <p:nvPr/>
        </p:nvSpPr>
        <p:spPr>
          <a:xfrm>
            <a:off x="1140070" y="4788879"/>
            <a:ext cx="624253" cy="59201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Iii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330575" y="4794742"/>
            <a:ext cx="281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101971" y="3317633"/>
            <a:ext cx="624253" cy="59201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Iii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22134" y="3323496"/>
            <a:ext cx="281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163514" y="2570287"/>
            <a:ext cx="624253" cy="59201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Iii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266092" y="2602526"/>
            <a:ext cx="281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89891" y="1066802"/>
            <a:ext cx="281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92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1066" y="425482"/>
            <a:ext cx="11837801" cy="2634242"/>
          </a:xfrm>
          <a:prstGeom prst="roundRect">
            <a:avLst/>
          </a:prstGeom>
          <a:solidFill>
            <a:srgbClr val="9ED5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0297" y="678602"/>
            <a:ext cx="10366995" cy="666621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sửa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b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altLang="en-US" sz="3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+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xin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  <a:b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altLang="en-US" sz="3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+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Sẵn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sàng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bù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thiệt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altLang="en-US" sz="3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+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Hứa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tái</a:t>
            </a:r>
            <a:r>
              <a:rPr lang="en-US" altLang="en-US" sz="3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phạm</a:t>
            </a:r>
            <a:endParaRPr lang="en-US" altLang="en-US" sz="3000" b="1" i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63869" y="3719146"/>
            <a:ext cx="10225454" cy="896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33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4974" y="106493"/>
            <a:ext cx="8790807" cy="568625"/>
          </a:xfrm>
          <a:prstGeom prst="roundRect">
            <a:avLst/>
          </a:prstGeom>
          <a:solidFill>
            <a:srgbClr val="9ED5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12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02276" y="1455348"/>
            <a:ext cx="11500834" cy="24701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46975" y="1675722"/>
            <a:ext cx="11256135" cy="628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b="1" i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	</a:t>
            </a:r>
            <a:r>
              <a:rPr lang="en-US" sz="3200" b="1" i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i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i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i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i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 </a:t>
            </a:r>
            <a:endParaRPr lang="en-US" sz="2400" b="1" i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96214" y="347153"/>
            <a:ext cx="740538" cy="434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58347" y="231243"/>
            <a:ext cx="9425022" cy="639337"/>
          </a:xfrm>
          <a:prstGeom prst="roundRect">
            <a:avLst/>
          </a:prstGeom>
          <a:solidFill>
            <a:srgbClr val="FFC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1671944" y="39583"/>
            <a:ext cx="9311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 Cáo nên nhận lỗi và sửa lỗi một cách chân thành</a:t>
            </a:r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组合 25"/>
          <p:cNvGrpSpPr/>
          <p:nvPr/>
        </p:nvGrpSpPr>
        <p:grpSpPr>
          <a:xfrm>
            <a:off x="-15272" y="6154985"/>
            <a:ext cx="12207272" cy="928013"/>
            <a:chOff x="-15272" y="5986422"/>
            <a:chExt cx="12207272" cy="92801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11" name="图片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72" y="6058837"/>
              <a:ext cx="4243144" cy="855598"/>
            </a:xfrm>
            <a:prstGeom prst="rect">
              <a:avLst/>
            </a:prstGeom>
          </p:spPr>
        </p:pic>
        <p:pic>
          <p:nvPicPr>
            <p:cNvPr id="12" name="图片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871" y="6058837"/>
              <a:ext cx="4031225" cy="855598"/>
            </a:xfrm>
            <a:prstGeom prst="rect">
              <a:avLst/>
            </a:prstGeom>
          </p:spPr>
        </p:pic>
        <p:pic>
          <p:nvPicPr>
            <p:cNvPr id="13" name="图片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9936" y="5986422"/>
              <a:ext cx="3982064" cy="855598"/>
            </a:xfrm>
            <a:prstGeom prst="rect">
              <a:avLst/>
            </a:prstGeom>
          </p:spPr>
        </p:pic>
      </p:grpSp>
      <p:pic>
        <p:nvPicPr>
          <p:cNvPr id="1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52" y="1244887"/>
            <a:ext cx="575903" cy="74469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51" y="-145763"/>
            <a:ext cx="1251144" cy="137440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793870" y="2461169"/>
            <a:ext cx="11256135" cy="1322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b="1" i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</a:t>
            </a:r>
            <a:r>
              <a:rPr lang="en-US" sz="3200" dirty="0" err="1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ngay</a:t>
            </a:r>
            <a:r>
              <a:rPr lang="en-US" sz="3200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FF66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</a:t>
            </a:r>
            <a:r>
              <a:rPr lang="en-US" sz="3200" dirty="0" err="1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ràng</a:t>
            </a:r>
            <a:r>
              <a:rPr lang="en-US" sz="3200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tốn</a:t>
            </a:r>
            <a:r>
              <a:rPr lang="en-US" sz="3200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rgbClr val="FF66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54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 animBg="1"/>
      <p:bldP spid="6" grpId="0" animBg="1"/>
      <p:bldP spid="7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5"/>
          <p:cNvGrpSpPr/>
          <p:nvPr/>
        </p:nvGrpSpPr>
        <p:grpSpPr>
          <a:xfrm>
            <a:off x="-15272" y="6013316"/>
            <a:ext cx="12207272" cy="928013"/>
            <a:chOff x="-15272" y="5986422"/>
            <a:chExt cx="12207272" cy="92801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5" name="图片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72" y="6058837"/>
              <a:ext cx="4243144" cy="855598"/>
            </a:xfrm>
            <a:prstGeom prst="rect">
              <a:avLst/>
            </a:prstGeom>
          </p:spPr>
        </p:pic>
        <p:pic>
          <p:nvPicPr>
            <p:cNvPr id="6" name="图片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871" y="6058837"/>
              <a:ext cx="4031225" cy="855598"/>
            </a:xfrm>
            <a:prstGeom prst="rect">
              <a:avLst/>
            </a:prstGeom>
          </p:spPr>
        </p:pic>
        <p:pic>
          <p:nvPicPr>
            <p:cNvPr id="7" name="图片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9936" y="5986422"/>
              <a:ext cx="3982064" cy="855598"/>
            </a:xfrm>
            <a:prstGeom prst="rect">
              <a:avLst/>
            </a:prstGeom>
          </p:spPr>
        </p:pic>
      </p:grpSp>
      <p:pic>
        <p:nvPicPr>
          <p:cNvPr id="8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2" y="0"/>
            <a:ext cx="589644" cy="10050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892" y="-35645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PA_库_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26" y="508672"/>
            <a:ext cx="9306715" cy="5504644"/>
          </a:xfrm>
          <a:prstGeom prst="rect">
            <a:avLst/>
          </a:prstGeom>
        </p:spPr>
      </p:pic>
      <p:sp>
        <p:nvSpPr>
          <p:cNvPr id="11" name="PA_库_文本框 5"/>
          <p:cNvSpPr txBox="1"/>
          <p:nvPr>
            <p:custDataLst>
              <p:tags r:id="rId2"/>
            </p:custDataLst>
          </p:nvPr>
        </p:nvSpPr>
        <p:spPr>
          <a:xfrm>
            <a:off x="2106300" y="1737500"/>
            <a:ext cx="66973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>
                <a:solidFill>
                  <a:srgbClr val="F159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 ĐỘNG 3:</a:t>
            </a:r>
          </a:p>
          <a:p>
            <a:pPr algn="ctr"/>
            <a:r>
              <a:rPr lang="en-US" altLang="zh-CN" sz="4800" b="1">
                <a:solidFill>
                  <a:srgbClr val="F159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Trao đổi vì sao cần nhận lỗi và sửa lỗi</a:t>
            </a:r>
          </a:p>
          <a:p>
            <a:pPr algn="ctr"/>
            <a:r>
              <a:rPr lang="en-US" altLang="zh-CN" sz="4800" b="1" smtClean="0">
                <a:solidFill>
                  <a:srgbClr val="F1594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altLang="zh-CN" sz="4800" b="1" dirty="0" smtClean="0">
              <a:solidFill>
                <a:srgbClr val="F1594D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2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91066" y="109480"/>
            <a:ext cx="11837801" cy="987977"/>
          </a:xfrm>
          <a:prstGeom prst="roundRect">
            <a:avLst/>
          </a:prstGeom>
          <a:solidFill>
            <a:srgbClr val="9ED5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18A5583-E438-4E03-B7CD-EB5FEAA557CC}"/>
              </a:ext>
            </a:extLst>
          </p:cNvPr>
          <p:cNvSpPr/>
          <p:nvPr/>
        </p:nvSpPr>
        <p:spPr>
          <a:xfrm>
            <a:off x="358231" y="63847"/>
            <a:ext cx="1197694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Cáo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mang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Cáo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i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716" y="2511380"/>
            <a:ext cx="1166656" cy="24937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0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99753" y="3485902"/>
            <a:ext cx="1571844" cy="24673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7065" y="4861845"/>
            <a:ext cx="1257475" cy="1829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6240" y="3269997"/>
            <a:ext cx="1111379" cy="1641106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00726" y="1300766"/>
            <a:ext cx="4003093" cy="1619561"/>
          </a:xfrm>
          <a:prstGeom prst="wedgeEllipseCallout">
            <a:avLst>
              <a:gd name="adj1" fmla="val -37374"/>
              <a:gd name="adj2" fmla="val 5984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 là một người bạn đáng tin vì đã thật thà, trung thực!</a:t>
            </a:r>
            <a:endParaRPr lang="en-US" sz="240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1927645" y="3364003"/>
            <a:ext cx="3149531" cy="1679742"/>
          </a:xfrm>
          <a:prstGeom prst="wedgeEllipseCallout">
            <a:avLst>
              <a:gd name="adj1" fmla="val -47975"/>
              <a:gd name="adj2" fmla="val 5406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 sẽ tha lỗi cho cậu vì cậu đã dũng cảm nhận lỗi!</a:t>
            </a:r>
            <a:endParaRPr lang="en-US" sz="240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Oval Callout 12"/>
          <p:cNvSpPr/>
          <p:nvPr/>
        </p:nvSpPr>
        <p:spPr>
          <a:xfrm flipH="1">
            <a:off x="7923188" y="1476675"/>
            <a:ext cx="3902809" cy="1805918"/>
          </a:xfrm>
          <a:prstGeom prst="wedgeEllipseCallout">
            <a:avLst>
              <a:gd name="adj1" fmla="val -28423"/>
              <a:gd name="adj2" fmla="val 5822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Cháu là một cậu bé ngoan vì cháu có trách nhiệm với việc mình gây ra.</a:t>
            </a:r>
            <a:endParaRPr lang="en-US" sz="240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Speech Bubble: Oval 5">
            <a:extLst>
              <a:ext uri="{FF2B5EF4-FFF2-40B4-BE49-F238E27FC236}">
                <a16:creationId xmlns="" xmlns:a16="http://schemas.microsoft.com/office/drawing/2014/main" id="{1F68CEEC-DDBB-4307-BF04-34094B1451A4}"/>
              </a:ext>
            </a:extLst>
          </p:cNvPr>
          <p:cNvSpPr/>
          <p:nvPr/>
        </p:nvSpPr>
        <p:spPr>
          <a:xfrm>
            <a:off x="4999498" y="1324717"/>
            <a:ext cx="2708808" cy="2007237"/>
          </a:xfrm>
          <a:prstGeom prst="wedgeEllipseCallout">
            <a:avLst>
              <a:gd name="adj1" fmla="val 724"/>
              <a:gd name="adj2" fmla="val 67523"/>
            </a:avLst>
          </a:prstGeom>
          <a:solidFill>
            <a:srgbClr val="FFCC99"/>
          </a:solidFill>
          <a:ln>
            <a:solidFill>
              <a:srgbClr val="FF5B5B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accent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5400" dirty="0">
              <a:solidFill>
                <a:schemeClr val="accent4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91067" y="109480"/>
            <a:ext cx="11837800" cy="1004522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Rectangle 18"/>
          <p:cNvSpPr/>
          <p:nvPr/>
        </p:nvSpPr>
        <p:spPr>
          <a:xfrm>
            <a:off x="717270" y="262162"/>
            <a:ext cx="10700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200" i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</a:t>
            </a:r>
            <a:r>
              <a:rPr lang="en-US" sz="3200" i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i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Cáo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mang</a:t>
            </a:r>
            <a:r>
              <a:rPr lang="en-US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Speech Bubble: Oval 5">
            <a:extLst>
              <a:ext uri="{FF2B5EF4-FFF2-40B4-BE49-F238E27FC236}">
                <a16:creationId xmlns="" xmlns:a16="http://schemas.microsoft.com/office/drawing/2014/main" id="{1F68CEEC-DDBB-4307-BF04-34094B1451A4}"/>
              </a:ext>
            </a:extLst>
          </p:cNvPr>
          <p:cNvSpPr/>
          <p:nvPr/>
        </p:nvSpPr>
        <p:spPr>
          <a:xfrm>
            <a:off x="4998074" y="1348932"/>
            <a:ext cx="2708808" cy="2007237"/>
          </a:xfrm>
          <a:prstGeom prst="wedgeEllipseCallout">
            <a:avLst>
              <a:gd name="adj1" fmla="val 724"/>
              <a:gd name="adj2" fmla="val 67523"/>
            </a:avLst>
          </a:prstGeom>
          <a:solidFill>
            <a:srgbClr val="FFCC99"/>
          </a:solidFill>
          <a:ln>
            <a:solidFill>
              <a:srgbClr val="FF5B5B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….</a:t>
            </a:r>
            <a:endParaRPr lang="en-US" sz="2800" dirty="0">
              <a:solidFill>
                <a:schemeClr val="accent4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837724" y="5170207"/>
            <a:ext cx="7451933" cy="1625520"/>
          </a:xfrm>
          <a:prstGeom prst="roundRect">
            <a:avLst/>
          </a:prstGeom>
          <a:solidFill>
            <a:srgbClr val="FFD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49961" y="5212929"/>
            <a:ext cx="5120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39990" y="5698618"/>
            <a:ext cx="5120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14355" y="6142998"/>
            <a:ext cx="5437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8004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" grpId="0" animBg="1"/>
      <p:bldP spid="5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11741" y="259540"/>
            <a:ext cx="7895493" cy="2896897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" name="Rectangle 2"/>
          <p:cNvSpPr/>
          <p:nvPr/>
        </p:nvSpPr>
        <p:spPr>
          <a:xfrm>
            <a:off x="2185582" y="262162"/>
            <a:ext cx="7696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200" i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</a:t>
            </a:r>
            <a:r>
              <a:rPr lang="en-US" sz="3200" i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i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Cáo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sz="3200" i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i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3200" b="1" i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3674" y="1019001"/>
            <a:ext cx="5700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9386" y="1698118"/>
            <a:ext cx="6013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1691" y="2344723"/>
            <a:ext cx="6272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39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3435195" y="464015"/>
            <a:ext cx="4823901" cy="48268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  <a:prstDash val="dash"/>
            <a:round/>
          </a:ln>
          <a:extLst/>
        </p:spPr>
        <p:txBody>
          <a:bodyPr lIns="87761" tIns="43881" rIns="87761" bIns="43881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665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248" y="2942558"/>
            <a:ext cx="762898" cy="130039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2106300" y="4566952"/>
            <a:ext cx="1296281" cy="30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  <a:endParaRPr lang="en-US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-15272" y="5986422"/>
            <a:ext cx="12207272" cy="928013"/>
            <a:chOff x="-15272" y="5986422"/>
            <a:chExt cx="12207272" cy="92801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72" y="6058837"/>
              <a:ext cx="4243144" cy="855598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871" y="6058837"/>
              <a:ext cx="4031225" cy="855598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9936" y="5986422"/>
              <a:ext cx="3982064" cy="855598"/>
            </a:xfrm>
            <a:prstGeom prst="rect">
              <a:avLst/>
            </a:prstGeom>
          </p:spPr>
        </p:pic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57" y="1194746"/>
            <a:ext cx="2996381" cy="299638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D8884B19-9FE9-49CD-AA75-C4EFE2D5C91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1" y="-111107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2343705" y="4205264"/>
            <a:ext cx="6658627" cy="14295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19">
            <a:extLst>
              <a:ext uri="{FF2B5EF4-FFF2-40B4-BE49-F238E27FC236}">
                <a16:creationId xmlns="" xmlns:a16="http://schemas.microsoft.com/office/drawing/2014/main" id="{804A54D6-5A6A-47C7-944B-7AD632485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563" y="4506399"/>
            <a:ext cx="5303164" cy="82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4800" b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KHỞI ĐỘNG</a:t>
            </a:r>
            <a:endParaRPr lang="en-US" altLang="zh-CN" sz="4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utoUpdateAnimBg="0"/>
      <p:bldP spid="2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16362" y="982937"/>
            <a:ext cx="11431346" cy="884871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4" name="组合 25"/>
          <p:cNvGrpSpPr/>
          <p:nvPr/>
        </p:nvGrpSpPr>
        <p:grpSpPr>
          <a:xfrm>
            <a:off x="-15272" y="6154985"/>
            <a:ext cx="12207272" cy="928013"/>
            <a:chOff x="-15272" y="5986422"/>
            <a:chExt cx="12207272" cy="92801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5" name="图片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72" y="6058837"/>
              <a:ext cx="4243144" cy="855598"/>
            </a:xfrm>
            <a:prstGeom prst="rect">
              <a:avLst/>
            </a:prstGeom>
          </p:spPr>
        </p:pic>
        <p:pic>
          <p:nvPicPr>
            <p:cNvPr id="6" name="图片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871" y="6058837"/>
              <a:ext cx="4031225" cy="855598"/>
            </a:xfrm>
            <a:prstGeom prst="rect">
              <a:avLst/>
            </a:prstGeom>
          </p:spPr>
        </p:pic>
        <p:pic>
          <p:nvPicPr>
            <p:cNvPr id="7" name="图片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9936" y="5986422"/>
              <a:ext cx="3982064" cy="855598"/>
            </a:xfrm>
            <a:prstGeom prst="rect">
              <a:avLst/>
            </a:prstGeom>
          </p:spPr>
        </p:pic>
      </p:grpSp>
      <p:pic>
        <p:nvPicPr>
          <p:cNvPr id="8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40"/>
            <a:ext cx="462784" cy="78883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523" y="-257081"/>
            <a:ext cx="1251144" cy="137440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62784" y="1094279"/>
            <a:ext cx="11384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200" i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Bạn Cáo sẽ </a:t>
            </a:r>
            <a:r>
              <a:rPr lang="en-US" sz="3200" b="1" i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 thấy như thế nào </a:t>
            </a:r>
            <a:r>
              <a:rPr lang="en-US" sz="3200" i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 khi nhận lỗi và sửa lỗi</a:t>
            </a:r>
            <a:r>
              <a:rPr lang="en-US" sz="3200" i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3200" i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6362" y="2215123"/>
            <a:ext cx="11431346" cy="13369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3600" dirty="0" smtClean="0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20000"/>
              </a:lnSpc>
            </a:pPr>
            <a:r>
              <a:rPr lang="en-US" sz="3600" i="1" dirty="0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US" sz="3600" i="1" dirty="0" smtClean="0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</a:t>
            </a:r>
            <a:r>
              <a:rPr lang="vi-VN" sz="3600" i="1" dirty="0" smtClean="0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ảm </a:t>
            </a:r>
            <a:r>
              <a:rPr lang="vi-VN" sz="3600" i="1" dirty="0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 </a:t>
            </a:r>
            <a:r>
              <a:rPr lang="en-US" sz="3600" b="1" i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i="1" dirty="0" smtClean="0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i="1" dirty="0" smtClean="0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i="1" dirty="0" smtClean="0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thoải </a:t>
            </a:r>
            <a:r>
              <a:rPr lang="vi-VN" sz="3600" b="1" i="1" dirty="0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mái </a:t>
            </a:r>
            <a:r>
              <a:rPr lang="vi-VN" sz="3600" i="1" dirty="0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hơn, </a:t>
            </a:r>
            <a:r>
              <a:rPr lang="vi-VN" sz="3600" b="1" i="1" dirty="0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 còn áy náy, ăn năn, hối hận</a:t>
            </a:r>
            <a:r>
              <a:rPr lang="vi-VN" sz="3600" i="1" dirty="0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3600" i="1" dirty="0" smtClean="0">
              <a:solidFill>
                <a:srgbClr val="FF66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i="1" dirty="0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endParaRPr lang="vi-VN" sz="3600" i="1" dirty="0">
              <a:solidFill>
                <a:srgbClr val="FF66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00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12" y="-249489"/>
            <a:ext cx="1545857" cy="169815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571067" y="2956940"/>
            <a:ext cx="2305320" cy="1034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9478" y="3212419"/>
            <a:ext cx="2331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KẾT LUẬN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31302" y="1751527"/>
            <a:ext cx="8546050" cy="3312842"/>
          </a:xfrm>
          <a:prstGeom prst="roundRect">
            <a:avLst/>
          </a:prstGeom>
          <a:solidFill>
            <a:srgbClr val="FFCD2D">
              <a:alpha val="2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10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62350" y="100667"/>
            <a:ext cx="589644" cy="10050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组合 25"/>
          <p:cNvGrpSpPr/>
          <p:nvPr/>
        </p:nvGrpSpPr>
        <p:grpSpPr>
          <a:xfrm>
            <a:off x="-15272" y="6013316"/>
            <a:ext cx="12207272" cy="928013"/>
            <a:chOff x="-15272" y="5986422"/>
            <a:chExt cx="12207272" cy="92801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14" name="图片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72" y="6058837"/>
              <a:ext cx="4243144" cy="855598"/>
            </a:xfrm>
            <a:prstGeom prst="rect">
              <a:avLst/>
            </a:prstGeom>
          </p:spPr>
        </p:pic>
        <p:pic>
          <p:nvPicPr>
            <p:cNvPr id="15" name="图片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871" y="6058837"/>
              <a:ext cx="4031225" cy="855598"/>
            </a:xfrm>
            <a:prstGeom prst="rect">
              <a:avLst/>
            </a:prstGeom>
          </p:spPr>
        </p:pic>
        <p:pic>
          <p:nvPicPr>
            <p:cNvPr id="16" name="图片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9936" y="5986422"/>
              <a:ext cx="3982064" cy="85559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640014" y="2198077"/>
            <a:ext cx="82119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38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6685" y="230736"/>
            <a:ext cx="8981630" cy="65556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 CÁO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ẩu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81348" y="1529700"/>
            <a:ext cx="44181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2800" dirty="0" smtClean="0">
              <a:solidFill>
                <a:srgbClr val="FF5B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dirty="0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2800" dirty="0" smtClean="0">
              <a:solidFill>
                <a:srgbClr val="FF5B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dirty="0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800" dirty="0" smtClean="0">
              <a:solidFill>
                <a:srgbClr val="FF5B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800" dirty="0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5B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27660" y="4040741"/>
            <a:ext cx="44181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endParaRPr lang="en-US" sz="2800" dirty="0" smtClean="0">
              <a:solidFill>
                <a:srgbClr val="FF5B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800" dirty="0" smtClean="0">
              <a:solidFill>
                <a:srgbClr val="FF5B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endParaRPr lang="en-US" sz="2800" dirty="0" smtClean="0">
              <a:solidFill>
                <a:srgbClr val="FF5B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800" dirty="0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2800" dirty="0" smtClean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800" dirty="0">
              <a:solidFill>
                <a:srgbClr val="FF5B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330" y="230735"/>
            <a:ext cx="2873778" cy="79796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9">
            <a:extLst>
              <a:ext uri="{FF2B5EF4-FFF2-40B4-BE49-F238E27FC236}">
                <a16:creationId xmlns="" xmlns:a16="http://schemas.microsoft.com/office/drawing/2014/main" id="{804A54D6-5A6A-47C7-944B-7AD632485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9" y="470908"/>
            <a:ext cx="2960278" cy="45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CỦNG CỐ - DẶN DÒ</a:t>
            </a:r>
            <a:endParaRPr lang="en-US" altLang="zh-CN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89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7E9DBC52-E0F3-4CE3-80A6-5406C9F2F57B}"/>
              </a:ext>
            </a:extLst>
          </p:cNvPr>
          <p:cNvSpPr/>
          <p:nvPr/>
        </p:nvSpPr>
        <p:spPr>
          <a:xfrm>
            <a:off x="2581389" y="2996958"/>
            <a:ext cx="7412854" cy="1481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970" name="图片 9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1742" y="2591958"/>
            <a:ext cx="1125000" cy="810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205" y="4073014"/>
            <a:ext cx="1125000" cy="810000"/>
          </a:xfrm>
          <a:prstGeom prst="rect">
            <a:avLst/>
          </a:prstGeom>
        </p:spPr>
      </p:pic>
      <p:sp>
        <p:nvSpPr>
          <p:cNvPr id="18" name="TextBox 5"/>
          <p:cNvSpPr txBox="1"/>
          <p:nvPr/>
        </p:nvSpPr>
        <p:spPr>
          <a:xfrm>
            <a:off x="2343705" y="3243062"/>
            <a:ext cx="7888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spc="300" dirty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THANK YOU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1" y="-16977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0361">
            <a:off x="5062568" y="5149686"/>
            <a:ext cx="2261161" cy="160047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786" y="1586926"/>
            <a:ext cx="5218960" cy="170619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365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914400" y="1925776"/>
            <a:ext cx="10651524" cy="2843932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组合 25"/>
          <p:cNvGrpSpPr/>
          <p:nvPr/>
        </p:nvGrpSpPr>
        <p:grpSpPr>
          <a:xfrm>
            <a:off x="0" y="5955745"/>
            <a:ext cx="12207272" cy="928013"/>
            <a:chOff x="-15272" y="5986422"/>
            <a:chExt cx="12207272" cy="92801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11" name="图片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72" y="6058837"/>
              <a:ext cx="4243144" cy="855598"/>
            </a:xfrm>
            <a:prstGeom prst="rect">
              <a:avLst/>
            </a:prstGeom>
          </p:spPr>
        </p:pic>
        <p:pic>
          <p:nvPicPr>
            <p:cNvPr id="12" name="图片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871" y="6058837"/>
              <a:ext cx="4031225" cy="855598"/>
            </a:xfrm>
            <a:prstGeom prst="rect">
              <a:avLst/>
            </a:prstGeom>
          </p:spPr>
        </p:pic>
        <p:pic>
          <p:nvPicPr>
            <p:cNvPr id="13" name="图片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9936" y="5986422"/>
              <a:ext cx="3982064" cy="855598"/>
            </a:xfrm>
            <a:prstGeom prst="rect">
              <a:avLst/>
            </a:prstGeom>
          </p:spPr>
        </p:pic>
      </p:grpSp>
      <p:pic>
        <p:nvPicPr>
          <p:cNvPr id="14" name="图片 22">
            <a:extLst>
              <a:ext uri="{FF2B5EF4-FFF2-40B4-BE49-F238E27FC236}">
                <a16:creationId xmlns="" xmlns:a16="http://schemas.microsoft.com/office/drawing/2014/main" id="{D8884B19-9FE9-49CD-AA75-C4EFE2D5C9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69" y="-401616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FF682A5-3B76-42B7-9CD9-B71A3991F8DB}"/>
              </a:ext>
            </a:extLst>
          </p:cNvPr>
          <p:cNvSpPr/>
          <p:nvPr/>
        </p:nvSpPr>
        <p:spPr>
          <a:xfrm>
            <a:off x="1247074" y="2138569"/>
            <a:ext cx="10318850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latin typeface="Cambria" panose="02040503050406030204" pitchFamily="18" charset="0"/>
                <a:ea typeface="Cambria" panose="02040503050406030204" pitchFamily="18" charset="0"/>
              </a:rPr>
              <a:t>ở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latin typeface="Cambria" panose="02040503050406030204" pitchFamily="18" charset="0"/>
                <a:ea typeface="Cambria" panose="02040503050406030204" pitchFamily="18" charset="0"/>
              </a:rPr>
              <a:t>tàn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algn="ctr"/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latin typeface="Cambria" panose="02040503050406030204" pitchFamily="18" charset="0"/>
                <a:ea typeface="Cambria" panose="02040503050406030204" pitchFamily="18" charset="0"/>
              </a:rPr>
              <a:t> rung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latin typeface="Cambria" panose="02040503050406030204" pitchFamily="18" charset="0"/>
                <a:ea typeface="Cambria" panose="02040503050406030204" pitchFamily="18" charset="0"/>
              </a:rPr>
              <a:t>rinh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latin typeface="Cambria" panose="02040503050406030204" pitchFamily="18" charset="0"/>
                <a:ea typeface="Cambria" panose="02040503050406030204" pitchFamily="18" charset="0"/>
              </a:rPr>
              <a:t> tr</a:t>
            </a:r>
            <a:r>
              <a:rPr lang="vi-VN" sz="7200" b="1" dirty="0">
                <a:ln w="9525">
                  <a:solidFill>
                    <a:schemeClr val="bg1"/>
                  </a:solidFill>
                  <a:prstDash val="solid"/>
                </a:ln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latin typeface="Cambria" panose="02040503050406030204" pitchFamily="18" charset="0"/>
                <a:ea typeface="Cambria" panose="02040503050406030204" pitchFamily="18" charset="0"/>
              </a:rPr>
              <a:t>ớc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图片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682" y="607615"/>
            <a:ext cx="5218960" cy="170619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44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3435195" y="464015"/>
            <a:ext cx="4823901" cy="48268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  <a:prstDash val="dash"/>
            <a:round/>
          </a:ln>
          <a:extLst/>
        </p:spPr>
        <p:txBody>
          <a:bodyPr lIns="87761" tIns="43881" rIns="87761" bIns="43881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665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248" y="2942558"/>
            <a:ext cx="762898" cy="130039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2106300" y="4566952"/>
            <a:ext cx="1296281" cy="30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  <a:endParaRPr lang="en-US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-15272" y="5986422"/>
            <a:ext cx="12207272" cy="928013"/>
            <a:chOff x="-15272" y="5986422"/>
            <a:chExt cx="12207272" cy="92801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72" y="6058837"/>
              <a:ext cx="4243144" cy="855598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871" y="6058837"/>
              <a:ext cx="4031225" cy="855598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9936" y="5986422"/>
              <a:ext cx="3982064" cy="855598"/>
            </a:xfrm>
            <a:prstGeom prst="rect">
              <a:avLst/>
            </a:prstGeom>
          </p:spPr>
        </p:pic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57" y="1194746"/>
            <a:ext cx="2996381" cy="299638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D8884B19-9FE9-49CD-AA75-C4EFE2D5C91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1" y="-111107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2517831" y="4201504"/>
            <a:ext cx="6658627" cy="14295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19">
            <a:extLst>
              <a:ext uri="{FF2B5EF4-FFF2-40B4-BE49-F238E27FC236}">
                <a16:creationId xmlns="" xmlns:a16="http://schemas.microsoft.com/office/drawing/2014/main" id="{804A54D6-5A6A-47C7-944B-7AD632485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563" y="4506399"/>
            <a:ext cx="5303164" cy="82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4800" b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KHÁM PHÁ</a:t>
            </a:r>
            <a:endParaRPr lang="en-US" altLang="zh-CN" sz="4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845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utoUpdateAnimBg="0"/>
      <p:bldP spid="2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5"/>
          <p:cNvGrpSpPr/>
          <p:nvPr/>
        </p:nvGrpSpPr>
        <p:grpSpPr>
          <a:xfrm>
            <a:off x="-15272" y="6013316"/>
            <a:ext cx="12207272" cy="928013"/>
            <a:chOff x="-15272" y="5986422"/>
            <a:chExt cx="12207272" cy="92801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5" name="图片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72" y="6058837"/>
              <a:ext cx="4243144" cy="855598"/>
            </a:xfrm>
            <a:prstGeom prst="rect">
              <a:avLst/>
            </a:prstGeom>
          </p:spPr>
        </p:pic>
        <p:pic>
          <p:nvPicPr>
            <p:cNvPr id="6" name="图片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871" y="6058837"/>
              <a:ext cx="4031225" cy="855598"/>
            </a:xfrm>
            <a:prstGeom prst="rect">
              <a:avLst/>
            </a:prstGeom>
          </p:spPr>
        </p:pic>
        <p:pic>
          <p:nvPicPr>
            <p:cNvPr id="7" name="图片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9936" y="5986422"/>
              <a:ext cx="3982064" cy="855598"/>
            </a:xfrm>
            <a:prstGeom prst="rect">
              <a:avLst/>
            </a:prstGeom>
          </p:spPr>
        </p:pic>
      </p:grpSp>
      <p:pic>
        <p:nvPicPr>
          <p:cNvPr id="8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2" y="0"/>
            <a:ext cx="589644" cy="10050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892" y="-35645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PA_库_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22" y="606192"/>
            <a:ext cx="9760154" cy="4893087"/>
          </a:xfrm>
          <a:prstGeom prst="rect">
            <a:avLst/>
          </a:prstGeom>
        </p:spPr>
      </p:pic>
      <p:sp>
        <p:nvSpPr>
          <p:cNvPr id="11" name="文本框 5"/>
          <p:cNvSpPr txBox="1"/>
          <p:nvPr/>
        </p:nvSpPr>
        <p:spPr>
          <a:xfrm>
            <a:off x="1643933" y="1583347"/>
            <a:ext cx="65660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altLang="zh-CN" sz="4800" b="1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altLang="zh-CN" sz="4800" b="1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endParaRPr lang="en-US" altLang="zh-CN" sz="4800" b="1" dirty="0">
              <a:solidFill>
                <a:srgbClr val="FF66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altLang="zh-CN" sz="48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bài thơ “Bạn Cáo” và trả lời câu hỏi</a:t>
            </a:r>
          </a:p>
        </p:txBody>
      </p:sp>
    </p:spTree>
    <p:extLst>
      <p:ext uri="{BB962C8B-B14F-4D97-AF65-F5344CB8AC3E}">
        <p14:creationId xmlns:p14="http://schemas.microsoft.com/office/powerpoint/2010/main" val="346303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3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74AB993-0760-4D5A-9E79-868208A9383C}"/>
              </a:ext>
            </a:extLst>
          </p:cNvPr>
          <p:cNvSpPr/>
          <p:nvPr/>
        </p:nvSpPr>
        <p:spPr>
          <a:xfrm>
            <a:off x="4161794" y="-42814"/>
            <a:ext cx="2993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Bạn Cáo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033B5FCF-5F9E-4AF6-AF65-C4B1234E41C6}"/>
              </a:ext>
            </a:extLst>
          </p:cNvPr>
          <p:cNvSpPr/>
          <p:nvPr/>
        </p:nvSpPr>
        <p:spPr>
          <a:xfrm>
            <a:off x="425003" y="880516"/>
            <a:ext cx="11475076" cy="5803619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CCFFA1E-38A4-41A9-B2C0-34313A9C9BE5}"/>
              </a:ext>
            </a:extLst>
          </p:cNvPr>
          <p:cNvSpPr txBox="1"/>
          <p:nvPr/>
        </p:nvSpPr>
        <p:spPr>
          <a:xfrm rot="10800000" flipV="1">
            <a:off x="4718834" y="1052475"/>
            <a:ext cx="54190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rủ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Thỏ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 có quyển truyện đẹp</a:t>
            </a:r>
          </a:p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rủ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690FE8C-65F9-4AE7-8069-B6755504F5C9}"/>
              </a:ext>
            </a:extLst>
          </p:cNvPr>
          <p:cNvSpPr txBox="1"/>
          <p:nvPr/>
        </p:nvSpPr>
        <p:spPr>
          <a:xfrm rot="10800000" flipV="1">
            <a:off x="743453" y="3532485"/>
            <a:ext cx="54190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Chẳng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chịu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đợi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lật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Rách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Phiền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ghê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7C2A2AD-D6D7-4D44-B11A-5C6873BEC6FF}"/>
              </a:ext>
            </a:extLst>
          </p:cNvPr>
          <p:cNvSpPr txBox="1"/>
          <p:nvPr/>
        </p:nvSpPr>
        <p:spPr>
          <a:xfrm rot="10800000" flipV="1">
            <a:off x="6854613" y="4401821"/>
            <a:ext cx="55603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vội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vã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rằng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do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Thỏ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Lật ẩu, rách cả trang.</a:t>
            </a:r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C2FA5D48-7330-44E5-AAC5-8161E5663246}"/>
              </a:ext>
            </a:extLst>
          </p:cNvPr>
          <p:cNvGrpSpPr/>
          <p:nvPr/>
        </p:nvGrpSpPr>
        <p:grpSpPr>
          <a:xfrm>
            <a:off x="624470" y="923330"/>
            <a:ext cx="3642690" cy="2438400"/>
            <a:chOff x="1001582" y="1090687"/>
            <a:chExt cx="3642690" cy="2438400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F2537640-41A9-4921-A32F-E3ACB308C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582" y="1226024"/>
              <a:ext cx="1678510" cy="229566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8AF6B866-6AC0-4EA6-A491-C1C118913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3097" y="1090687"/>
              <a:ext cx="1781175" cy="2438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21799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854015" y="284037"/>
            <a:ext cx="10299939" cy="978093"/>
          </a:xfrm>
          <a:prstGeom prst="roundRect">
            <a:avLst/>
          </a:prstGeom>
          <a:solidFill>
            <a:srgbClr val="9ED5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B9A2560-A2AA-4D3C-BA6E-3C25FC3364B5}"/>
              </a:ext>
            </a:extLst>
          </p:cNvPr>
          <p:cNvSpPr/>
          <p:nvPr/>
        </p:nvSpPr>
        <p:spPr>
          <a:xfrm>
            <a:off x="916951" y="284037"/>
            <a:ext cx="96072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FF5B5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1" cap="none" spc="0" dirty="0">
                <a:ln/>
                <a:solidFill>
                  <a:srgbClr val="FF5B5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5B5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5400" b="1" cap="none" spc="0" dirty="0" smtClean="0">
                <a:ln/>
                <a:solidFill>
                  <a:srgbClr val="FF5B5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5B5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thảo</a:t>
            </a:r>
            <a:r>
              <a:rPr lang="en-US" sz="5400" b="1" cap="none" spc="0" dirty="0" smtClean="0">
                <a:ln/>
                <a:solidFill>
                  <a:srgbClr val="FF5B5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5B5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5400" b="1" cap="none" spc="0" dirty="0" smtClean="0">
                <a:ln/>
                <a:solidFill>
                  <a:srgbClr val="FF5B5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5B5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nhóm</a:t>
            </a:r>
            <a:r>
              <a:rPr lang="en-US" sz="5400" b="1" cap="none" spc="0" dirty="0" smtClean="0">
                <a:ln/>
                <a:solidFill>
                  <a:srgbClr val="FF5B5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 smtClean="0">
                <a:ln/>
                <a:solidFill>
                  <a:srgbClr val="FF5B5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bàn:</a:t>
            </a:r>
            <a:r>
              <a:rPr lang="en-US" sz="5400" b="1" cap="none" spc="0" dirty="0" smtClean="0">
                <a:ln/>
                <a:solidFill>
                  <a:srgbClr val="FF5B5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5400" b="1" cap="none" spc="0" dirty="0">
              <a:ln/>
              <a:solidFill>
                <a:srgbClr val="FF5B5B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18A5583-E438-4E03-B7CD-EB5FEAA557CC}"/>
              </a:ext>
            </a:extLst>
          </p:cNvPr>
          <p:cNvSpPr/>
          <p:nvPr/>
        </p:nvSpPr>
        <p:spPr>
          <a:xfrm>
            <a:off x="221530" y="1607582"/>
            <a:ext cx="119704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pt-BR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Chuyện gì xảy ra khi bạn Cáo và bạn Thỏ đang đọc truyện?</a:t>
            </a:r>
            <a:endParaRPr lang="en-US" sz="3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pt-BR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Bạn Cáo đã làm gì sau khi làm rách quyển truyện?</a:t>
            </a:r>
            <a:endParaRPr lang="en-US" sz="3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pt-BR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c. Em có đồng tình với việc làm của bạn Cáo không? Vì sao? </a:t>
            </a:r>
            <a:endParaRPr lang="en-US" sz="3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25"/>
          <p:cNvGrpSpPr/>
          <p:nvPr/>
        </p:nvGrpSpPr>
        <p:grpSpPr>
          <a:xfrm>
            <a:off x="-15272" y="6035059"/>
            <a:ext cx="12207272" cy="928013"/>
            <a:chOff x="-15272" y="5986422"/>
            <a:chExt cx="12207272" cy="92801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10" name="图片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72" y="6058837"/>
              <a:ext cx="4243144" cy="855598"/>
            </a:xfrm>
            <a:prstGeom prst="rect">
              <a:avLst/>
            </a:prstGeom>
          </p:spPr>
        </p:pic>
        <p:pic>
          <p:nvPicPr>
            <p:cNvPr id="11" name="图片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871" y="6058837"/>
              <a:ext cx="4031225" cy="855598"/>
            </a:xfrm>
            <a:prstGeom prst="rect">
              <a:avLst/>
            </a:prstGeom>
          </p:spPr>
        </p:pic>
        <p:pic>
          <p:nvPicPr>
            <p:cNvPr id="12" name="图片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9936" y="5986422"/>
              <a:ext cx="3982064" cy="855598"/>
            </a:xfrm>
            <a:prstGeom prst="rect">
              <a:avLst/>
            </a:prstGeom>
          </p:spPr>
        </p:pic>
      </p:grpSp>
      <p:pic>
        <p:nvPicPr>
          <p:cNvPr id="13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6" y="77274"/>
            <a:ext cx="589644" cy="10050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889" y="-270626"/>
            <a:ext cx="1475111" cy="162043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4" descr="Boy And Girl Reading Storybook Illustration Royalty Free Cliparts, Vectors,  And Stock Illustration. Image 96263584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1" b="99818" l="23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606" y="4558145"/>
            <a:ext cx="2725443" cy="229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98064" y="3922518"/>
            <a:ext cx="7853586" cy="1815882"/>
          </a:xfrm>
          <a:prstGeom prst="rect">
            <a:avLst/>
          </a:prstGeom>
          <a:solidFill>
            <a:srgbClr val="9ED56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: to, </a:t>
            </a:r>
            <a:r>
              <a:rPr lang="en-US" sz="28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endParaRPr lang="en-US" sz="2800" b="1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: </a:t>
            </a:r>
            <a:r>
              <a:rPr lang="en-US" sz="28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800" b="1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endParaRPr lang="en-US" sz="28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5315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3880" y="230736"/>
            <a:ext cx="8981630" cy="65556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 CÁO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ẩu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7335" y="1529700"/>
            <a:ext cx="44181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对角圆角 13">
            <a:extLst>
              <a:ext uri="{FF2B5EF4-FFF2-40B4-BE49-F238E27FC236}">
                <a16:creationId xmlns="" xmlns:a16="http://schemas.microsoft.com/office/drawing/2014/main" id="{176D5DFE-0529-43CA-BF04-8CEA96FF6F9A}"/>
              </a:ext>
            </a:extLst>
          </p:cNvPr>
          <p:cNvSpPr/>
          <p:nvPr/>
        </p:nvSpPr>
        <p:spPr>
          <a:xfrm>
            <a:off x="412124" y="2374298"/>
            <a:ext cx="11460193" cy="2298064"/>
          </a:xfrm>
          <a:prstGeom prst="round2DiagRect">
            <a:avLst/>
          </a:prstGeom>
          <a:solidFill>
            <a:srgbClr val="BB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70" name="图片 9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4429" y="1921484"/>
            <a:ext cx="1727571" cy="99376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456323"/>
            <a:ext cx="1380230" cy="993766"/>
          </a:xfrm>
          <a:prstGeom prst="rect">
            <a:avLst/>
          </a:prstGeom>
        </p:spPr>
      </p:pic>
      <p:sp>
        <p:nvSpPr>
          <p:cNvPr id="18" name="TextBox 5"/>
          <p:cNvSpPr txBox="1"/>
          <p:nvPr/>
        </p:nvSpPr>
        <p:spPr>
          <a:xfrm>
            <a:off x="136497" y="2609854"/>
            <a:ext cx="12113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spc="300" dirty="0" smtClean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ĐẠO ĐỨC</a:t>
            </a:r>
          </a:p>
          <a:p>
            <a:pPr algn="ctr"/>
            <a:r>
              <a:rPr lang="en-US" altLang="zh-CN" sz="4800" b="1" spc="300" dirty="0" smtClean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BÀI 4: NHẬN LỖI VÀ SỬA LỖI (T1)</a:t>
            </a:r>
            <a:endParaRPr lang="en-US" altLang="zh-CN" sz="4800" b="1" spc="300" dirty="0">
              <a:latin typeface="Cambria" panose="02040503050406030204" pitchFamily="18" charset="0"/>
              <a:ea typeface="Cambria" panose="02040503050406030204" pitchFamily="18" charset="0"/>
              <a:cs typeface="+mn-ea"/>
              <a:sym typeface="+mn-lt"/>
            </a:endParaRPr>
          </a:p>
        </p:txBody>
      </p:sp>
      <p:pic>
        <p:nvPicPr>
          <p:cNvPr id="22" name="励志歌曲 - 儿童舞蹈歌曲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18397" y="-1051463"/>
            <a:ext cx="812800" cy="812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1" y="-16977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0361">
            <a:off x="5062568" y="5149686"/>
            <a:ext cx="2261161" cy="160047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668" y="857105"/>
            <a:ext cx="5218960" cy="170619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189ED9"/>
      </a:accent6>
      <a:hlink>
        <a:srgbClr val="56BEEC"/>
      </a:hlink>
      <a:folHlink>
        <a:srgbClr val="BFBFBF"/>
      </a:folHlink>
    </a:clrScheme>
    <a:fontScheme name="hoxn4l0t">
      <a:majorFont>
        <a:latin typeface="Helvetica"/>
        <a:ea typeface="Helvetica"/>
        <a:cs typeface=""/>
      </a:majorFont>
      <a:minorFont>
        <a:latin typeface="Helvetica"/>
        <a:ea typeface="Helvetic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56BEEC"/>
    </a:accent1>
    <a:accent2>
      <a:srgbClr val="31A8DF"/>
    </a:accent2>
    <a:accent3>
      <a:srgbClr val="238ACB"/>
    </a:accent3>
    <a:accent4>
      <a:srgbClr val="1A6798"/>
    </a:accent4>
    <a:accent5>
      <a:srgbClr val="189ED9"/>
    </a:accent5>
    <a:accent6>
      <a:srgbClr val="189ED9"/>
    </a:accent6>
    <a:hlink>
      <a:srgbClr val="56BEEC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56BEEC"/>
    </a:accent1>
    <a:accent2>
      <a:srgbClr val="31A8DF"/>
    </a:accent2>
    <a:accent3>
      <a:srgbClr val="238ACB"/>
    </a:accent3>
    <a:accent4>
      <a:srgbClr val="1A6798"/>
    </a:accent4>
    <a:accent5>
      <a:srgbClr val="189ED9"/>
    </a:accent5>
    <a:accent6>
      <a:srgbClr val="189ED9"/>
    </a:accent6>
    <a:hlink>
      <a:srgbClr val="56BEEC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3241</TotalTime>
  <Words>1001</Words>
  <Application>Microsoft Office PowerPoint</Application>
  <PresentationFormat>Widescreen</PresentationFormat>
  <Paragraphs>142</Paragraphs>
  <Slides>23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Helvetica</vt:lpstr>
      <vt:lpstr>SimSun</vt:lpstr>
      <vt:lpstr>Cambria</vt:lpstr>
      <vt:lpstr>Calibri</vt:lpstr>
      <vt:lpstr>Times New Roman</vt:lpstr>
      <vt:lpstr>Arial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 Nếu em là bạn Cáo trong tình huống trên, em sẽ làm gì? b. Bạn Cáo nên nhận lỗi, sửa lỗi như thế nào? </vt:lpstr>
      <vt:lpstr>a. Nếu em là bạn Cáo trong tình huống trên, em sẽ làm gì? </vt:lpstr>
      <vt:lpstr>PowerPoint Presentation</vt:lpstr>
      <vt:lpstr>                Lời nói, việc làm khi nhận lỗi và sửa lỗi:                           + Nói lời xin lỗi, mong muốn được tha lỗi;                         + Sẵn sàng đền bù thiệt hại                          + Hứa không tái phạm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Viettel Store</cp:lastModifiedBy>
  <cp:revision>197</cp:revision>
  <dcterms:created xsi:type="dcterms:W3CDTF">2017-07-24T23:54:00Z</dcterms:created>
  <dcterms:modified xsi:type="dcterms:W3CDTF">2022-11-10T02:30:25Z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