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5" r:id="rId2"/>
    <p:sldId id="291" r:id="rId3"/>
    <p:sldId id="281" r:id="rId4"/>
    <p:sldId id="284" r:id="rId5"/>
    <p:sldId id="285" r:id="rId6"/>
    <p:sldId id="286" r:id="rId7"/>
    <p:sldId id="287" r:id="rId8"/>
    <p:sldId id="288" r:id="rId9"/>
    <p:sldId id="264" r:id="rId10"/>
    <p:sldId id="292" r:id="rId11"/>
    <p:sldId id="294" r:id="rId12"/>
    <p:sldId id="256" r:id="rId13"/>
    <p:sldId id="278" r:id="rId14"/>
    <p:sldId id="279" r:id="rId15"/>
    <p:sldId id="280" r:id="rId16"/>
    <p:sldId id="257" r:id="rId17"/>
    <p:sldId id="271" r:id="rId18"/>
    <p:sldId id="270" r:id="rId19"/>
    <p:sldId id="272" r:id="rId20"/>
    <p:sldId id="293" r:id="rId21"/>
    <p:sldId id="274" r:id="rId22"/>
    <p:sldId id="273" r:id="rId23"/>
    <p:sldId id="289" r:id="rId24"/>
    <p:sldId id="290" r:id="rId25"/>
    <p:sldId id="275" r:id="rId26"/>
    <p:sldId id="261" r:id="rId27"/>
    <p:sldId id="260" r:id="rId28"/>
    <p:sldId id="262" r:id="rId29"/>
    <p:sldId id="276" r:id="rId30"/>
    <p:sldId id="296" r:id="rId31"/>
  </p:sldIdLst>
  <p:sldSz cx="12190413"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BF3"/>
    <a:srgbClr val="0000FF"/>
    <a:srgbClr val="FFC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6" autoAdjust="0"/>
    <p:restoredTop sz="90941" autoAdjust="0"/>
  </p:normalViewPr>
  <p:slideViewPr>
    <p:cSldViewPr>
      <p:cViewPr varScale="1">
        <p:scale>
          <a:sx n="66" d="100"/>
          <a:sy n="66" d="100"/>
        </p:scale>
        <p:origin x="69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FE1F6A6-F63A-4F39-8D00-9BD8C79E2786}" type="datetimeFigureOut">
              <a:rPr lang="en-US" smtClean="0"/>
              <a:t>11/1/2025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80AD792-3645-4211-9B38-2EDC5C47A377}" type="slidenum">
              <a:rPr lang="en-US" smtClean="0"/>
              <a:t>‹#›</a:t>
            </a:fld>
            <a:endParaRPr lang="en-US"/>
          </a:p>
        </p:txBody>
      </p:sp>
    </p:spTree>
    <p:extLst>
      <p:ext uri="{BB962C8B-B14F-4D97-AF65-F5344CB8AC3E}">
        <p14:creationId xmlns:p14="http://schemas.microsoft.com/office/powerpoint/2010/main" val="182393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428"/>
            <a:ext cx="10361851" cy="1470025"/>
          </a:xfrm>
        </p:spPr>
        <p:txBody>
          <a:bodyPr/>
          <a:lstStyle/>
          <a:p>
            <a:r>
              <a:rPr lang="en-US"/>
              <a:t>Click to edit Master title style</a:t>
            </a:r>
          </a:p>
        </p:txBody>
      </p:sp>
      <p:sp>
        <p:nvSpPr>
          <p:cNvPr id="3" name="Subtitle 2"/>
          <p:cNvSpPr>
            <a:spLocks noGrp="1"/>
          </p:cNvSpPr>
          <p:nvPr>
            <p:ph type="subTitle" idx="1"/>
          </p:nvPr>
        </p:nvSpPr>
        <p:spPr>
          <a:xfrm>
            <a:off x="1828563"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6838E99-A13B-4123-9171-962B95345347}"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59292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95108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639"/>
            <a:ext cx="274284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345784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838E99-A13B-4123-9171-962B95345347}"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822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1"/>
            <a:ext cx="1036185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838E99-A13B-4123-9171-962B95345347}"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59595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838E99-A13B-4123-9171-962B95345347}"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6687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838E99-A13B-4123-9171-962B95345347}"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47250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838E99-A13B-4123-9171-962B95345347}"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232793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8E99-A13B-4123-9171-962B95345347}"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88559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4" y="273053"/>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3"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8851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9"/>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838E99-A13B-4123-9171-962B95345347}"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127E0C-C903-4A97-AD53-BFB11F5C0C54}" type="slidenum">
              <a:rPr lang="en-US" smtClean="0"/>
              <a:t>‹#›</a:t>
            </a:fld>
            <a:endParaRPr lang="en-US"/>
          </a:p>
        </p:txBody>
      </p:sp>
    </p:spTree>
    <p:extLst>
      <p:ext uri="{BB962C8B-B14F-4D97-AF65-F5344CB8AC3E}">
        <p14:creationId xmlns:p14="http://schemas.microsoft.com/office/powerpoint/2010/main" val="127368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38E99-A13B-4123-9171-962B95345347}" type="datetimeFigureOut">
              <a:rPr lang="en-US" smtClean="0"/>
              <a:t>11/1/2025</a:t>
            </a:fld>
            <a:endParaRPr lang="en-US"/>
          </a:p>
        </p:txBody>
      </p:sp>
      <p:sp>
        <p:nvSpPr>
          <p:cNvPr id="5" name="Footer Placeholder 4"/>
          <p:cNvSpPr>
            <a:spLocks noGrp="1"/>
          </p:cNvSpPr>
          <p:nvPr>
            <p:ph type="ftr" sz="quarter" idx="3"/>
          </p:nvPr>
        </p:nvSpPr>
        <p:spPr>
          <a:xfrm>
            <a:off x="4165059"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27E0C-C903-4A97-AD53-BFB11F5C0C54}" type="slidenum">
              <a:rPr lang="en-US" smtClean="0"/>
              <a:t>‹#›</a:t>
            </a:fld>
            <a:endParaRPr lang="en-US"/>
          </a:p>
        </p:txBody>
      </p:sp>
    </p:spTree>
    <p:extLst>
      <p:ext uri="{BB962C8B-B14F-4D97-AF65-F5344CB8AC3E}">
        <p14:creationId xmlns:p14="http://schemas.microsoft.com/office/powerpoint/2010/main" val="1509029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gif"/><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6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4.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gif"/></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68.svg"/><Relationship Id="rId21" Type="http://schemas.openxmlformats.org/officeDocument/2006/relationships/image" Target="../media/image86.svg"/><Relationship Id="rId7" Type="http://schemas.openxmlformats.org/officeDocument/2006/relationships/image" Target="../media/image72.svg"/><Relationship Id="rId12" Type="http://schemas.openxmlformats.org/officeDocument/2006/relationships/image" Target="../media/image77.png"/><Relationship Id="rId17" Type="http://schemas.openxmlformats.org/officeDocument/2006/relationships/image" Target="../media/image82.svg"/><Relationship Id="rId25" Type="http://schemas.openxmlformats.org/officeDocument/2006/relationships/image" Target="../media/image90.sv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24" Type="http://schemas.openxmlformats.org/officeDocument/2006/relationships/image" Target="../media/image89.png"/><Relationship Id="rId5" Type="http://schemas.openxmlformats.org/officeDocument/2006/relationships/image" Target="../media/image70.svg"/><Relationship Id="rId15" Type="http://schemas.openxmlformats.org/officeDocument/2006/relationships/image" Target="../media/image80.svg"/><Relationship Id="rId23" Type="http://schemas.openxmlformats.org/officeDocument/2006/relationships/image" Target="../media/image88.svg"/><Relationship Id="rId28" Type="http://schemas.openxmlformats.org/officeDocument/2006/relationships/image" Target="../media/image93.png"/><Relationship Id="rId10" Type="http://schemas.openxmlformats.org/officeDocument/2006/relationships/image" Target="../media/image75.png"/><Relationship Id="rId19" Type="http://schemas.openxmlformats.org/officeDocument/2006/relationships/image" Target="../media/image84.sv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svg"/></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7.png"/><Relationship Id="rId18" Type="http://schemas.openxmlformats.org/officeDocument/2006/relationships/image" Target="../media/image25.png"/><Relationship Id="rId3" Type="http://schemas.openxmlformats.org/officeDocument/2006/relationships/audio" Target="../media/audio2.wav"/><Relationship Id="rId21" Type="http://schemas.openxmlformats.org/officeDocument/2006/relationships/slide" Target="slide8.xml"/><Relationship Id="rId7" Type="http://schemas.openxmlformats.org/officeDocument/2006/relationships/image" Target="../media/image13.png"/><Relationship Id="rId12" Type="http://schemas.openxmlformats.org/officeDocument/2006/relationships/image" Target="../media/image22.gif"/><Relationship Id="rId17" Type="http://schemas.openxmlformats.org/officeDocument/2006/relationships/slide" Target="slide6.xml"/><Relationship Id="rId25" Type="http://schemas.openxmlformats.org/officeDocument/2006/relationships/slide" Target="slide9.xml"/><Relationship Id="rId2" Type="http://schemas.openxmlformats.org/officeDocument/2006/relationships/audio" Target="../media/audio1.wav"/><Relationship Id="rId16" Type="http://schemas.openxmlformats.org/officeDocument/2006/relationships/image" Target="../media/image24.gif"/><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1.gif"/><Relationship Id="rId24"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23.gif"/><Relationship Id="rId23" Type="http://schemas.openxmlformats.org/officeDocument/2006/relationships/slide" Target="slide5.xml"/><Relationship Id="rId10" Type="http://schemas.openxmlformats.org/officeDocument/2006/relationships/image" Target="../media/image20.gif"/><Relationship Id="rId19" Type="http://schemas.openxmlformats.org/officeDocument/2006/relationships/slide" Target="slide7.xml"/><Relationship Id="rId4" Type="http://schemas.openxmlformats.org/officeDocument/2006/relationships/image" Target="../media/image10.png"/><Relationship Id="rId9" Type="http://schemas.openxmlformats.org/officeDocument/2006/relationships/image" Target="../media/image19.gif"/><Relationship Id="rId14" Type="http://schemas.openxmlformats.org/officeDocument/2006/relationships/image" Target="../media/image18.gif"/><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1.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4.wav"/><Relationship Id="rId7" Type="http://schemas.openxmlformats.org/officeDocument/2006/relationships/image" Target="../media/image32.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31.gif"/></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4.wav"/><Relationship Id="rId7" Type="http://schemas.openxmlformats.org/officeDocument/2006/relationships/image" Target="../media/image35.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1.gif"/><Relationship Id="rId5" Type="http://schemas.openxmlformats.org/officeDocument/2006/relationships/slide" Target="slide4.xml"/><Relationship Id="rId10" Type="http://schemas.openxmlformats.org/officeDocument/2006/relationships/image" Target="../media/image38.jpeg"/><Relationship Id="rId4" Type="http://schemas.openxmlformats.org/officeDocument/2006/relationships/image" Target="../media/image10.pn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31.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0.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236697" y="-7047452"/>
            <a:ext cx="3717021" cy="13514680"/>
          </a:xfrm>
          <a:prstGeom prst="rect">
            <a:avLst/>
          </a:prstGeom>
        </p:spPr>
      </p:pic>
      <p:sp>
        <p:nvSpPr>
          <p:cNvPr id="4" name="TextBox 4"/>
          <p:cNvSpPr txBox="1"/>
          <p:nvPr/>
        </p:nvSpPr>
        <p:spPr>
          <a:xfrm>
            <a:off x="2438083" y="2456251"/>
            <a:ext cx="9167869" cy="1667123"/>
          </a:xfrm>
          <a:prstGeom prst="rect">
            <a:avLst/>
          </a:prstGeom>
        </p:spPr>
        <p:txBody>
          <a:bodyPr wrap="square" lIns="0" tIns="0" rIns="0" bIns="0" rtlCol="0" anchor="t">
            <a:spAutoFit/>
          </a:bodyPr>
          <a:lstStyle/>
          <a:p>
            <a:pPr algn="ctr">
              <a:lnSpc>
                <a:spcPts val="6539"/>
              </a:lnSpc>
            </a:pPr>
            <a:r>
              <a:rPr lang="en-US" sz="4500" b="1" dirty="0">
                <a:solidFill>
                  <a:srgbClr val="FF914C"/>
                </a:solidFill>
                <a:latin typeface="Arial" panose="020B0604020202020204" pitchFamily="34" charset="0"/>
                <a:cs typeface="Arial" panose="020B0604020202020204" pitchFamily="34" charset="0"/>
              </a:rPr>
              <a:t>CHÀO MỪNG CÁC EM ĐẾN VỚI BÀI HỌC NGÀY HÔM NAY!</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26552" y="-394155"/>
            <a:ext cx="3342936" cy="2844905"/>
          </a:xfrm>
          <a:prstGeom prst="rect">
            <a:avLst/>
          </a:prstGeom>
        </p:spPr>
      </p:pic>
      <p:pic>
        <p:nvPicPr>
          <p:cNvPr id="7"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380" y="3259420"/>
            <a:ext cx="2539669" cy="3591259"/>
          </a:xfrm>
          <a:prstGeom prst="rect">
            <a:avLst/>
          </a:prstGeom>
        </p:spPr>
      </p:pic>
      <p:grpSp>
        <p:nvGrpSpPr>
          <p:cNvPr id="8" name="Group 2"/>
          <p:cNvGrpSpPr/>
          <p:nvPr/>
        </p:nvGrpSpPr>
        <p:grpSpPr>
          <a:xfrm>
            <a:off x="4555147" y="4813796"/>
            <a:ext cx="4571405" cy="712970"/>
            <a:chOff x="0" y="0"/>
            <a:chExt cx="15434913" cy="2503857"/>
          </a:xfrm>
        </p:grpSpPr>
        <p:sp>
          <p:nvSpPr>
            <p:cNvPr id="9" name="Freeform 3"/>
            <p:cNvSpPr/>
            <p:nvPr/>
          </p:nvSpPr>
          <p:spPr>
            <a:xfrm>
              <a:off x="31750" y="31750"/>
              <a:ext cx="15371412" cy="2440357"/>
            </a:xfrm>
            <a:custGeom>
              <a:avLst/>
              <a:gdLst/>
              <a:ahLst/>
              <a:cxnLst/>
              <a:rect l="l" t="t" r="r" b="b"/>
              <a:pathLst>
                <a:path w="15371412" h="2440357">
                  <a:moveTo>
                    <a:pt x="15278703" y="2440357"/>
                  </a:moveTo>
                  <a:lnTo>
                    <a:pt x="92710" y="2440357"/>
                  </a:lnTo>
                  <a:cubicBezTo>
                    <a:pt x="41910" y="2440357"/>
                    <a:pt x="0" y="2398447"/>
                    <a:pt x="0" y="2347647"/>
                  </a:cubicBezTo>
                  <a:lnTo>
                    <a:pt x="0" y="92710"/>
                  </a:lnTo>
                  <a:cubicBezTo>
                    <a:pt x="0" y="41910"/>
                    <a:pt x="41910" y="0"/>
                    <a:pt x="92710" y="0"/>
                  </a:cubicBezTo>
                  <a:lnTo>
                    <a:pt x="15277433" y="0"/>
                  </a:lnTo>
                  <a:cubicBezTo>
                    <a:pt x="15328233" y="0"/>
                    <a:pt x="15370142" y="41910"/>
                    <a:pt x="15370142" y="92710"/>
                  </a:cubicBezTo>
                  <a:lnTo>
                    <a:pt x="15370142" y="2346377"/>
                  </a:lnTo>
                  <a:cubicBezTo>
                    <a:pt x="15371412" y="2398447"/>
                    <a:pt x="15329503" y="2440357"/>
                    <a:pt x="15278703" y="2440357"/>
                  </a:cubicBezTo>
                  <a:close/>
                </a:path>
              </a:pathLst>
            </a:custGeom>
            <a:solidFill>
              <a:srgbClr val="FFFFFF"/>
            </a:solidFill>
          </p:spPr>
        </p:sp>
        <p:sp>
          <p:nvSpPr>
            <p:cNvPr id="10" name="Freeform 4"/>
            <p:cNvSpPr/>
            <p:nvPr/>
          </p:nvSpPr>
          <p:spPr>
            <a:xfrm>
              <a:off x="0" y="0"/>
              <a:ext cx="15434912" cy="2503857"/>
            </a:xfrm>
            <a:custGeom>
              <a:avLst/>
              <a:gdLst/>
              <a:ahLst/>
              <a:cxnLst/>
              <a:rect l="l" t="t" r="r" b="b"/>
              <a:pathLst>
                <a:path w="15434912" h="2503857">
                  <a:moveTo>
                    <a:pt x="15310453" y="59690"/>
                  </a:moveTo>
                  <a:cubicBezTo>
                    <a:pt x="15346012" y="59690"/>
                    <a:pt x="15375223" y="88900"/>
                    <a:pt x="15375223" y="124460"/>
                  </a:cubicBezTo>
                  <a:lnTo>
                    <a:pt x="15375223" y="2379397"/>
                  </a:lnTo>
                  <a:cubicBezTo>
                    <a:pt x="15375223" y="2414957"/>
                    <a:pt x="15346012" y="2444167"/>
                    <a:pt x="15310453" y="2444167"/>
                  </a:cubicBezTo>
                  <a:lnTo>
                    <a:pt x="124460" y="2444167"/>
                  </a:lnTo>
                  <a:cubicBezTo>
                    <a:pt x="88900" y="2444167"/>
                    <a:pt x="59690" y="2414957"/>
                    <a:pt x="59690" y="2379397"/>
                  </a:cubicBezTo>
                  <a:lnTo>
                    <a:pt x="59690" y="124460"/>
                  </a:lnTo>
                  <a:cubicBezTo>
                    <a:pt x="59690" y="88900"/>
                    <a:pt x="88900" y="59690"/>
                    <a:pt x="124460" y="59690"/>
                  </a:cubicBezTo>
                  <a:lnTo>
                    <a:pt x="15310453" y="59690"/>
                  </a:lnTo>
                  <a:moveTo>
                    <a:pt x="15310453" y="0"/>
                  </a:moveTo>
                  <a:lnTo>
                    <a:pt x="124460" y="0"/>
                  </a:lnTo>
                  <a:cubicBezTo>
                    <a:pt x="55880" y="0"/>
                    <a:pt x="0" y="55880"/>
                    <a:pt x="0" y="124460"/>
                  </a:cubicBezTo>
                  <a:lnTo>
                    <a:pt x="0" y="2379397"/>
                  </a:lnTo>
                  <a:cubicBezTo>
                    <a:pt x="0" y="2447977"/>
                    <a:pt x="55880" y="2503857"/>
                    <a:pt x="124460" y="2503857"/>
                  </a:cubicBezTo>
                  <a:lnTo>
                    <a:pt x="15310453" y="2503857"/>
                  </a:lnTo>
                  <a:cubicBezTo>
                    <a:pt x="15379033" y="2503857"/>
                    <a:pt x="15434912" y="2447977"/>
                    <a:pt x="15434912" y="2379397"/>
                  </a:cubicBezTo>
                  <a:lnTo>
                    <a:pt x="15434912" y="124460"/>
                  </a:lnTo>
                  <a:cubicBezTo>
                    <a:pt x="15434912" y="55880"/>
                    <a:pt x="15379033" y="0"/>
                    <a:pt x="15310453" y="0"/>
                  </a:cubicBezTo>
                  <a:close/>
                </a:path>
              </a:pathLst>
            </a:custGeom>
            <a:solidFill>
              <a:srgbClr val="000000"/>
            </a:solidFill>
          </p:spPr>
        </p:sp>
      </p:grpSp>
      <p:sp>
        <p:nvSpPr>
          <p:cNvPr id="11" name="Rectangle 10"/>
          <p:cNvSpPr/>
          <p:nvPr/>
        </p:nvSpPr>
        <p:spPr>
          <a:xfrm>
            <a:off x="4774578" y="4954838"/>
            <a:ext cx="1781452" cy="430887"/>
          </a:xfrm>
          <a:prstGeom prst="rect">
            <a:avLst/>
          </a:prstGeom>
        </p:spPr>
        <p:txBody>
          <a:bodyPr wrap="none" lIns="60954" tIns="30477" rIns="60954" bIns="30477">
            <a:spAutoFit/>
          </a:bodyPr>
          <a:lstStyle/>
          <a:p>
            <a:r>
              <a:rPr lang="en-US" sz="2400" b="1" dirty="0" err="1">
                <a:latin typeface="Arial" pitchFamily="34" charset="0"/>
                <a:cs typeface="Arial" pitchFamily="34" charset="0"/>
              </a:rPr>
              <a:t>Giáo</a:t>
            </a:r>
            <a:r>
              <a:rPr lang="en-US" sz="2400" b="1" dirty="0">
                <a:latin typeface="Arial" pitchFamily="34" charset="0"/>
                <a:cs typeface="Arial" pitchFamily="34" charset="0"/>
              </a:rPr>
              <a:t> </a:t>
            </a:r>
            <a:r>
              <a:rPr lang="en-US" sz="2400" b="1" dirty="0" err="1">
                <a:latin typeface="Arial" pitchFamily="34" charset="0"/>
                <a:cs typeface="Arial" pitchFamily="34" charset="0"/>
              </a:rPr>
              <a:t>viên</a:t>
            </a:r>
            <a:r>
              <a:rPr lang="en-US" sz="2400" b="1" dirty="0">
                <a:latin typeface="Arial" pitchFamily="34" charset="0"/>
                <a:cs typeface="Arial" pitchFamily="34" charset="0"/>
              </a:rPr>
              <a:t>: </a:t>
            </a:r>
            <a:r>
              <a:rPr lang="vi-VN" sz="2400" b="1" dirty="0">
                <a:latin typeface="Arial" pitchFamily="34" charset="0"/>
                <a:cs typeface="Arial" pitchFamily="34" charset="0"/>
              </a:rPr>
              <a:t>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283742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a:solidFill>
                  <a:srgbClr val="0000FF"/>
                </a:solidFill>
                <a:latin typeface="Arial" pitchFamily="34" charset="0"/>
                <a:cs typeface="Arial" pitchFamily="34" charset="0"/>
              </a:rPr>
              <a:t>TIẾT 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92557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3952" y="3912540"/>
            <a:ext cx="2821686" cy="24882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78" y="684697"/>
            <a:ext cx="2120549" cy="247397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6347" y="5328511"/>
            <a:ext cx="1394964" cy="1529489"/>
          </a:xfrm>
          <a:prstGeom prst="rect">
            <a:avLst/>
          </a:prstGeom>
        </p:spPr>
      </p:pic>
      <p:sp>
        <p:nvSpPr>
          <p:cNvPr id="5" name="TextBox 4"/>
          <p:cNvSpPr txBox="1"/>
          <p:nvPr/>
        </p:nvSpPr>
        <p:spPr>
          <a:xfrm>
            <a:off x="4188542" y="2050492"/>
            <a:ext cx="4188542" cy="1862048"/>
          </a:xfrm>
          <a:prstGeom prst="rect">
            <a:avLst/>
          </a:prstGeom>
          <a:noFill/>
        </p:spPr>
        <p:txBody>
          <a:bodyPr wrap="square" rtlCol="0">
            <a:spAutoFit/>
          </a:bodyPr>
          <a:lstStyle/>
          <a:p>
            <a:pPr algn="ctr"/>
            <a:r>
              <a:rPr lang="en-US" sz="11500" b="1" dirty="0">
                <a:solidFill>
                  <a:srgbClr val="FF0000"/>
                </a:solidFill>
                <a:latin typeface="Arial" pitchFamily="34" charset="0"/>
                <a:cs typeface="Arial" pitchFamily="34" charset="0"/>
              </a:rPr>
              <a:t>ĐỌC</a:t>
            </a:r>
          </a:p>
        </p:txBody>
      </p:sp>
      <p:sp>
        <p:nvSpPr>
          <p:cNvPr id="6" name="Oval 5"/>
          <p:cNvSpPr/>
          <p:nvPr/>
        </p:nvSpPr>
        <p:spPr>
          <a:xfrm>
            <a:off x="0" y="5865312"/>
            <a:ext cx="1066800" cy="914400"/>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lvl="0" algn="ctr"/>
            <a:r>
              <a:rPr lang="en-US" sz="1400" i="1" dirty="0" err="1">
                <a:solidFill>
                  <a:prstClr val="black"/>
                </a:solidFill>
                <a:latin typeface="Times New Roman" pitchFamily="18" charset="0"/>
                <a:cs typeface="Times New Roman" pitchFamily="18" charset="0"/>
              </a:rPr>
              <a:t>Đinh</a:t>
            </a:r>
            <a:r>
              <a:rPr lang="en-US" sz="1400" i="1" dirty="0">
                <a:solidFill>
                  <a:prstClr val="black"/>
                </a:solidFill>
                <a:latin typeface="Times New Roman" pitchFamily="18" charset="0"/>
                <a:cs typeface="Times New Roman" pitchFamily="18" charset="0"/>
              </a:rPr>
              <a:t> </a:t>
            </a:r>
            <a:r>
              <a:rPr lang="en-US" sz="1400" i="1" dirty="0" err="1">
                <a:solidFill>
                  <a:prstClr val="black"/>
                </a:solidFill>
                <a:latin typeface="Times New Roman" pitchFamily="18" charset="0"/>
                <a:cs typeface="Times New Roman" pitchFamily="18" charset="0"/>
              </a:rPr>
              <a:t>Phương</a:t>
            </a:r>
            <a:endParaRPr lang="en-US" sz="1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189697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418806" y="0"/>
            <a:ext cx="4457700" cy="738187"/>
          </a:xfrm>
        </p:spPr>
        <p:txBody>
          <a:bodyPr>
            <a:noAutofit/>
          </a:bodyPr>
          <a:lstStyle/>
          <a:p>
            <a:r>
              <a:rPr lang="en-US" sz="3600" b="1" dirty="0" err="1">
                <a:solidFill>
                  <a:srgbClr val="FF0000"/>
                </a:solidFill>
                <a:latin typeface="Arial" pitchFamily="34" charset="0"/>
                <a:cs typeface="Arial" pitchFamily="34" charset="0"/>
              </a:rPr>
              <a:t>Những</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cây</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sen</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đá</a:t>
            </a:r>
            <a:endParaRPr lang="en-US" sz="3600" b="1" dirty="0">
              <a:solidFill>
                <a:srgbClr val="FF0000"/>
              </a:solidFill>
              <a:latin typeface="Arial" pitchFamily="34" charset="0"/>
              <a:cs typeface="Arial" pitchFamily="34" charset="0"/>
            </a:endParaRPr>
          </a:p>
        </p:txBody>
      </p:sp>
      <p:sp>
        <p:nvSpPr>
          <p:cNvPr id="3" name="Subtitle 2"/>
          <p:cNvSpPr>
            <a:spLocks noGrp="1"/>
          </p:cNvSpPr>
          <p:nvPr>
            <p:ph type="subTitle" idx="4294967295"/>
          </p:nvPr>
        </p:nvSpPr>
        <p:spPr>
          <a:xfrm>
            <a:off x="227806" y="990600"/>
            <a:ext cx="11811000" cy="4324350"/>
          </a:xfrm>
        </p:spPr>
        <p:txBody>
          <a:bodyPr>
            <a:noAutofit/>
          </a:bodyPr>
          <a:lstStyle/>
          <a:p>
            <a:pPr marL="0" indent="0" algn="just">
              <a:buNone/>
            </a:pPr>
            <a:r>
              <a:rPr lang="vi-VN" sz="2400" b="1" dirty="0">
                <a:latin typeface="Arial" pitchFamily="34" charset="0"/>
                <a:cs typeface="Arial" pitchFamily="34" charset="0"/>
              </a:rPr>
              <a:t>1</a:t>
            </a:r>
            <a:r>
              <a:rPr lang="vi-VN" sz="2400" dirty="0">
                <a:latin typeface="Arial" pitchFamily="34" charset="0"/>
                <a:cs typeface="Arial" pitchFamily="34" charset="0"/>
              </a:rPr>
              <a:t>. Một hôm, thầy Huy mang đến lớp một chậu sen đá. Thầy bảo:</a:t>
            </a:r>
          </a:p>
          <a:p>
            <a:pPr marL="0" indent="0" algn="just">
              <a:buNone/>
            </a:pPr>
            <a:r>
              <a:rPr lang="vi-VN" sz="2400" dirty="0">
                <a:latin typeface="Arial" pitchFamily="34" charset="0"/>
                <a:cs typeface="Arial" pitchFamily="34" charset="0"/>
              </a:rPr>
              <a:t>- Cây này có rất nhiều cây con. Mỗi tuần, thầy sẽ tặng một cây cho em nào đạt kết quả học tập cao nhất trong tuần. Các em cố gắng nhé!</a:t>
            </a:r>
          </a:p>
          <a:p>
            <a:pPr marL="0" indent="0" algn="just">
              <a:buNone/>
            </a:pPr>
            <a:r>
              <a:rPr lang="vi-VN" sz="2400" b="1" dirty="0">
                <a:latin typeface="Arial" pitchFamily="34" charset="0"/>
                <a:cs typeface="Arial" pitchFamily="34" charset="0"/>
              </a:rPr>
              <a:t>2.</a:t>
            </a:r>
            <a:r>
              <a:rPr lang="vi-VN" sz="2400" dirty="0">
                <a:latin typeface="Arial" pitchFamily="34" charset="0"/>
                <a:cs typeface="Arial" pitchFamily="34" charset="0"/>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lgn="just">
              <a:buNone/>
            </a:pPr>
            <a:r>
              <a:rPr lang="vi-VN" sz="2400" b="1" dirty="0">
                <a:latin typeface="Arial" pitchFamily="34" charset="0"/>
                <a:cs typeface="Arial" pitchFamily="34" charset="0"/>
              </a:rPr>
              <a:t>3.</a:t>
            </a:r>
            <a:r>
              <a:rPr lang="vi-VN" sz="2400" dirty="0">
                <a:latin typeface="Arial" pitchFamily="34" charset="0"/>
                <a:cs typeface="Arial" pitchFamily="34"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lgn="just">
              <a:buNone/>
            </a:pPr>
            <a:r>
              <a:rPr lang="vi-VN" sz="2400" dirty="0">
                <a:latin typeface="Arial" pitchFamily="34" charset="0"/>
                <a:cs typeface="Arial" pitchFamily="34" charset="0"/>
              </a:rPr>
              <a:t>- Khi cháu đem chậu cây về, vợ chồng tôi đã mừng rơi nước mắt. Thầy giáo của cháu đã làm thay đổi cháu.</a:t>
            </a:r>
          </a:p>
          <a:p>
            <a:pPr marL="0" indent="0" algn="r">
              <a:buNone/>
            </a:pPr>
            <a:r>
              <a:rPr lang="vi-VN" sz="2400" i="1" dirty="0">
                <a:latin typeface="Arial" pitchFamily="34" charset="0"/>
                <a:cs typeface="Arial" pitchFamily="34" charset="0"/>
              </a:rPr>
              <a:t>Theo Thái Hiển</a:t>
            </a:r>
            <a:endParaRPr lang="vi-VN" sz="2400" dirty="0">
              <a:latin typeface="Arial" pitchFamily="34" charset="0"/>
              <a:cs typeface="Arial" pitchFamily="34" charset="0"/>
            </a:endParaRPr>
          </a:p>
          <a:p>
            <a:pPr marL="0" indent="0" algn="just">
              <a:buNone/>
            </a:pPr>
            <a:endParaRPr lang="en-US" sz="800" dirty="0">
              <a:latin typeface="Arial" pitchFamily="34" charset="0"/>
              <a:cs typeface="Arial" pitchFamily="34" charset="0"/>
            </a:endParaRPr>
          </a:p>
        </p:txBody>
      </p:sp>
      <p:sp>
        <p:nvSpPr>
          <p:cNvPr id="5" name="Flowchart: Terminator 4"/>
          <p:cNvSpPr/>
          <p:nvPr/>
        </p:nvSpPr>
        <p:spPr>
          <a:xfrm>
            <a:off x="227806" y="30956"/>
            <a:ext cx="1905000" cy="807244"/>
          </a:xfrm>
          <a:prstGeom prst="flowChartTerminator">
            <a:avLst/>
          </a:prstGeom>
          <a:solidFill>
            <a:srgbClr val="7030A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itchFamily="34" charset="0"/>
                <a:cs typeface="Arial" pitchFamily="34" charset="0"/>
              </a:rPr>
              <a:t>ĐỌC</a:t>
            </a:r>
          </a:p>
        </p:txBody>
      </p:sp>
    </p:spTree>
    <p:extLst>
      <p:ext uri="{BB962C8B-B14F-4D97-AF65-F5344CB8AC3E}">
        <p14:creationId xmlns:p14="http://schemas.microsoft.com/office/powerpoint/2010/main" val="7845674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pic>
        <p:nvPicPr>
          <p:cNvPr id="2050" name="Picture 2" descr="Sen Đá Thái - Sen Đá Xanh - Sen Đá Để Bàn - Cây Cả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206" y="19975"/>
            <a:ext cx="3203575" cy="3314302"/>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Hạt giống sen đá - Kỹ thuật ươm gieo hạt giống sen đ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593" y="337304"/>
            <a:ext cx="4017170" cy="2837312"/>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5 cách chăm sóc sen đá đơn giản nhẹ nhàng – không bị vàng l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9606" y="3453845"/>
            <a:ext cx="4544315" cy="3100046"/>
          </a:xfrm>
          <a:prstGeom prst="roundRect">
            <a:avLst/>
          </a:prstGeom>
          <a:noFill/>
          <a:extLst>
            <a:ext uri="{909E8E84-426E-40DD-AFC4-6F175D3DCCD1}">
              <a14:hiddenFill xmlns:a14="http://schemas.microsoft.com/office/drawing/2010/main">
                <a:solidFill>
                  <a:srgbClr val="FFFFFF"/>
                </a:solidFill>
              </a14:hiddenFill>
            </a:ext>
          </a:extLst>
        </p:spPr>
      </p:pic>
      <p:pic>
        <p:nvPicPr>
          <p:cNvPr id="2056" name="Picture 8" descr="Làm sao để cây sen đá lên màu đẹp - Cây cảnh để bàn Tp.HC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0406" y="3453845"/>
            <a:ext cx="4492624" cy="2991335"/>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2" descr="Trái tim ảnh gif - Website của Nguyễn Thị Tươ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41" y="5067298"/>
            <a:ext cx="1638977" cy="174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9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1000" fill="hold"/>
                                        <p:tgtEl>
                                          <p:spTgt spid="2052"/>
                                        </p:tgtEl>
                                        <p:attrNameLst>
                                          <p:attrName>ppt_w</p:attrName>
                                        </p:attrNameLst>
                                      </p:cBhvr>
                                      <p:tavLst>
                                        <p:tav tm="0">
                                          <p:val>
                                            <p:fltVal val="0"/>
                                          </p:val>
                                        </p:tav>
                                        <p:tav tm="100000">
                                          <p:val>
                                            <p:strVal val="#ppt_w"/>
                                          </p:val>
                                        </p:tav>
                                      </p:tavLst>
                                    </p:anim>
                                    <p:anim calcmode="lin" valueType="num">
                                      <p:cBhvr>
                                        <p:cTn id="15" dur="1000" fill="hold"/>
                                        <p:tgtEl>
                                          <p:spTgt spid="2052"/>
                                        </p:tgtEl>
                                        <p:attrNameLst>
                                          <p:attrName>ppt_h</p:attrName>
                                        </p:attrNameLst>
                                      </p:cBhvr>
                                      <p:tavLst>
                                        <p:tav tm="0">
                                          <p:val>
                                            <p:fltVal val="0"/>
                                          </p:val>
                                        </p:tav>
                                        <p:tav tm="100000">
                                          <p:val>
                                            <p:strVal val="#ppt_h"/>
                                          </p:val>
                                        </p:tav>
                                      </p:tavLst>
                                    </p:anim>
                                    <p:anim calcmode="lin" valueType="num">
                                      <p:cBhvr>
                                        <p:cTn id="16" dur="1000" fill="hold"/>
                                        <p:tgtEl>
                                          <p:spTgt spid="2052"/>
                                        </p:tgtEl>
                                        <p:attrNameLst>
                                          <p:attrName>style.rotation</p:attrName>
                                        </p:attrNameLst>
                                      </p:cBhvr>
                                      <p:tavLst>
                                        <p:tav tm="0">
                                          <p:val>
                                            <p:fltVal val="90"/>
                                          </p:val>
                                        </p:tav>
                                        <p:tav tm="100000">
                                          <p:val>
                                            <p:fltVal val="0"/>
                                          </p:val>
                                        </p:tav>
                                      </p:tavLst>
                                    </p:anim>
                                    <p:animEffect transition="in" filter="fade">
                                      <p:cBhvr>
                                        <p:cTn id="17" dur="1000"/>
                                        <p:tgtEl>
                                          <p:spTgt spid="2052"/>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p:cTn id="21" dur="1000" fill="hold"/>
                                        <p:tgtEl>
                                          <p:spTgt spid="2056"/>
                                        </p:tgtEl>
                                        <p:attrNameLst>
                                          <p:attrName>ppt_w</p:attrName>
                                        </p:attrNameLst>
                                      </p:cBhvr>
                                      <p:tavLst>
                                        <p:tav tm="0">
                                          <p:val>
                                            <p:fltVal val="0"/>
                                          </p:val>
                                        </p:tav>
                                        <p:tav tm="100000">
                                          <p:val>
                                            <p:strVal val="#ppt_w"/>
                                          </p:val>
                                        </p:tav>
                                      </p:tavLst>
                                    </p:anim>
                                    <p:anim calcmode="lin" valueType="num">
                                      <p:cBhvr>
                                        <p:cTn id="22" dur="1000" fill="hold"/>
                                        <p:tgtEl>
                                          <p:spTgt spid="2056"/>
                                        </p:tgtEl>
                                        <p:attrNameLst>
                                          <p:attrName>ppt_h</p:attrName>
                                        </p:attrNameLst>
                                      </p:cBhvr>
                                      <p:tavLst>
                                        <p:tav tm="0">
                                          <p:val>
                                            <p:fltVal val="0"/>
                                          </p:val>
                                        </p:tav>
                                        <p:tav tm="100000">
                                          <p:val>
                                            <p:strVal val="#ppt_h"/>
                                          </p:val>
                                        </p:tav>
                                      </p:tavLst>
                                    </p:anim>
                                    <p:anim calcmode="lin" valueType="num">
                                      <p:cBhvr>
                                        <p:cTn id="23" dur="1000" fill="hold"/>
                                        <p:tgtEl>
                                          <p:spTgt spid="2056"/>
                                        </p:tgtEl>
                                        <p:attrNameLst>
                                          <p:attrName>style.rotation</p:attrName>
                                        </p:attrNameLst>
                                      </p:cBhvr>
                                      <p:tavLst>
                                        <p:tav tm="0">
                                          <p:val>
                                            <p:fltVal val="90"/>
                                          </p:val>
                                        </p:tav>
                                        <p:tav tm="100000">
                                          <p:val>
                                            <p:fltVal val="0"/>
                                          </p:val>
                                        </p:tav>
                                      </p:tavLst>
                                    </p:anim>
                                    <p:animEffect transition="in" filter="fade">
                                      <p:cBhvr>
                                        <p:cTn id="24" dur="1000"/>
                                        <p:tgtEl>
                                          <p:spTgt spid="205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2054"/>
                                        </p:tgtEl>
                                        <p:attrNameLst>
                                          <p:attrName>style.visibility</p:attrName>
                                        </p:attrNameLst>
                                      </p:cBhvr>
                                      <p:to>
                                        <p:strVal val="visible"/>
                                      </p:to>
                                    </p:set>
                                    <p:anim calcmode="lin" valueType="num">
                                      <p:cBhvr>
                                        <p:cTn id="28" dur="1000" fill="hold"/>
                                        <p:tgtEl>
                                          <p:spTgt spid="2054"/>
                                        </p:tgtEl>
                                        <p:attrNameLst>
                                          <p:attrName>ppt_w</p:attrName>
                                        </p:attrNameLst>
                                      </p:cBhvr>
                                      <p:tavLst>
                                        <p:tav tm="0">
                                          <p:val>
                                            <p:fltVal val="0"/>
                                          </p:val>
                                        </p:tav>
                                        <p:tav tm="100000">
                                          <p:val>
                                            <p:strVal val="#ppt_w"/>
                                          </p:val>
                                        </p:tav>
                                      </p:tavLst>
                                    </p:anim>
                                    <p:anim calcmode="lin" valueType="num">
                                      <p:cBhvr>
                                        <p:cTn id="29" dur="1000" fill="hold"/>
                                        <p:tgtEl>
                                          <p:spTgt spid="2054"/>
                                        </p:tgtEl>
                                        <p:attrNameLst>
                                          <p:attrName>ppt_h</p:attrName>
                                        </p:attrNameLst>
                                      </p:cBhvr>
                                      <p:tavLst>
                                        <p:tav tm="0">
                                          <p:val>
                                            <p:fltVal val="0"/>
                                          </p:val>
                                        </p:tav>
                                        <p:tav tm="100000">
                                          <p:val>
                                            <p:strVal val="#ppt_h"/>
                                          </p:val>
                                        </p:tav>
                                      </p:tavLst>
                                    </p:anim>
                                    <p:anim calcmode="lin" valueType="num">
                                      <p:cBhvr>
                                        <p:cTn id="30" dur="1000" fill="hold"/>
                                        <p:tgtEl>
                                          <p:spTgt spid="2054"/>
                                        </p:tgtEl>
                                        <p:attrNameLst>
                                          <p:attrName>style.rotation</p:attrName>
                                        </p:attrNameLst>
                                      </p:cBhvr>
                                      <p:tavLst>
                                        <p:tav tm="0">
                                          <p:val>
                                            <p:fltVal val="90"/>
                                          </p:val>
                                        </p:tav>
                                        <p:tav tm="100000">
                                          <p:val>
                                            <p:fltVal val="0"/>
                                          </p:val>
                                        </p:tav>
                                      </p:tavLst>
                                    </p:anim>
                                    <p:animEffect transition="in" filter="fade">
                                      <p:cBhvr>
                                        <p:cTn id="31"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418806" y="404815"/>
            <a:ext cx="4800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err="1">
                <a:solidFill>
                  <a:srgbClr val="FF0000"/>
                </a:solidFill>
                <a:latin typeface="Arial" pitchFamily="34" charset="0"/>
                <a:cs typeface="Arial" pitchFamily="34" charset="0"/>
              </a:rPr>
              <a:t>Những</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cây</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sen</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đá</a:t>
            </a:r>
            <a:endParaRPr lang="en-US" sz="4000" b="1" dirty="0">
              <a:solidFill>
                <a:srgbClr val="FF0000"/>
              </a:solidFill>
              <a:latin typeface="Arial" pitchFamily="34" charset="0"/>
              <a:cs typeface="Arial" pitchFamily="34" charset="0"/>
            </a:endParaRPr>
          </a:p>
        </p:txBody>
      </p:sp>
      <p:sp>
        <p:nvSpPr>
          <p:cNvPr id="4" name="Subtitle 2"/>
          <p:cNvSpPr txBox="1">
            <a:spLocks/>
          </p:cNvSpPr>
          <p:nvPr/>
        </p:nvSpPr>
        <p:spPr>
          <a:xfrm>
            <a:off x="456406" y="15240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3000" b="1" dirty="0">
                <a:latin typeface="Arial" pitchFamily="34" charset="0"/>
                <a:cs typeface="Arial" pitchFamily="34" charset="0"/>
              </a:rPr>
              <a:t>1</a:t>
            </a:r>
            <a:r>
              <a:rPr lang="vi-VN" sz="3000" dirty="0">
                <a:latin typeface="Arial" pitchFamily="34" charset="0"/>
                <a:cs typeface="Arial" pitchFamily="34" charset="0"/>
              </a:rPr>
              <a:t>. Một hôm, thầy Huy mang đến lớp một chậu sen đá. Thầy bảo:</a:t>
            </a:r>
          </a:p>
          <a:p>
            <a:pPr marL="0" indent="0" algn="just">
              <a:buNone/>
            </a:pPr>
            <a:r>
              <a:rPr lang="vi-VN" sz="3000" dirty="0">
                <a:latin typeface="Arial" pitchFamily="34" charset="0"/>
                <a:cs typeface="Arial" pitchFamily="34" charset="0"/>
              </a:rPr>
              <a:t>- Cây này có rất nhiều cây con. Mỗi tuần, thầy sẽ tặng một cây cho em nào đạt kết quả học tập cao nhất trong tuần. Các em cố gắng nhé!</a:t>
            </a:r>
          </a:p>
          <a:p>
            <a:pPr marL="0" indent="0" algn="just">
              <a:buNone/>
            </a:pPr>
            <a:r>
              <a:rPr lang="vi-VN" sz="3000" b="1" dirty="0">
                <a:latin typeface="Arial" pitchFamily="34" charset="0"/>
                <a:cs typeface="Arial" pitchFamily="34" charset="0"/>
              </a:rPr>
              <a:t>2.</a:t>
            </a:r>
            <a:r>
              <a:rPr lang="vi-VN" sz="3000" dirty="0">
                <a:latin typeface="Arial" pitchFamily="34" charset="0"/>
                <a:cs typeface="Arial" pitchFamily="34" charset="0"/>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
        <p:nvSpPr>
          <p:cNvPr id="2" name="Rectangle 1"/>
          <p:cNvSpPr/>
          <p:nvPr/>
        </p:nvSpPr>
        <p:spPr>
          <a:xfrm>
            <a:off x="8305006" y="1524000"/>
            <a:ext cx="1552028" cy="553998"/>
          </a:xfrm>
          <a:prstGeom prst="rect">
            <a:avLst/>
          </a:prstGeom>
        </p:spPr>
        <p:txBody>
          <a:bodyPr wrap="none">
            <a:spAutoFit/>
          </a:bodyPr>
          <a:lstStyle/>
          <a:p>
            <a:r>
              <a:rPr lang="vi-VN" sz="3000" dirty="0">
                <a:solidFill>
                  <a:srgbClr val="0000FF"/>
                </a:solidFill>
                <a:latin typeface="Arial" pitchFamily="34" charset="0"/>
                <a:cs typeface="Arial" pitchFamily="34" charset="0"/>
              </a:rPr>
              <a:t>sen đá. </a:t>
            </a:r>
            <a:endParaRPr lang="en-US" sz="3000" dirty="0">
              <a:solidFill>
                <a:srgbClr val="0000FF"/>
              </a:solidFill>
              <a:latin typeface="Arial" pitchFamily="34" charset="0"/>
              <a:cs typeface="Arial" pitchFamily="34" charset="0"/>
            </a:endParaRPr>
          </a:p>
        </p:txBody>
      </p:sp>
      <p:sp>
        <p:nvSpPr>
          <p:cNvPr id="6" name="Rectangle 5"/>
          <p:cNvSpPr/>
          <p:nvPr/>
        </p:nvSpPr>
        <p:spPr>
          <a:xfrm>
            <a:off x="3968067" y="3505200"/>
            <a:ext cx="1595309" cy="553998"/>
          </a:xfrm>
          <a:prstGeom prst="rect">
            <a:avLst/>
          </a:prstGeom>
        </p:spPr>
        <p:txBody>
          <a:bodyPr wrap="none">
            <a:spAutoFit/>
          </a:bodyPr>
          <a:lstStyle/>
          <a:p>
            <a:r>
              <a:rPr lang="vi-VN" sz="3000" dirty="0">
                <a:solidFill>
                  <a:srgbClr val="0000FF"/>
                </a:solidFill>
                <a:latin typeface="Arial" pitchFamily="34" charset="0"/>
                <a:cs typeface="Arial" pitchFamily="34" charset="0"/>
              </a:rPr>
              <a:t>háo hức</a:t>
            </a:r>
            <a:endParaRPr lang="en-US" sz="3000" dirty="0">
              <a:solidFill>
                <a:srgbClr val="0000FF"/>
              </a:solidFill>
              <a:latin typeface="Arial" pitchFamily="34" charset="0"/>
              <a:cs typeface="Arial" pitchFamily="34" charset="0"/>
            </a:endParaRPr>
          </a:p>
        </p:txBody>
      </p:sp>
      <p:sp>
        <p:nvSpPr>
          <p:cNvPr id="7" name="Rectangle 6"/>
          <p:cNvSpPr/>
          <p:nvPr/>
        </p:nvSpPr>
        <p:spPr>
          <a:xfrm>
            <a:off x="7000929" y="3543511"/>
            <a:ext cx="1657826" cy="553998"/>
          </a:xfrm>
          <a:prstGeom prst="rect">
            <a:avLst/>
          </a:prstGeom>
        </p:spPr>
        <p:txBody>
          <a:bodyPr wrap="none">
            <a:spAutoFit/>
          </a:bodyPr>
          <a:lstStyle/>
          <a:p>
            <a:r>
              <a:rPr lang="vi-VN" sz="3000" dirty="0">
                <a:solidFill>
                  <a:srgbClr val="0000FF"/>
                </a:solidFill>
                <a:latin typeface="Arial" pitchFamily="34" charset="0"/>
                <a:cs typeface="Arial" pitchFamily="34" charset="0"/>
              </a:rPr>
              <a:t>cố gắng </a:t>
            </a:r>
            <a:endParaRPr lang="en-US" sz="3000" dirty="0">
              <a:solidFill>
                <a:srgbClr val="0000FF"/>
              </a:solidFill>
              <a:latin typeface="Arial" pitchFamily="34" charset="0"/>
              <a:cs typeface="Arial" pitchFamily="34" charset="0"/>
            </a:endParaRPr>
          </a:p>
        </p:txBody>
      </p:sp>
      <p:sp>
        <p:nvSpPr>
          <p:cNvPr id="8" name="Rectangle 7"/>
          <p:cNvSpPr/>
          <p:nvPr/>
        </p:nvSpPr>
        <p:spPr>
          <a:xfrm>
            <a:off x="10286206" y="4904601"/>
            <a:ext cx="1552028" cy="553998"/>
          </a:xfrm>
          <a:prstGeom prst="rect">
            <a:avLst/>
          </a:prstGeom>
        </p:spPr>
        <p:txBody>
          <a:bodyPr wrap="none">
            <a:spAutoFit/>
          </a:bodyPr>
          <a:lstStyle/>
          <a:p>
            <a:r>
              <a:rPr lang="vi-VN" sz="3000" dirty="0">
                <a:solidFill>
                  <a:srgbClr val="0000FF"/>
                </a:solidFill>
                <a:latin typeface="Arial" pitchFamily="34" charset="0"/>
                <a:cs typeface="Arial" pitchFamily="34" charset="0"/>
              </a:rPr>
              <a:t>nhỏ xíu </a:t>
            </a:r>
            <a:endParaRPr lang="en-US" sz="3000" dirty="0">
              <a:solidFill>
                <a:srgbClr val="0000FF"/>
              </a:solidFill>
              <a:latin typeface="Arial" pitchFamily="34" charset="0"/>
              <a:cs typeface="Arial" pitchFamily="34" charset="0"/>
            </a:endParaRPr>
          </a:p>
        </p:txBody>
      </p:sp>
      <p:sp>
        <p:nvSpPr>
          <p:cNvPr id="29" name="Flowchart: Terminator 28"/>
          <p:cNvSpPr/>
          <p:nvPr/>
        </p:nvSpPr>
        <p:spPr>
          <a:xfrm>
            <a:off x="456406" y="245148"/>
            <a:ext cx="2265208" cy="1012153"/>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itchFamily="34" charset="0"/>
                <a:cs typeface="Arial" pitchFamily="34" charset="0"/>
              </a:rPr>
              <a:t>LUYỆN ĐỌC</a:t>
            </a:r>
          </a:p>
        </p:txBody>
      </p:sp>
    </p:spTree>
    <p:extLst>
      <p:ext uri="{BB962C8B-B14F-4D97-AF65-F5344CB8AC3E}">
        <p14:creationId xmlns:p14="http://schemas.microsoft.com/office/powerpoint/2010/main" val="194050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6" grpId="0"/>
      <p:bldP spid="7" grpId="0"/>
      <p:bldP spid="8" grpId="0"/>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40336" y="107606"/>
            <a:ext cx="7378870" cy="5170646"/>
          </a:xfrm>
          <a:prstGeom prst="rect">
            <a:avLst/>
          </a:prstGeom>
        </p:spPr>
        <p:txBody>
          <a:bodyPr wrap="square">
            <a:spAutoFit/>
          </a:bodyPr>
          <a:lstStyle/>
          <a:p>
            <a:pPr algn="just"/>
            <a:r>
              <a:rPr lang="vi-VN" sz="3200" b="1" dirty="0">
                <a:latin typeface="Arial" pitchFamily="34" charset="0"/>
                <a:cs typeface="Arial" pitchFamily="34" charset="0"/>
              </a:rPr>
              <a:t>3.</a:t>
            </a:r>
            <a:r>
              <a:rPr lang="vi-VN" sz="3200" dirty="0">
                <a:latin typeface="Arial" pitchFamily="34" charset="0"/>
                <a:cs typeface="Arial" pitchFamily="34" charset="0"/>
              </a:rPr>
              <a:t> Một thời gian sau, cây sen đá của Việt lớn lên, sinh ra rất nhiều cây con. Việt tách chúng ra, trồng vào nhiều chậu khác rồi treo lên. Ai đến chơi cũng trầm</a:t>
            </a:r>
            <a:r>
              <a:rPr lang="en-US" sz="3200" dirty="0">
                <a:latin typeface="Arial" pitchFamily="34" charset="0"/>
                <a:cs typeface="Arial" pitchFamily="34" charset="0"/>
              </a:rPr>
              <a:t> </a:t>
            </a:r>
            <a:r>
              <a:rPr lang="vi-VN" sz="3200" dirty="0">
                <a:latin typeface="Arial" pitchFamily="34" charset="0"/>
                <a:cs typeface="Arial" pitchFamily="34" charset="0"/>
              </a:rPr>
              <a:t>trồ về những chậu cây xinh đẹp ấy. Bố Việt nói:</a:t>
            </a:r>
          </a:p>
          <a:p>
            <a:pPr algn="just"/>
            <a:r>
              <a:rPr lang="vi-VN" sz="3200" dirty="0">
                <a:latin typeface="Arial" pitchFamily="34" charset="0"/>
                <a:cs typeface="Arial" pitchFamily="34" charset="0"/>
              </a:rPr>
              <a:t>- Khi cháu đem chậu cây về, vợ chồng tôi đã mừng rơi nước mắt. Thầy giáo của cháu đã làm thay đổi cháu.</a:t>
            </a:r>
          </a:p>
          <a:p>
            <a:pPr algn="just"/>
            <a:r>
              <a:rPr lang="vi-VN" sz="3200" i="1" dirty="0">
                <a:latin typeface="Arial" pitchFamily="34" charset="0"/>
                <a:cs typeface="Arial" pitchFamily="34" charset="0"/>
              </a:rPr>
              <a:t>Theo Thái Hiển</a:t>
            </a:r>
            <a:endParaRPr lang="vi-VN" sz="3200" dirty="0">
              <a:latin typeface="Arial" pitchFamily="34" charset="0"/>
              <a:cs typeface="Arial" pitchFamily="34" charset="0"/>
            </a:endParaRPr>
          </a:p>
          <a:p>
            <a:pPr algn="just"/>
            <a:endParaRPr lang="en-US" sz="1000" dirty="0">
              <a:latin typeface="Arial" pitchFamily="34" charset="0"/>
              <a:cs typeface="Arial" pitchFamily="34" charset="0"/>
            </a:endParaRPr>
          </a:p>
        </p:txBody>
      </p:sp>
      <p:sp>
        <p:nvSpPr>
          <p:cNvPr id="3" name="Rectangle 2"/>
          <p:cNvSpPr/>
          <p:nvPr/>
        </p:nvSpPr>
        <p:spPr>
          <a:xfrm>
            <a:off x="250635" y="2089412"/>
            <a:ext cx="1709122" cy="584775"/>
          </a:xfrm>
          <a:prstGeom prst="rect">
            <a:avLst/>
          </a:prstGeom>
        </p:spPr>
        <p:txBody>
          <a:bodyPr wrap="none">
            <a:spAutoFit/>
          </a:bodyPr>
          <a:lstStyle/>
          <a:p>
            <a:r>
              <a:rPr lang="vi-VN" sz="3200" dirty="0">
                <a:solidFill>
                  <a:srgbClr val="0000FF"/>
                </a:solidFill>
                <a:latin typeface="Arial" pitchFamily="34" charset="0"/>
                <a:cs typeface="Arial" pitchFamily="34" charset="0"/>
              </a:rPr>
              <a:t>trầm trồ </a:t>
            </a:r>
            <a:endParaRPr lang="en-US" sz="3200" dirty="0">
              <a:solidFill>
                <a:srgbClr val="0000FF"/>
              </a:solidFill>
              <a:latin typeface="Arial" pitchFamily="34" charset="0"/>
              <a:cs typeface="Arial" pitchFamily="34" charset="0"/>
            </a:endParaRPr>
          </a:p>
        </p:txBody>
      </p:sp>
      <p:pic>
        <p:nvPicPr>
          <p:cNvPr id="14" name="Picture 13"/>
          <p:cNvPicPr>
            <a:picLocks noChangeAspect="1"/>
          </p:cNvPicPr>
          <p:nvPr/>
        </p:nvPicPr>
        <p:blipFill rotWithShape="1">
          <a:blip r:embed="rId3"/>
          <a:srcRect l="8589" t="2285"/>
          <a:stretch/>
        </p:blipFill>
        <p:spPr>
          <a:xfrm>
            <a:off x="7700531" y="464487"/>
            <a:ext cx="4489882" cy="3313399"/>
          </a:xfrm>
          <a:prstGeom prst="rect">
            <a:avLst/>
          </a:prstGeom>
        </p:spPr>
      </p:pic>
    </p:spTree>
    <p:extLst>
      <p:ext uri="{BB962C8B-B14F-4D97-AF65-F5344CB8AC3E}">
        <p14:creationId xmlns:p14="http://schemas.microsoft.com/office/powerpoint/2010/main" val="1784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629032" y="1290379"/>
            <a:ext cx="2514601" cy="2308324"/>
          </a:xfrm>
          <a:prstGeom prst="rect">
            <a:avLst/>
          </a:prstGeom>
        </p:spPr>
        <p:txBody>
          <a:bodyPr wrap="square">
            <a:spAutoFit/>
          </a:bodyPr>
          <a:lstStyle/>
          <a:p>
            <a:pPr algn="ctr"/>
            <a:r>
              <a:rPr lang="vi-VN" sz="7200" b="1" dirty="0">
                <a:solidFill>
                  <a:srgbClr val="0000FF"/>
                </a:solidFill>
                <a:latin typeface="Arial" pitchFamily="34" charset="0"/>
                <a:cs typeface="Arial" pitchFamily="34" charset="0"/>
              </a:rPr>
              <a:t>Chú</a:t>
            </a:r>
            <a:endParaRPr lang="en-US" sz="7200" b="1" dirty="0">
              <a:solidFill>
                <a:srgbClr val="0000FF"/>
              </a:solidFill>
              <a:latin typeface="Arial" pitchFamily="34" charset="0"/>
              <a:cs typeface="Arial" pitchFamily="34" charset="0"/>
            </a:endParaRPr>
          </a:p>
          <a:p>
            <a:pPr algn="ctr"/>
            <a:r>
              <a:rPr lang="vi-VN" sz="7200" b="1" dirty="0">
                <a:solidFill>
                  <a:srgbClr val="0000FF"/>
                </a:solidFill>
                <a:latin typeface="Arial" pitchFamily="34" charset="0"/>
                <a:cs typeface="Arial" pitchFamily="34" charset="0"/>
              </a:rPr>
              <a:t>thích </a:t>
            </a:r>
            <a:endParaRPr lang="vi-VN" sz="7200" dirty="0">
              <a:solidFill>
                <a:srgbClr val="0000FF"/>
              </a:solidFill>
              <a:latin typeface="Arial" pitchFamily="34" charset="0"/>
              <a:cs typeface="Arial" pitchFamily="34" charset="0"/>
            </a:endParaRPr>
          </a:p>
        </p:txBody>
      </p:sp>
      <p:sp>
        <p:nvSpPr>
          <p:cNvPr id="5" name="Rectangle 4"/>
          <p:cNvSpPr/>
          <p:nvPr/>
        </p:nvSpPr>
        <p:spPr>
          <a:xfrm>
            <a:off x="4189864" y="889214"/>
            <a:ext cx="4458493" cy="1754326"/>
          </a:xfrm>
          <a:prstGeom prst="rect">
            <a:avLst/>
          </a:prstGeom>
        </p:spPr>
        <p:txBody>
          <a:bodyPr wrap="square">
            <a:spAutoFit/>
          </a:bodyPr>
          <a:lstStyle/>
          <a:p>
            <a:pPr algn="just"/>
            <a:r>
              <a:rPr lang="vi-VN" sz="3600" b="1" i="1" dirty="0">
                <a:solidFill>
                  <a:srgbClr val="FF0000"/>
                </a:solidFill>
                <a:latin typeface="Arial" pitchFamily="34" charset="0"/>
                <a:cs typeface="Arial" pitchFamily="34" charset="0"/>
              </a:rPr>
              <a:t>Háo hức: </a:t>
            </a:r>
            <a:r>
              <a:rPr lang="vi-VN" sz="3600" dirty="0">
                <a:latin typeface="Arial" pitchFamily="34" charset="0"/>
                <a:cs typeface="Arial" pitchFamily="34" charset="0"/>
              </a:rPr>
              <a:t>rất vui và mong muốn điều tốt đẹp đến ngay.</a:t>
            </a:r>
          </a:p>
        </p:txBody>
      </p:sp>
      <p:sp>
        <p:nvSpPr>
          <p:cNvPr id="6" name="Rectangle 5"/>
          <p:cNvSpPr/>
          <p:nvPr/>
        </p:nvSpPr>
        <p:spPr>
          <a:xfrm>
            <a:off x="6476208" y="4198868"/>
            <a:ext cx="4876798" cy="1754326"/>
          </a:xfrm>
          <a:prstGeom prst="rect">
            <a:avLst/>
          </a:prstGeom>
        </p:spPr>
        <p:txBody>
          <a:bodyPr wrap="square">
            <a:spAutoFit/>
          </a:bodyPr>
          <a:lstStyle/>
          <a:p>
            <a:pPr algn="just"/>
            <a:r>
              <a:rPr lang="vi-VN" sz="3600" b="1" i="1" dirty="0">
                <a:solidFill>
                  <a:srgbClr val="FF0000"/>
                </a:solidFill>
                <a:latin typeface="Arial" pitchFamily="34" charset="0"/>
                <a:cs typeface="Arial" pitchFamily="34" charset="0"/>
              </a:rPr>
              <a:t>Trầm trồ: </a:t>
            </a:r>
            <a:r>
              <a:rPr lang="vi-VN" sz="3600" dirty="0">
                <a:latin typeface="Arial" pitchFamily="34" charset="0"/>
                <a:cs typeface="Arial" pitchFamily="34" charset="0"/>
              </a:rPr>
              <a:t>nói lời khen ngợi với vẻ ngạc nhiên, thán phục.</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3580" t="8277" r="29797" b="25432"/>
          <a:stretch/>
        </p:blipFill>
        <p:spPr>
          <a:xfrm>
            <a:off x="8648357" y="38100"/>
            <a:ext cx="2431003" cy="34565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406" y="3456555"/>
            <a:ext cx="3238952" cy="3238952"/>
          </a:xfrm>
          <a:prstGeom prst="rect">
            <a:avLst/>
          </a:prstGeom>
        </p:spPr>
      </p:pic>
    </p:spTree>
    <p:extLst>
      <p:ext uri="{BB962C8B-B14F-4D97-AF65-F5344CB8AC3E}">
        <p14:creationId xmlns:p14="http://schemas.microsoft.com/office/powerpoint/2010/main" val="34366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1+#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380206" y="738187"/>
            <a:ext cx="0" cy="147161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0206" y="2362200"/>
            <a:ext cx="0" cy="15240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0206" y="3962400"/>
            <a:ext cx="0" cy="22098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4418806" y="0"/>
            <a:ext cx="5638800" cy="738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0000"/>
                </a:solidFill>
                <a:latin typeface="Arial" pitchFamily="34" charset="0"/>
                <a:cs typeface="Arial" pitchFamily="34" charset="0"/>
              </a:rPr>
              <a:t>Những</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cây</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sen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đá</a:t>
            </a:r>
            <a:endParaRPr lang="en-US" b="1" dirty="0">
              <a:solidFill>
                <a:srgbClr val="FF0000"/>
              </a:solidFill>
              <a:latin typeface="Arial" pitchFamily="34" charset="0"/>
              <a:cs typeface="Arial" pitchFamily="34" charset="0"/>
            </a:endParaRPr>
          </a:p>
        </p:txBody>
      </p:sp>
      <p:sp>
        <p:nvSpPr>
          <p:cNvPr id="10" name="Subtitle 2"/>
          <p:cNvSpPr txBox="1">
            <a:spLocks/>
          </p:cNvSpPr>
          <p:nvPr/>
        </p:nvSpPr>
        <p:spPr>
          <a:xfrm>
            <a:off x="532606" y="738187"/>
            <a:ext cx="11506200" cy="43243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vi-VN" sz="2800" b="1" dirty="0">
                <a:latin typeface="+mj-lt"/>
              </a:rPr>
              <a:t>1</a:t>
            </a:r>
            <a:r>
              <a:rPr lang="vi-VN" sz="2800" dirty="0">
                <a:latin typeface="+mj-lt"/>
              </a:rPr>
              <a:t>. </a:t>
            </a:r>
            <a:r>
              <a:rPr lang="vi-VN" sz="2800" dirty="0">
                <a:latin typeface="Arial" pitchFamily="34" charset="0"/>
                <a:cs typeface="Arial" pitchFamily="34" charset="0"/>
              </a:rPr>
              <a:t>Một hôm, thầy Huy mang đến lớp một chậu sen đá. Thầy bảo:</a:t>
            </a:r>
          </a:p>
          <a:p>
            <a:pPr marL="0" indent="0" algn="just">
              <a:buFont typeface="Arial" pitchFamily="34" charset="0"/>
              <a:buNone/>
            </a:pPr>
            <a:r>
              <a:rPr lang="vi-VN" sz="2800" dirty="0">
                <a:latin typeface="Arial" pitchFamily="34" charset="0"/>
                <a:cs typeface="Arial" pitchFamily="34" charset="0"/>
              </a:rPr>
              <a:t>- Cây này có rất nhiều cây con. Mỗi tuần, thầy sẽ tặng một cây cho em nào đạt kết quả học tập cao nhất trong tuần. Các em cố gắng nhé!</a:t>
            </a:r>
          </a:p>
          <a:p>
            <a:pPr marL="0" indent="0" algn="just">
              <a:buFont typeface="Arial" pitchFamily="34" charset="0"/>
              <a:buNone/>
            </a:pPr>
            <a:r>
              <a:rPr lang="vi-VN" sz="2800" b="1" dirty="0">
                <a:latin typeface="Arial" pitchFamily="34" charset="0"/>
                <a:cs typeface="Arial" pitchFamily="34" charset="0"/>
              </a:rPr>
              <a:t>2.</a:t>
            </a:r>
            <a:r>
              <a:rPr lang="vi-VN" sz="2800" dirty="0">
                <a:latin typeface="Arial" pitchFamily="34" charset="0"/>
                <a:cs typeface="Arial" pitchFamily="34" charset="0"/>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lgn="just">
              <a:buFont typeface="Arial" pitchFamily="34" charset="0"/>
              <a:buNone/>
            </a:pPr>
            <a:r>
              <a:rPr lang="vi-VN" sz="2800" b="1" dirty="0">
                <a:latin typeface="Arial" pitchFamily="34" charset="0"/>
                <a:cs typeface="Arial" pitchFamily="34" charset="0"/>
              </a:rPr>
              <a:t>3.</a:t>
            </a:r>
            <a:r>
              <a:rPr lang="vi-VN" sz="2800" dirty="0">
                <a:latin typeface="Arial" pitchFamily="34" charset="0"/>
                <a:cs typeface="Arial" pitchFamily="34"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lgn="just">
              <a:buFont typeface="Arial" pitchFamily="34" charset="0"/>
              <a:buNone/>
            </a:pPr>
            <a:r>
              <a:rPr lang="vi-VN" sz="2800" dirty="0">
                <a:latin typeface="Arial" pitchFamily="34" charset="0"/>
                <a:cs typeface="Arial" pitchFamily="34" charset="0"/>
              </a:rPr>
              <a:t>- Khi cháu đem chậu cây về, vợ chồng tôi đã mừng rơi nước mắt. Thầy giáo của cháu đã làm thay đổi cháu.</a:t>
            </a:r>
          </a:p>
          <a:p>
            <a:pPr marL="0" indent="0" algn="r">
              <a:buFont typeface="Arial" pitchFamily="34" charset="0"/>
              <a:buNone/>
            </a:pPr>
            <a:r>
              <a:rPr lang="vi-VN" sz="2800" i="1" dirty="0">
                <a:latin typeface="Arial" pitchFamily="34" charset="0"/>
                <a:cs typeface="Arial" pitchFamily="34" charset="0"/>
              </a:rPr>
              <a:t>Theo Thái Hiển</a:t>
            </a:r>
            <a:endParaRPr lang="vi-VN" sz="2800" dirty="0">
              <a:latin typeface="Arial" pitchFamily="34" charset="0"/>
              <a:cs typeface="Arial" pitchFamily="34" charset="0"/>
            </a:endParaRPr>
          </a:p>
          <a:p>
            <a:pPr marL="0" indent="0" algn="just">
              <a:buFont typeface="Arial" pitchFamily="34" charset="0"/>
              <a:buNone/>
            </a:pPr>
            <a:endParaRPr lang="en-US" sz="900" dirty="0">
              <a:latin typeface="Arial" pitchFamily="34" charset="0"/>
              <a:cs typeface="Arial" pitchFamily="34" charset="0"/>
            </a:endParaRPr>
          </a:p>
        </p:txBody>
      </p:sp>
      <p:sp>
        <p:nvSpPr>
          <p:cNvPr id="11" name="Flowchart: Terminator 10"/>
          <p:cNvSpPr/>
          <p:nvPr/>
        </p:nvSpPr>
        <p:spPr>
          <a:xfrm>
            <a:off x="5333206" y="5800724"/>
            <a:ext cx="3792973" cy="1057276"/>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itchFamily="34" charset="0"/>
                <a:cs typeface="Arial" pitchFamily="34" charset="0"/>
              </a:rPr>
              <a:t>BÀI ĐỌC CHIA LÀM MẤY ĐOẠN?</a:t>
            </a:r>
          </a:p>
        </p:txBody>
      </p:sp>
      <p:sp>
        <p:nvSpPr>
          <p:cNvPr id="12" name="Flowchart: Terminator 11"/>
          <p:cNvSpPr/>
          <p:nvPr/>
        </p:nvSpPr>
        <p:spPr>
          <a:xfrm>
            <a:off x="490402" y="99018"/>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itchFamily="34" charset="0"/>
                <a:cs typeface="Arial" pitchFamily="34" charset="0"/>
              </a:rPr>
              <a:t>ĐỌC ĐOẠN</a:t>
            </a:r>
          </a:p>
        </p:txBody>
      </p:sp>
      <p:sp>
        <p:nvSpPr>
          <p:cNvPr id="13" name="Oval 12"/>
          <p:cNvSpPr/>
          <p:nvPr/>
        </p:nvSpPr>
        <p:spPr>
          <a:xfrm>
            <a:off x="490402" y="838385"/>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Arial" pitchFamily="34" charset="0"/>
                <a:cs typeface="Arial" pitchFamily="34" charset="0"/>
              </a:rPr>
              <a:t>1</a:t>
            </a:r>
          </a:p>
        </p:txBody>
      </p:sp>
      <p:sp>
        <p:nvSpPr>
          <p:cNvPr id="14" name="Oval 13"/>
          <p:cNvSpPr/>
          <p:nvPr/>
        </p:nvSpPr>
        <p:spPr>
          <a:xfrm>
            <a:off x="484593" y="23622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Arial" pitchFamily="34" charset="0"/>
                <a:cs typeface="Arial" pitchFamily="34" charset="0"/>
              </a:rPr>
              <a:t>2</a:t>
            </a:r>
          </a:p>
        </p:txBody>
      </p:sp>
      <p:sp>
        <p:nvSpPr>
          <p:cNvPr id="15" name="Oval 14"/>
          <p:cNvSpPr/>
          <p:nvPr/>
        </p:nvSpPr>
        <p:spPr>
          <a:xfrm>
            <a:off x="516010" y="4077731"/>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itchFamily="34" charset="0"/>
                <a:cs typeface="Arial" pitchFamily="34" charset="0"/>
              </a:rPr>
              <a:t>3</a:t>
            </a:r>
            <a:endParaRPr lang="vi-VN" sz="2400" b="1" dirty="0">
              <a:latin typeface="Arial" pitchFamily="34" charset="0"/>
              <a:cs typeface="Arial" pitchFamily="34" charset="0"/>
            </a:endParaRPr>
          </a:p>
        </p:txBody>
      </p:sp>
    </p:spTree>
    <p:extLst>
      <p:ext uri="{BB962C8B-B14F-4D97-AF65-F5344CB8AC3E}">
        <p14:creationId xmlns:p14="http://schemas.microsoft.com/office/powerpoint/2010/main" val="35425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1" grpId="1"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4418806" y="404815"/>
            <a:ext cx="57912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latin typeface="Arial" pitchFamily="34" charset="0"/>
                <a:cs typeface="Arial" pitchFamily="34" charset="0"/>
              </a:rPr>
              <a:t>Những</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cây</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sen</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đá</a:t>
            </a:r>
            <a:endParaRPr lang="en-US" sz="4800" b="1" dirty="0">
              <a:solidFill>
                <a:srgbClr val="FF0000"/>
              </a:solidFill>
              <a:latin typeface="Arial" pitchFamily="34" charset="0"/>
              <a:cs typeface="Arial" pitchFamily="34" charset="0"/>
            </a:endParaRPr>
          </a:p>
        </p:txBody>
      </p:sp>
      <p:sp>
        <p:nvSpPr>
          <p:cNvPr id="6" name="Subtitle 2"/>
          <p:cNvSpPr txBox="1">
            <a:spLocks/>
          </p:cNvSpPr>
          <p:nvPr/>
        </p:nvSpPr>
        <p:spPr>
          <a:xfrm>
            <a:off x="608806" y="1371600"/>
            <a:ext cx="112776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b="1" dirty="0">
                <a:latin typeface="Arial" pitchFamily="34" charset="0"/>
                <a:cs typeface="Arial" pitchFamily="34" charset="0"/>
              </a:rPr>
              <a:t>1</a:t>
            </a:r>
            <a:r>
              <a:rPr lang="vi-VN" dirty="0">
                <a:latin typeface="Arial" pitchFamily="34" charset="0"/>
                <a:cs typeface="Arial" pitchFamily="34" charset="0"/>
              </a:rPr>
              <a:t>. Một hôm, thầy Huy mang đến lớp một chậu sen đá. Thầy bảo:</a:t>
            </a:r>
          </a:p>
          <a:p>
            <a:pPr marL="0" indent="0" algn="just">
              <a:buNone/>
            </a:pPr>
            <a:r>
              <a:rPr lang="vi-VN" dirty="0">
                <a:latin typeface="Arial" pitchFamily="34" charset="0"/>
                <a:cs typeface="Arial" pitchFamily="34" charset="0"/>
              </a:rPr>
              <a:t>- Cây này có rất nhiều cây con. Mỗi tuần, thầy sẽ tặng một cây cho em nào đạt kết quả học tập cao nhất trong tuần. Các em cố gắng nhé!</a:t>
            </a:r>
          </a:p>
          <a:p>
            <a:pPr marL="0" indent="0" algn="just">
              <a:buNone/>
            </a:pPr>
            <a:r>
              <a:rPr lang="vi-VN" b="1" dirty="0">
                <a:latin typeface="Arial" pitchFamily="34" charset="0"/>
                <a:cs typeface="Arial" pitchFamily="34" charset="0"/>
              </a:rPr>
              <a:t>2.</a:t>
            </a:r>
            <a:r>
              <a:rPr lang="vi-VN" dirty="0">
                <a:latin typeface="Arial" pitchFamily="34" charset="0"/>
                <a:cs typeface="Arial" pitchFamily="34" charset="0"/>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
        <p:nvSpPr>
          <p:cNvPr id="4" name="Flowchart: Terminator 3"/>
          <p:cNvSpPr/>
          <p:nvPr/>
        </p:nvSpPr>
        <p:spPr>
          <a:xfrm>
            <a:off x="380206" y="209549"/>
            <a:ext cx="2689918" cy="971552"/>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itchFamily="34" charset="0"/>
                <a:cs typeface="Arial" pitchFamily="34" charset="0"/>
              </a:rPr>
              <a:t>ĐỌC TOÀN BÀI</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991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456406" y="228600"/>
            <a:ext cx="10902518" cy="3693319"/>
          </a:xfrm>
          <a:prstGeom prst="rect">
            <a:avLst/>
          </a:prstGeom>
        </p:spPr>
        <p:txBody>
          <a:bodyPr wrap="square">
            <a:spAutoFit/>
          </a:bodyPr>
          <a:lstStyle/>
          <a:p>
            <a:pPr algn="just"/>
            <a:r>
              <a:rPr lang="vi-VN" sz="3200" b="1" dirty="0">
                <a:latin typeface="Arial" pitchFamily="34" charset="0"/>
                <a:cs typeface="Arial" pitchFamily="34" charset="0"/>
              </a:rPr>
              <a:t>3.</a:t>
            </a:r>
            <a:r>
              <a:rPr lang="vi-VN" sz="3200" dirty="0">
                <a:latin typeface="Arial" pitchFamily="34" charset="0"/>
                <a:cs typeface="Arial" pitchFamily="34"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algn="just"/>
            <a:r>
              <a:rPr lang="vi-VN" sz="3200" dirty="0">
                <a:latin typeface="Arial" pitchFamily="34" charset="0"/>
                <a:cs typeface="Arial" pitchFamily="34" charset="0"/>
              </a:rPr>
              <a:t>- Khi cháu đem chậu cây về, vợ chồng tôi đã mừng rơi nước mắt. Thầy giáo của cháu đã làm thay đổi cháu.</a:t>
            </a:r>
          </a:p>
          <a:p>
            <a:pPr algn="r"/>
            <a:r>
              <a:rPr lang="vi-VN" sz="3200" i="1" dirty="0">
                <a:latin typeface="Arial" pitchFamily="34" charset="0"/>
                <a:cs typeface="Arial" pitchFamily="34" charset="0"/>
              </a:rPr>
              <a:t>Theo Thái Hiển</a:t>
            </a:r>
            <a:endParaRPr lang="vi-VN" sz="3200" dirty="0">
              <a:latin typeface="Arial" pitchFamily="34" charset="0"/>
              <a:cs typeface="Arial" pitchFamily="34" charset="0"/>
            </a:endParaRPr>
          </a:p>
          <a:p>
            <a:pPr algn="just"/>
            <a:endParaRPr lang="en-US" sz="1000" dirty="0">
              <a:latin typeface="Arial" pitchFamily="34" charset="0"/>
              <a:cs typeface="Arial" pitchFamily="34" charset="0"/>
            </a:endParaRPr>
          </a:p>
        </p:txBody>
      </p:sp>
      <p:pic>
        <p:nvPicPr>
          <p:cNvPr id="3" name="Picture 2"/>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247204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2406" y="-914400"/>
            <a:ext cx="6858000"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352007" y="1943100"/>
            <a:ext cx="1295400" cy="2590800"/>
          </a:xfrm>
          <a:prstGeom prst="rect">
            <a:avLst/>
          </a:prstGeom>
        </p:spPr>
      </p:pic>
      <p:sp>
        <p:nvSpPr>
          <p:cNvPr id="4" name="TextBox 3"/>
          <p:cNvSpPr txBox="1"/>
          <p:nvPr/>
        </p:nvSpPr>
        <p:spPr>
          <a:xfrm>
            <a:off x="4342606" y="2176671"/>
            <a:ext cx="3962400" cy="2123658"/>
          </a:xfrm>
          <a:prstGeom prst="rect">
            <a:avLst/>
          </a:prstGeom>
          <a:noFill/>
        </p:spPr>
        <p:txBody>
          <a:bodyPr wrap="square" rtlCol="0">
            <a:spAutoFit/>
          </a:bodyPr>
          <a:lstStyle/>
          <a:p>
            <a:pPr algn="ctr"/>
            <a:r>
              <a:rPr lang="en-US" sz="6600" b="1" dirty="0">
                <a:solidFill>
                  <a:srgbClr val="F20000"/>
                </a:solidFill>
                <a:latin typeface="Arial" pitchFamily="34" charset="0"/>
                <a:cs typeface="Arial" pitchFamily="34" charset="0"/>
              </a:rPr>
              <a:t>KHỞI ĐỘNG</a:t>
            </a:r>
          </a:p>
        </p:txBody>
      </p:sp>
      <p:sp>
        <p:nvSpPr>
          <p:cNvPr id="5" name="Rounded Rectangle 4"/>
          <p:cNvSpPr/>
          <p:nvPr/>
        </p:nvSpPr>
        <p:spPr>
          <a:xfrm>
            <a:off x="0" y="0"/>
            <a:ext cx="1370806" cy="1066800"/>
          </a:xfrm>
          <a:prstGeom prst="roundRect">
            <a:avLst/>
          </a:prstGeom>
          <a:solidFill>
            <a:srgbClr val="F0F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394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742406" y="2514600"/>
            <a:ext cx="6477000" cy="1569660"/>
          </a:xfrm>
          <a:prstGeom prst="rect">
            <a:avLst/>
          </a:prstGeom>
          <a:noFill/>
        </p:spPr>
        <p:txBody>
          <a:bodyPr wrap="square" rtlCol="0">
            <a:spAutoFit/>
          </a:bodyPr>
          <a:lstStyle/>
          <a:p>
            <a:pPr algn="ctr"/>
            <a:r>
              <a:rPr lang="en-US" sz="9600" b="1" dirty="0">
                <a:solidFill>
                  <a:srgbClr val="0000FF"/>
                </a:solidFill>
                <a:latin typeface="Arial" pitchFamily="34" charset="0"/>
                <a:cs typeface="Arial" pitchFamily="34" charset="0"/>
              </a:rPr>
              <a:t>TIẾT 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206" y="314930"/>
            <a:ext cx="2558143" cy="2984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71" y="5181600"/>
            <a:ext cx="1840149" cy="184014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3178" b="25155"/>
          <a:stretch/>
        </p:blipFill>
        <p:spPr>
          <a:xfrm>
            <a:off x="4266406" y="5486399"/>
            <a:ext cx="3657607" cy="1524001"/>
          </a:xfrm>
          <a:prstGeom prst="rect">
            <a:avLst/>
          </a:prstGeom>
        </p:spPr>
      </p:pic>
    </p:spTree>
    <p:extLst>
      <p:ext uri="{BB962C8B-B14F-4D97-AF65-F5344CB8AC3E}">
        <p14:creationId xmlns:p14="http://schemas.microsoft.com/office/powerpoint/2010/main" val="13460662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95262" y="2743200"/>
            <a:ext cx="5432898"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err="1">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Đọc</a:t>
            </a:r>
            <a:r>
              <a:rPr lang="en-US" sz="96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 </a:t>
            </a:r>
            <a:r>
              <a:rPr lang="en-US" sz="9600" b="1" spc="50" dirty="0" err="1">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hiểu</a:t>
            </a:r>
            <a:endParaRPr lang="en-US" sz="96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endParaRPr>
          </a:p>
        </p:txBody>
      </p:sp>
    </p:spTree>
    <p:extLst>
      <p:ext uri="{BB962C8B-B14F-4D97-AF65-F5344CB8AC3E}">
        <p14:creationId xmlns:p14="http://schemas.microsoft.com/office/powerpoint/2010/main" val="22188021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1751806" y="381000"/>
            <a:ext cx="10287000" cy="584775"/>
          </a:xfrm>
          <a:prstGeom prst="rect">
            <a:avLst/>
          </a:prstGeom>
        </p:spPr>
        <p:txBody>
          <a:bodyPr wrap="square">
            <a:spAutoFit/>
          </a:bodyPr>
          <a:lstStyle/>
          <a:p>
            <a:r>
              <a:rPr lang="en-US" sz="3200" b="1" dirty="0">
                <a:solidFill>
                  <a:srgbClr val="0000FF"/>
                </a:solidFill>
                <a:latin typeface="Arial" pitchFamily="34" charset="0"/>
                <a:cs typeface="Arial" pitchFamily="34" charset="0"/>
              </a:rPr>
              <a:t>1. </a:t>
            </a:r>
            <a:r>
              <a:rPr lang="vi-VN" sz="3200" b="1" dirty="0">
                <a:solidFill>
                  <a:srgbClr val="0000FF"/>
                </a:solidFill>
                <a:latin typeface="Arial" pitchFamily="34" charset="0"/>
                <a:cs typeface="Arial" pitchFamily="34" charset="0"/>
              </a:rPr>
              <a:t>Thầy giáo mang chậu </a:t>
            </a:r>
            <a:r>
              <a:rPr lang="en-US" sz="3200" b="1" dirty="0" err="1">
                <a:solidFill>
                  <a:srgbClr val="0000FF"/>
                </a:solidFill>
                <a:latin typeface="Arial" pitchFamily="34" charset="0"/>
                <a:cs typeface="Arial" pitchFamily="34" charset="0"/>
              </a:rPr>
              <a:t>sen</a:t>
            </a:r>
            <a:r>
              <a:rPr lang="vi-VN" sz="3200" b="1" dirty="0">
                <a:solidFill>
                  <a:srgbClr val="0000FF"/>
                </a:solidFill>
                <a:latin typeface="Arial" pitchFamily="34" charset="0"/>
                <a:cs typeface="Arial" pitchFamily="34" charset="0"/>
              </a:rPr>
              <a:t> đá đến lớp để làm gì?</a:t>
            </a:r>
          </a:p>
        </p:txBody>
      </p:sp>
      <p:sp>
        <p:nvSpPr>
          <p:cNvPr id="4" name="Rectangle 3"/>
          <p:cNvSpPr/>
          <p:nvPr/>
        </p:nvSpPr>
        <p:spPr>
          <a:xfrm>
            <a:off x="5942806" y="2362200"/>
            <a:ext cx="5867400" cy="1815882"/>
          </a:xfrm>
          <a:prstGeom prst="rect">
            <a:avLst/>
          </a:prstGeom>
        </p:spPr>
        <p:txBody>
          <a:bodyPr wrap="square">
            <a:spAutoFit/>
          </a:bodyPr>
          <a:lstStyle/>
          <a:p>
            <a:pPr algn="just"/>
            <a:r>
              <a:rPr lang="vi-VN" sz="2800" dirty="0">
                <a:latin typeface="Arial" pitchFamily="34" charset="0"/>
                <a:cs typeface="Arial" pitchFamily="34" charset="0"/>
              </a:rPr>
              <a:t>Thầy giáo mang chậu sen đá đến lớp để mỗi tuần tặng một cây cho bạn học sinh đạt kết quả cao nhất trong tuần.</a:t>
            </a:r>
            <a:endParaRPr lang="en-US" sz="2800" dirty="0">
              <a:latin typeface="Arial" pitchFamily="34" charset="0"/>
              <a:cs typeface="Arial" pitchFamily="34"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8589" t="2285"/>
          <a:stretch/>
        </p:blipFill>
        <p:spPr>
          <a:xfrm>
            <a:off x="608806" y="1447800"/>
            <a:ext cx="5015302" cy="3701143"/>
          </a:xfrm>
          <a:prstGeom prst="round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3" y="-95256"/>
            <a:ext cx="1524006" cy="1524006"/>
          </a:xfrm>
          <a:prstGeom prst="rect">
            <a:avLst/>
          </a:prstGeom>
        </p:spPr>
      </p:pic>
    </p:spTree>
    <p:extLst>
      <p:ext uri="{BB962C8B-B14F-4D97-AF65-F5344CB8AC3E}">
        <p14:creationId xmlns:p14="http://schemas.microsoft.com/office/powerpoint/2010/main" val="1309615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1378500" y="396738"/>
            <a:ext cx="10848408" cy="584775"/>
          </a:xfrm>
          <a:prstGeom prst="rect">
            <a:avLst/>
          </a:prstGeom>
        </p:spPr>
        <p:txBody>
          <a:bodyPr wrap="square">
            <a:spAutoFit/>
          </a:bodyPr>
          <a:lstStyle/>
          <a:p>
            <a:r>
              <a:rPr lang="en-US" sz="3200" b="1" dirty="0">
                <a:solidFill>
                  <a:srgbClr val="0000FF"/>
                </a:solidFill>
                <a:latin typeface="Arial" pitchFamily="34" charset="0"/>
                <a:cs typeface="Arial" pitchFamily="34" charset="0"/>
              </a:rPr>
              <a:t>2. </a:t>
            </a:r>
            <a:r>
              <a:rPr lang="vi-VN" sz="3200" b="1" dirty="0">
                <a:solidFill>
                  <a:srgbClr val="0000FF"/>
                </a:solidFill>
                <a:latin typeface="Arial" pitchFamily="34" charset="0"/>
                <a:cs typeface="Arial" pitchFamily="34" charset="0"/>
              </a:rPr>
              <a:t>Các bạn học sinh làm gì để được thầy giáo tặng cây.</a:t>
            </a:r>
          </a:p>
        </p:txBody>
      </p:sp>
      <p:sp>
        <p:nvSpPr>
          <p:cNvPr id="3" name="Rectangle 2"/>
          <p:cNvSpPr/>
          <p:nvPr/>
        </p:nvSpPr>
        <p:spPr>
          <a:xfrm>
            <a:off x="5409406" y="1685979"/>
            <a:ext cx="5791200" cy="1384995"/>
          </a:xfrm>
          <a:prstGeom prst="rect">
            <a:avLst/>
          </a:prstGeom>
        </p:spPr>
        <p:txBody>
          <a:bodyPr wrap="square">
            <a:spAutoFit/>
          </a:bodyPr>
          <a:lstStyle/>
          <a:p>
            <a:pPr algn="just"/>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học</a:t>
            </a:r>
            <a:r>
              <a:rPr lang="en-US" sz="2800" dirty="0">
                <a:latin typeface="Arial" pitchFamily="34" charset="0"/>
                <a:cs typeface="Arial" pitchFamily="34" charset="0"/>
              </a:rPr>
              <a:t> </a:t>
            </a:r>
            <a:r>
              <a:rPr lang="en-US" sz="2800" dirty="0" err="1">
                <a:latin typeface="Arial" pitchFamily="34" charset="0"/>
                <a:cs typeface="Arial" pitchFamily="34" charset="0"/>
              </a:rPr>
              <a:t>sinh</a:t>
            </a:r>
            <a:r>
              <a:rPr lang="en-US" sz="2800" dirty="0">
                <a:latin typeface="Arial" pitchFamily="34" charset="0"/>
                <a:cs typeface="Arial" pitchFamily="34" charset="0"/>
              </a:rPr>
              <a:t> </a:t>
            </a:r>
            <a:r>
              <a:rPr lang="en-US" sz="2800" dirty="0" err="1">
                <a:latin typeface="Arial" pitchFamily="34" charset="0"/>
                <a:cs typeface="Arial" pitchFamily="34" charset="0"/>
              </a:rPr>
              <a:t>ai</a:t>
            </a:r>
            <a:r>
              <a:rPr lang="en-US" sz="2800" dirty="0">
                <a:latin typeface="Arial" pitchFamily="34" charset="0"/>
                <a:cs typeface="Arial" pitchFamily="34" charset="0"/>
              </a:rPr>
              <a:t> </a:t>
            </a:r>
            <a:r>
              <a:rPr lang="en-US" sz="2800" dirty="0" err="1">
                <a:latin typeface="Arial" pitchFamily="34" charset="0"/>
                <a:cs typeface="Arial" pitchFamily="34" charset="0"/>
              </a:rPr>
              <a:t>cũng</a:t>
            </a:r>
            <a:r>
              <a:rPr lang="en-US" sz="2800" dirty="0">
                <a:latin typeface="Arial" pitchFamily="34" charset="0"/>
                <a:cs typeface="Arial" pitchFamily="34" charset="0"/>
              </a:rPr>
              <a:t> </a:t>
            </a:r>
            <a:r>
              <a:rPr lang="en-US" sz="2800" dirty="0" err="1">
                <a:latin typeface="Arial" pitchFamily="34" charset="0"/>
                <a:cs typeface="Arial" pitchFamily="34" charset="0"/>
              </a:rPr>
              <a:t>cố</a:t>
            </a:r>
            <a:r>
              <a:rPr lang="en-US" sz="2800" dirty="0">
                <a:latin typeface="Arial" pitchFamily="34" charset="0"/>
                <a:cs typeface="Arial" pitchFamily="34" charset="0"/>
              </a:rPr>
              <a:t> </a:t>
            </a:r>
            <a:r>
              <a:rPr lang="en-US" sz="2800" dirty="0" err="1">
                <a:latin typeface="Arial" pitchFamily="34" charset="0"/>
                <a:cs typeface="Arial" pitchFamily="34" charset="0"/>
              </a:rPr>
              <a:t>gắng</a:t>
            </a:r>
            <a:r>
              <a:rPr lang="en-US" sz="2800" dirty="0">
                <a:latin typeface="Arial" pitchFamily="34" charset="0"/>
                <a:cs typeface="Arial" pitchFamily="34" charset="0"/>
              </a:rPr>
              <a:t> </a:t>
            </a:r>
            <a:r>
              <a:rPr lang="en-US" sz="2800" dirty="0" err="1">
                <a:latin typeface="Arial" pitchFamily="34" charset="0"/>
                <a:cs typeface="Arial" pitchFamily="34" charset="0"/>
              </a:rPr>
              <a:t>học</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được</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phần</a:t>
            </a:r>
            <a:r>
              <a:rPr lang="en-US" sz="2800" dirty="0">
                <a:latin typeface="Arial" pitchFamily="34" charset="0"/>
                <a:cs typeface="Arial" pitchFamily="34" charset="0"/>
              </a:rPr>
              <a:t> </a:t>
            </a:r>
            <a:r>
              <a:rPr lang="en-US" sz="2800" dirty="0" err="1">
                <a:latin typeface="Arial" pitchFamily="34" charset="0"/>
                <a:cs typeface="Arial" pitchFamily="34" charset="0"/>
              </a:rPr>
              <a:t>thưởng</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thầy</a:t>
            </a:r>
            <a:endParaRPr lang="vi-VN" sz="2800" dirty="0">
              <a:latin typeface="Arial" pitchFamily="34" charset="0"/>
              <a:cs typeface="Arial" pitchFamily="34" charset="0"/>
            </a:endParaRPr>
          </a:p>
        </p:txBody>
      </p:sp>
      <p:sp>
        <p:nvSpPr>
          <p:cNvPr id="4" name="Rectangle 3"/>
          <p:cNvSpPr/>
          <p:nvPr/>
        </p:nvSpPr>
        <p:spPr>
          <a:xfrm>
            <a:off x="1378499" y="3895129"/>
            <a:ext cx="10584107" cy="584775"/>
          </a:xfrm>
          <a:prstGeom prst="rect">
            <a:avLst/>
          </a:prstGeom>
        </p:spPr>
        <p:txBody>
          <a:bodyPr wrap="square">
            <a:spAutoFit/>
          </a:bodyPr>
          <a:lstStyle/>
          <a:p>
            <a:r>
              <a:rPr lang="en-US" sz="3200" b="1" dirty="0">
                <a:solidFill>
                  <a:srgbClr val="0000FF"/>
                </a:solidFill>
                <a:latin typeface="Arial" pitchFamily="34" charset="0"/>
                <a:cs typeface="Arial" pitchFamily="34" charset="0"/>
              </a:rPr>
              <a:t>3. </a:t>
            </a:r>
            <a:r>
              <a:rPr lang="en-US" sz="3200" b="1" dirty="0" err="1">
                <a:solidFill>
                  <a:srgbClr val="0000FF"/>
                </a:solidFill>
                <a:latin typeface="Arial" pitchFamily="34" charset="0"/>
                <a:cs typeface="Arial" pitchFamily="34" charset="0"/>
              </a:rPr>
              <a:t>Việt</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cảm</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thấy</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thế</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nào</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khi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được</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nhận</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chậu</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sen</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đá</a:t>
            </a:r>
            <a:r>
              <a:rPr lang="en-US" sz="3200" b="1" dirty="0">
                <a:solidFill>
                  <a:srgbClr val="0000FF"/>
                </a:solidFill>
                <a:latin typeface="Arial" pitchFamily="34" charset="0"/>
                <a:cs typeface="Arial" pitchFamily="34" charset="0"/>
              </a:rPr>
              <a:t>?</a:t>
            </a:r>
            <a:endParaRPr lang="vi-VN" sz="3200" b="1" dirty="0">
              <a:solidFill>
                <a:srgbClr val="0000FF"/>
              </a:solidFill>
              <a:latin typeface="Arial" pitchFamily="34" charset="0"/>
              <a:cs typeface="Arial" pitchFamily="34" charset="0"/>
            </a:endParaRPr>
          </a:p>
        </p:txBody>
      </p:sp>
      <p:sp>
        <p:nvSpPr>
          <p:cNvPr id="5" name="Rectangle 4"/>
          <p:cNvSpPr/>
          <p:nvPr/>
        </p:nvSpPr>
        <p:spPr>
          <a:xfrm>
            <a:off x="837406" y="5242505"/>
            <a:ext cx="9448800" cy="523220"/>
          </a:xfrm>
          <a:prstGeom prst="rect">
            <a:avLst/>
          </a:prstGeom>
        </p:spPr>
        <p:txBody>
          <a:bodyPr wrap="square">
            <a:spAutoFit/>
          </a:bodyPr>
          <a:lstStyle/>
          <a:p>
            <a:r>
              <a:rPr lang="en-US" sz="2800" dirty="0" err="1">
                <a:latin typeface="Arial" pitchFamily="34" charset="0"/>
                <a:cs typeface="Arial" pitchFamily="34" charset="0"/>
              </a:rPr>
              <a:t>Việt</a:t>
            </a:r>
            <a:r>
              <a:rPr lang="en-US" sz="2800" dirty="0">
                <a:latin typeface="Arial" pitchFamily="34" charset="0"/>
                <a:cs typeface="Arial" pitchFamily="34" charset="0"/>
              </a:rPr>
              <a:t> </a:t>
            </a:r>
            <a:r>
              <a:rPr lang="en-US" sz="2800" dirty="0" err="1">
                <a:latin typeface="Arial" pitchFamily="34" charset="0"/>
                <a:cs typeface="Arial" pitchFamily="34" charset="0"/>
              </a:rPr>
              <a:t>cảm</a:t>
            </a:r>
            <a:r>
              <a:rPr lang="en-US" sz="2800" dirty="0">
                <a:latin typeface="Arial" pitchFamily="34" charset="0"/>
                <a:cs typeface="Arial" pitchFamily="34" charset="0"/>
              </a:rPr>
              <a:t> </a:t>
            </a:r>
            <a:r>
              <a:rPr lang="en-US" sz="2800" dirty="0" err="1">
                <a:latin typeface="Arial" pitchFamily="34" charset="0"/>
                <a:cs typeface="Arial" pitchFamily="34" charset="0"/>
              </a:rPr>
              <a:t>thấy</a:t>
            </a:r>
            <a:r>
              <a:rPr lang="en-US" sz="2800" dirty="0">
                <a:latin typeface="Arial" pitchFamily="34" charset="0"/>
                <a:cs typeface="Arial" pitchFamily="34" charset="0"/>
              </a:rPr>
              <a:t> </a:t>
            </a:r>
            <a:r>
              <a:rPr lang="en-US" sz="2800" dirty="0" err="1">
                <a:latin typeface="Arial" pitchFamily="34" charset="0"/>
                <a:cs typeface="Arial" pitchFamily="34" charset="0"/>
              </a:rPr>
              <a:t>rất</a:t>
            </a:r>
            <a:r>
              <a:rPr lang="en-US" sz="2800" dirty="0">
                <a:latin typeface="Arial" pitchFamily="34" charset="0"/>
                <a:cs typeface="Arial" pitchFamily="34" charset="0"/>
              </a:rPr>
              <a:t> </a:t>
            </a:r>
            <a:r>
              <a:rPr lang="en-US" sz="2800" dirty="0" err="1">
                <a:latin typeface="Arial" pitchFamily="34" charset="0"/>
                <a:cs typeface="Arial" pitchFamily="34" charset="0"/>
              </a:rPr>
              <a:t>tự</a:t>
            </a:r>
            <a:r>
              <a:rPr lang="en-US" sz="2800" dirty="0">
                <a:latin typeface="Arial" pitchFamily="34" charset="0"/>
                <a:cs typeface="Arial" pitchFamily="34" charset="0"/>
              </a:rPr>
              <a:t> h</a:t>
            </a:r>
            <a:r>
              <a:rPr lang="vi-VN" sz="2800" dirty="0">
                <a:latin typeface="Arial" pitchFamily="34" charset="0"/>
                <a:cs typeface="Arial" pitchFamily="34" charset="0"/>
              </a:rPr>
              <a:t>ào</a:t>
            </a:r>
            <a:r>
              <a:rPr lang="en-US" sz="2800" dirty="0">
                <a:latin typeface="Arial" pitchFamily="34" charset="0"/>
                <a:cs typeface="Arial" pitchFamily="34" charset="0"/>
              </a:rPr>
              <a:t> </a:t>
            </a:r>
            <a:r>
              <a:rPr lang="en-US" sz="2800" dirty="0" err="1">
                <a:latin typeface="Arial" pitchFamily="34" charset="0"/>
                <a:cs typeface="Arial" pitchFamily="34" charset="0"/>
              </a:rPr>
              <a:t>khi</a:t>
            </a:r>
            <a:r>
              <a:rPr lang="en-US" sz="2800" dirty="0">
                <a:latin typeface="Arial" pitchFamily="34" charset="0"/>
                <a:cs typeface="Arial" pitchFamily="34" charset="0"/>
              </a:rPr>
              <a:t> </a:t>
            </a:r>
            <a:r>
              <a:rPr lang="en-US" sz="2800" dirty="0" err="1">
                <a:latin typeface="Arial" pitchFamily="34" charset="0"/>
                <a:cs typeface="Arial" pitchFamily="34" charset="0"/>
              </a:rPr>
              <a:t>được</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chậu</a:t>
            </a:r>
            <a:r>
              <a:rPr lang="en-US" sz="2800" dirty="0">
                <a:latin typeface="Arial" pitchFamily="34" charset="0"/>
                <a:cs typeface="Arial" pitchFamily="34" charset="0"/>
              </a:rPr>
              <a:t> </a:t>
            </a:r>
            <a:r>
              <a:rPr lang="en-US" sz="2800" dirty="0" err="1">
                <a:latin typeface="Arial" pitchFamily="34" charset="0"/>
                <a:cs typeface="Arial" pitchFamily="34" charset="0"/>
              </a:rPr>
              <a:t>sen</a:t>
            </a:r>
            <a:r>
              <a:rPr lang="en-US" sz="2800" dirty="0">
                <a:latin typeface="Arial" pitchFamily="34" charset="0"/>
                <a:cs typeface="Arial" pitchFamily="34" charset="0"/>
              </a:rPr>
              <a:t> </a:t>
            </a:r>
            <a:r>
              <a:rPr lang="en-US" sz="2800" dirty="0" err="1">
                <a:latin typeface="Arial" pitchFamily="34" charset="0"/>
                <a:cs typeface="Arial" pitchFamily="34" charset="0"/>
              </a:rPr>
              <a:t>đá</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pic>
        <p:nvPicPr>
          <p:cNvPr id="8" name="Picture 10" descr="Hình ảnh Nghỉ đông Giáo Dục Tuyên Truyền Tuyển Sinh, Cậu Bé, Hoạt Hình.,  Hình ảnh Hoạt Hình Vector và PNG với nền trong suốt để tải xuống miễn phí"/>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23" b="84492" l="0" r="100000">
                        <a14:foregroundMark x1="46083" y1="33452" x2="39417" y2="40404"/>
                        <a14:foregroundMark x1="64417" y1="31967" x2="69083" y2="37314"/>
                        <a14:foregroundMark x1="66750" y1="36185" x2="64167" y2="38562"/>
                        <a14:foregroundMark x1="39917" y1="37314" x2="38917" y2="37077"/>
                      </a14:backgroundRemoval>
                    </a14:imgEffect>
                  </a14:imgLayer>
                </a14:imgProps>
              </a:ext>
              <a:ext uri="{28A0092B-C50C-407E-A947-70E740481C1C}">
                <a14:useLocalDpi xmlns:a14="http://schemas.microsoft.com/office/drawing/2010/main" val="0"/>
              </a:ext>
            </a:extLst>
          </a:blip>
          <a:srcRect t="15160" b="12111"/>
          <a:stretch/>
        </p:blipFill>
        <p:spPr bwMode="auto">
          <a:xfrm>
            <a:off x="1828006" y="1202510"/>
            <a:ext cx="2667000" cy="27203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ếu Niên Tự Hào Hình ảnh | Định dạng hình ảnh AI 401554841|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3721" y1="85000" x2="47791" y2="85233"/>
                        <a14:foregroundMark x1="55581" y1="82326" x2="56047" y2="85465"/>
                        <a14:foregroundMark x1="57209" y1="85465" x2="60116" y2="85233"/>
                      </a14:backgroundRemoval>
                    </a14:imgEffect>
                  </a14:imgLayer>
                </a14:imgProps>
              </a:ext>
              <a:ext uri="{28A0092B-C50C-407E-A947-70E740481C1C}">
                <a14:useLocalDpi xmlns:a14="http://schemas.microsoft.com/office/drawing/2010/main" val="0"/>
              </a:ext>
            </a:extLst>
          </a:blip>
          <a:srcRect/>
          <a:stretch>
            <a:fillRect/>
          </a:stretch>
        </p:blipFill>
        <p:spPr bwMode="auto">
          <a:xfrm>
            <a:off x="8776300" y="4218294"/>
            <a:ext cx="3018226" cy="3018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42100"/>
            <a:ext cx="1524006" cy="152400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06" y="3456291"/>
            <a:ext cx="1524006" cy="1524006"/>
          </a:xfrm>
          <a:prstGeom prst="rect">
            <a:avLst/>
          </a:prstGeom>
        </p:spPr>
      </p:pic>
    </p:spTree>
    <p:extLst>
      <p:ext uri="{BB962C8B-B14F-4D97-AF65-F5344CB8AC3E}">
        <p14:creationId xmlns:p14="http://schemas.microsoft.com/office/powerpoint/2010/main" val="260200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2" name="Rectangle 1"/>
          <p:cNvSpPr/>
          <p:nvPr/>
        </p:nvSpPr>
        <p:spPr>
          <a:xfrm>
            <a:off x="2055813" y="1353586"/>
            <a:ext cx="9297193" cy="1200329"/>
          </a:xfrm>
          <a:prstGeom prst="rect">
            <a:avLst/>
          </a:prstGeom>
        </p:spPr>
        <p:txBody>
          <a:bodyPr wrap="square">
            <a:spAutoFit/>
          </a:bodyPr>
          <a:lstStyle/>
          <a:p>
            <a:pPr algn="just"/>
            <a:r>
              <a:rPr lang="en-US" sz="3600" b="1" dirty="0">
                <a:solidFill>
                  <a:srgbClr val="0000FF"/>
                </a:solidFill>
                <a:latin typeface="Arial" pitchFamily="34" charset="0"/>
                <a:cs typeface="Arial" pitchFamily="34" charset="0"/>
              </a:rPr>
              <a:t>4. </a:t>
            </a:r>
            <a:r>
              <a:rPr lang="en-US" sz="3600" b="1" dirty="0" err="1">
                <a:solidFill>
                  <a:srgbClr val="0000FF"/>
                </a:solidFill>
                <a:latin typeface="Arial" pitchFamily="34" charset="0"/>
                <a:cs typeface="Arial" pitchFamily="34" charset="0"/>
              </a:rPr>
              <a:t>Mỗi</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lần</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có</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ai</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khen</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những</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chậu</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sen</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đá</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bố</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của</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Việt</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nói</a:t>
            </a:r>
            <a:r>
              <a:rPr lang="en-US" sz="3600" b="1" dirty="0">
                <a:solidFill>
                  <a:srgbClr val="0000FF"/>
                </a:solidFill>
                <a:latin typeface="Arial" pitchFamily="34" charset="0"/>
                <a:cs typeface="Arial" pitchFamily="34" charset="0"/>
              </a:rPr>
              <a:t> </a:t>
            </a:r>
            <a:r>
              <a:rPr lang="en-US" sz="3600" b="1" dirty="0" err="1">
                <a:solidFill>
                  <a:srgbClr val="0000FF"/>
                </a:solidFill>
                <a:latin typeface="Arial" pitchFamily="34" charset="0"/>
                <a:cs typeface="Arial" pitchFamily="34" charset="0"/>
              </a:rPr>
              <a:t>gì</a:t>
            </a:r>
            <a:r>
              <a:rPr lang="en-US" sz="3600" b="1" dirty="0">
                <a:solidFill>
                  <a:srgbClr val="0000FF"/>
                </a:solidFill>
                <a:latin typeface="Arial" pitchFamily="34" charset="0"/>
                <a:cs typeface="Arial" pitchFamily="34" charset="0"/>
              </a:rPr>
              <a:t>?</a:t>
            </a:r>
            <a:endParaRPr lang="vi-VN" sz="3600" b="1" dirty="0">
              <a:solidFill>
                <a:srgbClr val="0000FF"/>
              </a:solidFill>
              <a:latin typeface="Arial" pitchFamily="34" charset="0"/>
              <a:cs typeface="Arial" pitchFamily="34" charset="0"/>
            </a:endParaRPr>
          </a:p>
        </p:txBody>
      </p:sp>
      <p:sp>
        <p:nvSpPr>
          <p:cNvPr id="3" name="Rectangle 2"/>
          <p:cNvSpPr/>
          <p:nvPr/>
        </p:nvSpPr>
        <p:spPr>
          <a:xfrm>
            <a:off x="913606" y="3215640"/>
            <a:ext cx="8845490" cy="2062103"/>
          </a:xfrm>
          <a:prstGeom prst="rect">
            <a:avLst/>
          </a:prstGeom>
        </p:spPr>
        <p:txBody>
          <a:bodyPr wrap="square">
            <a:spAutoFit/>
          </a:bodyPr>
          <a:lstStyle/>
          <a:p>
            <a:pPr algn="just"/>
            <a:r>
              <a:rPr lang="en-US" sz="3200" dirty="0" err="1">
                <a:latin typeface="Arial" pitchFamily="34" charset="0"/>
                <a:cs typeface="Arial" pitchFamily="34" charset="0"/>
              </a:rPr>
              <a:t>Mỗi</a:t>
            </a:r>
            <a:r>
              <a:rPr lang="en-US" sz="3200" dirty="0">
                <a:latin typeface="Arial" pitchFamily="34" charset="0"/>
                <a:cs typeface="Arial" pitchFamily="34" charset="0"/>
              </a:rPr>
              <a:t> </a:t>
            </a:r>
            <a:r>
              <a:rPr lang="en-US" sz="3200" dirty="0" err="1">
                <a:latin typeface="Arial" pitchFamily="34" charset="0"/>
                <a:cs typeface="Arial" pitchFamily="34" charset="0"/>
              </a:rPr>
              <a:t>lần</a:t>
            </a:r>
            <a:r>
              <a:rPr lang="en-US" sz="3200" dirty="0">
                <a:latin typeface="Arial" pitchFamily="34" charset="0"/>
                <a:cs typeface="Arial" pitchFamily="34" charset="0"/>
              </a:rPr>
              <a:t> </a:t>
            </a:r>
            <a:r>
              <a:rPr lang="en-US" sz="3200" dirty="0" err="1">
                <a:latin typeface="Arial" pitchFamily="34" charset="0"/>
                <a:cs typeface="Arial" pitchFamily="34" charset="0"/>
              </a:rPr>
              <a:t>có</a:t>
            </a:r>
            <a:r>
              <a:rPr lang="en-US" sz="3200" dirty="0">
                <a:latin typeface="Arial" pitchFamily="34" charset="0"/>
                <a:cs typeface="Arial" pitchFamily="34" charset="0"/>
              </a:rPr>
              <a:t> </a:t>
            </a:r>
            <a:r>
              <a:rPr lang="en-US" sz="3200" dirty="0" err="1">
                <a:latin typeface="Arial" pitchFamily="34" charset="0"/>
                <a:cs typeface="Arial" pitchFamily="34" charset="0"/>
              </a:rPr>
              <a:t>ai</a:t>
            </a:r>
            <a:r>
              <a:rPr lang="en-US" sz="3200" dirty="0">
                <a:latin typeface="Arial" pitchFamily="34" charset="0"/>
                <a:cs typeface="Arial" pitchFamily="34" charset="0"/>
              </a:rPr>
              <a:t> </a:t>
            </a:r>
            <a:r>
              <a:rPr lang="en-US" sz="3200" dirty="0" err="1">
                <a:latin typeface="Arial" pitchFamily="34" charset="0"/>
                <a:cs typeface="Arial" pitchFamily="34" charset="0"/>
              </a:rPr>
              <a:t>khen</a:t>
            </a:r>
            <a:r>
              <a:rPr lang="en-US" sz="3200" dirty="0">
                <a:latin typeface="Arial" pitchFamily="34" charset="0"/>
                <a:cs typeface="Arial" pitchFamily="34" charset="0"/>
              </a:rPr>
              <a:t> </a:t>
            </a:r>
            <a:r>
              <a:rPr lang="en-US" sz="3200" dirty="0" err="1">
                <a:latin typeface="Arial" pitchFamily="34" charset="0"/>
                <a:cs typeface="Arial" pitchFamily="34" charset="0"/>
              </a:rPr>
              <a:t>những</a:t>
            </a:r>
            <a:r>
              <a:rPr lang="en-US" sz="3200" dirty="0">
                <a:latin typeface="Arial" pitchFamily="34" charset="0"/>
                <a:cs typeface="Arial" pitchFamily="34" charset="0"/>
              </a:rPr>
              <a:t> </a:t>
            </a:r>
            <a:r>
              <a:rPr lang="en-US" sz="3200" dirty="0" err="1">
                <a:latin typeface="Arial" pitchFamily="34" charset="0"/>
                <a:cs typeface="Arial" pitchFamily="34" charset="0"/>
              </a:rPr>
              <a:t>chậu</a:t>
            </a:r>
            <a:r>
              <a:rPr lang="en-US" sz="3200" dirty="0">
                <a:latin typeface="Arial" pitchFamily="34" charset="0"/>
                <a:cs typeface="Arial" pitchFamily="34" charset="0"/>
              </a:rPr>
              <a:t> </a:t>
            </a:r>
            <a:r>
              <a:rPr lang="en-US" sz="3200" dirty="0" err="1">
                <a:latin typeface="Arial" pitchFamily="34" charset="0"/>
                <a:cs typeface="Arial" pitchFamily="34" charset="0"/>
              </a:rPr>
              <a:t>sen</a:t>
            </a:r>
            <a:r>
              <a:rPr lang="en-US" sz="3200" dirty="0">
                <a:latin typeface="Arial" pitchFamily="34" charset="0"/>
                <a:cs typeface="Arial" pitchFamily="34" charset="0"/>
              </a:rPr>
              <a:t> </a:t>
            </a:r>
            <a:r>
              <a:rPr lang="en-US" sz="3200" dirty="0" err="1">
                <a:latin typeface="Arial" pitchFamily="34" charset="0"/>
                <a:cs typeface="Arial" pitchFamily="34" charset="0"/>
              </a:rPr>
              <a:t>đá</a:t>
            </a:r>
            <a:r>
              <a:rPr lang="en-US" sz="3200" dirty="0">
                <a:latin typeface="Arial" pitchFamily="34" charset="0"/>
                <a:cs typeface="Arial" pitchFamily="34" charset="0"/>
              </a:rPr>
              <a:t>, </a:t>
            </a:r>
            <a:r>
              <a:rPr lang="en-US" sz="3200" dirty="0" err="1">
                <a:latin typeface="Arial" pitchFamily="34" charset="0"/>
                <a:cs typeface="Arial" pitchFamily="34" charset="0"/>
              </a:rPr>
              <a:t>bố</a:t>
            </a:r>
            <a:r>
              <a:rPr lang="en-US" sz="3200" dirty="0">
                <a:latin typeface="Arial" pitchFamily="34" charset="0"/>
                <a:cs typeface="Arial" pitchFamily="34" charset="0"/>
              </a:rPr>
              <a:t> </a:t>
            </a:r>
            <a:r>
              <a:rPr lang="en-US" sz="3200" dirty="0" err="1">
                <a:latin typeface="Arial" pitchFamily="34" charset="0"/>
                <a:cs typeface="Arial" pitchFamily="34" charset="0"/>
              </a:rPr>
              <a:t>của</a:t>
            </a:r>
            <a:r>
              <a:rPr lang="en-US" sz="3200" dirty="0">
                <a:latin typeface="Arial" pitchFamily="34" charset="0"/>
                <a:cs typeface="Arial" pitchFamily="34" charset="0"/>
              </a:rPr>
              <a:t> </a:t>
            </a:r>
            <a:r>
              <a:rPr lang="en-US" sz="3200" dirty="0" err="1">
                <a:latin typeface="Arial" pitchFamily="34" charset="0"/>
                <a:cs typeface="Arial" pitchFamily="34" charset="0"/>
              </a:rPr>
              <a:t>Việt</a:t>
            </a:r>
            <a:r>
              <a:rPr lang="en-US" sz="3200" dirty="0">
                <a:latin typeface="Arial" pitchFamily="34" charset="0"/>
                <a:cs typeface="Arial" pitchFamily="34" charset="0"/>
              </a:rPr>
              <a:t> </a:t>
            </a:r>
            <a:r>
              <a:rPr lang="en-US" sz="3200" dirty="0" err="1">
                <a:latin typeface="Arial" pitchFamily="34" charset="0"/>
                <a:cs typeface="Arial" pitchFamily="34" charset="0"/>
              </a:rPr>
              <a:t>nói</a:t>
            </a:r>
            <a:r>
              <a:rPr lang="en-US" sz="3200" dirty="0">
                <a:latin typeface="Arial" pitchFamily="34" charset="0"/>
                <a:cs typeface="Arial" pitchFamily="34" charset="0"/>
              </a:rPr>
              <a:t>: “</a:t>
            </a:r>
            <a:r>
              <a:rPr lang="en-US" sz="3200" dirty="0" err="1">
                <a:latin typeface="Arial" pitchFamily="34" charset="0"/>
                <a:cs typeface="Arial" pitchFamily="34" charset="0"/>
              </a:rPr>
              <a:t>Khi</a:t>
            </a:r>
            <a:r>
              <a:rPr lang="en-US" sz="3200" dirty="0">
                <a:latin typeface="Arial" pitchFamily="34" charset="0"/>
                <a:cs typeface="Arial" pitchFamily="34" charset="0"/>
              </a:rPr>
              <a:t> </a:t>
            </a:r>
            <a:r>
              <a:rPr lang="en-US" sz="3200" dirty="0" err="1">
                <a:latin typeface="Arial" pitchFamily="34" charset="0"/>
                <a:cs typeface="Arial" pitchFamily="34" charset="0"/>
              </a:rPr>
              <a:t>cháu</a:t>
            </a:r>
            <a:r>
              <a:rPr lang="en-US" sz="3200" dirty="0">
                <a:latin typeface="Arial" pitchFamily="34" charset="0"/>
                <a:cs typeface="Arial" pitchFamily="34" charset="0"/>
              </a:rPr>
              <a:t> </a:t>
            </a:r>
            <a:r>
              <a:rPr lang="en-US" sz="3200" dirty="0" err="1">
                <a:latin typeface="Arial" pitchFamily="34" charset="0"/>
                <a:cs typeface="Arial" pitchFamily="34" charset="0"/>
              </a:rPr>
              <a:t>đem</a:t>
            </a:r>
            <a:r>
              <a:rPr lang="en-US" sz="3200" dirty="0">
                <a:latin typeface="Arial" pitchFamily="34" charset="0"/>
                <a:cs typeface="Arial" pitchFamily="34" charset="0"/>
              </a:rPr>
              <a:t> </a:t>
            </a:r>
            <a:r>
              <a:rPr lang="en-US" sz="3200" dirty="0" err="1">
                <a:latin typeface="Arial" pitchFamily="34" charset="0"/>
                <a:cs typeface="Arial" pitchFamily="34" charset="0"/>
              </a:rPr>
              <a:t>chậu</a:t>
            </a:r>
            <a:r>
              <a:rPr lang="en-US" sz="3200" dirty="0">
                <a:latin typeface="Arial" pitchFamily="34" charset="0"/>
                <a:cs typeface="Arial" pitchFamily="34" charset="0"/>
              </a:rPr>
              <a:t> </a:t>
            </a:r>
            <a:r>
              <a:rPr lang="en-US" sz="3200" dirty="0" err="1">
                <a:latin typeface="Arial" pitchFamily="34" charset="0"/>
                <a:cs typeface="Arial" pitchFamily="34" charset="0"/>
              </a:rPr>
              <a:t>cây</a:t>
            </a:r>
            <a:r>
              <a:rPr lang="en-US" sz="3200" dirty="0">
                <a:latin typeface="Arial" pitchFamily="34" charset="0"/>
                <a:cs typeface="Arial" pitchFamily="34" charset="0"/>
              </a:rPr>
              <a:t> </a:t>
            </a:r>
            <a:r>
              <a:rPr lang="en-US" sz="3200" dirty="0" err="1">
                <a:latin typeface="Arial" pitchFamily="34" charset="0"/>
                <a:cs typeface="Arial" pitchFamily="34" charset="0"/>
              </a:rPr>
              <a:t>về</a:t>
            </a:r>
            <a:r>
              <a:rPr lang="en-US" sz="3200" dirty="0">
                <a:latin typeface="Arial" pitchFamily="34" charset="0"/>
                <a:cs typeface="Arial" pitchFamily="34" charset="0"/>
              </a:rPr>
              <a:t>, </a:t>
            </a:r>
            <a:r>
              <a:rPr lang="en-US" sz="3200" dirty="0" err="1">
                <a:latin typeface="Arial" pitchFamily="34" charset="0"/>
                <a:cs typeface="Arial" pitchFamily="34" charset="0"/>
              </a:rPr>
              <a:t>vợ</a:t>
            </a:r>
            <a:r>
              <a:rPr lang="en-US" sz="3200" dirty="0">
                <a:latin typeface="Arial" pitchFamily="34" charset="0"/>
                <a:cs typeface="Arial" pitchFamily="34" charset="0"/>
              </a:rPr>
              <a:t> </a:t>
            </a:r>
            <a:r>
              <a:rPr lang="en-US" sz="3200" dirty="0" err="1">
                <a:latin typeface="Arial" pitchFamily="34" charset="0"/>
                <a:cs typeface="Arial" pitchFamily="34" charset="0"/>
              </a:rPr>
              <a:t>chồng</a:t>
            </a:r>
            <a:r>
              <a:rPr lang="en-US" sz="3200" dirty="0">
                <a:latin typeface="Arial" pitchFamily="34" charset="0"/>
                <a:cs typeface="Arial" pitchFamily="34" charset="0"/>
              </a:rPr>
              <a:t> </a:t>
            </a:r>
            <a:r>
              <a:rPr lang="en-US" sz="3200" dirty="0" err="1">
                <a:latin typeface="Arial" pitchFamily="34" charset="0"/>
                <a:cs typeface="Arial" pitchFamily="34" charset="0"/>
              </a:rPr>
              <a:t>tôi</a:t>
            </a:r>
            <a:r>
              <a:rPr lang="en-US" sz="3200" dirty="0">
                <a:latin typeface="Arial" pitchFamily="34" charset="0"/>
                <a:cs typeface="Arial" pitchFamily="34" charset="0"/>
              </a:rPr>
              <a:t> </a:t>
            </a:r>
            <a:r>
              <a:rPr lang="en-US" sz="3200" dirty="0" err="1">
                <a:latin typeface="Arial" pitchFamily="34" charset="0"/>
                <a:cs typeface="Arial" pitchFamily="34" charset="0"/>
              </a:rPr>
              <a:t>đã</a:t>
            </a:r>
            <a:r>
              <a:rPr lang="en-US" sz="3200" dirty="0">
                <a:latin typeface="Arial" pitchFamily="34" charset="0"/>
                <a:cs typeface="Arial" pitchFamily="34" charset="0"/>
              </a:rPr>
              <a:t> </a:t>
            </a:r>
            <a:r>
              <a:rPr lang="en-US" sz="3200" dirty="0" err="1">
                <a:latin typeface="Arial" pitchFamily="34" charset="0"/>
                <a:cs typeface="Arial" pitchFamily="34" charset="0"/>
              </a:rPr>
              <a:t>mừng</a:t>
            </a:r>
            <a:r>
              <a:rPr lang="en-US" sz="3200" dirty="0">
                <a:latin typeface="Arial" pitchFamily="34" charset="0"/>
                <a:cs typeface="Arial" pitchFamily="34" charset="0"/>
              </a:rPr>
              <a:t> </a:t>
            </a:r>
            <a:r>
              <a:rPr lang="en-US" sz="3200" dirty="0" err="1">
                <a:latin typeface="Arial" pitchFamily="34" charset="0"/>
                <a:cs typeface="Arial" pitchFamily="34" charset="0"/>
              </a:rPr>
              <a:t>rớt</a:t>
            </a:r>
            <a:r>
              <a:rPr lang="en-US" sz="3200" dirty="0">
                <a:latin typeface="Arial" pitchFamily="34" charset="0"/>
                <a:cs typeface="Arial" pitchFamily="34" charset="0"/>
              </a:rPr>
              <a:t> </a:t>
            </a:r>
            <a:r>
              <a:rPr lang="en-US" sz="3200" dirty="0" err="1">
                <a:latin typeface="Arial" pitchFamily="34" charset="0"/>
                <a:cs typeface="Arial" pitchFamily="34" charset="0"/>
              </a:rPr>
              <a:t>nước</a:t>
            </a:r>
            <a:r>
              <a:rPr lang="en-US" sz="3200" dirty="0">
                <a:latin typeface="Arial" pitchFamily="34" charset="0"/>
                <a:cs typeface="Arial" pitchFamily="34" charset="0"/>
              </a:rPr>
              <a:t> </a:t>
            </a:r>
            <a:r>
              <a:rPr lang="en-US" sz="3200" dirty="0" err="1">
                <a:latin typeface="Arial" pitchFamily="34" charset="0"/>
                <a:cs typeface="Arial" pitchFamily="34" charset="0"/>
              </a:rPr>
              <a:t>mắt</a:t>
            </a:r>
            <a:r>
              <a:rPr lang="en-US" sz="3200" dirty="0">
                <a:latin typeface="Arial" pitchFamily="34" charset="0"/>
                <a:cs typeface="Arial" pitchFamily="34" charset="0"/>
              </a:rPr>
              <a:t>. </a:t>
            </a:r>
            <a:r>
              <a:rPr lang="en-US" sz="3200" dirty="0" err="1">
                <a:latin typeface="Arial" pitchFamily="34" charset="0"/>
                <a:cs typeface="Arial" pitchFamily="34" charset="0"/>
              </a:rPr>
              <a:t>Thầy</a:t>
            </a:r>
            <a:r>
              <a:rPr lang="en-US" sz="3200" dirty="0">
                <a:latin typeface="Arial" pitchFamily="34" charset="0"/>
                <a:cs typeface="Arial" pitchFamily="34" charset="0"/>
              </a:rPr>
              <a:t> </a:t>
            </a:r>
            <a:r>
              <a:rPr lang="en-US" sz="3200" dirty="0" err="1">
                <a:latin typeface="Arial" pitchFamily="34" charset="0"/>
                <a:cs typeface="Arial" pitchFamily="34" charset="0"/>
              </a:rPr>
              <a:t>giáo</a:t>
            </a:r>
            <a:r>
              <a:rPr lang="en-US" sz="3200" dirty="0">
                <a:latin typeface="Arial" pitchFamily="34" charset="0"/>
                <a:cs typeface="Arial" pitchFamily="34" charset="0"/>
              </a:rPr>
              <a:t> </a:t>
            </a:r>
            <a:r>
              <a:rPr lang="en-US" sz="3200" dirty="0" err="1">
                <a:latin typeface="Arial" pitchFamily="34" charset="0"/>
                <a:cs typeface="Arial" pitchFamily="34" charset="0"/>
              </a:rPr>
              <a:t>của</a:t>
            </a:r>
            <a:r>
              <a:rPr lang="en-US" sz="3200" dirty="0">
                <a:latin typeface="Arial" pitchFamily="34" charset="0"/>
                <a:cs typeface="Arial" pitchFamily="34" charset="0"/>
              </a:rPr>
              <a:t> </a:t>
            </a:r>
            <a:r>
              <a:rPr lang="en-US" sz="3200" dirty="0" err="1">
                <a:latin typeface="Arial" pitchFamily="34" charset="0"/>
                <a:cs typeface="Arial" pitchFamily="34" charset="0"/>
              </a:rPr>
              <a:t>cháu</a:t>
            </a:r>
            <a:r>
              <a:rPr lang="en-US" sz="3200" dirty="0">
                <a:latin typeface="Arial" pitchFamily="34" charset="0"/>
                <a:cs typeface="Arial" pitchFamily="34" charset="0"/>
              </a:rPr>
              <a:t> </a:t>
            </a:r>
            <a:r>
              <a:rPr lang="en-US" sz="3200" dirty="0" err="1">
                <a:latin typeface="Arial" pitchFamily="34" charset="0"/>
                <a:cs typeface="Arial" pitchFamily="34" charset="0"/>
              </a:rPr>
              <a:t>đã</a:t>
            </a:r>
            <a:r>
              <a:rPr lang="en-US" sz="3200" dirty="0">
                <a:latin typeface="Arial" pitchFamily="34" charset="0"/>
                <a:cs typeface="Arial" pitchFamily="34" charset="0"/>
              </a:rPr>
              <a:t> </a:t>
            </a:r>
            <a:r>
              <a:rPr lang="en-US" sz="3200" dirty="0" err="1">
                <a:latin typeface="Arial" pitchFamily="34" charset="0"/>
                <a:cs typeface="Arial" pitchFamily="34" charset="0"/>
              </a:rPr>
              <a:t>làm</a:t>
            </a:r>
            <a:r>
              <a:rPr lang="en-US" sz="3200" dirty="0">
                <a:latin typeface="Arial" pitchFamily="34" charset="0"/>
                <a:cs typeface="Arial" pitchFamily="34" charset="0"/>
              </a:rPr>
              <a:t> </a:t>
            </a:r>
            <a:r>
              <a:rPr lang="en-US" sz="3200" dirty="0" err="1">
                <a:latin typeface="Arial" pitchFamily="34" charset="0"/>
                <a:cs typeface="Arial" pitchFamily="34" charset="0"/>
              </a:rPr>
              <a:t>thay</a:t>
            </a:r>
            <a:r>
              <a:rPr lang="en-US" sz="3200" dirty="0">
                <a:latin typeface="Arial" pitchFamily="34" charset="0"/>
                <a:cs typeface="Arial" pitchFamily="34" charset="0"/>
              </a:rPr>
              <a:t> </a:t>
            </a:r>
            <a:r>
              <a:rPr lang="en-US" sz="3200" dirty="0" err="1">
                <a:latin typeface="Arial" pitchFamily="34" charset="0"/>
                <a:cs typeface="Arial" pitchFamily="34" charset="0"/>
              </a:rPr>
              <a:t>đổi</a:t>
            </a:r>
            <a:r>
              <a:rPr lang="en-US" sz="3200" dirty="0">
                <a:latin typeface="Arial" pitchFamily="34" charset="0"/>
                <a:cs typeface="Arial" pitchFamily="34" charset="0"/>
              </a:rPr>
              <a:t> </a:t>
            </a:r>
            <a:r>
              <a:rPr lang="en-US" sz="3200" dirty="0" err="1">
                <a:latin typeface="Arial" pitchFamily="34" charset="0"/>
                <a:cs typeface="Arial" pitchFamily="34" charset="0"/>
              </a:rPr>
              <a:t>cháu</a:t>
            </a:r>
            <a:r>
              <a:rPr lang="en-US" sz="3200" dirty="0">
                <a:latin typeface="Arial" pitchFamily="34" charset="0"/>
                <a:cs typeface="Arial" pitchFamily="34" charset="0"/>
              </a:rPr>
              <a:t>.”.</a:t>
            </a:r>
            <a:endParaRPr lang="vi-VN" sz="3200" dirty="0">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33" y="1253302"/>
            <a:ext cx="1524006" cy="15240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096" y="3200400"/>
            <a:ext cx="1577876" cy="1577876"/>
          </a:xfrm>
          <a:prstGeom prst="rect">
            <a:avLst/>
          </a:prstGeom>
        </p:spPr>
      </p:pic>
      <p:sp>
        <p:nvSpPr>
          <p:cNvPr id="6" name="Rounded Rectangle 5"/>
          <p:cNvSpPr/>
          <p:nvPr/>
        </p:nvSpPr>
        <p:spPr>
          <a:xfrm>
            <a:off x="304006" y="990600"/>
            <a:ext cx="11430000" cy="4953000"/>
          </a:xfrm>
          <a:prstGeom prst="roundRect">
            <a:avLst/>
          </a:prstGeom>
          <a:no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0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04406" y="2743200"/>
            <a:ext cx="5477140" cy="1200329"/>
          </a:xfrm>
          <a:prstGeom prst="rect">
            <a:avLst/>
          </a:prstGeom>
          <a:noFill/>
        </p:spPr>
        <p:txBody>
          <a:bodyPr wrap="none" lIns="91440" tIns="45720" rIns="91440" bIns="45720">
            <a:spAutoFit/>
          </a:bodyPr>
          <a:lstStyle/>
          <a:p>
            <a:pPr algn="ct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pitchFamily="34" charset="0"/>
                <a:cs typeface="Arial" pitchFamily="34" charset="0"/>
              </a:rPr>
              <a:t>Luyện</a:t>
            </a:r>
            <a:r>
              <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pitchFamily="34" charset="0"/>
                <a:cs typeface="Arial" pitchFamily="34" charset="0"/>
              </a:rPr>
              <a:t> </a:t>
            </a:r>
            <a:r>
              <a:rPr lang="en-US" sz="7200" b="1" cap="all" dirty="0" err="1">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pitchFamily="34" charset="0"/>
                <a:cs typeface="Arial" pitchFamily="34" charset="0"/>
              </a:rPr>
              <a:t>tập</a:t>
            </a:r>
            <a:endParaRPr lang="en-US" sz="72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10608045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4" name="Rectangle 3"/>
          <p:cNvSpPr/>
          <p:nvPr/>
        </p:nvSpPr>
        <p:spPr>
          <a:xfrm>
            <a:off x="1599406" y="565524"/>
            <a:ext cx="8369599" cy="646331"/>
          </a:xfrm>
          <a:prstGeom prst="rect">
            <a:avLst/>
          </a:prstGeom>
        </p:spPr>
        <p:txBody>
          <a:bodyPr wrap="none">
            <a:spAutoFit/>
          </a:bodyPr>
          <a:lstStyle/>
          <a:p>
            <a:r>
              <a:rPr lang="en-US" sz="3200" b="1" dirty="0">
                <a:solidFill>
                  <a:srgbClr val="0000FF"/>
                </a:solidFill>
                <a:latin typeface="Arial" pitchFamily="34" charset="0"/>
                <a:cs typeface="Arial" pitchFamily="34" charset="0"/>
              </a:rPr>
              <a:t>1. </a:t>
            </a:r>
            <a:r>
              <a:rPr lang="en-US" sz="3200" b="1" dirty="0" err="1">
                <a:solidFill>
                  <a:srgbClr val="0000FF"/>
                </a:solidFill>
                <a:latin typeface="Arial" pitchFamily="34" charset="0"/>
                <a:cs typeface="Arial" pitchFamily="34" charset="0"/>
              </a:rPr>
              <a:t>Tìm</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trong</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bài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một</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câu</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yêu</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cầu</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đề</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nghị</a:t>
            </a:r>
            <a:r>
              <a:rPr lang="en-US" sz="3600" b="1" dirty="0">
                <a:solidFill>
                  <a:srgbClr val="0000FF"/>
                </a:solidFill>
                <a:latin typeface="Arial" pitchFamily="34" charset="0"/>
                <a:cs typeface="Arial" pitchFamily="34" charset="0"/>
              </a:rPr>
              <a:t>.</a:t>
            </a:r>
          </a:p>
        </p:txBody>
      </p:sp>
      <p:sp>
        <p:nvSpPr>
          <p:cNvPr id="5" name="Cloud 4"/>
          <p:cNvSpPr/>
          <p:nvPr/>
        </p:nvSpPr>
        <p:spPr>
          <a:xfrm>
            <a:off x="2513806" y="1600200"/>
            <a:ext cx="6934200" cy="1752600"/>
          </a:xfrm>
          <a:prstGeom prst="cloud">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itchFamily="34" charset="0"/>
                <a:cs typeface="Arial" pitchFamily="34" charset="0"/>
              </a:rPr>
              <a:t>Các</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em</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cố</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gắng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nhé</a:t>
            </a:r>
            <a:r>
              <a:rPr lang="en-US" sz="3200" dirty="0">
                <a:solidFill>
                  <a:schemeClr val="tx1"/>
                </a:solidFill>
                <a:latin typeface="Arial" pitchFamily="34" charset="0"/>
                <a:cs typeface="Arial" pitchFamily="34" charset="0"/>
              </a:rPr>
              <a:t>!</a:t>
            </a:r>
          </a:p>
        </p:txBody>
      </p:sp>
      <p:sp>
        <p:nvSpPr>
          <p:cNvPr id="6" name="Rectangle 5"/>
          <p:cNvSpPr/>
          <p:nvPr/>
        </p:nvSpPr>
        <p:spPr>
          <a:xfrm>
            <a:off x="1599406" y="3741144"/>
            <a:ext cx="9719913" cy="584775"/>
          </a:xfrm>
          <a:prstGeom prst="rect">
            <a:avLst/>
          </a:prstGeom>
        </p:spPr>
        <p:txBody>
          <a:bodyPr wrap="square">
            <a:spAutoFit/>
          </a:bodyPr>
          <a:lstStyle/>
          <a:p>
            <a:pPr algn="ctr"/>
            <a:r>
              <a:rPr lang="en-US" sz="3200" b="1" dirty="0">
                <a:solidFill>
                  <a:srgbClr val="0000FF"/>
                </a:solidFill>
                <a:latin typeface="Arial" pitchFamily="34" charset="0"/>
                <a:cs typeface="Arial" pitchFamily="34" charset="0"/>
              </a:rPr>
              <a:t>2. </a:t>
            </a:r>
            <a:r>
              <a:rPr lang="vi-VN" sz="3200" b="1" dirty="0">
                <a:solidFill>
                  <a:srgbClr val="0000FF"/>
                </a:solidFill>
                <a:latin typeface="Arial" pitchFamily="34" charset="0"/>
                <a:cs typeface="Arial" pitchFamily="34" charset="0"/>
              </a:rPr>
              <a:t>Em thích cách nói nào dưới đây hơn? Vì sao?</a:t>
            </a:r>
          </a:p>
        </p:txBody>
      </p:sp>
      <p:sp>
        <p:nvSpPr>
          <p:cNvPr id="7" name="Rectangle 6"/>
          <p:cNvSpPr/>
          <p:nvPr/>
        </p:nvSpPr>
        <p:spPr>
          <a:xfrm>
            <a:off x="2742406" y="4387475"/>
            <a:ext cx="6477000" cy="1481175"/>
          </a:xfrm>
          <a:prstGeom prst="rect">
            <a:avLst/>
          </a:prstGeom>
        </p:spPr>
        <p:txBody>
          <a:bodyPr wrap="square">
            <a:spAutoFit/>
          </a:bodyPr>
          <a:lstStyle/>
          <a:p>
            <a:pPr>
              <a:lnSpc>
                <a:spcPct val="150000"/>
              </a:lnSpc>
            </a:pPr>
            <a:r>
              <a:rPr lang="vi-VN" sz="3200" b="1" dirty="0">
                <a:solidFill>
                  <a:srgbClr val="0000FF"/>
                </a:solidFill>
                <a:latin typeface="Arial" pitchFamily="34" charset="0"/>
                <a:cs typeface="Arial" pitchFamily="34" charset="0"/>
              </a:rPr>
              <a:t>a</a:t>
            </a:r>
            <a:r>
              <a:rPr lang="en-US" sz="3200" b="1" dirty="0">
                <a:solidFill>
                  <a:srgbClr val="0000FF"/>
                </a:solidFill>
                <a:latin typeface="Arial" pitchFamily="34" charset="0"/>
                <a:cs typeface="Arial" pitchFamily="34" charset="0"/>
              </a:rPr>
              <a:t>)</a:t>
            </a:r>
            <a:r>
              <a:rPr lang="vi-VN" sz="3200" b="1" dirty="0">
                <a:solidFill>
                  <a:srgbClr val="0000FF"/>
                </a:solidFill>
                <a:latin typeface="Arial" pitchFamily="34" charset="0"/>
                <a:cs typeface="Arial" pitchFamily="34" charset="0"/>
              </a:rPr>
              <a:t> Các em phải cố gắng!</a:t>
            </a:r>
          </a:p>
          <a:p>
            <a:pPr>
              <a:lnSpc>
                <a:spcPct val="150000"/>
              </a:lnSpc>
            </a:pPr>
            <a:r>
              <a:rPr lang="vi-VN" sz="3200" b="1" dirty="0">
                <a:solidFill>
                  <a:srgbClr val="0000FF"/>
                </a:solidFill>
                <a:latin typeface="Arial" pitchFamily="34" charset="0"/>
                <a:cs typeface="Arial" pitchFamily="34" charset="0"/>
              </a:rPr>
              <a:t>b</a:t>
            </a:r>
            <a:r>
              <a:rPr lang="en-US" sz="3200" b="1" dirty="0">
                <a:solidFill>
                  <a:srgbClr val="0000FF"/>
                </a:solidFill>
                <a:latin typeface="Arial" pitchFamily="34" charset="0"/>
                <a:cs typeface="Arial" pitchFamily="34" charset="0"/>
              </a:rPr>
              <a:t>)</a:t>
            </a:r>
            <a:r>
              <a:rPr lang="vi-VN" sz="3200" b="1" dirty="0">
                <a:solidFill>
                  <a:srgbClr val="0000FF"/>
                </a:solidFill>
                <a:latin typeface="Arial" pitchFamily="34" charset="0"/>
                <a:cs typeface="Arial" pitchFamily="34" charset="0"/>
              </a:rPr>
              <a:t> Các em cố gắng nhé!</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136329"/>
            <a:ext cx="1524006" cy="152400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3302307"/>
            <a:ext cx="1524006" cy="1524006"/>
          </a:xfrm>
          <a:prstGeom prst="rect">
            <a:avLst/>
          </a:prstGeom>
        </p:spPr>
      </p:pic>
    </p:spTree>
    <p:extLst>
      <p:ext uri="{BB962C8B-B14F-4D97-AF65-F5344CB8AC3E}">
        <p14:creationId xmlns:p14="http://schemas.microsoft.com/office/powerpoint/2010/main" val="221058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275806" y="404815"/>
            <a:ext cx="5943600" cy="5857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0000"/>
                </a:solidFill>
                <a:latin typeface="Arial" pitchFamily="34" charset="0"/>
                <a:cs typeface="Arial" pitchFamily="34" charset="0"/>
              </a:rPr>
              <a:t>Những</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cây</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sen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đá</a:t>
            </a:r>
            <a:endParaRPr lang="en-US" b="1" dirty="0">
              <a:solidFill>
                <a:srgbClr val="FF0000"/>
              </a:solidFill>
              <a:latin typeface="Arial" pitchFamily="34" charset="0"/>
              <a:cs typeface="Arial" pitchFamily="34" charset="0"/>
            </a:endParaRPr>
          </a:p>
        </p:txBody>
      </p:sp>
      <p:sp>
        <p:nvSpPr>
          <p:cNvPr id="7" name="Subtitle 2"/>
          <p:cNvSpPr txBox="1">
            <a:spLocks/>
          </p:cNvSpPr>
          <p:nvPr/>
        </p:nvSpPr>
        <p:spPr>
          <a:xfrm>
            <a:off x="304006" y="1371600"/>
            <a:ext cx="11582400" cy="3657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b="1" dirty="0">
                <a:latin typeface="Arial" pitchFamily="34" charset="0"/>
                <a:cs typeface="Arial" pitchFamily="34" charset="0"/>
              </a:rPr>
              <a:t>1</a:t>
            </a:r>
            <a:r>
              <a:rPr lang="vi-VN" dirty="0">
                <a:latin typeface="Arial" pitchFamily="34" charset="0"/>
                <a:cs typeface="Arial" pitchFamily="34" charset="0"/>
              </a:rPr>
              <a:t>. Một hôm, thầy Huy mang đến lớp một chậu sen đá. Thầy bảo:</a:t>
            </a:r>
          </a:p>
          <a:p>
            <a:pPr marL="0" indent="0" algn="just">
              <a:buNone/>
            </a:pPr>
            <a:r>
              <a:rPr lang="vi-VN" dirty="0">
                <a:latin typeface="Arial" pitchFamily="34" charset="0"/>
                <a:cs typeface="Arial" pitchFamily="34" charset="0"/>
              </a:rPr>
              <a:t>- Cây này có rất nhiều cây con. Mỗi tuần, thầy sẽ tặng một cây cho em nào đạt kết quả học tập cao nhất trong tuần. Các em cố gắng nhé!</a:t>
            </a:r>
          </a:p>
          <a:p>
            <a:pPr marL="0" indent="0" algn="just">
              <a:buNone/>
            </a:pPr>
            <a:r>
              <a:rPr lang="vi-VN" b="1" dirty="0">
                <a:latin typeface="Arial" pitchFamily="34" charset="0"/>
                <a:cs typeface="Arial" pitchFamily="34" charset="0"/>
              </a:rPr>
              <a:t>2.</a:t>
            </a:r>
            <a:r>
              <a:rPr lang="vi-VN" dirty="0">
                <a:latin typeface="Arial" pitchFamily="34" charset="0"/>
                <a:cs typeface="Arial" pitchFamily="34" charset="0"/>
              </a:rPr>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p:txBody>
      </p:sp>
    </p:spTree>
    <p:extLst>
      <p:ext uri="{BB962C8B-B14F-4D97-AF65-F5344CB8AC3E}">
        <p14:creationId xmlns:p14="http://schemas.microsoft.com/office/powerpoint/2010/main" val="33026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2000"/>
          </a:stretch>
        </a:blipFill>
        <a:effectLst/>
      </p:bgPr>
    </p:bg>
    <p:spTree>
      <p:nvGrpSpPr>
        <p:cNvPr id="1" name=""/>
        <p:cNvGrpSpPr/>
        <p:nvPr/>
      </p:nvGrpSpPr>
      <p:grpSpPr>
        <a:xfrm>
          <a:off x="0" y="0"/>
          <a:ext cx="0" cy="0"/>
          <a:chOff x="0" y="0"/>
          <a:chExt cx="0" cy="0"/>
        </a:xfrm>
      </p:grpSpPr>
      <p:sp>
        <p:nvSpPr>
          <p:cNvPr id="3" name="Rectangle 2"/>
          <p:cNvSpPr/>
          <p:nvPr/>
        </p:nvSpPr>
        <p:spPr>
          <a:xfrm>
            <a:off x="456406" y="228600"/>
            <a:ext cx="10902518" cy="3693319"/>
          </a:xfrm>
          <a:prstGeom prst="rect">
            <a:avLst/>
          </a:prstGeom>
        </p:spPr>
        <p:txBody>
          <a:bodyPr wrap="square">
            <a:spAutoFit/>
          </a:bodyPr>
          <a:lstStyle/>
          <a:p>
            <a:pPr algn="just"/>
            <a:r>
              <a:rPr lang="vi-VN" sz="3200" b="1" dirty="0">
                <a:latin typeface="Arial" pitchFamily="34" charset="0"/>
                <a:cs typeface="Arial" pitchFamily="34" charset="0"/>
              </a:rPr>
              <a:t>3.</a:t>
            </a:r>
            <a:r>
              <a:rPr lang="vi-VN" sz="3200" dirty="0">
                <a:latin typeface="Arial" pitchFamily="34" charset="0"/>
                <a:cs typeface="Arial" pitchFamily="34" charset="0"/>
              </a:rPr>
              <a:t> Một thời gian sau, cây sen đá của Việt lớn lên, sinh ra rất nhiều cây con. Việt tách chúng ra, trồng vào nhiều chậu khác rồi treo lên. Ai đến chơi cũng trầm trồ về những chậu cây xinh đẹp ấy. Bố Việt nói:</a:t>
            </a:r>
          </a:p>
          <a:p>
            <a:pPr algn="just"/>
            <a:r>
              <a:rPr lang="vi-VN" sz="3200" dirty="0">
                <a:latin typeface="Arial" pitchFamily="34" charset="0"/>
                <a:cs typeface="Arial" pitchFamily="34" charset="0"/>
              </a:rPr>
              <a:t>- Khi cháu đem chậu cây về, vợ chồng tôi đã mừng rơi nước mắt. Thầy giáo của cháu đã làm thay đổi cháu.</a:t>
            </a:r>
          </a:p>
          <a:p>
            <a:pPr algn="r"/>
            <a:r>
              <a:rPr lang="vi-VN" sz="3200" i="1" dirty="0">
                <a:latin typeface="Arial" pitchFamily="34" charset="0"/>
                <a:cs typeface="Arial" pitchFamily="34" charset="0"/>
              </a:rPr>
              <a:t>Theo Thái Hiển</a:t>
            </a:r>
            <a:endParaRPr lang="vi-VN" sz="3200" dirty="0">
              <a:latin typeface="Arial" pitchFamily="34" charset="0"/>
              <a:cs typeface="Arial" pitchFamily="34" charset="0"/>
            </a:endParaRPr>
          </a:p>
          <a:p>
            <a:pPr algn="just"/>
            <a:endParaRPr lang="en-US" sz="1000" dirty="0">
              <a:latin typeface="Arial" pitchFamily="34" charset="0"/>
              <a:cs typeface="Arial" pitchFamily="34" charset="0"/>
            </a:endParaRPr>
          </a:p>
        </p:txBody>
      </p:sp>
      <p:pic>
        <p:nvPicPr>
          <p:cNvPr id="5" name="Picture 4"/>
          <p:cNvPicPr>
            <a:picLocks noChangeAspect="1"/>
          </p:cNvPicPr>
          <p:nvPr/>
        </p:nvPicPr>
        <p:blipFill rotWithShape="1">
          <a:blip r:embed="rId3"/>
          <a:srcRect l="8589" t="2285"/>
          <a:stretch/>
        </p:blipFill>
        <p:spPr>
          <a:xfrm>
            <a:off x="3428206" y="3544601"/>
            <a:ext cx="4489882" cy="3313399"/>
          </a:xfrm>
          <a:prstGeom prst="roundRect">
            <a:avLst/>
          </a:prstGeom>
        </p:spPr>
      </p:pic>
    </p:spTree>
    <p:extLst>
      <p:ext uri="{BB962C8B-B14F-4D97-AF65-F5344CB8AC3E}">
        <p14:creationId xmlns:p14="http://schemas.microsoft.com/office/powerpoint/2010/main" val="165956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2894806" y="609600"/>
            <a:ext cx="9144000" cy="1015663"/>
          </a:xfrm>
          <a:prstGeom prst="rect">
            <a:avLst/>
          </a:prstGeom>
          <a:noFill/>
        </p:spPr>
        <p:txBody>
          <a:bodyPr wrap="square" rtlCol="0">
            <a:spAutoFit/>
          </a:bodyPr>
          <a:lstStyle/>
          <a:p>
            <a:pPr algn="ctr"/>
            <a:r>
              <a:rPr lang="en-US" sz="6000" b="1" dirty="0">
                <a:ln w="1905"/>
                <a:solidFill>
                  <a:srgbClr val="0070C0"/>
                </a:solidFill>
                <a:effectLst>
                  <a:innerShdw blurRad="69850" dist="43180" dir="5400000">
                    <a:srgbClr val="000000">
                      <a:alpha val="65000"/>
                    </a:srgbClr>
                  </a:innerShdw>
                </a:effectLst>
                <a:latin typeface="Arial" pitchFamily="34" charset="0"/>
                <a:cs typeface="Arial" pitchFamily="34" charset="0"/>
              </a:rPr>
              <a:t>CỦNG CỐ - DẶN DÒ</a:t>
            </a:r>
            <a:endParaRPr lang="vi-VN" sz="6000" b="1" dirty="0">
              <a:ln w="1905"/>
              <a:solidFill>
                <a:srgbClr val="0070C0"/>
              </a:solidFill>
              <a:effectLst>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val="705692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5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6358133" y="769935"/>
            <a:ext cx="6083543" cy="3694015"/>
          </a:xfrm>
          <a:prstGeom prst="rect">
            <a:avLst/>
          </a:prstGeom>
        </p:spPr>
      </p:pic>
      <p:pic>
        <p:nvPicPr>
          <p:cNvPr id="19" name="Picture 18"/>
          <p:cNvPicPr>
            <a:picLocks noChangeAspect="1"/>
          </p:cNvPicPr>
          <p:nvPr/>
        </p:nvPicPr>
        <p:blipFill>
          <a:blip r:embed="rId5"/>
          <a:stretch>
            <a:fillRect/>
          </a:stretch>
        </p:blipFill>
        <p:spPr>
          <a:xfrm>
            <a:off x="773037" y="1933278"/>
            <a:ext cx="6662638" cy="2944240"/>
          </a:xfrm>
          <a:prstGeom prst="rect">
            <a:avLst/>
          </a:prstGeom>
        </p:spPr>
      </p:pic>
      <p:pic>
        <p:nvPicPr>
          <p:cNvPr id="16" name="Picture 15"/>
          <p:cNvPicPr>
            <a:picLocks noChangeAspect="1"/>
          </p:cNvPicPr>
          <p:nvPr/>
        </p:nvPicPr>
        <p:blipFill>
          <a:blip r:embed="rId6"/>
          <a:stretch>
            <a:fillRect/>
          </a:stretch>
        </p:blipFill>
        <p:spPr>
          <a:xfrm>
            <a:off x="-449206" y="4439883"/>
            <a:ext cx="5748277" cy="24078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79473" y="2565771"/>
            <a:ext cx="2410833"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7599" y="2183044"/>
            <a:ext cx="2599886" cy="24373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0647" y="4241693"/>
            <a:ext cx="6441623" cy="2723175"/>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sp>
        <p:nvSpPr>
          <p:cNvPr id="23" name="TextBox 22"/>
          <p:cNvSpPr txBox="1"/>
          <p:nvPr/>
        </p:nvSpPr>
        <p:spPr>
          <a:xfrm>
            <a:off x="3069282" y="138329"/>
            <a:ext cx="4310480" cy="2123402"/>
          </a:xfrm>
          <a:prstGeom prst="rect">
            <a:avLst/>
          </a:prstGeom>
          <a:noFill/>
        </p:spPr>
        <p:txBody>
          <a:bodyPr wrap="square" rtlCol="0">
            <a:spAutoFit/>
          </a:bodyPr>
          <a:lstStyle/>
          <a:p>
            <a:pPr algn="ctr"/>
            <a:r>
              <a:rPr lang="en-US" sz="6599" b="1" dirty="0">
                <a:solidFill>
                  <a:srgbClr val="FF0000"/>
                </a:solidFill>
                <a:latin typeface="Times New Roman" panose="02020603050405020304" pitchFamily="18" charset="0"/>
                <a:cs typeface="Times New Roman" panose="02020603050405020304" pitchFamily="18" charset="0"/>
              </a:rPr>
              <a:t> </a:t>
            </a:r>
            <a:r>
              <a:rPr lang="en-US" sz="6599" b="1" dirty="0">
                <a:solidFill>
                  <a:srgbClr val="FF0000"/>
                </a:solidFill>
                <a:latin typeface="Arial" pitchFamily="34" charset="0"/>
                <a:cs typeface="Arial" pitchFamily="34" charset="0"/>
              </a:rPr>
              <a:t>XÂY NHÀ CHO THỎ</a:t>
            </a:r>
          </a:p>
        </p:txBody>
      </p:sp>
    </p:spTree>
    <p:extLst>
      <p:ext uri="{BB962C8B-B14F-4D97-AF65-F5344CB8AC3E}">
        <p14:creationId xmlns:p14="http://schemas.microsoft.com/office/powerpoint/2010/main" val="37545170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3102469" y="274580"/>
            <a:ext cx="507185"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345266" y="2535414"/>
            <a:ext cx="748110"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906754" y="154557"/>
            <a:ext cx="814153"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363081" y="317821"/>
            <a:ext cx="868882" cy="80105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20968">
            <a:off x="460965" y="1792356"/>
            <a:ext cx="1289947" cy="42221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29358">
            <a:off x="1344194" y="1078293"/>
            <a:ext cx="559750" cy="53234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53495">
            <a:off x="299300" y="4455203"/>
            <a:ext cx="840042" cy="950788"/>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601344">
            <a:off x="915967" y="3244787"/>
            <a:ext cx="967861" cy="967987"/>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9438273">
            <a:off x="2063850" y="1113216"/>
            <a:ext cx="266619" cy="1232433"/>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659741">
            <a:off x="2253270" y="5706701"/>
            <a:ext cx="609209" cy="622716"/>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45001">
            <a:off x="1414854" y="4877749"/>
            <a:ext cx="574747" cy="1079017"/>
          </a:xfrm>
          <a:prstGeom prst="rect">
            <a:avLst/>
          </a:prstGeom>
        </p:spPr>
      </p:pic>
      <p:pic>
        <p:nvPicPr>
          <p:cNvPr id="17" name="Picture 17"/>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4492633">
            <a:off x="781653" y="5653503"/>
            <a:ext cx="410867" cy="1208276"/>
          </a:xfrm>
          <a:prstGeom prst="rect">
            <a:avLst/>
          </a:prstGeom>
        </p:spPr>
      </p:pic>
      <p:grpSp>
        <p:nvGrpSpPr>
          <p:cNvPr id="19" name="Group 19"/>
          <p:cNvGrpSpPr/>
          <p:nvPr/>
        </p:nvGrpSpPr>
        <p:grpSpPr>
          <a:xfrm>
            <a:off x="2137890" y="737476"/>
            <a:ext cx="8089792" cy="4679781"/>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5420420" y="0"/>
              <a:ext cx="4027218" cy="961150"/>
            </a:xfrm>
            <a:prstGeom prst="rect">
              <a:avLst/>
            </a:prstGeom>
          </p:spPr>
        </p:pic>
      </p:grpSp>
      <p:sp>
        <p:nvSpPr>
          <p:cNvPr id="24" name="Rectangle 23"/>
          <p:cNvSpPr/>
          <p:nvPr/>
        </p:nvSpPr>
        <p:spPr>
          <a:xfrm>
            <a:off x="2244843" y="2147306"/>
            <a:ext cx="7891922" cy="2277541"/>
          </a:xfrm>
          <a:prstGeom prst="rect">
            <a:avLst/>
          </a:prstGeom>
        </p:spPr>
        <p:txBody>
          <a:bodyPr wrap="square" lIns="60954" tIns="30477" rIns="60954" bIns="30477">
            <a:spAutoFit/>
          </a:bodyPr>
          <a:lstStyle/>
          <a:p>
            <a:pPr algn="ctr">
              <a:lnSpc>
                <a:spcPct val="150000"/>
              </a:lnSpc>
            </a:pPr>
            <a:r>
              <a:rPr lang="en-US" sz="4800" b="1" dirty="0">
                <a:solidFill>
                  <a:srgbClr val="002060"/>
                </a:solidFill>
                <a:latin typeface="Arial" pitchFamily="34" charset="0"/>
                <a:cs typeface="Arial" pitchFamily="34" charset="0"/>
              </a:rPr>
              <a:t>HẸN GẶP LẠI CÁC EM TRONG TIẾT HỌC SAU!</a:t>
            </a:r>
          </a:p>
        </p:txBody>
      </p:sp>
      <p:pic>
        <p:nvPicPr>
          <p:cNvPr id="25" name="Picture 24"/>
          <p:cNvPicPr>
            <a:picLocks noChangeAspect="1"/>
          </p:cNvPicPr>
          <p:nvPr/>
        </p:nvPicPr>
        <p:blipFill>
          <a:blip r:embed="rId28"/>
          <a:stretch>
            <a:fillRect/>
          </a:stretch>
        </p:blipFill>
        <p:spPr>
          <a:xfrm>
            <a:off x="8974881" y="2006600"/>
            <a:ext cx="3860297" cy="4851400"/>
          </a:xfrm>
          <a:prstGeom prst="rect">
            <a:avLst/>
          </a:prstGeom>
        </p:spPr>
      </p:pic>
    </p:spTree>
    <p:extLst>
      <p:ext uri="{BB962C8B-B14F-4D97-AF65-F5344CB8AC3E}">
        <p14:creationId xmlns:p14="http://schemas.microsoft.com/office/powerpoint/2010/main" val="180102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fltVal val="0"/>
                                          </p:val>
                                        </p:tav>
                                        <p:tav tm="100000">
                                          <p:val>
                                            <p:strVal val="#ppt_w"/>
                                          </p:val>
                                        </p:tav>
                                      </p:tavLst>
                                    </p:anim>
                                    <p:anim calcmode="lin" valueType="num">
                                      <p:cBhvr>
                                        <p:cTn id="15" dur="1000" fill="hold"/>
                                        <p:tgtEl>
                                          <p:spTgt spid="24"/>
                                        </p:tgtEl>
                                        <p:attrNameLst>
                                          <p:attrName>ppt_h</p:attrName>
                                        </p:attrNameLst>
                                      </p:cBhvr>
                                      <p:tavLst>
                                        <p:tav tm="0">
                                          <p:val>
                                            <p:fltVal val="0"/>
                                          </p:val>
                                        </p:tav>
                                        <p:tav tm="100000">
                                          <p:val>
                                            <p:strVal val="#ppt_h"/>
                                          </p:val>
                                        </p:tav>
                                      </p:tavLst>
                                    </p:anim>
                                    <p:anim calcmode="lin" valueType="num">
                                      <p:cBhvr>
                                        <p:cTn id="16" dur="1000" fill="hold"/>
                                        <p:tgtEl>
                                          <p:spTgt spid="24"/>
                                        </p:tgtEl>
                                        <p:attrNameLst>
                                          <p:attrName>style.rotation</p:attrName>
                                        </p:attrNameLst>
                                      </p:cBhvr>
                                      <p:tavLst>
                                        <p:tav tm="0">
                                          <p:val>
                                            <p:fltVal val="90"/>
                                          </p:val>
                                        </p:tav>
                                        <p:tav tm="100000">
                                          <p:val>
                                            <p:fltVal val="0"/>
                                          </p:val>
                                        </p:tav>
                                      </p:tavLst>
                                    </p:anim>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156"/>
          <p:cNvPicPr>
            <a:picLocks noChangeAspect="1"/>
          </p:cNvPicPr>
          <p:nvPr/>
        </p:nvPicPr>
        <p:blipFill>
          <a:blip r:embed="rId5"/>
          <a:stretch>
            <a:fillRect/>
          </a:stretch>
        </p:blipFill>
        <p:spPr>
          <a:xfrm>
            <a:off x="6358133" y="769935"/>
            <a:ext cx="6083543" cy="3694015"/>
          </a:xfrm>
          <a:prstGeom prst="rect">
            <a:avLst/>
          </a:prstGeom>
        </p:spPr>
      </p:pic>
      <p:pic>
        <p:nvPicPr>
          <p:cNvPr id="19" name="15"/>
          <p:cNvPicPr>
            <a:picLocks noChangeAspect="1"/>
          </p:cNvPicPr>
          <p:nvPr/>
        </p:nvPicPr>
        <p:blipFill>
          <a:blip r:embed="rId6"/>
          <a:stretch>
            <a:fillRect/>
          </a:stretch>
        </p:blipFill>
        <p:spPr>
          <a:xfrm>
            <a:off x="773037" y="1933278"/>
            <a:ext cx="6662638" cy="2944240"/>
          </a:xfrm>
          <a:prstGeom prst="rect">
            <a:avLst/>
          </a:prstGeom>
        </p:spPr>
      </p:pic>
      <p:pic>
        <p:nvPicPr>
          <p:cNvPr id="16" name="141"/>
          <p:cNvPicPr>
            <a:picLocks noChangeAspect="1"/>
          </p:cNvPicPr>
          <p:nvPr/>
        </p:nvPicPr>
        <p:blipFill>
          <a:blip r:embed="rId7"/>
          <a:stretch>
            <a:fillRect/>
          </a:stretch>
        </p:blipFill>
        <p:spPr>
          <a:xfrm>
            <a:off x="-449206" y="4439883"/>
            <a:ext cx="5748277" cy="2407815"/>
          </a:xfrm>
          <a:prstGeom prst="rect">
            <a:avLst/>
          </a:prstGeom>
        </p:spPr>
      </p:pic>
      <p:pic>
        <p:nvPicPr>
          <p:cNvPr id="21" name="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1026" name="12"/>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79472" y="2565771"/>
            <a:ext cx="2410832" cy="2260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11"/>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7599" y="2153313"/>
            <a:ext cx="2631599" cy="2467125"/>
          </a:xfrm>
          <a:prstGeom prst="rect">
            <a:avLst/>
          </a:prstGeom>
          <a:noFill/>
          <a:extLst>
            <a:ext uri="{909E8E84-426E-40DD-AFC4-6F175D3DCCD1}">
              <a14:hiddenFill xmlns:a14="http://schemas.microsoft.com/office/drawing/2010/main">
                <a:solidFill>
                  <a:srgbClr val="FFFFFF"/>
                </a:solidFill>
              </a14:hiddenFill>
            </a:ext>
          </a:extLst>
        </p:spPr>
      </p:pic>
      <p:pic>
        <p:nvPicPr>
          <p:cNvPr id="27" name="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400" y="2458753"/>
            <a:ext cx="2285702" cy="2285702"/>
          </a:xfrm>
          <a:prstGeom prst="rect">
            <a:avLst/>
          </a:prstGeom>
        </p:spPr>
      </p:pic>
      <p:pic>
        <p:nvPicPr>
          <p:cNvPr id="1030" name="9"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2044" y="1696851"/>
            <a:ext cx="3047603" cy="3047604"/>
          </a:xfrm>
          <a:prstGeom prst="rect">
            <a:avLst/>
          </a:prstGeom>
          <a:noFill/>
          <a:extLst>
            <a:ext uri="{909E8E84-426E-40DD-AFC4-6F175D3DCCD1}">
              <a14:hiddenFill xmlns:a14="http://schemas.microsoft.com/office/drawing/2010/main">
                <a:solidFill>
                  <a:srgbClr val="FFFFFF"/>
                </a:solidFill>
              </a14:hiddenFill>
            </a:ext>
          </a:extLst>
        </p:spPr>
      </p:pic>
      <p:pic>
        <p:nvPicPr>
          <p:cNvPr id="31" name="8"/>
          <p:cNvPicPr>
            <a:picLocks noChangeAspect="1"/>
          </p:cNvPicPr>
          <p:nvPr/>
        </p:nvPicPr>
        <p:blipFill>
          <a:blip r:embed="rId13"/>
          <a:stretch>
            <a:fillRect/>
          </a:stretch>
        </p:blipFill>
        <p:spPr>
          <a:xfrm>
            <a:off x="6380647" y="4241693"/>
            <a:ext cx="6441623" cy="2723175"/>
          </a:xfrm>
          <a:prstGeom prst="rect">
            <a:avLst/>
          </a:prstGeom>
        </p:spPr>
      </p:pic>
      <p:pic>
        <p:nvPicPr>
          <p:cNvPr id="32" name="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99483" y="4463950"/>
            <a:ext cx="2951083" cy="2500918"/>
          </a:xfrm>
          <a:prstGeom prst="rect">
            <a:avLst/>
          </a:prstGeom>
        </p:spPr>
      </p:pic>
      <p:pic>
        <p:nvPicPr>
          <p:cNvPr id="33" name="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0900" y="4355968"/>
            <a:ext cx="2297925" cy="2591645"/>
          </a:xfrm>
          <a:prstGeom prst="rect">
            <a:avLst/>
          </a:prstGeom>
        </p:spPr>
      </p:pic>
      <p:pic>
        <p:nvPicPr>
          <p:cNvPr id="22" name="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229" y="4156628"/>
            <a:ext cx="2701223" cy="2701223"/>
          </a:xfrm>
          <a:prstGeom prst="rect">
            <a:avLst/>
          </a:prstGeom>
        </p:spPr>
      </p:pic>
      <p:pic>
        <p:nvPicPr>
          <p:cNvPr id="34" name="4">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216" y="91698"/>
            <a:ext cx="820046" cy="883571"/>
          </a:xfrm>
          <a:prstGeom prst="rect">
            <a:avLst/>
          </a:prstGeom>
        </p:spPr>
      </p:pic>
      <p:pic>
        <p:nvPicPr>
          <p:cNvPr id="35" name="3">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8453" y="93208"/>
            <a:ext cx="840258" cy="872020"/>
          </a:xfrm>
          <a:prstGeom prst="rect">
            <a:avLst/>
          </a:prstGeom>
        </p:spPr>
      </p:pic>
      <p:pic>
        <p:nvPicPr>
          <p:cNvPr id="36" name="2">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5105390" y="96978"/>
            <a:ext cx="811383" cy="843146"/>
          </a:xfrm>
          <a:prstGeom prst="rect">
            <a:avLst/>
          </a:prstGeom>
        </p:spPr>
      </p:pic>
      <p:pic>
        <p:nvPicPr>
          <p:cNvPr id="37" name="1">
            <a:hlinkClick r:id="rId23" action="ppaction://hlinksldjump"/>
          </p:cNvPr>
          <p:cNvPicPr>
            <a:picLocks noChangeAspect="1"/>
          </p:cNvPicPr>
          <p:nvPr/>
        </p:nvPicPr>
        <p:blipFill>
          <a:blip r:embed="rId24">
            <a:clrChange>
              <a:clrFrom>
                <a:srgbClr val="FFAEC9"/>
              </a:clrFrom>
              <a:clrTo>
                <a:srgbClr val="FFAEC9">
                  <a:alpha val="0"/>
                </a:srgbClr>
              </a:clrTo>
            </a:clrChange>
          </a:blip>
          <a:stretch>
            <a:fillRect/>
          </a:stretch>
        </p:blipFill>
        <p:spPr>
          <a:xfrm>
            <a:off x="2597849" y="96978"/>
            <a:ext cx="811383" cy="843146"/>
          </a:xfrm>
          <a:prstGeom prst="rect">
            <a:avLst/>
          </a:prstGeom>
        </p:spPr>
      </p:pic>
      <p:sp>
        <p:nvSpPr>
          <p:cNvPr id="3" name="Right Arrow 2">
            <a:hlinkClick r:id="rId25" action="ppaction://hlinksldjump"/>
          </p:cNvPr>
          <p:cNvSpPr/>
          <p:nvPr/>
        </p:nvSpPr>
        <p:spPr>
          <a:xfrm>
            <a:off x="1074964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42821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15" name="Rectangle 14"/>
          <p:cNvSpPr/>
          <p:nvPr/>
        </p:nvSpPr>
        <p:spPr>
          <a:xfrm>
            <a:off x="1904205" y="236391"/>
            <a:ext cx="9449719" cy="2202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err="1">
                <a:latin typeface="Arial" pitchFamily="34" charset="0"/>
                <a:cs typeface="Arial" pitchFamily="34" charset="0"/>
              </a:rPr>
              <a:t>Trong</a:t>
            </a:r>
            <a:r>
              <a:rPr lang="en-US" sz="4000" b="1" dirty="0">
                <a:latin typeface="Arial" pitchFamily="34" charset="0"/>
                <a:cs typeface="Arial" pitchFamily="34" charset="0"/>
              </a:rPr>
              <a:t> </a:t>
            </a:r>
            <a:r>
              <a:rPr lang="en-US" sz="4000" b="1" dirty="0" err="1">
                <a:latin typeface="Arial" pitchFamily="34" charset="0"/>
                <a:cs typeface="Arial" pitchFamily="34" charset="0"/>
              </a:rPr>
              <a:t>bài</a:t>
            </a:r>
            <a:r>
              <a:rPr lang="en-US" sz="4000" b="1" dirty="0">
                <a:latin typeface="Arial" pitchFamily="34" charset="0"/>
                <a:cs typeface="Arial" pitchFamily="34" charset="0"/>
              </a:rPr>
              <a:t> “</a:t>
            </a:r>
            <a:r>
              <a:rPr lang="en-US" sz="4000" b="1" dirty="0" err="1">
                <a:latin typeface="Arial" pitchFamily="34" charset="0"/>
                <a:cs typeface="Arial" pitchFamily="34" charset="0"/>
              </a:rPr>
              <a:t>Bức</a:t>
            </a:r>
            <a:r>
              <a:rPr lang="en-US" sz="4000" b="1" dirty="0">
                <a:latin typeface="Arial" pitchFamily="34" charset="0"/>
                <a:cs typeface="Arial" pitchFamily="34" charset="0"/>
              </a:rPr>
              <a:t> </a:t>
            </a:r>
            <a:r>
              <a:rPr lang="en-US" sz="4000" b="1" dirty="0" err="1">
                <a:latin typeface="Arial" pitchFamily="34" charset="0"/>
                <a:cs typeface="Arial" pitchFamily="34" charset="0"/>
              </a:rPr>
              <a:t>tranh</a:t>
            </a:r>
            <a:r>
              <a:rPr lang="en-US" sz="4000" b="1" dirty="0">
                <a:latin typeface="Arial" pitchFamily="34" charset="0"/>
                <a:cs typeface="Arial" pitchFamily="34" charset="0"/>
              </a:rPr>
              <a:t> </a:t>
            </a:r>
            <a:r>
              <a:rPr lang="en-US" sz="4000" b="1" dirty="0" err="1">
                <a:latin typeface="Arial" pitchFamily="34" charset="0"/>
                <a:cs typeface="Arial" pitchFamily="34" charset="0"/>
              </a:rPr>
              <a:t>bàn</a:t>
            </a:r>
            <a:r>
              <a:rPr lang="en-US" sz="4000" b="1" dirty="0">
                <a:latin typeface="Arial" pitchFamily="34" charset="0"/>
                <a:cs typeface="Arial" pitchFamily="34" charset="0"/>
              </a:rPr>
              <a:t> </a:t>
            </a:r>
            <a:r>
              <a:rPr lang="en-US" sz="4000" b="1" dirty="0" err="1">
                <a:latin typeface="Arial" pitchFamily="34" charset="0"/>
                <a:cs typeface="Arial" pitchFamily="34" charset="0"/>
              </a:rPr>
              <a:t>tay</a:t>
            </a:r>
            <a:r>
              <a:rPr lang="en-US" sz="4000" b="1" dirty="0">
                <a:latin typeface="Arial" pitchFamily="34" charset="0"/>
                <a:cs typeface="Arial" pitchFamily="34" charset="0"/>
              </a:rPr>
              <a:t>”:</a:t>
            </a:r>
          </a:p>
          <a:p>
            <a:pPr algn="ctr"/>
            <a:r>
              <a:rPr lang="en-US" sz="4000" b="1" dirty="0" err="1">
                <a:latin typeface="Arial" pitchFamily="34" charset="0"/>
                <a:cs typeface="Arial" pitchFamily="34" charset="0"/>
              </a:rPr>
              <a:t>Cô</a:t>
            </a:r>
            <a:r>
              <a:rPr lang="en-US" sz="4000" b="1" dirty="0">
                <a:latin typeface="Arial" pitchFamily="34" charset="0"/>
                <a:cs typeface="Arial" pitchFamily="34" charset="0"/>
              </a:rPr>
              <a:t> </a:t>
            </a:r>
            <a:r>
              <a:rPr lang="en-US" sz="4000" b="1" dirty="0" err="1">
                <a:latin typeface="Arial" pitchFamily="34" charset="0"/>
                <a:cs typeface="Arial" pitchFamily="34" charset="0"/>
              </a:rPr>
              <a:t>giáo</a:t>
            </a:r>
            <a:r>
              <a:rPr lang="en-US" sz="4000" b="1" dirty="0">
                <a:latin typeface="Arial" pitchFamily="34" charset="0"/>
                <a:cs typeface="Arial" pitchFamily="34" charset="0"/>
              </a:rPr>
              <a:t> </a:t>
            </a:r>
            <a:r>
              <a:rPr lang="en-US" sz="4000" b="1" dirty="0" err="1">
                <a:latin typeface="Arial" pitchFamily="34" charset="0"/>
                <a:cs typeface="Arial" pitchFamily="34" charset="0"/>
              </a:rPr>
              <a:t>yêu</a:t>
            </a:r>
            <a:r>
              <a:rPr lang="en-US" sz="4000" b="1" dirty="0">
                <a:latin typeface="Arial" pitchFamily="34" charset="0"/>
                <a:cs typeface="Arial" pitchFamily="34" charset="0"/>
              </a:rPr>
              <a:t> </a:t>
            </a:r>
            <a:r>
              <a:rPr lang="en-US" sz="4000" b="1" dirty="0" err="1">
                <a:latin typeface="Arial" pitchFamily="34" charset="0"/>
                <a:cs typeface="Arial" pitchFamily="34" charset="0"/>
              </a:rPr>
              <a:t>cầu</a:t>
            </a:r>
            <a:r>
              <a:rPr lang="en-US" sz="4000" b="1" dirty="0">
                <a:latin typeface="Arial" pitchFamily="34" charset="0"/>
                <a:cs typeface="Arial" pitchFamily="34" charset="0"/>
              </a:rPr>
              <a:t> </a:t>
            </a:r>
            <a:r>
              <a:rPr lang="en-US" sz="4000" b="1" dirty="0" err="1">
                <a:latin typeface="Arial" pitchFamily="34" charset="0"/>
                <a:cs typeface="Arial" pitchFamily="34" charset="0"/>
              </a:rPr>
              <a:t>học</a:t>
            </a:r>
            <a:r>
              <a:rPr lang="en-US" sz="4000" b="1" dirty="0">
                <a:latin typeface="Arial" pitchFamily="34" charset="0"/>
                <a:cs typeface="Arial" pitchFamily="34" charset="0"/>
              </a:rPr>
              <a:t> </a:t>
            </a:r>
            <a:r>
              <a:rPr lang="en-US" sz="4000" b="1" dirty="0" err="1">
                <a:latin typeface="Arial" pitchFamily="34" charset="0"/>
                <a:cs typeface="Arial" pitchFamily="34" charset="0"/>
              </a:rPr>
              <a:t>sinh</a:t>
            </a:r>
            <a:r>
              <a:rPr lang="en-US" sz="4000" b="1" dirty="0">
                <a:latin typeface="Arial" pitchFamily="34" charset="0"/>
                <a:cs typeface="Arial" pitchFamily="34" charset="0"/>
              </a:rPr>
              <a:t> </a:t>
            </a:r>
            <a:r>
              <a:rPr lang="en-US" sz="4000" b="1" dirty="0" err="1">
                <a:latin typeface="Arial" pitchFamily="34" charset="0"/>
                <a:cs typeface="Arial" pitchFamily="34" charset="0"/>
              </a:rPr>
              <a:t>vẽ</a:t>
            </a:r>
            <a:r>
              <a:rPr lang="en-US" sz="4000" b="1" dirty="0">
                <a:latin typeface="Arial" pitchFamily="34" charset="0"/>
                <a:cs typeface="Arial" pitchFamily="34" charset="0"/>
              </a:rPr>
              <a:t> </a:t>
            </a:r>
            <a:r>
              <a:rPr lang="en-US" sz="4000" b="1" dirty="0" err="1">
                <a:latin typeface="Arial" pitchFamily="34" charset="0"/>
                <a:cs typeface="Arial" pitchFamily="34" charset="0"/>
              </a:rPr>
              <a:t>gì</a:t>
            </a:r>
            <a:r>
              <a:rPr lang="en-US" sz="4000" b="1" dirty="0">
                <a:latin typeface="Arial" pitchFamily="34" charset="0"/>
                <a:cs typeface="Arial" pitchFamily="34" charset="0"/>
              </a:rPr>
              <a:t>?</a:t>
            </a:r>
            <a:endParaRPr lang="vi-VN" sz="4000" b="1" dirty="0">
              <a:latin typeface="Arial" pitchFamily="34" charset="0"/>
              <a:cs typeface="Arial" pitchFamily="34" charset="0"/>
            </a:endParaRPr>
          </a:p>
        </p:txBody>
      </p:sp>
      <p:sp>
        <p:nvSpPr>
          <p:cNvPr id="18" name="Rectangle 17"/>
          <p:cNvSpPr/>
          <p:nvPr/>
        </p:nvSpPr>
        <p:spPr>
          <a:xfrm>
            <a:off x="6933731" y="2733100"/>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Arial" pitchFamily="34" charset="0"/>
                <a:cs typeface="Arial" pitchFamily="34" charset="0"/>
              </a:rPr>
              <a:t>B. </a:t>
            </a:r>
            <a:r>
              <a:rPr lang="vi-VN" sz="3200" dirty="0">
                <a:solidFill>
                  <a:schemeClr val="bg1"/>
                </a:solidFill>
                <a:latin typeface="Arial" pitchFamily="34" charset="0"/>
                <a:cs typeface="Arial" pitchFamily="34" charset="0"/>
              </a:rPr>
              <a:t>vẽ một vật em thích hoặc một người em yêu quý.</a:t>
            </a:r>
            <a:endParaRPr lang="en-US" sz="3200" dirty="0">
              <a:solidFill>
                <a:schemeClr val="bg1"/>
              </a:solidFill>
              <a:latin typeface="Arial" pitchFamily="34" charset="0"/>
              <a:cs typeface="Arial" pitchFamily="34" charset="0"/>
            </a:endParaRPr>
          </a:p>
        </p:txBody>
      </p:sp>
      <p:sp>
        <p:nvSpPr>
          <p:cNvPr id="20" name="Rectangle 19"/>
          <p:cNvSpPr/>
          <p:nvPr/>
        </p:nvSpPr>
        <p:spPr>
          <a:xfrm>
            <a:off x="1154746" y="4726184"/>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Arial" pitchFamily="34" charset="0"/>
                <a:cs typeface="Arial" pitchFamily="34" charset="0"/>
              </a:rPr>
              <a:t>C. </a:t>
            </a:r>
            <a:r>
              <a:rPr lang="en-US" sz="3200" dirty="0" err="1">
                <a:solidFill>
                  <a:schemeClr val="bg1"/>
                </a:solidFill>
                <a:latin typeface="Arial" pitchFamily="34" charset="0"/>
                <a:cs typeface="Arial" pitchFamily="34" charset="0"/>
              </a:rPr>
              <a:t>Vẽ</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cô</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giáo</a:t>
            </a:r>
            <a:r>
              <a:rPr lang="en-US" sz="3200" dirty="0">
                <a:solidFill>
                  <a:schemeClr val="bg1"/>
                </a:solidFill>
                <a:latin typeface="Arial" pitchFamily="34" charset="0"/>
                <a:cs typeface="Arial" pitchFamily="34" charset="0"/>
              </a:rPr>
              <a:t> </a:t>
            </a:r>
            <a:endParaRPr lang="en-US" sz="3200" dirty="0">
              <a:latin typeface="Arial" pitchFamily="34" charset="0"/>
              <a:cs typeface="Arial" pitchFamily="34" charset="0"/>
            </a:endParaRPr>
          </a:p>
        </p:txBody>
      </p:sp>
      <p:sp>
        <p:nvSpPr>
          <p:cNvPr id="21" name="Rectangle 20"/>
          <p:cNvSpPr/>
          <p:nvPr/>
        </p:nvSpPr>
        <p:spPr>
          <a:xfrm>
            <a:off x="6948819" y="4726185"/>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Arial" pitchFamily="34" charset="0"/>
                <a:cs typeface="Arial" pitchFamily="34" charset="0"/>
              </a:rPr>
              <a:t>D. </a:t>
            </a:r>
            <a:r>
              <a:rPr lang="en-US" sz="3200" dirty="0" err="1">
                <a:solidFill>
                  <a:schemeClr val="bg1"/>
                </a:solidFill>
                <a:latin typeface="Arial" pitchFamily="34" charset="0"/>
                <a:cs typeface="Arial" pitchFamily="34" charset="0"/>
              </a:rPr>
              <a:t>Vẽ</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tự</a:t>
            </a:r>
            <a:r>
              <a:rPr lang="en-US" sz="3200" dirty="0">
                <a:solidFill>
                  <a:schemeClr val="bg1"/>
                </a:solidFill>
                <a:latin typeface="Arial" pitchFamily="34" charset="0"/>
                <a:cs typeface="Arial" pitchFamily="34" charset="0"/>
              </a:rPr>
              <a:t> do</a:t>
            </a:r>
            <a:endParaRPr lang="en-US" sz="3200" dirty="0">
              <a:latin typeface="Arial" pitchFamily="34" charset="0"/>
              <a:cs typeface="Arial" pitchFamily="34" charset="0"/>
            </a:endParaRPr>
          </a:p>
        </p:txBody>
      </p:sp>
      <p:sp>
        <p:nvSpPr>
          <p:cNvPr id="22" name="Rectangle 21"/>
          <p:cNvSpPr/>
          <p:nvPr/>
        </p:nvSpPr>
        <p:spPr>
          <a:xfrm>
            <a:off x="1117440" y="2781176"/>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Arial" pitchFamily="34" charset="0"/>
                <a:cs typeface="Arial" pitchFamily="34" charset="0"/>
              </a:rPr>
              <a:t>A. </a:t>
            </a:r>
            <a:r>
              <a:rPr lang="vi-VN" sz="3200" dirty="0">
                <a:solidFill>
                  <a:schemeClr val="bg1"/>
                </a:solidFill>
                <a:latin typeface="Arial" pitchFamily="34" charset="0"/>
                <a:cs typeface="Arial" pitchFamily="34" charset="0"/>
              </a:rPr>
              <a:t>vẽ một vật em thích hoặc một người em yêu quý.</a:t>
            </a:r>
            <a:endParaRPr lang="en-US" sz="3200" dirty="0">
              <a:solidFill>
                <a:schemeClr val="bg1"/>
              </a:solidFill>
              <a:latin typeface="Arial" pitchFamily="34" charset="0"/>
              <a:cs typeface="Arial" pitchFamily="34" charset="0"/>
            </a:endParaRP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34509" y="366194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59798" y="526417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5389" y="5556126"/>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195" y="326679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08676" y="2318093"/>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8" action="ppaction://hlinksldjump"/>
          </p:cNvPr>
          <p:cNvPicPr>
            <a:picLocks noChangeAspect="1"/>
          </p:cNvPicPr>
          <p:nvPr/>
        </p:nvPicPr>
        <p:blipFill>
          <a:blip r:embed="rId9"/>
          <a:stretch>
            <a:fillRect/>
          </a:stretch>
        </p:blipFill>
        <p:spPr>
          <a:xfrm>
            <a:off x="0" y="5724910"/>
            <a:ext cx="2517035" cy="1054326"/>
          </a:xfrm>
          <a:prstGeom prst="rect">
            <a:avLst/>
          </a:prstGeom>
        </p:spPr>
      </p:pic>
    </p:spTree>
    <p:extLst>
      <p:ext uri="{BB962C8B-B14F-4D97-AF65-F5344CB8AC3E}">
        <p14:creationId xmlns:p14="http://schemas.microsoft.com/office/powerpoint/2010/main" val="367077120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5" name="Picture 14">
            <a:hlinkClick r:id="rId5" action="ppaction://hlinksldjump"/>
          </p:cNvPr>
          <p:cNvPicPr>
            <a:picLocks noChangeAspect="1"/>
          </p:cNvPicPr>
          <p:nvPr/>
        </p:nvPicPr>
        <p:blipFill>
          <a:blip r:embed="rId6"/>
          <a:stretch>
            <a:fillRect/>
          </a:stretch>
        </p:blipFill>
        <p:spPr>
          <a:xfrm>
            <a:off x="-256648" y="5689019"/>
            <a:ext cx="2872383" cy="1214291"/>
          </a:xfrm>
          <a:prstGeom prst="rect">
            <a:avLst/>
          </a:prstGeom>
        </p:spPr>
      </p:pic>
      <p:sp>
        <p:nvSpPr>
          <p:cNvPr id="5" name="Rectangle 4"/>
          <p:cNvSpPr/>
          <p:nvPr/>
        </p:nvSpPr>
        <p:spPr>
          <a:xfrm>
            <a:off x="2132805" y="236390"/>
            <a:ext cx="9221119" cy="2509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latin typeface="Arial" pitchFamily="34" charset="0"/>
                <a:cs typeface="Arial" pitchFamily="34" charset="0"/>
              </a:rPr>
              <a:t>Trong</a:t>
            </a:r>
            <a:r>
              <a:rPr lang="en-US" sz="3200" b="1" dirty="0">
                <a:latin typeface="Arial" pitchFamily="34" charset="0"/>
                <a:cs typeface="Arial" pitchFamily="34" charset="0"/>
              </a:rPr>
              <a:t> </a:t>
            </a:r>
            <a:r>
              <a:rPr lang="en-US" sz="3200" b="1" dirty="0" err="1">
                <a:latin typeface="Arial" pitchFamily="34" charset="0"/>
                <a:cs typeface="Arial" pitchFamily="34" charset="0"/>
              </a:rPr>
              <a:t>bài</a:t>
            </a:r>
            <a:r>
              <a:rPr lang="en-US" sz="3200" b="1" dirty="0">
                <a:latin typeface="Arial" pitchFamily="34" charset="0"/>
                <a:cs typeface="Arial" pitchFamily="34" charset="0"/>
              </a:rPr>
              <a:t> “</a:t>
            </a:r>
            <a:r>
              <a:rPr lang="en-US" sz="3200" b="1" dirty="0" err="1">
                <a:latin typeface="Arial" pitchFamily="34" charset="0"/>
                <a:cs typeface="Arial" pitchFamily="34" charset="0"/>
              </a:rPr>
              <a:t>Bức</a:t>
            </a:r>
            <a:r>
              <a:rPr lang="en-US" sz="3200" b="1" dirty="0">
                <a:latin typeface="Arial" pitchFamily="34" charset="0"/>
                <a:cs typeface="Arial" pitchFamily="34" charset="0"/>
              </a:rPr>
              <a:t> </a:t>
            </a:r>
            <a:r>
              <a:rPr lang="en-US" sz="3200" b="1" dirty="0" err="1">
                <a:latin typeface="Arial" pitchFamily="34" charset="0"/>
                <a:cs typeface="Arial" pitchFamily="34" charset="0"/>
              </a:rPr>
              <a:t>tranh</a:t>
            </a:r>
            <a:r>
              <a:rPr lang="en-US" sz="3200" b="1" dirty="0">
                <a:latin typeface="Arial" pitchFamily="34" charset="0"/>
                <a:cs typeface="Arial" pitchFamily="34" charset="0"/>
              </a:rPr>
              <a:t> </a:t>
            </a:r>
            <a:r>
              <a:rPr lang="en-US" sz="3200" b="1" dirty="0" err="1">
                <a:latin typeface="Arial" pitchFamily="34" charset="0"/>
                <a:cs typeface="Arial" pitchFamily="34" charset="0"/>
              </a:rPr>
              <a:t>bàn</a:t>
            </a:r>
            <a:r>
              <a:rPr lang="en-US" sz="3200" b="1" dirty="0">
                <a:latin typeface="Arial" pitchFamily="34" charset="0"/>
                <a:cs typeface="Arial" pitchFamily="34" charset="0"/>
              </a:rPr>
              <a:t> </a:t>
            </a:r>
            <a:r>
              <a:rPr lang="en-US" sz="3200" b="1" dirty="0" err="1">
                <a:latin typeface="Arial" pitchFamily="34" charset="0"/>
                <a:cs typeface="Arial" pitchFamily="34" charset="0"/>
              </a:rPr>
              <a:t>tay</a:t>
            </a:r>
            <a:r>
              <a:rPr lang="en-US" sz="3200" b="1" dirty="0">
                <a:latin typeface="Arial" pitchFamily="34" charset="0"/>
                <a:cs typeface="Arial" pitchFamily="34" charset="0"/>
              </a:rPr>
              <a:t>”:</a:t>
            </a:r>
          </a:p>
          <a:p>
            <a:pPr algn="ctr"/>
            <a:r>
              <a:rPr lang="en-US" sz="3200" dirty="0" err="1">
                <a:solidFill>
                  <a:schemeClr val="bg1"/>
                </a:solidFill>
                <a:latin typeface="Arial" pitchFamily="34" charset="0"/>
                <a:cs typeface="Arial" pitchFamily="34" charset="0"/>
              </a:rPr>
              <a:t>Hải</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đã</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giải</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thích</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bàn</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tay</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trong</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bức</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tranh</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là</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của</a:t>
            </a:r>
            <a:r>
              <a:rPr lang="en-US" sz="3200" dirty="0">
                <a:solidFill>
                  <a:schemeClr val="bg1"/>
                </a:solidFill>
                <a:latin typeface="Arial" pitchFamily="34" charset="0"/>
                <a:cs typeface="Arial" pitchFamily="34" charset="0"/>
              </a:rPr>
              <a:t>:</a:t>
            </a:r>
            <a:endParaRPr lang="vi-VN" sz="3200" b="1" dirty="0">
              <a:latin typeface="Arial" pitchFamily="34" charset="0"/>
              <a:cs typeface="Arial" pitchFamily="34" charset="0"/>
            </a:endParaRPr>
          </a:p>
        </p:txBody>
      </p:sp>
      <p:sp>
        <p:nvSpPr>
          <p:cNvPr id="6" name="Rectangle 5"/>
          <p:cNvSpPr/>
          <p:nvPr/>
        </p:nvSpPr>
        <p:spPr>
          <a:xfrm>
            <a:off x="7385865" y="4809245"/>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Arial" pitchFamily="34" charset="0"/>
                <a:cs typeface="Arial" pitchFamily="34" charset="0"/>
              </a:rPr>
              <a:t>D. </a:t>
            </a:r>
            <a:r>
              <a:rPr lang="en-US" sz="3200" dirty="0" err="1">
                <a:solidFill>
                  <a:schemeClr val="bg1"/>
                </a:solidFill>
                <a:latin typeface="Arial" pitchFamily="34" charset="0"/>
                <a:cs typeface="Arial" pitchFamily="34" charset="0"/>
              </a:rPr>
              <a:t>Cô</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giáo</a:t>
            </a:r>
            <a:endParaRPr lang="en-US" sz="3200" dirty="0">
              <a:latin typeface="Arial" pitchFamily="34" charset="0"/>
              <a:cs typeface="Arial" pitchFamily="34" charset="0"/>
            </a:endParaRPr>
          </a:p>
        </p:txBody>
      </p:sp>
      <p:sp>
        <p:nvSpPr>
          <p:cNvPr id="7" name="Rectangle 6"/>
          <p:cNvSpPr/>
          <p:nvPr/>
        </p:nvSpPr>
        <p:spPr>
          <a:xfrm>
            <a:off x="2009638" y="4833386"/>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Arial" pitchFamily="34" charset="0"/>
                <a:cs typeface="Arial" pitchFamily="34" charset="0"/>
              </a:rPr>
              <a:t>C. </a:t>
            </a:r>
            <a:r>
              <a:rPr lang="en-US" sz="3200" dirty="0" err="1">
                <a:solidFill>
                  <a:schemeClr val="bg1"/>
                </a:solidFill>
                <a:latin typeface="Arial" pitchFamily="34" charset="0"/>
                <a:cs typeface="Arial" pitchFamily="34" charset="0"/>
              </a:rPr>
              <a:t>Của</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bản</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thân</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mình</a:t>
            </a:r>
            <a:endParaRPr lang="en-US" sz="3200" dirty="0">
              <a:latin typeface="Arial" pitchFamily="34" charset="0"/>
              <a:cs typeface="Arial" pitchFamily="34" charset="0"/>
            </a:endParaRPr>
          </a:p>
        </p:txBody>
      </p:sp>
      <p:sp>
        <p:nvSpPr>
          <p:cNvPr id="8" name="Rectangle 7"/>
          <p:cNvSpPr/>
          <p:nvPr/>
        </p:nvSpPr>
        <p:spPr>
          <a:xfrm>
            <a:off x="7385865" y="314032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Arial" pitchFamily="34" charset="0"/>
                <a:cs typeface="Arial" pitchFamily="34" charset="0"/>
              </a:rPr>
              <a:t>B. </a:t>
            </a:r>
            <a:r>
              <a:rPr lang="en-US" sz="3200" dirty="0" err="1">
                <a:solidFill>
                  <a:schemeClr val="bg1"/>
                </a:solidFill>
                <a:latin typeface="Arial" pitchFamily="34" charset="0"/>
                <a:cs typeface="Arial" pitchFamily="34" charset="0"/>
              </a:rPr>
              <a:t>Bố</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của</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Hải</a:t>
            </a:r>
            <a:endParaRPr lang="en-US" sz="3200" dirty="0">
              <a:latin typeface="Arial" pitchFamily="34" charset="0"/>
              <a:cs typeface="Arial" pitchFamily="34" charset="0"/>
            </a:endParaRPr>
          </a:p>
        </p:txBody>
      </p:sp>
      <p:sp>
        <p:nvSpPr>
          <p:cNvPr id="9" name="Rectangle 8"/>
          <p:cNvSpPr/>
          <p:nvPr/>
        </p:nvSpPr>
        <p:spPr>
          <a:xfrm>
            <a:off x="1980406" y="311890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Arial" pitchFamily="34" charset="0"/>
                <a:cs typeface="Arial" pitchFamily="34" charset="0"/>
              </a:rPr>
              <a:t>A. </a:t>
            </a:r>
            <a:r>
              <a:rPr lang="en-US" sz="3200" dirty="0" err="1">
                <a:solidFill>
                  <a:schemeClr val="bg1"/>
                </a:solidFill>
                <a:latin typeface="Arial" pitchFamily="34" charset="0"/>
                <a:cs typeface="Arial" pitchFamily="34" charset="0"/>
              </a:rPr>
              <a:t>Mẹ</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của</a:t>
            </a:r>
            <a:r>
              <a:rPr lang="en-US" sz="3200" dirty="0">
                <a:solidFill>
                  <a:schemeClr val="bg1"/>
                </a:solidFill>
                <a:latin typeface="Arial" pitchFamily="34" charset="0"/>
                <a:cs typeface="Arial" pitchFamily="34" charset="0"/>
              </a:rPr>
              <a:t> </a:t>
            </a:r>
            <a:r>
              <a:rPr lang="en-US" sz="3200" dirty="0" err="1">
                <a:solidFill>
                  <a:schemeClr val="bg1"/>
                </a:solidFill>
                <a:latin typeface="Arial" pitchFamily="34" charset="0"/>
                <a:cs typeface="Arial" pitchFamily="34" charset="0"/>
              </a:rPr>
              <a:t>Hải</a:t>
            </a:r>
            <a:endParaRPr lang="en-US" sz="3200" dirty="0">
              <a:latin typeface="Arial" pitchFamily="34" charset="0"/>
              <a:cs typeface="Arial" pitchFamily="34"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89689" y="305328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0718" y="3140327"/>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4232" y="4727121"/>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2007" y="4750288"/>
            <a:ext cx="1055109" cy="927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97037" y="1860610"/>
            <a:ext cx="4975464" cy="504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6359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1" y="5402953"/>
            <a:ext cx="2353400" cy="1429019"/>
          </a:xfrm>
          <a:prstGeom prst="rect">
            <a:avLst/>
          </a:prstGeom>
        </p:spPr>
      </p:pic>
      <p:sp>
        <p:nvSpPr>
          <p:cNvPr id="15" name="Rectangle 14"/>
          <p:cNvSpPr/>
          <p:nvPr/>
        </p:nvSpPr>
        <p:spPr>
          <a:xfrm>
            <a:off x="1370806" y="74718"/>
            <a:ext cx="9983119" cy="248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Arial" pitchFamily="34" charset="0"/>
                <a:cs typeface="Arial" pitchFamily="34" charset="0"/>
              </a:rPr>
              <a:t>Trong</a:t>
            </a:r>
            <a:r>
              <a:rPr lang="en-US" sz="3600" b="1" dirty="0">
                <a:latin typeface="Arial" pitchFamily="34" charset="0"/>
                <a:cs typeface="Arial" pitchFamily="34" charset="0"/>
              </a:rPr>
              <a:t> </a:t>
            </a:r>
            <a:r>
              <a:rPr lang="en-US" sz="3600" b="1" dirty="0" err="1">
                <a:latin typeface="Arial" pitchFamily="34" charset="0"/>
                <a:cs typeface="Arial" pitchFamily="34" charset="0"/>
              </a:rPr>
              <a:t>bài</a:t>
            </a:r>
            <a:r>
              <a:rPr lang="en-US" sz="3600" b="1" dirty="0">
                <a:latin typeface="Arial" pitchFamily="34" charset="0"/>
                <a:cs typeface="Arial" pitchFamily="34" charset="0"/>
              </a:rPr>
              <a:t> “</a:t>
            </a:r>
            <a:r>
              <a:rPr lang="en-US" sz="3600" b="1" dirty="0" err="1">
                <a:latin typeface="Arial" pitchFamily="34" charset="0"/>
                <a:cs typeface="Arial" pitchFamily="34" charset="0"/>
              </a:rPr>
              <a:t>Bức</a:t>
            </a:r>
            <a:r>
              <a:rPr lang="en-US" sz="3600" b="1" dirty="0">
                <a:latin typeface="Arial" pitchFamily="34" charset="0"/>
                <a:cs typeface="Arial" pitchFamily="34" charset="0"/>
              </a:rPr>
              <a:t> </a:t>
            </a:r>
            <a:r>
              <a:rPr lang="en-US" sz="3600" b="1" dirty="0" err="1">
                <a:latin typeface="Arial" pitchFamily="34" charset="0"/>
                <a:cs typeface="Arial" pitchFamily="34" charset="0"/>
              </a:rPr>
              <a:t>tranh</a:t>
            </a:r>
            <a:r>
              <a:rPr lang="en-US" sz="3600" b="1" dirty="0">
                <a:latin typeface="Arial" pitchFamily="34" charset="0"/>
                <a:cs typeface="Arial" pitchFamily="34" charset="0"/>
              </a:rPr>
              <a:t> </a:t>
            </a:r>
            <a:r>
              <a:rPr lang="en-US" sz="3600" b="1" dirty="0" err="1">
                <a:latin typeface="Arial" pitchFamily="34" charset="0"/>
                <a:cs typeface="Arial" pitchFamily="34" charset="0"/>
              </a:rPr>
              <a:t>bàn</a:t>
            </a:r>
            <a:r>
              <a:rPr lang="en-US" sz="3600" b="1" dirty="0">
                <a:latin typeface="Arial" pitchFamily="34" charset="0"/>
                <a:cs typeface="Arial" pitchFamily="34" charset="0"/>
              </a:rPr>
              <a:t> </a:t>
            </a:r>
            <a:r>
              <a:rPr lang="en-US" sz="3600" b="1" dirty="0" err="1">
                <a:latin typeface="Arial" pitchFamily="34" charset="0"/>
                <a:cs typeface="Arial" pitchFamily="34" charset="0"/>
              </a:rPr>
              <a:t>tay</a:t>
            </a:r>
            <a:r>
              <a:rPr lang="en-US" sz="3600" b="1" dirty="0">
                <a:latin typeface="Arial" pitchFamily="34" charset="0"/>
                <a:cs typeface="Arial" pitchFamily="34" charset="0"/>
              </a:rPr>
              <a:t>”:</a:t>
            </a:r>
          </a:p>
          <a:p>
            <a:pPr algn="ctr"/>
            <a:r>
              <a:rPr lang="vi-VN" sz="3600" b="1" dirty="0">
                <a:solidFill>
                  <a:schemeClr val="bg1"/>
                </a:solidFill>
                <a:latin typeface="Arial" pitchFamily="34" charset="0"/>
                <a:cs typeface="Arial" pitchFamily="34" charset="0"/>
              </a:rPr>
              <a:t>Vì sao bức tranh của Hải làm cô giáo ngạc nhiên?</a:t>
            </a:r>
          </a:p>
        </p:txBody>
      </p:sp>
      <p:sp>
        <p:nvSpPr>
          <p:cNvPr id="18" name="Rectangle 17"/>
          <p:cNvSpPr/>
          <p:nvPr/>
        </p:nvSpPr>
        <p:spPr>
          <a:xfrm>
            <a:off x="933457" y="2892126"/>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itchFamily="34" charset="0"/>
                <a:cs typeface="Arial" pitchFamily="34" charset="0"/>
              </a:rPr>
              <a:t>A. </a:t>
            </a:r>
            <a:r>
              <a:rPr lang="vi-VN" sz="2800" dirty="0">
                <a:solidFill>
                  <a:schemeClr val="bg1"/>
                </a:solidFill>
                <a:latin typeface="Arial" pitchFamily="34" charset="0"/>
                <a:cs typeface="Arial" pitchFamily="34" charset="0"/>
              </a:rPr>
              <a:t>bức tranh ấy chỉ có hình một bàn tay được vẽ rất đơn giản và vụng về.</a:t>
            </a:r>
            <a:endParaRPr lang="en-US" sz="2800" dirty="0">
              <a:solidFill>
                <a:schemeClr val="bg1"/>
              </a:solidFill>
              <a:latin typeface="Arial" pitchFamily="34" charset="0"/>
              <a:cs typeface="Arial" pitchFamily="34" charset="0"/>
            </a:endParaRPr>
          </a:p>
        </p:txBody>
      </p:sp>
      <p:sp>
        <p:nvSpPr>
          <p:cNvPr id="20" name="Rectangle 19"/>
          <p:cNvSpPr/>
          <p:nvPr/>
        </p:nvSpPr>
        <p:spPr>
          <a:xfrm>
            <a:off x="933457" y="4740677"/>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itchFamily="34" charset="0"/>
                <a:cs typeface="Arial" pitchFamily="34" charset="0"/>
              </a:rPr>
              <a:t>C.</a:t>
            </a:r>
            <a:r>
              <a:rPr lang="vi-VN" sz="2800" dirty="0">
                <a:solidFill>
                  <a:schemeClr val="bg1"/>
                </a:solidFill>
                <a:latin typeface="Arial" pitchFamily="34" charset="0"/>
                <a:cs typeface="Arial" pitchFamily="34" charset="0"/>
              </a:rPr>
              <a:t> Bức tranh quá xấu</a:t>
            </a:r>
            <a:endParaRPr lang="en-US" sz="2800" dirty="0">
              <a:solidFill>
                <a:schemeClr val="bg1"/>
              </a:solidFill>
              <a:latin typeface="Arial" pitchFamily="34" charset="0"/>
              <a:cs typeface="Arial" pitchFamily="34" charset="0"/>
            </a:endParaRPr>
          </a:p>
        </p:txBody>
      </p:sp>
      <p:sp>
        <p:nvSpPr>
          <p:cNvPr id="21" name="Rectangle 20"/>
          <p:cNvSpPr/>
          <p:nvPr/>
        </p:nvSpPr>
        <p:spPr>
          <a:xfrm>
            <a:off x="6727530" y="4740678"/>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itchFamily="34" charset="0"/>
                <a:cs typeface="Arial" pitchFamily="34" charset="0"/>
              </a:rPr>
              <a:t>D. </a:t>
            </a:r>
            <a:r>
              <a:rPr lang="vi-VN" sz="2800" dirty="0">
                <a:solidFill>
                  <a:schemeClr val="bg1"/>
                </a:solidFill>
                <a:latin typeface="Arial" pitchFamily="34" charset="0"/>
                <a:cs typeface="Arial" pitchFamily="34" charset="0"/>
              </a:rPr>
              <a:t>Bức tranh quá đẹp</a:t>
            </a:r>
            <a:endParaRPr lang="en-US" sz="2800" dirty="0">
              <a:solidFill>
                <a:schemeClr val="bg1"/>
              </a:solidFill>
              <a:latin typeface="Arial" pitchFamily="34" charset="0"/>
              <a:cs typeface="Arial" pitchFamily="34" charset="0"/>
            </a:endParaRPr>
          </a:p>
        </p:txBody>
      </p:sp>
      <p:sp>
        <p:nvSpPr>
          <p:cNvPr id="22" name="Rectangle 21"/>
          <p:cNvSpPr/>
          <p:nvPr/>
        </p:nvSpPr>
        <p:spPr>
          <a:xfrm>
            <a:off x="6670732" y="2966218"/>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itchFamily="34" charset="0"/>
                <a:cs typeface="Arial" pitchFamily="34" charset="0"/>
              </a:rPr>
              <a:t>B. </a:t>
            </a:r>
            <a:r>
              <a:rPr lang="vi-VN" sz="2800" dirty="0">
                <a:solidFill>
                  <a:schemeClr val="bg1"/>
                </a:solidFill>
                <a:latin typeface="Arial" pitchFamily="34" charset="0"/>
                <a:cs typeface="Arial" pitchFamily="34" charset="0"/>
              </a:rPr>
              <a:t>Hải đã không vẽ gì trên giấy vẽ</a:t>
            </a:r>
            <a:endParaRPr lang="en-US" sz="2800" dirty="0">
              <a:solidFill>
                <a:schemeClr val="bg1"/>
              </a:solidFill>
              <a:latin typeface="Arial" pitchFamily="34" charset="0"/>
              <a:cs typeface="Arial" pitchFamily="34"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2310" y="3648770"/>
            <a:ext cx="688413" cy="838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530" y="5347332"/>
            <a:ext cx="660789" cy="669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94428" y="5347332"/>
            <a:ext cx="628672" cy="6371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03923" y="3800233"/>
            <a:ext cx="625454" cy="6605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46729" y="1382705"/>
            <a:ext cx="5581381" cy="565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9950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5" name="Rectangle 4"/>
          <p:cNvSpPr/>
          <p:nvPr/>
        </p:nvSpPr>
        <p:spPr>
          <a:xfrm>
            <a:off x="2406317" y="390766"/>
            <a:ext cx="8259195" cy="231525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err="1">
                <a:latin typeface="Arial" pitchFamily="34" charset="0"/>
                <a:cs typeface="Arial" pitchFamily="34" charset="0"/>
              </a:rPr>
              <a:t>Nêu</a:t>
            </a:r>
            <a:r>
              <a:rPr lang="en-US" sz="4000" dirty="0">
                <a:latin typeface="Arial" pitchFamily="34" charset="0"/>
                <a:cs typeface="Arial" pitchFamily="34" charset="0"/>
              </a:rPr>
              <a:t> </a:t>
            </a:r>
            <a:r>
              <a:rPr lang="en-US" sz="4000" dirty="0" err="1">
                <a:latin typeface="Arial" pitchFamily="34" charset="0"/>
                <a:cs typeface="Arial" pitchFamily="34" charset="0"/>
              </a:rPr>
              <a:t>tác</a:t>
            </a:r>
            <a:r>
              <a:rPr lang="en-US" sz="4000" dirty="0">
                <a:latin typeface="Arial" pitchFamily="34" charset="0"/>
                <a:cs typeface="Arial" pitchFamily="34" charset="0"/>
              </a:rPr>
              <a:t> </a:t>
            </a:r>
            <a:r>
              <a:rPr lang="en-US" sz="4000" dirty="0" err="1">
                <a:latin typeface="Arial" pitchFamily="34" charset="0"/>
                <a:cs typeface="Arial" pitchFamily="34" charset="0"/>
              </a:rPr>
              <a:t>dụng</a:t>
            </a:r>
            <a:r>
              <a:rPr lang="en-US" sz="4000" dirty="0">
                <a:latin typeface="Arial" pitchFamily="34" charset="0"/>
                <a:cs typeface="Arial" pitchFamily="34" charset="0"/>
              </a:rPr>
              <a:t> </a:t>
            </a:r>
            <a:r>
              <a:rPr lang="en-US" sz="4000" dirty="0" err="1">
                <a:latin typeface="Arial" pitchFamily="34" charset="0"/>
                <a:cs typeface="Arial" pitchFamily="34" charset="0"/>
              </a:rPr>
              <a:t>của</a:t>
            </a:r>
            <a:r>
              <a:rPr lang="en-US" sz="4000" dirty="0">
                <a:latin typeface="Arial" pitchFamily="34" charset="0"/>
                <a:cs typeface="Arial" pitchFamily="34" charset="0"/>
              </a:rPr>
              <a:t> </a:t>
            </a:r>
            <a:r>
              <a:rPr lang="en-US" sz="4000" dirty="0" err="1">
                <a:latin typeface="Arial" pitchFamily="34" charset="0"/>
                <a:cs typeface="Arial" pitchFamily="34" charset="0"/>
              </a:rPr>
              <a:t>câu</a:t>
            </a:r>
            <a:r>
              <a:rPr lang="en-US" sz="4000" dirty="0">
                <a:latin typeface="Arial" pitchFamily="34" charset="0"/>
                <a:cs typeface="Arial" pitchFamily="34" charset="0"/>
              </a:rPr>
              <a:t> </a:t>
            </a:r>
            <a:r>
              <a:rPr lang="en-US" sz="4000" dirty="0" err="1">
                <a:latin typeface="Arial" pitchFamily="34" charset="0"/>
                <a:cs typeface="Arial" pitchFamily="34" charset="0"/>
              </a:rPr>
              <a:t>sau</a:t>
            </a:r>
            <a:r>
              <a:rPr lang="en-US" sz="4000" dirty="0">
                <a:latin typeface="Arial" pitchFamily="34" charset="0"/>
                <a:cs typeface="Arial" pitchFamily="34" charset="0"/>
              </a:rPr>
              <a:t>:</a:t>
            </a:r>
          </a:p>
          <a:p>
            <a:pPr algn="ctr"/>
            <a:r>
              <a:rPr lang="en-US" sz="4000" dirty="0">
                <a:latin typeface="Arial" pitchFamily="34" charset="0"/>
                <a:cs typeface="Arial" pitchFamily="34" charset="0"/>
              </a:rPr>
              <a:t> “</a:t>
            </a:r>
            <a:r>
              <a:rPr lang="en-US" sz="4000" dirty="0" err="1">
                <a:latin typeface="Arial" pitchFamily="34" charset="0"/>
                <a:cs typeface="Arial" pitchFamily="34" charset="0"/>
              </a:rPr>
              <a:t>Mỗi</a:t>
            </a:r>
            <a:r>
              <a:rPr lang="en-US" sz="4000" dirty="0">
                <a:latin typeface="Arial" pitchFamily="34" charset="0"/>
                <a:cs typeface="Arial" pitchFamily="34" charset="0"/>
              </a:rPr>
              <a:t> </a:t>
            </a:r>
            <a:r>
              <a:rPr lang="en-US" sz="4000" dirty="0" err="1">
                <a:latin typeface="Arial" pitchFamily="34" charset="0"/>
                <a:cs typeface="Arial" pitchFamily="34" charset="0"/>
              </a:rPr>
              <a:t>em</a:t>
            </a:r>
            <a:r>
              <a:rPr lang="en-US" sz="4000" dirty="0">
                <a:latin typeface="Arial" pitchFamily="34" charset="0"/>
                <a:cs typeface="Arial" pitchFamily="34" charset="0"/>
              </a:rPr>
              <a:t> </a:t>
            </a:r>
            <a:r>
              <a:rPr lang="en-US" sz="4000" dirty="0" err="1">
                <a:latin typeface="Arial" pitchFamily="34" charset="0"/>
                <a:cs typeface="Arial" pitchFamily="34" charset="0"/>
              </a:rPr>
              <a:t>hãy</a:t>
            </a:r>
            <a:r>
              <a:rPr lang="en-US" sz="4000" dirty="0">
                <a:latin typeface="Arial" pitchFamily="34" charset="0"/>
                <a:cs typeface="Arial" pitchFamily="34" charset="0"/>
              </a:rPr>
              <a:t> </a:t>
            </a:r>
            <a:r>
              <a:rPr lang="en-US" sz="4000" dirty="0" err="1">
                <a:latin typeface="Arial" pitchFamily="34" charset="0"/>
                <a:cs typeface="Arial" pitchFamily="34" charset="0"/>
              </a:rPr>
              <a:t>vẽ</a:t>
            </a:r>
            <a:r>
              <a:rPr lang="en-US" sz="4000" dirty="0">
                <a:latin typeface="Arial" pitchFamily="34" charset="0"/>
                <a:cs typeface="Arial" pitchFamily="34" charset="0"/>
              </a:rPr>
              <a:t> </a:t>
            </a:r>
            <a:r>
              <a:rPr lang="en-US" sz="4000" dirty="0" err="1">
                <a:latin typeface="Arial" pitchFamily="34" charset="0"/>
                <a:cs typeface="Arial" pitchFamily="34" charset="0"/>
              </a:rPr>
              <a:t>một</a:t>
            </a:r>
            <a:r>
              <a:rPr lang="en-US" sz="4000" dirty="0">
                <a:latin typeface="Arial" pitchFamily="34" charset="0"/>
                <a:cs typeface="Arial" pitchFamily="34" charset="0"/>
              </a:rPr>
              <a:t> </a:t>
            </a:r>
            <a:r>
              <a:rPr lang="en-US" sz="4000" dirty="0" err="1">
                <a:latin typeface="Arial" pitchFamily="34" charset="0"/>
                <a:cs typeface="Arial" pitchFamily="34" charset="0"/>
              </a:rPr>
              <a:t>bức</a:t>
            </a:r>
            <a:r>
              <a:rPr lang="en-US" sz="4000" dirty="0">
                <a:latin typeface="Arial" pitchFamily="34" charset="0"/>
                <a:cs typeface="Arial" pitchFamily="34" charset="0"/>
              </a:rPr>
              <a:t> </a:t>
            </a:r>
            <a:r>
              <a:rPr lang="en-US" sz="4000" dirty="0" err="1">
                <a:latin typeface="Arial" pitchFamily="34" charset="0"/>
                <a:cs typeface="Arial" pitchFamily="34" charset="0"/>
              </a:rPr>
              <a:t>tranh</a:t>
            </a:r>
            <a:r>
              <a:rPr lang="en-US" sz="4000" dirty="0">
                <a:latin typeface="Arial" pitchFamily="34" charset="0"/>
                <a:cs typeface="Arial" pitchFamily="34" charset="0"/>
              </a:rPr>
              <a:t>!”</a:t>
            </a:r>
          </a:p>
        </p:txBody>
      </p:sp>
      <p:sp>
        <p:nvSpPr>
          <p:cNvPr id="6" name="Rectangle 5"/>
          <p:cNvSpPr/>
          <p:nvPr/>
        </p:nvSpPr>
        <p:spPr>
          <a:xfrm>
            <a:off x="6745280" y="2911642"/>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Arial" pitchFamily="34" charset="0"/>
                <a:cs typeface="Arial" pitchFamily="34" charset="0"/>
              </a:rPr>
              <a:t>B. </a:t>
            </a:r>
            <a:r>
              <a:rPr lang="en-US" sz="3600" dirty="0" err="1">
                <a:solidFill>
                  <a:schemeClr val="bg1"/>
                </a:solidFill>
                <a:latin typeface="Arial" pitchFamily="34" charset="0"/>
                <a:cs typeface="Arial" pitchFamily="34" charset="0"/>
              </a:rPr>
              <a:t>Dùng</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để</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nêu</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yêu</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cầu</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đề</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nghị</a:t>
            </a:r>
            <a:r>
              <a:rPr lang="en-US" sz="4000" dirty="0">
                <a:solidFill>
                  <a:schemeClr val="bg1"/>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910733" y="4588196"/>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Arial" pitchFamily="34" charset="0"/>
                <a:cs typeface="Arial" pitchFamily="34" charset="0"/>
              </a:rPr>
              <a:t>C. </a:t>
            </a:r>
            <a:r>
              <a:rPr lang="en-US" sz="3600" dirty="0" err="1">
                <a:solidFill>
                  <a:schemeClr val="bg1"/>
                </a:solidFill>
                <a:latin typeface="Arial" pitchFamily="34" charset="0"/>
                <a:cs typeface="Arial" pitchFamily="34" charset="0"/>
              </a:rPr>
              <a:t>Dùng</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để</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kể</a:t>
            </a:r>
            <a:r>
              <a:rPr lang="en-US" sz="3600" dirty="0">
                <a:solidFill>
                  <a:schemeClr val="bg1"/>
                </a:solidFill>
                <a:latin typeface="Arial" pitchFamily="34" charset="0"/>
                <a:cs typeface="Arial" pitchFamily="34" charset="0"/>
              </a:rPr>
              <a:t>.</a:t>
            </a:r>
            <a:endParaRPr lang="en-US" sz="3600" dirty="0">
              <a:latin typeface="Arial" pitchFamily="34" charset="0"/>
              <a:cs typeface="Arial" pitchFamily="34" charset="0"/>
            </a:endParaRPr>
          </a:p>
        </p:txBody>
      </p:sp>
      <p:sp>
        <p:nvSpPr>
          <p:cNvPr id="8" name="Rectangle 7"/>
          <p:cNvSpPr/>
          <p:nvPr/>
        </p:nvSpPr>
        <p:spPr>
          <a:xfrm>
            <a:off x="6704806" y="4588197"/>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latin typeface="Arial" pitchFamily="34" charset="0"/>
                <a:cs typeface="Arial" pitchFamily="34" charset="0"/>
              </a:rPr>
              <a:t>D. </a:t>
            </a:r>
            <a:r>
              <a:rPr lang="en-US" sz="3600" dirty="0" err="1">
                <a:latin typeface="Arial" pitchFamily="34" charset="0"/>
                <a:cs typeface="Arial" pitchFamily="34" charset="0"/>
              </a:rPr>
              <a:t>Tất</a:t>
            </a:r>
            <a:r>
              <a:rPr lang="en-US" sz="3600" dirty="0">
                <a:latin typeface="Arial" pitchFamily="34" charset="0"/>
                <a:cs typeface="Arial" pitchFamily="34" charset="0"/>
              </a:rPr>
              <a:t> </a:t>
            </a:r>
            <a:r>
              <a:rPr lang="en-US" sz="3600" dirty="0" err="1">
                <a:latin typeface="Arial" pitchFamily="34" charset="0"/>
                <a:cs typeface="Arial" pitchFamily="34" charset="0"/>
              </a:rPr>
              <a:t>cả</a:t>
            </a:r>
            <a:r>
              <a:rPr lang="en-US" sz="3600" dirty="0">
                <a:latin typeface="Arial" pitchFamily="34" charset="0"/>
                <a:cs typeface="Arial" pitchFamily="34" charset="0"/>
              </a:rPr>
              <a:t> </a:t>
            </a:r>
            <a:r>
              <a:rPr lang="en-US" sz="3600" dirty="0" err="1">
                <a:latin typeface="Arial" pitchFamily="34" charset="0"/>
                <a:cs typeface="Arial" pitchFamily="34" charset="0"/>
              </a:rPr>
              <a:t>đáp</a:t>
            </a:r>
            <a:r>
              <a:rPr lang="en-US" sz="3600" dirty="0">
                <a:latin typeface="Arial" pitchFamily="34" charset="0"/>
                <a:cs typeface="Arial" pitchFamily="34" charset="0"/>
              </a:rPr>
              <a:t> </a:t>
            </a:r>
            <a:r>
              <a:rPr lang="en-US" sz="3600" dirty="0" err="1">
                <a:latin typeface="Arial" pitchFamily="34" charset="0"/>
                <a:cs typeface="Arial" pitchFamily="34" charset="0"/>
              </a:rPr>
              <a:t>án</a:t>
            </a:r>
            <a:r>
              <a:rPr lang="en-US" sz="3600" dirty="0">
                <a:latin typeface="Arial" pitchFamily="34" charset="0"/>
                <a:cs typeface="Arial" pitchFamily="34" charset="0"/>
              </a:rPr>
              <a:t> A, B, C </a:t>
            </a:r>
            <a:r>
              <a:rPr lang="en-US" sz="3600" dirty="0" err="1">
                <a:latin typeface="Arial" pitchFamily="34" charset="0"/>
                <a:cs typeface="Arial" pitchFamily="34" charset="0"/>
              </a:rPr>
              <a:t>đều</a:t>
            </a:r>
            <a:r>
              <a:rPr lang="en-US" sz="3600" dirty="0">
                <a:latin typeface="Arial" pitchFamily="34" charset="0"/>
                <a:cs typeface="Arial" pitchFamily="34" charset="0"/>
              </a:rPr>
              <a:t> </a:t>
            </a:r>
            <a:r>
              <a:rPr lang="en-US" sz="3600" dirty="0" err="1">
                <a:latin typeface="Arial" pitchFamily="34" charset="0"/>
                <a:cs typeface="Arial" pitchFamily="34" charset="0"/>
              </a:rPr>
              <a:t>đúng</a:t>
            </a:r>
            <a:endParaRPr lang="en-US" sz="3600" dirty="0">
              <a:latin typeface="Arial" pitchFamily="34" charset="0"/>
              <a:cs typeface="Arial" pitchFamily="34" charset="0"/>
            </a:endParaRPr>
          </a:p>
        </p:txBody>
      </p:sp>
      <p:sp>
        <p:nvSpPr>
          <p:cNvPr id="9" name="Rectangle 8"/>
          <p:cNvSpPr/>
          <p:nvPr/>
        </p:nvSpPr>
        <p:spPr>
          <a:xfrm>
            <a:off x="928989" y="2959718"/>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Arial" pitchFamily="34" charset="0"/>
                <a:cs typeface="Arial" pitchFamily="34" charset="0"/>
              </a:rPr>
              <a:t>A. </a:t>
            </a:r>
            <a:r>
              <a:rPr lang="en-US" sz="3600" dirty="0" err="1">
                <a:solidFill>
                  <a:schemeClr val="bg1"/>
                </a:solidFill>
                <a:latin typeface="Arial" pitchFamily="34" charset="0"/>
                <a:cs typeface="Arial" pitchFamily="34" charset="0"/>
              </a:rPr>
              <a:t>Dùng</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để</a:t>
            </a:r>
            <a:r>
              <a:rPr lang="en-US" sz="3600" dirty="0">
                <a:solidFill>
                  <a:schemeClr val="bg1"/>
                </a:solidFill>
                <a:latin typeface="Arial" pitchFamily="34" charset="0"/>
                <a:cs typeface="Arial" pitchFamily="34" charset="0"/>
              </a:rPr>
              <a:t> </a:t>
            </a:r>
            <a:r>
              <a:rPr lang="en-US" sz="3600" dirty="0" err="1">
                <a:solidFill>
                  <a:schemeClr val="bg1"/>
                </a:solidFill>
                <a:latin typeface="Arial" pitchFamily="34" charset="0"/>
                <a:cs typeface="Arial" pitchFamily="34" charset="0"/>
              </a:rPr>
              <a:t>hỏi</a:t>
            </a:r>
            <a:r>
              <a:rPr lang="en-US" sz="3600" dirty="0">
                <a:solidFill>
                  <a:schemeClr val="bg1"/>
                </a:solidFill>
                <a:latin typeface="Arial" pitchFamily="34" charset="0"/>
                <a:cs typeface="Arial" pitchFamily="34" charset="0"/>
              </a:rPr>
              <a:t>.</a:t>
            </a:r>
            <a:endParaRPr lang="en-US" sz="3600" dirty="0">
              <a:latin typeface="Arial" pitchFamily="34" charset="0"/>
              <a:cs typeface="Arial"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4125" y="3595275"/>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512" y="5289374"/>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180" y="5183109"/>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0143" y="3856605"/>
            <a:ext cx="935782" cy="822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5288" y="1970321"/>
            <a:ext cx="5165939" cy="52357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326" y="5333485"/>
            <a:ext cx="3299778" cy="1458182"/>
          </a:xfrm>
          <a:prstGeom prst="rect">
            <a:avLst/>
          </a:prstGeom>
        </p:spPr>
      </p:pic>
    </p:spTree>
    <p:extLst>
      <p:ext uri="{BB962C8B-B14F-4D97-AF65-F5344CB8AC3E}">
        <p14:creationId xmlns:p14="http://schemas.microsoft.com/office/powerpoint/2010/main" val="360604021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532606" y="2514600"/>
            <a:ext cx="3810000"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err="1">
                <a:solidFill>
                  <a:srgbClr val="FFFF00"/>
                </a:solidFill>
                <a:latin typeface="Arial" pitchFamily="34" charset="0"/>
                <a:cs typeface="Arial" pitchFamily="34" charset="0"/>
              </a:rPr>
              <a:t>Những</a:t>
            </a:r>
            <a:r>
              <a:rPr lang="en-US" sz="8000" b="1" dirty="0">
                <a:solidFill>
                  <a:srgbClr val="FFFF00"/>
                </a:solidFill>
                <a:latin typeface="Arial" pitchFamily="34" charset="0"/>
                <a:cs typeface="Arial" pitchFamily="34" charset="0"/>
              </a:rPr>
              <a:t> </a:t>
            </a:r>
            <a:r>
              <a:rPr lang="en-US" sz="8000" b="1" dirty="0" err="1">
                <a:solidFill>
                  <a:srgbClr val="FFFF00"/>
                </a:solidFill>
                <a:latin typeface="Arial" pitchFamily="34" charset="0"/>
                <a:cs typeface="Arial" pitchFamily="34" charset="0"/>
              </a:rPr>
              <a:t>cây</a:t>
            </a:r>
            <a:r>
              <a:rPr lang="en-US" sz="8000" b="1" dirty="0">
                <a:solidFill>
                  <a:srgbClr val="FFFF00"/>
                </a:solidFill>
                <a:latin typeface="Arial" pitchFamily="34" charset="0"/>
                <a:cs typeface="Arial" pitchFamily="34" charset="0"/>
              </a:rPr>
              <a:t> </a:t>
            </a:r>
            <a:r>
              <a:rPr lang="en-US" sz="8000" b="1" dirty="0" err="1">
                <a:solidFill>
                  <a:srgbClr val="FFFF00"/>
                </a:solidFill>
                <a:latin typeface="Arial" pitchFamily="34" charset="0"/>
                <a:cs typeface="Arial" pitchFamily="34" charset="0"/>
              </a:rPr>
              <a:t>sen</a:t>
            </a:r>
            <a:r>
              <a:rPr lang="en-US" sz="8000" b="1" dirty="0">
                <a:solidFill>
                  <a:srgbClr val="FFFF00"/>
                </a:solidFill>
                <a:latin typeface="Arial" pitchFamily="34" charset="0"/>
                <a:cs typeface="Arial" pitchFamily="34" charset="0"/>
              </a:rPr>
              <a:t> </a:t>
            </a:r>
            <a:r>
              <a:rPr lang="en-US" sz="8000" b="1" dirty="0" err="1">
                <a:solidFill>
                  <a:srgbClr val="FFFF00"/>
                </a:solidFill>
                <a:latin typeface="Arial" pitchFamily="34" charset="0"/>
                <a:cs typeface="Arial" pitchFamily="34" charset="0"/>
              </a:rPr>
              <a:t>đá</a:t>
            </a:r>
            <a:endParaRPr lang="en-US" sz="8000" b="1" dirty="0">
              <a:solidFill>
                <a:srgbClr val="FFFF00"/>
              </a:solidFill>
              <a:latin typeface="Arial" pitchFamily="34" charset="0"/>
              <a:cs typeface="Arial" pitchFamily="34" charset="0"/>
            </a:endParaRPr>
          </a:p>
        </p:txBody>
      </p:sp>
      <p:sp>
        <p:nvSpPr>
          <p:cNvPr id="3" name="Oval 2"/>
          <p:cNvSpPr/>
          <p:nvPr/>
        </p:nvSpPr>
        <p:spPr>
          <a:xfrm>
            <a:off x="11123613" y="5867400"/>
            <a:ext cx="1066800" cy="914400"/>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lvl="0" algn="ctr"/>
            <a:r>
              <a:rPr lang="en-US" sz="1400" i="1" dirty="0" err="1">
                <a:solidFill>
                  <a:prstClr val="black"/>
                </a:solidFill>
                <a:latin typeface="Times New Roman" pitchFamily="18" charset="0"/>
                <a:cs typeface="Times New Roman" pitchFamily="18" charset="0"/>
              </a:rPr>
              <a:t>Đinh</a:t>
            </a:r>
            <a:r>
              <a:rPr lang="en-US" sz="1400" i="1" dirty="0">
                <a:solidFill>
                  <a:prstClr val="black"/>
                </a:solidFill>
                <a:latin typeface="Times New Roman" pitchFamily="18" charset="0"/>
                <a:cs typeface="Times New Roman" pitchFamily="18" charset="0"/>
              </a:rPr>
              <a:t> </a:t>
            </a:r>
            <a:r>
              <a:rPr lang="en-US" sz="1400" i="1" dirty="0" err="1">
                <a:solidFill>
                  <a:prstClr val="black"/>
                </a:solidFill>
                <a:latin typeface="Times New Roman" pitchFamily="18" charset="0"/>
                <a:cs typeface="Times New Roman" pitchFamily="18" charset="0"/>
              </a:rPr>
              <a:t>Phương</a:t>
            </a:r>
            <a:endParaRPr lang="en-US" sz="1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64684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TotalTime>
  <Words>1587</Words>
  <Application>Microsoft Office PowerPoint</Application>
  <PresentationFormat>Custom</PresentationFormat>
  <Paragraphs>103</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cây sen đá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Những cây sen đá</dc:title>
  <dc:creator>Huy Duẩn</dc:creator>
  <cp:lastModifiedBy>TA</cp:lastModifiedBy>
  <cp:revision>47</cp:revision>
  <dcterms:created xsi:type="dcterms:W3CDTF">2021-07-17T06:14:42Z</dcterms:created>
  <dcterms:modified xsi:type="dcterms:W3CDTF">2025-11-01T13:55:48Z</dcterms:modified>
</cp:coreProperties>
</file>