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7" r:id="rId2"/>
    <p:sldMasterId id="2147483759" r:id="rId3"/>
  </p:sldMasterIdLst>
  <p:notesMasterIdLst>
    <p:notesMasterId r:id="rId17"/>
  </p:notesMasterIdLst>
  <p:sldIdLst>
    <p:sldId id="392" r:id="rId4"/>
    <p:sldId id="259" r:id="rId5"/>
    <p:sldId id="385" r:id="rId6"/>
    <p:sldId id="381" r:id="rId7"/>
    <p:sldId id="370" r:id="rId8"/>
    <p:sldId id="377" r:id="rId9"/>
    <p:sldId id="379" r:id="rId10"/>
    <p:sldId id="371" r:id="rId11"/>
    <p:sldId id="391" r:id="rId12"/>
    <p:sldId id="387" r:id="rId13"/>
    <p:sldId id="389" r:id="rId14"/>
    <p:sldId id="358" r:id="rId15"/>
    <p:sldId id="3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185" autoAdjust="0"/>
  </p:normalViewPr>
  <p:slideViewPr>
    <p:cSldViewPr snapToGrid="0">
      <p:cViewPr varScale="1">
        <p:scale>
          <a:sx n="67" d="100"/>
          <a:sy n="67" d="100"/>
        </p:scale>
        <p:origin x="85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7729C-FB61-4457-88F0-85B73B740D9B}"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16A7C-6A41-4F49-AF5C-98C4453B95E5}" type="slidenum">
              <a:rPr lang="en-US" smtClean="0"/>
              <a:t>‹#›</a:t>
            </a:fld>
            <a:endParaRPr lang="en-US"/>
          </a:p>
        </p:txBody>
      </p:sp>
    </p:spTree>
    <p:extLst>
      <p:ext uri="{BB962C8B-B14F-4D97-AF65-F5344CB8AC3E}">
        <p14:creationId xmlns:p14="http://schemas.microsoft.com/office/powerpoint/2010/main" val="88172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a:defRPr/>
            </a:pPr>
            <a:fld id="{777B884C-8C00-4394-9DB6-15A5CAE11C79}" type="slidenum">
              <a:rPr lang="zh-CN" altLang="en-US" smtClean="0">
                <a:solidFill>
                  <a:prstClr val="black"/>
                </a:solidFill>
                <a:latin typeface="等线" panose="020F0502020204030204"/>
              </a:rPr>
              <a:pPr>
                <a:defRPr/>
              </a:pPr>
              <a:t>4</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58889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46812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0532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207008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5189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11/1/2025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6762554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11/1/2025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0071798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38492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17170109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838E99-A13B-4123-9171-962B95345347}"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127E0C-C903-4A97-AD53-BFB11F5C0C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406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8E99-A13B-4123-9171-962B95345347}"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127E0C-C903-4A97-AD53-BFB11F5C0C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038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6"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838E99-A13B-4123-9171-962B95345347}"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127E0C-C903-4A97-AD53-BFB11F5C0C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32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248847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38E99-A13B-4123-9171-962B95345347}"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127E0C-C903-4A97-AD53-BFB11F5C0C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329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838E99-A13B-4123-9171-962B95345347}" type="datetimeFigureOut">
              <a:rPr lang="en-US" smtClean="0">
                <a:solidFill>
                  <a:prstClr val="black">
                    <a:tint val="75000"/>
                  </a:prstClr>
                </a:solidFill>
              </a:rPr>
              <a:pPr/>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127E0C-C903-4A97-AD53-BFB11F5C0C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634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838E99-A13B-4123-9171-962B95345347}" type="datetimeFigureOut">
              <a:rPr lang="en-US" smtClean="0">
                <a:solidFill>
                  <a:prstClr val="black">
                    <a:tint val="75000"/>
                  </a:prstClr>
                </a:solidFill>
              </a:rPr>
              <a:pPr/>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127E0C-C903-4A97-AD53-BFB11F5C0C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20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38E99-A13B-4123-9171-962B95345347}" type="datetimeFigureOut">
              <a:rPr lang="en-US" smtClean="0">
                <a:solidFill>
                  <a:prstClr val="black">
                    <a:tint val="75000"/>
                  </a:prstClr>
                </a:solidFill>
              </a:rPr>
              <a:pPr/>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127E0C-C903-4A97-AD53-BFB11F5C0C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833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4"/>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838E99-A13B-4123-9171-962B95345347}"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127E0C-C903-4A97-AD53-BFB11F5C0C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997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838E99-A13B-4123-9171-962B95345347}" type="datetimeFigureOut">
              <a:rPr lang="en-US" smtClean="0">
                <a:solidFill>
                  <a:prstClr val="black">
                    <a:tint val="75000"/>
                  </a:prstClr>
                </a:solidFill>
              </a:rPr>
              <a:pPr/>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127E0C-C903-4A97-AD53-BFB11F5C0C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230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8E99-A13B-4123-9171-962B95345347}"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127E0C-C903-4A97-AD53-BFB11F5C0C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834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8E99-A13B-4123-9171-962B95345347}"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127E0C-C903-4A97-AD53-BFB11F5C0C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05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98396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06530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43882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903840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969120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67324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871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33339317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31149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38E99-A13B-4123-9171-962B95345347}" type="datetimeFigureOut">
              <a:rPr lang="en-US" smtClean="0">
                <a:solidFill>
                  <a:prstClr val="black">
                    <a:tint val="75000"/>
                  </a:prstClr>
                </a:solidFill>
              </a:rPr>
              <a:pPr/>
              <a:t>11/1/2025</a:t>
            </a:fld>
            <a:endParaRPr lang="en-US">
              <a:solidFill>
                <a:prstClr val="black">
                  <a:tint val="75000"/>
                </a:prstClr>
              </a:solidFill>
            </a:endParaRPr>
          </a:p>
        </p:txBody>
      </p:sp>
      <p:sp>
        <p:nvSpPr>
          <p:cNvPr id="5" name="Footer Placeholder 4"/>
          <p:cNvSpPr>
            <a:spLocks noGrp="1"/>
          </p:cNvSpPr>
          <p:nvPr>
            <p:ph type="ftr" sz="quarter" idx="3"/>
          </p:nvPr>
        </p:nvSpPr>
        <p:spPr>
          <a:xfrm>
            <a:off x="4165602"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27E0C-C903-4A97-AD53-BFB11F5C0C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45785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5.png"/><Relationship Id="rId26" Type="http://schemas.openxmlformats.org/officeDocument/2006/relationships/image" Target="../media/image63.png"/><Relationship Id="rId3" Type="http://schemas.openxmlformats.org/officeDocument/2006/relationships/image" Target="../media/image40.svg"/><Relationship Id="rId21" Type="http://schemas.openxmlformats.org/officeDocument/2006/relationships/image" Target="../media/image58.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4.svg"/><Relationship Id="rId25" Type="http://schemas.openxmlformats.org/officeDocument/2006/relationships/image" Target="../media/image62.sv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14.xml"/><Relationship Id="rId6" Type="http://schemas.openxmlformats.org/officeDocument/2006/relationships/image" Target="../media/image43.png"/><Relationship Id="rId11" Type="http://schemas.openxmlformats.org/officeDocument/2006/relationships/image" Target="../media/image48.svg"/><Relationship Id="rId24" Type="http://schemas.openxmlformats.org/officeDocument/2006/relationships/image" Target="../media/image61.png"/><Relationship Id="rId5" Type="http://schemas.openxmlformats.org/officeDocument/2006/relationships/image" Target="../media/image42.svg"/><Relationship Id="rId15" Type="http://schemas.openxmlformats.org/officeDocument/2006/relationships/image" Target="../media/image52.svg"/><Relationship Id="rId23" Type="http://schemas.openxmlformats.org/officeDocument/2006/relationships/image" Target="../media/image60.svg"/><Relationship Id="rId28" Type="http://schemas.openxmlformats.org/officeDocument/2006/relationships/image" Target="../media/image65.png"/><Relationship Id="rId10" Type="http://schemas.openxmlformats.org/officeDocument/2006/relationships/image" Target="../media/image47.png"/><Relationship Id="rId19" Type="http://schemas.openxmlformats.org/officeDocument/2006/relationships/image" Target="../media/image56.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237490" y="-7048332"/>
            <a:ext cx="3717021" cy="13516439"/>
          </a:xfrm>
          <a:prstGeom prst="rect">
            <a:avLst/>
          </a:prstGeom>
        </p:spPr>
      </p:pic>
      <p:sp>
        <p:nvSpPr>
          <p:cNvPr id="4" name="TextBox 4"/>
          <p:cNvSpPr txBox="1"/>
          <p:nvPr/>
        </p:nvSpPr>
        <p:spPr>
          <a:xfrm>
            <a:off x="2438400" y="2456250"/>
            <a:ext cx="9169063" cy="1667123"/>
          </a:xfrm>
          <a:prstGeom prst="rect">
            <a:avLst/>
          </a:prstGeom>
        </p:spPr>
        <p:txBody>
          <a:bodyPr wrap="square" lIns="0" tIns="0" rIns="0" bIns="0" rtlCol="0" anchor="t">
            <a:spAutoFit/>
          </a:bodyPr>
          <a:lstStyle/>
          <a:p>
            <a:pPr algn="ctr">
              <a:lnSpc>
                <a:spcPts val="6539"/>
              </a:lnSpc>
            </a:pPr>
            <a:r>
              <a:rPr lang="en-US" sz="4500" b="1" dirty="0">
                <a:solidFill>
                  <a:srgbClr val="FF914C"/>
                </a:solidFill>
                <a:latin typeface="Arial" panose="020B0604020202020204" pitchFamily="34" charset="0"/>
                <a:cs typeface="Arial" panose="020B0604020202020204" pitchFamily="34" charset="0"/>
              </a:rPr>
              <a:t>CHÀO MỪNG CÁC EM ĐẾN VỚI BÀI HỌC NGÀY HÔM NAY!</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27740" y="-394155"/>
            <a:ext cx="3343371" cy="2844905"/>
          </a:xfrm>
          <a:prstGeom prst="rect">
            <a:avLst/>
          </a:prstGeom>
        </p:spPr>
      </p:pic>
      <p:pic>
        <p:nvPicPr>
          <p:cNvPr id="7"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400" y="3259419"/>
            <a:ext cx="2540000" cy="3591259"/>
          </a:xfrm>
          <a:prstGeom prst="rect">
            <a:avLst/>
          </a:prstGeom>
        </p:spPr>
      </p:pic>
      <p:grpSp>
        <p:nvGrpSpPr>
          <p:cNvPr id="8" name="Group 2"/>
          <p:cNvGrpSpPr/>
          <p:nvPr/>
        </p:nvGrpSpPr>
        <p:grpSpPr>
          <a:xfrm>
            <a:off x="4555740" y="4813796"/>
            <a:ext cx="4572000" cy="712970"/>
            <a:chOff x="0" y="0"/>
            <a:chExt cx="15434913" cy="2503857"/>
          </a:xfrm>
        </p:grpSpPr>
        <p:sp>
          <p:nvSpPr>
            <p:cNvPr id="9" name="Freeform 3"/>
            <p:cNvSpPr/>
            <p:nvPr/>
          </p:nvSpPr>
          <p:spPr>
            <a:xfrm>
              <a:off x="31750" y="31750"/>
              <a:ext cx="15371412" cy="2440357"/>
            </a:xfrm>
            <a:custGeom>
              <a:avLst/>
              <a:gdLst/>
              <a:ahLst/>
              <a:cxnLst/>
              <a:rect l="l" t="t" r="r" b="b"/>
              <a:pathLst>
                <a:path w="15371412" h="2440357">
                  <a:moveTo>
                    <a:pt x="15278703" y="2440357"/>
                  </a:moveTo>
                  <a:lnTo>
                    <a:pt x="92710" y="2440357"/>
                  </a:lnTo>
                  <a:cubicBezTo>
                    <a:pt x="41910" y="2440357"/>
                    <a:pt x="0" y="2398447"/>
                    <a:pt x="0" y="2347647"/>
                  </a:cubicBezTo>
                  <a:lnTo>
                    <a:pt x="0" y="92710"/>
                  </a:lnTo>
                  <a:cubicBezTo>
                    <a:pt x="0" y="41910"/>
                    <a:pt x="41910" y="0"/>
                    <a:pt x="92710" y="0"/>
                  </a:cubicBezTo>
                  <a:lnTo>
                    <a:pt x="15277433" y="0"/>
                  </a:lnTo>
                  <a:cubicBezTo>
                    <a:pt x="15328233" y="0"/>
                    <a:pt x="15370142" y="41910"/>
                    <a:pt x="15370142" y="92710"/>
                  </a:cubicBezTo>
                  <a:lnTo>
                    <a:pt x="15370142" y="2346377"/>
                  </a:lnTo>
                  <a:cubicBezTo>
                    <a:pt x="15371412" y="2398447"/>
                    <a:pt x="15329503" y="2440357"/>
                    <a:pt x="15278703" y="2440357"/>
                  </a:cubicBezTo>
                  <a:close/>
                </a:path>
              </a:pathLst>
            </a:custGeom>
            <a:solidFill>
              <a:srgbClr val="FFFFFF"/>
            </a:solidFill>
          </p:spPr>
        </p:sp>
        <p:sp>
          <p:nvSpPr>
            <p:cNvPr id="10" name="Freeform 4"/>
            <p:cNvSpPr/>
            <p:nvPr/>
          </p:nvSpPr>
          <p:spPr>
            <a:xfrm>
              <a:off x="0" y="0"/>
              <a:ext cx="15434912" cy="2503857"/>
            </a:xfrm>
            <a:custGeom>
              <a:avLst/>
              <a:gdLst/>
              <a:ahLst/>
              <a:cxnLst/>
              <a:rect l="l" t="t" r="r" b="b"/>
              <a:pathLst>
                <a:path w="15434912" h="2503857">
                  <a:moveTo>
                    <a:pt x="15310453" y="59690"/>
                  </a:moveTo>
                  <a:cubicBezTo>
                    <a:pt x="15346012" y="59690"/>
                    <a:pt x="15375223" y="88900"/>
                    <a:pt x="15375223" y="124460"/>
                  </a:cubicBezTo>
                  <a:lnTo>
                    <a:pt x="15375223" y="2379397"/>
                  </a:lnTo>
                  <a:cubicBezTo>
                    <a:pt x="15375223" y="2414957"/>
                    <a:pt x="15346012" y="2444167"/>
                    <a:pt x="15310453" y="2444167"/>
                  </a:cubicBezTo>
                  <a:lnTo>
                    <a:pt x="124460" y="2444167"/>
                  </a:lnTo>
                  <a:cubicBezTo>
                    <a:pt x="88900" y="2444167"/>
                    <a:pt x="59690" y="2414957"/>
                    <a:pt x="59690" y="2379397"/>
                  </a:cubicBezTo>
                  <a:lnTo>
                    <a:pt x="59690" y="124460"/>
                  </a:lnTo>
                  <a:cubicBezTo>
                    <a:pt x="59690" y="88900"/>
                    <a:pt x="88900" y="59690"/>
                    <a:pt x="124460" y="59690"/>
                  </a:cubicBezTo>
                  <a:lnTo>
                    <a:pt x="15310453" y="59690"/>
                  </a:lnTo>
                  <a:moveTo>
                    <a:pt x="15310453" y="0"/>
                  </a:moveTo>
                  <a:lnTo>
                    <a:pt x="124460" y="0"/>
                  </a:lnTo>
                  <a:cubicBezTo>
                    <a:pt x="55880" y="0"/>
                    <a:pt x="0" y="55880"/>
                    <a:pt x="0" y="124460"/>
                  </a:cubicBezTo>
                  <a:lnTo>
                    <a:pt x="0" y="2379397"/>
                  </a:lnTo>
                  <a:cubicBezTo>
                    <a:pt x="0" y="2447977"/>
                    <a:pt x="55880" y="2503857"/>
                    <a:pt x="124460" y="2503857"/>
                  </a:cubicBezTo>
                  <a:lnTo>
                    <a:pt x="15310453" y="2503857"/>
                  </a:lnTo>
                  <a:cubicBezTo>
                    <a:pt x="15379033" y="2503857"/>
                    <a:pt x="15434912" y="2447977"/>
                    <a:pt x="15434912" y="2379397"/>
                  </a:cubicBezTo>
                  <a:lnTo>
                    <a:pt x="15434912" y="124460"/>
                  </a:lnTo>
                  <a:cubicBezTo>
                    <a:pt x="15434912" y="55880"/>
                    <a:pt x="15379033" y="0"/>
                    <a:pt x="15310453" y="0"/>
                  </a:cubicBezTo>
                  <a:close/>
                </a:path>
              </a:pathLst>
            </a:custGeom>
            <a:solidFill>
              <a:srgbClr val="000000"/>
            </a:solidFill>
          </p:spPr>
        </p:sp>
      </p:grpSp>
      <p:sp>
        <p:nvSpPr>
          <p:cNvPr id="11" name="Rectangle 10"/>
          <p:cNvSpPr/>
          <p:nvPr/>
        </p:nvSpPr>
        <p:spPr>
          <a:xfrm>
            <a:off x="4775200" y="4954837"/>
            <a:ext cx="1781684" cy="430887"/>
          </a:xfrm>
          <a:prstGeom prst="rect">
            <a:avLst/>
          </a:prstGeom>
        </p:spPr>
        <p:txBody>
          <a:bodyPr wrap="none" lIns="60954" tIns="30477" rIns="60954" bIns="30477">
            <a:spAutoFit/>
          </a:bodyPr>
          <a:lstStyle/>
          <a:p>
            <a:r>
              <a:rPr lang="en-US" sz="2400" b="1" dirty="0" err="1">
                <a:latin typeface="Arial" pitchFamily="34" charset="0"/>
                <a:cs typeface="Arial" pitchFamily="34" charset="0"/>
              </a:rPr>
              <a:t>Giáo</a:t>
            </a:r>
            <a:r>
              <a:rPr lang="en-US" sz="2400" b="1" dirty="0">
                <a:latin typeface="Arial" pitchFamily="34" charset="0"/>
                <a:cs typeface="Arial" pitchFamily="34" charset="0"/>
              </a:rPr>
              <a:t> </a:t>
            </a:r>
            <a:r>
              <a:rPr lang="en-US" sz="2400" b="1" dirty="0" err="1">
                <a:latin typeface="Arial" pitchFamily="34" charset="0"/>
                <a:cs typeface="Arial" pitchFamily="34" charset="0"/>
              </a:rPr>
              <a:t>viên</a:t>
            </a:r>
            <a:r>
              <a:rPr lang="en-US" sz="2400" b="1" dirty="0">
                <a:latin typeface="Arial" pitchFamily="34" charset="0"/>
                <a:cs typeface="Arial" pitchFamily="34" charset="0"/>
              </a:rPr>
              <a:t>: </a:t>
            </a:r>
            <a:r>
              <a:rPr lang="vi-VN" sz="2400" b="1" dirty="0">
                <a:latin typeface="Arial" pitchFamily="34" charset="0"/>
                <a:cs typeface="Arial" pitchFamily="34" charset="0"/>
              </a:rPr>
              <a: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63546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8CC205-A822-48D6-A9C7-90F62BA03B76}"/>
              </a:ext>
            </a:extLst>
          </p:cNvPr>
          <p:cNvSpPr txBox="1"/>
          <p:nvPr/>
        </p:nvSpPr>
        <p:spPr>
          <a:xfrm>
            <a:off x="750277" y="232297"/>
            <a:ext cx="10339754" cy="738664"/>
          </a:xfrm>
          <a:prstGeom prst="rect">
            <a:avLst/>
          </a:prstGeom>
          <a:noFill/>
        </p:spPr>
        <p:txBody>
          <a:bodyPr wrap="square" rtlCol="0">
            <a:spAutoFit/>
          </a:bodyPr>
          <a:lstStyle/>
          <a:p>
            <a:pPr algn="just" defTabSz="1219170">
              <a:lnSpc>
                <a:spcPct val="150000"/>
              </a:lnSpc>
              <a:buClr>
                <a:srgbClr val="000000"/>
              </a:buClr>
            </a:pP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3.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Nói</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và</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đáp</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lời</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yêu</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cầu</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đề</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nghị</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trong</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các</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tình</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huống</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sau</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a:t>
            </a:r>
            <a:endParaRPr lang="vi-VN" sz="2800" b="1" kern="0" dirty="0">
              <a:solidFill>
                <a:srgbClr val="FF0000"/>
              </a:solidFill>
              <a:latin typeface="Arial" pitchFamily="34" charset="0"/>
              <a:ea typeface="Arial-Rounded" panose="020B0500000000000000" pitchFamily="34" charset="0"/>
              <a:cs typeface="Arial" pitchFamily="34" charset="0"/>
              <a:sym typeface="Arial"/>
            </a:endParaRPr>
          </a:p>
        </p:txBody>
      </p:sp>
      <p:pic>
        <p:nvPicPr>
          <p:cNvPr id="8" name="图片 9">
            <a:extLst>
              <a:ext uri="{FF2B5EF4-FFF2-40B4-BE49-F238E27FC236}">
                <a16:creationId xmlns:a16="http://schemas.microsoft.com/office/drawing/2014/main" id="{CECE201C-16F7-41CC-9D7C-4F43F62CC366}"/>
              </a:ext>
            </a:extLst>
          </p:cNvPr>
          <p:cNvPicPr>
            <a:picLocks noChangeAspect="1"/>
          </p:cNvPicPr>
          <p:nvPr/>
        </p:nvPicPr>
        <p:blipFill rotWithShape="1">
          <a:blip r:embed="rId2">
            <a:extLst>
              <a:ext uri="{28A0092B-C50C-407E-A947-70E740481C1C}">
                <a14:useLocalDpi xmlns:a14="http://schemas.microsoft.com/office/drawing/2010/main" val="0"/>
              </a:ext>
            </a:extLst>
          </a:blip>
          <a:srcRect l="56471" t="36973" r="10977" b="32834"/>
          <a:stretch/>
        </p:blipFill>
        <p:spPr>
          <a:xfrm>
            <a:off x="2790091" y="2546966"/>
            <a:ext cx="3794075" cy="4666102"/>
          </a:xfrm>
          <a:prstGeom prst="rect">
            <a:avLst/>
          </a:prstGeom>
        </p:spPr>
      </p:pic>
      <p:pic>
        <p:nvPicPr>
          <p:cNvPr id="9" name="图片 8">
            <a:extLst>
              <a:ext uri="{FF2B5EF4-FFF2-40B4-BE49-F238E27FC236}">
                <a16:creationId xmlns:a16="http://schemas.microsoft.com/office/drawing/2014/main" id="{1C673EB3-CF89-4670-AD42-188BEA088385}"/>
              </a:ext>
            </a:extLst>
          </p:cNvPr>
          <p:cNvPicPr>
            <a:picLocks noChangeAspect="1"/>
          </p:cNvPicPr>
          <p:nvPr/>
        </p:nvPicPr>
        <p:blipFill rotWithShape="1">
          <a:blip r:embed="rId2">
            <a:extLst>
              <a:ext uri="{28A0092B-C50C-407E-A947-70E740481C1C}">
                <a14:useLocalDpi xmlns:a14="http://schemas.microsoft.com/office/drawing/2010/main" val="0"/>
              </a:ext>
            </a:extLst>
          </a:blip>
          <a:srcRect l="8008" t="35025" r="59440" b="34782"/>
          <a:stretch/>
        </p:blipFill>
        <p:spPr>
          <a:xfrm>
            <a:off x="5561688" y="2157045"/>
            <a:ext cx="3868556" cy="4797009"/>
          </a:xfrm>
          <a:prstGeom prst="rect">
            <a:avLst/>
          </a:prstGeom>
        </p:spPr>
      </p:pic>
      <p:sp>
        <p:nvSpPr>
          <p:cNvPr id="4" name="Rounded Rectangle 3"/>
          <p:cNvSpPr/>
          <p:nvPr/>
        </p:nvSpPr>
        <p:spPr>
          <a:xfrm>
            <a:off x="1184031" y="1078522"/>
            <a:ext cx="6887914" cy="64164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solidFill>
                  <a:schemeClr val="tx1"/>
                </a:solidFill>
                <a:latin typeface="Arial" pitchFamily="34" charset="0"/>
                <a:cs typeface="Arial" pitchFamily="34" charset="0"/>
              </a:rPr>
              <a:t>a) </a:t>
            </a:r>
            <a:r>
              <a:rPr lang="en-US" sz="2800" dirty="0" err="1">
                <a:solidFill>
                  <a:schemeClr val="tx1"/>
                </a:solidFill>
                <a:latin typeface="Arial" pitchFamily="34" charset="0"/>
                <a:cs typeface="Arial" pitchFamily="34" charset="0"/>
              </a:rPr>
              <a:t>Bạn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hỏi</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mượn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em</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chiếc</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bút</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chì</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màu</a:t>
            </a:r>
            <a:endParaRPr lang="en-US" sz="2800" dirty="0">
              <a:solidFill>
                <a:schemeClr val="tx1"/>
              </a:solidFill>
              <a:latin typeface="Arial" pitchFamily="34" charset="0"/>
              <a:cs typeface="Arial" pitchFamily="34" charset="0"/>
            </a:endParaRPr>
          </a:p>
        </p:txBody>
      </p:sp>
      <p:sp>
        <p:nvSpPr>
          <p:cNvPr id="5" name="Cloud Callout 4"/>
          <p:cNvSpPr/>
          <p:nvPr/>
        </p:nvSpPr>
        <p:spPr>
          <a:xfrm>
            <a:off x="257908" y="1805353"/>
            <a:ext cx="3698630" cy="1992923"/>
          </a:xfrm>
          <a:prstGeom prst="cloudCallout">
            <a:avLst>
              <a:gd name="adj1" fmla="val 37170"/>
              <a:gd name="adj2" fmla="val 5899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solidFill>
                <a:srgbClr val="000000"/>
              </a:solidFill>
              <a:latin typeface="Times New Roman" pitchFamily="18" charset="0"/>
              <a:cs typeface="Times New Roman" pitchFamily="18" charset="0"/>
            </a:endParaRPr>
          </a:p>
          <a:p>
            <a:pPr algn="ctr"/>
            <a:r>
              <a:rPr lang="vi-VN" sz="2000" dirty="0">
                <a:solidFill>
                  <a:srgbClr val="000000"/>
                </a:solidFill>
                <a:latin typeface="Arial" pitchFamily="34" charset="0"/>
                <a:cs typeface="Arial" pitchFamily="34" charset="0"/>
              </a:rPr>
              <a:t>Tớ quên mang bút chì màu rồi. Cậu cho tớ mượn bút chì màu của cậu một lát nhé!</a:t>
            </a:r>
            <a:br>
              <a:rPr lang="vi-VN" dirty="0">
                <a:solidFill>
                  <a:srgbClr val="000000"/>
                </a:solidFill>
                <a:latin typeface="Arial" pitchFamily="34" charset="0"/>
                <a:cs typeface="Arial" pitchFamily="34" charset="0"/>
              </a:rPr>
            </a:br>
            <a:endParaRPr lang="en-US" dirty="0">
              <a:latin typeface="Arial" pitchFamily="34" charset="0"/>
              <a:cs typeface="Arial" pitchFamily="34" charset="0"/>
            </a:endParaRPr>
          </a:p>
        </p:txBody>
      </p:sp>
      <p:sp>
        <p:nvSpPr>
          <p:cNvPr id="6" name="Cloud Callout 5"/>
          <p:cNvSpPr/>
          <p:nvPr/>
        </p:nvSpPr>
        <p:spPr>
          <a:xfrm>
            <a:off x="8382000" y="1606063"/>
            <a:ext cx="3094892" cy="1553552"/>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solidFill>
                  <a:srgbClr val="000000"/>
                </a:solidFill>
                <a:latin typeface="Arial" pitchFamily="34" charset="0"/>
                <a:cs typeface="Arial" pitchFamily="34" charset="0"/>
              </a:rPr>
              <a:t>Ừm, cậu cứ dùng đi.</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7106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8CC205-A822-48D6-A9C7-90F62BA03B76}"/>
              </a:ext>
            </a:extLst>
          </p:cNvPr>
          <p:cNvSpPr txBox="1"/>
          <p:nvPr/>
        </p:nvSpPr>
        <p:spPr>
          <a:xfrm>
            <a:off x="110360" y="51373"/>
            <a:ext cx="10339754" cy="658835"/>
          </a:xfrm>
          <a:prstGeom prst="rect">
            <a:avLst/>
          </a:prstGeom>
          <a:noFill/>
        </p:spPr>
        <p:txBody>
          <a:bodyPr wrap="square" rtlCol="0">
            <a:spAutoFit/>
          </a:bodyPr>
          <a:lstStyle/>
          <a:p>
            <a:pPr algn="just" defTabSz="1219170">
              <a:lnSpc>
                <a:spcPct val="150000"/>
              </a:lnSpc>
              <a:buClr>
                <a:srgbClr val="000000"/>
              </a:buClr>
            </a:pP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3.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Nói</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và</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đáp</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lời</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yêu</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cầu</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đề</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nghị</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trong</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các</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tình</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huống</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sau</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a:t>
            </a:r>
            <a:endParaRPr lang="vi-VN" sz="2800" b="1" kern="0" dirty="0">
              <a:solidFill>
                <a:srgbClr val="FF0000"/>
              </a:solidFill>
              <a:latin typeface="Arial" pitchFamily="34" charset="0"/>
              <a:ea typeface="Arial-Rounded" panose="020B0500000000000000" pitchFamily="34" charset="0"/>
              <a:cs typeface="Arial" pitchFamily="34" charset="0"/>
              <a:sym typeface="Arial"/>
            </a:endParaRPr>
          </a:p>
        </p:txBody>
      </p:sp>
      <p:sp>
        <p:nvSpPr>
          <p:cNvPr id="4" name="Rounded Rectangle 3"/>
          <p:cNvSpPr/>
          <p:nvPr/>
        </p:nvSpPr>
        <p:spPr>
          <a:xfrm>
            <a:off x="110360" y="859350"/>
            <a:ext cx="11950262" cy="80889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endParaRPr lang="en-US" sz="2800" dirty="0">
              <a:solidFill>
                <a:srgbClr val="213054"/>
              </a:solidFill>
              <a:latin typeface="Arial" pitchFamily="34" charset="0"/>
              <a:cs typeface="Arial" pitchFamily="34" charset="0"/>
            </a:endParaRPr>
          </a:p>
          <a:p>
            <a:r>
              <a:rPr lang="en-US" sz="2800" dirty="0">
                <a:solidFill>
                  <a:srgbClr val="213054"/>
                </a:solidFill>
                <a:latin typeface="Arial" pitchFamily="34" charset="0"/>
                <a:cs typeface="Arial" pitchFamily="34" charset="0"/>
              </a:rPr>
              <a:t>b) </a:t>
            </a:r>
            <a:r>
              <a:rPr lang="en-US" sz="2800" dirty="0" err="1">
                <a:solidFill>
                  <a:srgbClr val="213054"/>
                </a:solidFill>
                <a:latin typeface="Arial" pitchFamily="34" charset="0"/>
                <a:cs typeface="Arial" pitchFamily="34" charset="0"/>
              </a:rPr>
              <a:t>Bạn</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ngồi</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bên</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cạnh</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nói</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chuyện</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trong</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giờ</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học</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Em</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nhắn</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bạn</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giữ</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trật</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tự</a:t>
            </a:r>
            <a:endParaRPr lang="en-US" sz="2800" dirty="0">
              <a:solidFill>
                <a:srgbClr val="213054"/>
              </a:solidFill>
              <a:latin typeface="Arial" pitchFamily="34" charset="0"/>
              <a:cs typeface="Arial" pitchFamily="34" charset="0"/>
            </a:endParaRPr>
          </a:p>
          <a:p>
            <a:endParaRPr lang="en-US" sz="2800" dirty="0">
              <a:solidFill>
                <a:srgbClr val="213054"/>
              </a:solidFill>
              <a:latin typeface="Times New Roman" pitchFamily="18" charset="0"/>
              <a:cs typeface="Times New Roman" pitchFamily="18" charset="0"/>
            </a:endParaRPr>
          </a:p>
        </p:txBody>
      </p:sp>
      <p:pic>
        <p:nvPicPr>
          <p:cNvPr id="4098" name="Picture 2" descr="Dễ Thương Gió Phim Hoạt Hình Học Sinh Minh Họa Hình ảnh | Định dạng hình  ảnh PSD 611437282|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538" y="2502063"/>
            <a:ext cx="4780962" cy="4147207"/>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p:cNvSpPr/>
          <p:nvPr/>
        </p:nvSpPr>
        <p:spPr>
          <a:xfrm>
            <a:off x="8381998" y="2079028"/>
            <a:ext cx="3411415" cy="1934306"/>
          </a:xfrm>
          <a:prstGeom prst="cloudCallout">
            <a:avLst>
              <a:gd name="adj1" fmla="val -57259"/>
              <a:gd name="adj2" fmla="val 649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solidFill>
                <a:srgbClr val="000000"/>
              </a:solidFill>
              <a:latin typeface="OpenSans"/>
            </a:endParaRPr>
          </a:p>
          <a:p>
            <a:pPr algn="ctr"/>
            <a:endParaRPr lang="en-US" sz="2400" dirty="0">
              <a:solidFill>
                <a:srgbClr val="000000"/>
              </a:solidFill>
              <a:latin typeface="OpenSans"/>
            </a:endParaRPr>
          </a:p>
          <a:p>
            <a:pPr algn="ctr"/>
            <a:r>
              <a:rPr lang="en-US" sz="2400" dirty="0" err="1">
                <a:solidFill>
                  <a:srgbClr val="000000"/>
                </a:solidFill>
                <a:latin typeface="Arial" pitchFamily="34" charset="0"/>
                <a:cs typeface="Arial" pitchFamily="34" charset="0"/>
              </a:rPr>
              <a:t>Ừm</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xin</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lỗi</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cậu</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Tớ</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sẽ</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không</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mất</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trật</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tự</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nữa</a:t>
            </a:r>
            <a:br>
              <a:rPr lang="en-US" sz="2400" dirty="0">
                <a:solidFill>
                  <a:srgbClr val="000000"/>
                </a:solidFill>
                <a:latin typeface="Arial" pitchFamily="34" charset="0"/>
                <a:cs typeface="Arial" pitchFamily="34" charset="0"/>
              </a:rPr>
            </a:br>
            <a:br>
              <a:rPr lang="en-US" sz="2400" dirty="0">
                <a:solidFill>
                  <a:srgbClr val="000000"/>
                </a:solidFill>
                <a:latin typeface="Arial" pitchFamily="34" charset="0"/>
                <a:cs typeface="Arial" pitchFamily="34" charset="0"/>
              </a:rPr>
            </a:br>
            <a:endParaRPr lang="en-US" sz="2400" dirty="0">
              <a:solidFill>
                <a:srgbClr val="BAE5E4"/>
              </a:solidFill>
              <a:latin typeface="Arial" pitchFamily="34" charset="0"/>
              <a:cs typeface="Arial" pitchFamily="34" charset="0"/>
            </a:endParaRPr>
          </a:p>
        </p:txBody>
      </p:sp>
      <p:sp>
        <p:nvSpPr>
          <p:cNvPr id="11" name="Cloud Callout 10"/>
          <p:cNvSpPr/>
          <p:nvPr/>
        </p:nvSpPr>
        <p:spPr>
          <a:xfrm>
            <a:off x="257908" y="2049719"/>
            <a:ext cx="3698630" cy="1992923"/>
          </a:xfrm>
          <a:prstGeom prst="cloudCallout">
            <a:avLst>
              <a:gd name="adj1" fmla="val 69817"/>
              <a:gd name="adj2" fmla="val 4722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solidFill>
                <a:srgbClr val="000000"/>
              </a:solidFill>
              <a:latin typeface="Times New Roman" pitchFamily="18" charset="0"/>
              <a:cs typeface="Times New Roman" pitchFamily="18" charset="0"/>
            </a:endParaRPr>
          </a:p>
          <a:p>
            <a:pPr algn="ctr"/>
            <a:endParaRPr lang="en-US" sz="2000" dirty="0">
              <a:solidFill>
                <a:srgbClr val="000000"/>
              </a:solidFill>
              <a:latin typeface="OpenSans"/>
            </a:endParaRPr>
          </a:p>
          <a:p>
            <a:pPr algn="ctr"/>
            <a:endParaRPr lang="en-US" sz="2000" dirty="0">
              <a:solidFill>
                <a:srgbClr val="000000"/>
              </a:solidFill>
              <a:latin typeface="OpenSans"/>
            </a:endParaRPr>
          </a:p>
          <a:p>
            <a:pPr algn="ctr"/>
            <a:r>
              <a:rPr lang="vi-VN" sz="2400" dirty="0">
                <a:solidFill>
                  <a:srgbClr val="000000"/>
                </a:solidFill>
                <a:latin typeface="Arial" pitchFamily="34" charset="0"/>
                <a:cs typeface="Arial" pitchFamily="34" charset="0"/>
              </a:rPr>
              <a:t>Cậu ơi, cô đang giảng bài, cậu giữ trật tự chút nhé!</a:t>
            </a:r>
            <a:br>
              <a:rPr lang="vi-VN" sz="2400" dirty="0">
                <a:solidFill>
                  <a:srgbClr val="000000"/>
                </a:solidFill>
                <a:latin typeface="Arial" pitchFamily="34" charset="0"/>
                <a:cs typeface="Arial" pitchFamily="34" charset="0"/>
              </a:rPr>
            </a:br>
            <a:br>
              <a:rPr lang="vi-VN" sz="2400" dirty="0">
                <a:solidFill>
                  <a:srgbClr val="000000"/>
                </a:solidFill>
                <a:latin typeface="Arial" pitchFamily="34" charset="0"/>
                <a:cs typeface="Arial" pitchFamily="34" charset="0"/>
              </a:rPr>
            </a:br>
            <a:br>
              <a:rPr lang="vi-VN" sz="2400" dirty="0">
                <a:solidFill>
                  <a:srgbClr val="000000"/>
                </a:solidFill>
                <a:latin typeface="OpenSans"/>
              </a:rPr>
            </a:br>
            <a:endParaRPr lang="en-US" sz="2400" dirty="0">
              <a:solidFill>
                <a:srgbClr val="BAE5E4"/>
              </a:solidFill>
            </a:endParaRPr>
          </a:p>
        </p:txBody>
      </p:sp>
    </p:spTree>
    <p:extLst>
      <p:ext uri="{BB962C8B-B14F-4D97-AF65-F5344CB8AC3E}">
        <p14:creationId xmlns:p14="http://schemas.microsoft.com/office/powerpoint/2010/main" val="300515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barn(inVertical)">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lang="en-US" altLang="en-US" sz="6400" b="1" dirty="0">
                <a:solidFill>
                  <a:prstClr val="black"/>
                </a:solidFill>
                <a:latin typeface="Arial" pitchFamily="34" charset="0"/>
                <a:ea typeface="Arial" pitchFamily="34" charset="0"/>
                <a:cs typeface="Arial" pitchFamily="34" charset="0"/>
              </a:rPr>
              <a:t>C</a:t>
            </a:r>
            <a:r>
              <a:rPr kumimoji="0" lang="en-US" altLang="en-US" sz="6400" b="1" i="0" u="none" strike="noStrike" kern="1200" cap="none" spc="0" normalizeH="0" baseline="0" noProof="0" dirty="0" err="1">
                <a:ln>
                  <a:noFill/>
                </a:ln>
                <a:solidFill>
                  <a:prstClr val="black"/>
                </a:solidFill>
                <a:effectLst/>
                <a:uLnTx/>
                <a:uFillTx/>
                <a:latin typeface="Arial" pitchFamily="34" charset="0"/>
                <a:ea typeface="Arial" pitchFamily="34" charset="0"/>
                <a:cs typeface="Arial" pitchFamily="34" charset="0"/>
              </a:rPr>
              <a:t>ủng</a:t>
            </a:r>
            <a:r>
              <a:rPr kumimoji="0" lang="en-US" altLang="en-US" sz="6400" b="1" i="0" u="none" strike="noStrike" kern="1200" cap="none" spc="0" normalizeH="0" baseline="0" noProof="0" dirty="0">
                <a:ln>
                  <a:noFill/>
                </a:ln>
                <a:solidFill>
                  <a:prstClr val="black"/>
                </a:solidFill>
                <a:effectLst/>
                <a:uLnTx/>
                <a:uFillTx/>
                <a:latin typeface="Arial" pitchFamily="34" charset="0"/>
                <a:ea typeface="Arial" pitchFamily="34" charset="0"/>
                <a:cs typeface="Arial" pitchFamily="34" charset="0"/>
              </a:rPr>
              <a:t> </a:t>
            </a:r>
            <a:r>
              <a:rPr kumimoji="0" lang="en-US" altLang="en-US" sz="6400" b="1" i="0" u="none" strike="noStrike" kern="1200" cap="none" spc="0" normalizeH="0" baseline="0" noProof="0" dirty="0" err="1">
                <a:ln>
                  <a:noFill/>
                </a:ln>
                <a:solidFill>
                  <a:prstClr val="black"/>
                </a:solidFill>
                <a:effectLst/>
                <a:uLnTx/>
                <a:uFillTx/>
                <a:latin typeface="Arial" pitchFamily="34" charset="0"/>
                <a:ea typeface="Arial" pitchFamily="34" charset="0"/>
                <a:cs typeface="Arial" pitchFamily="34" charset="0"/>
              </a:rPr>
              <a:t>cố</a:t>
            </a:r>
            <a:r>
              <a:rPr kumimoji="0" lang="en-US" altLang="en-US" sz="6400" b="1" i="0" u="none" strike="noStrike" kern="1200" cap="none" spc="0" normalizeH="0" baseline="0" noProof="0" dirty="0">
                <a:ln>
                  <a:noFill/>
                </a:ln>
                <a:solidFill>
                  <a:prstClr val="black"/>
                </a:solidFill>
                <a:effectLst/>
                <a:uLnTx/>
                <a:uFillTx/>
                <a:latin typeface="Arial" pitchFamily="34" charset="0"/>
                <a:ea typeface="Arial" pitchFamily="34" charset="0"/>
                <a:cs typeface="Arial" pitchFamily="34" charset="0"/>
              </a:rPr>
              <a:t> </a:t>
            </a:r>
            <a:r>
              <a:rPr kumimoji="0" lang="en-US" altLang="en-US" sz="6400" b="1" i="0" u="none" strike="noStrike" kern="1200" cap="none" spc="0" normalizeH="0" baseline="0" noProof="0" dirty="0" err="1">
                <a:ln>
                  <a:noFill/>
                </a:ln>
                <a:solidFill>
                  <a:prstClr val="black"/>
                </a:solidFill>
                <a:effectLst/>
                <a:uLnTx/>
                <a:uFillTx/>
                <a:latin typeface="Arial" pitchFamily="34" charset="0"/>
                <a:ea typeface="Arial" pitchFamily="34" charset="0"/>
                <a:cs typeface="Arial" pitchFamily="34" charset="0"/>
              </a:rPr>
              <a:t>bài</a:t>
            </a:r>
            <a:r>
              <a:rPr kumimoji="0" lang="en-US" altLang="en-US" sz="6400" b="1" i="0" u="none" strike="noStrike" kern="1200" cap="none" spc="0" normalizeH="0" noProof="0" dirty="0">
                <a:ln>
                  <a:noFill/>
                </a:ln>
                <a:solidFill>
                  <a:prstClr val="black"/>
                </a:solidFill>
                <a:effectLst/>
                <a:uLnTx/>
                <a:uFillTx/>
                <a:latin typeface="Arial" pitchFamily="34" charset="0"/>
                <a:ea typeface="Arial" pitchFamily="34" charset="0"/>
                <a:cs typeface="Arial" pitchFamily="34" charset="0"/>
              </a:rPr>
              <a:t> </a:t>
            </a:r>
            <a:r>
              <a:rPr kumimoji="0" lang="en-US" altLang="en-US" sz="6400" b="1" i="0" u="none" strike="noStrike" kern="1200" cap="none" spc="0" normalizeH="0" noProof="0" dirty="0" err="1">
                <a:ln>
                  <a:noFill/>
                </a:ln>
                <a:solidFill>
                  <a:prstClr val="black"/>
                </a:solidFill>
                <a:effectLst/>
                <a:uLnTx/>
                <a:uFillTx/>
                <a:latin typeface="Arial" pitchFamily="34" charset="0"/>
                <a:ea typeface="Arial" pitchFamily="34" charset="0"/>
                <a:cs typeface="Arial" pitchFamily="34" charset="0"/>
              </a:rPr>
              <a:t>học</a:t>
            </a:r>
            <a:endParaRPr kumimoji="0" lang="en-US" altLang="en-US" sz="6400" b="1" i="0" u="none" strike="noStrike" kern="1200" cap="none" spc="0" normalizeH="0" baseline="0" noProof="0" dirty="0">
              <a:ln>
                <a:noFill/>
              </a:ln>
              <a:solidFill>
                <a:prstClr val="black"/>
              </a:solidFill>
              <a:effectLst/>
              <a:uLnTx/>
              <a:uFillTx/>
              <a:latin typeface="Arial" pitchFamily="34" charset="0"/>
              <a:ea typeface="Arial" pitchFamily="34" charset="0"/>
              <a:cs typeface="Arial" pitchFamily="34"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3102872" y="274579"/>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345311" y="2535413"/>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907002" y="154556"/>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363128" y="317821"/>
            <a:ext cx="868995" cy="80105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20968">
            <a:off x="461024" y="1792356"/>
            <a:ext cx="1290115" cy="422219"/>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29358">
            <a:off x="1344368" y="1078292"/>
            <a:ext cx="559823" cy="532341"/>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53495">
            <a:off x="299339" y="4455203"/>
            <a:ext cx="840151" cy="950788"/>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01344">
            <a:off x="916086" y="3244786"/>
            <a:ext cx="967987" cy="967987"/>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438273">
            <a:off x="2064119" y="1113216"/>
            <a:ext cx="266654" cy="1232433"/>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659741">
            <a:off x="2253602" y="5706660"/>
            <a:ext cx="609209" cy="622797"/>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45001">
            <a:off x="1415038" y="4877748"/>
            <a:ext cx="574822" cy="1079017"/>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492633">
            <a:off x="781781" y="5653424"/>
            <a:ext cx="410867" cy="1208433"/>
          </a:xfrm>
          <a:prstGeom prst="rect">
            <a:avLst/>
          </a:prstGeom>
        </p:spPr>
      </p:pic>
      <p:grpSp>
        <p:nvGrpSpPr>
          <p:cNvPr id="19" name="Group 19"/>
          <p:cNvGrpSpPr/>
          <p:nvPr/>
        </p:nvGrpSpPr>
        <p:grpSpPr>
          <a:xfrm>
            <a:off x="2138168" y="737475"/>
            <a:ext cx="8090845" cy="4679781"/>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5420420" y="0"/>
              <a:ext cx="4027218" cy="961150"/>
            </a:xfrm>
            <a:prstGeom prst="rect">
              <a:avLst/>
            </a:prstGeom>
          </p:spPr>
        </p:pic>
      </p:grpSp>
      <p:sp>
        <p:nvSpPr>
          <p:cNvPr id="24" name="Rectangle 23"/>
          <p:cNvSpPr/>
          <p:nvPr/>
        </p:nvSpPr>
        <p:spPr>
          <a:xfrm>
            <a:off x="2245135" y="2147305"/>
            <a:ext cx="7892949" cy="2277541"/>
          </a:xfrm>
          <a:prstGeom prst="rect">
            <a:avLst/>
          </a:prstGeom>
        </p:spPr>
        <p:txBody>
          <a:bodyPr wrap="square" lIns="60954" tIns="30477" rIns="60954" bIns="30477">
            <a:spAutoFit/>
          </a:bodyPr>
          <a:lstStyle/>
          <a:p>
            <a:pPr algn="ctr">
              <a:lnSpc>
                <a:spcPct val="150000"/>
              </a:lnSpc>
            </a:pPr>
            <a:r>
              <a:rPr lang="en-US" sz="4800" b="1" dirty="0">
                <a:solidFill>
                  <a:srgbClr val="002060"/>
                </a:solidFill>
                <a:latin typeface="Arial" pitchFamily="34" charset="0"/>
                <a:cs typeface="Arial" pitchFamily="34" charset="0"/>
              </a:rPr>
              <a:t>HẸN GẶP LẠI CÁC EM TRONG TIẾT HỌC SAU!</a:t>
            </a:r>
          </a:p>
        </p:txBody>
      </p:sp>
      <p:pic>
        <p:nvPicPr>
          <p:cNvPr id="25" name="Picture 24"/>
          <p:cNvPicPr>
            <a:picLocks noChangeAspect="1"/>
          </p:cNvPicPr>
          <p:nvPr/>
        </p:nvPicPr>
        <p:blipFill>
          <a:blip r:embed="rId28"/>
          <a:stretch>
            <a:fillRect/>
          </a:stretch>
        </p:blipFill>
        <p:spPr>
          <a:xfrm>
            <a:off x="8976049" y="2006600"/>
            <a:ext cx="3860800" cy="4851400"/>
          </a:xfrm>
          <a:prstGeom prst="rect">
            <a:avLst/>
          </a:prstGeom>
        </p:spPr>
      </p:pic>
    </p:spTree>
    <p:extLst>
      <p:ext uri="{BB962C8B-B14F-4D97-AF65-F5344CB8AC3E}">
        <p14:creationId xmlns:p14="http://schemas.microsoft.com/office/powerpoint/2010/main" val="420923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957776" y="1359147"/>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455853" y="1826632"/>
            <a:ext cx="8228632" cy="193899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Kể</a:t>
            </a:r>
            <a:r>
              <a:rPr kumimoji="0" lang="en-US" sz="6000" b="1" i="0" u="none" strike="noStrike" kern="1200" cap="none" spc="0" normalizeH="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6000" b="1" i="0" u="none" strike="noStrike" kern="1200" cap="none" spc="0" normalizeH="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chuyện</a:t>
            </a:r>
            <a:endParaRPr kumimoji="0" lang="en-US" sz="6000" b="1" i="0" u="none" strike="noStrike" kern="1200" cap="none" spc="0" normalizeH="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sz="6000" b="1"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6000" b="1" dirty="0" err="1">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cây</a:t>
            </a:r>
            <a:r>
              <a:rPr lang="en-US" sz="6000" b="1"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6000" b="1" dirty="0" err="1">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sen</a:t>
            </a:r>
            <a:r>
              <a:rPr lang="en-US" sz="6000" b="1"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6000" b="1" dirty="0" err="1">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đá</a:t>
            </a:r>
            <a:endParaRPr kumimoji="0" lang="en-US" sz="60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27835" y="838200"/>
            <a:ext cx="11812538" cy="4324350"/>
          </a:xfrm>
        </p:spPr>
        <p:txBody>
          <a:bodyPr>
            <a:noAutofit/>
          </a:bodyPr>
          <a:lstStyle/>
          <a:p>
            <a:pPr marL="0" indent="0" algn="just">
              <a:buNone/>
            </a:pPr>
            <a:r>
              <a:rPr lang="vi-VN" sz="2800" b="1" dirty="0">
                <a:latin typeface="Arial" pitchFamily="34" charset="0"/>
                <a:cs typeface="Arial" pitchFamily="34" charset="0"/>
              </a:rPr>
              <a:t>1</a:t>
            </a:r>
            <a:r>
              <a:rPr lang="vi-VN" sz="2800" dirty="0">
                <a:latin typeface="Arial" pitchFamily="34" charset="0"/>
                <a:cs typeface="Arial" pitchFamily="34" charset="0"/>
              </a:rPr>
              <a:t>. Một hôm, thầy Huy mang đến lớp một chậu sen đá. Thầy bảo:</a:t>
            </a:r>
          </a:p>
          <a:p>
            <a:pPr marL="0" indent="0" algn="just">
              <a:buNone/>
            </a:pPr>
            <a:r>
              <a:rPr lang="vi-VN" sz="2800" dirty="0">
                <a:latin typeface="Arial" pitchFamily="34" charset="0"/>
                <a:cs typeface="Arial" pitchFamily="34" charset="0"/>
              </a:rPr>
              <a:t>- Cây này có rất nhiều cây con. Mỗi tuần, thầy sẽ tặng một cây cho em nào đạt kết quả học tập cao nhất trong tuần. Các em cố gắng nhé!</a:t>
            </a:r>
          </a:p>
          <a:p>
            <a:pPr marL="0" indent="0" algn="just">
              <a:buNone/>
            </a:pPr>
            <a:r>
              <a:rPr lang="vi-VN" sz="2800" b="1" dirty="0">
                <a:latin typeface="Arial" pitchFamily="34" charset="0"/>
                <a:cs typeface="Arial" pitchFamily="34" charset="0"/>
              </a:rPr>
              <a:t>2.</a:t>
            </a:r>
            <a:r>
              <a:rPr lang="vi-VN" sz="2800" dirty="0">
                <a:latin typeface="Arial" pitchFamily="34" charset="0"/>
                <a:cs typeface="Arial" pitchFamily="34" charset="0"/>
              </a:rPr>
              <a:t> Thế là cả lớp đều háo hức. Ai cũng cố gắng học để được nhận phần thưởng của thầy. Cuối năm học, cả lớp đều được tặng cây. Ngay cả Việt, một bạn học khá chậm cũng rất cố gắng và cuối cùng cũng nhận được phần thưởng. Em mang chậu cây nhỏ xíu về nhà và rất tự hào.</a:t>
            </a:r>
          </a:p>
          <a:p>
            <a:pPr marL="0" indent="0" algn="just">
              <a:buNone/>
            </a:pPr>
            <a:r>
              <a:rPr lang="vi-VN" sz="2800" b="1" dirty="0">
                <a:latin typeface="Arial" pitchFamily="34" charset="0"/>
                <a:cs typeface="Arial" pitchFamily="34" charset="0"/>
              </a:rPr>
              <a:t>3.</a:t>
            </a:r>
            <a:r>
              <a:rPr lang="vi-VN" sz="2800" dirty="0">
                <a:latin typeface="Arial" pitchFamily="34" charset="0"/>
                <a:cs typeface="Arial" pitchFamily="34" charset="0"/>
              </a:rPr>
              <a:t> Một thời gian sau, cây sen đá của Việt lớn lên, sinh ra rất nhiều cây con. Việt tách chúng ra, trồng vào nhiều chậu khác rồi treo lên. Ai đến chơi cũng trầm trồ về những chậu cây xinh đẹp ấy. Bố Việt nói:</a:t>
            </a:r>
          </a:p>
          <a:p>
            <a:pPr marL="0" indent="0" algn="just">
              <a:buNone/>
            </a:pPr>
            <a:r>
              <a:rPr lang="vi-VN" sz="2800" dirty="0">
                <a:latin typeface="Arial" pitchFamily="34" charset="0"/>
                <a:cs typeface="Arial" pitchFamily="34" charset="0"/>
              </a:rPr>
              <a:t>- Khi cháu đem chậu cây về, vợ chồng tôi đã mừng rơi nước mắt. Thầy giáo của cháu đã làm thay đổi cháu.</a:t>
            </a:r>
          </a:p>
          <a:p>
            <a:pPr marL="0" indent="0" algn="r">
              <a:buNone/>
            </a:pPr>
            <a:r>
              <a:rPr lang="vi-VN" sz="2800" i="1" dirty="0">
                <a:latin typeface="Arial" pitchFamily="34" charset="0"/>
                <a:cs typeface="Arial" pitchFamily="34" charset="0"/>
              </a:rPr>
              <a:t>Theo Thái Hiển</a:t>
            </a:r>
            <a:endParaRPr lang="vi-VN" sz="2800" dirty="0">
              <a:latin typeface="Arial" pitchFamily="34" charset="0"/>
              <a:cs typeface="Arial" pitchFamily="34" charset="0"/>
            </a:endParaRPr>
          </a:p>
          <a:p>
            <a:pPr marL="0" indent="0" algn="just">
              <a:buNone/>
            </a:pPr>
            <a:endParaRPr lang="en-US" sz="900" dirty="0">
              <a:latin typeface="Arial" pitchFamily="34" charset="0"/>
              <a:cs typeface="Arial" pitchFamily="34" charset="0"/>
            </a:endParaRPr>
          </a:p>
        </p:txBody>
      </p:sp>
      <p:sp>
        <p:nvSpPr>
          <p:cNvPr id="6" name="Rectangle 5"/>
          <p:cNvSpPr/>
          <p:nvPr/>
        </p:nvSpPr>
        <p:spPr>
          <a:xfrm>
            <a:off x="1279296" y="109936"/>
            <a:ext cx="9811927" cy="769441"/>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w="6600">
                  <a:solidFill>
                    <a:srgbClr val="ED7D31"/>
                  </a:solidFill>
                  <a:prstDash val="solid"/>
                </a:ln>
                <a:solidFill>
                  <a:srgbClr val="FF0000"/>
                </a:solidFill>
                <a:uLnTx/>
                <a:uFillTx/>
                <a:latin typeface="Arial" pitchFamily="34" charset="0"/>
                <a:cs typeface="Arial" pitchFamily="34" charset="0"/>
              </a:rPr>
              <a:t>Những</a:t>
            </a:r>
            <a:r>
              <a:rPr kumimoji="0" lang="en-US" sz="4400" b="1" i="0" u="none" strike="noStrike" kern="0" cap="none" spc="0" normalizeH="0" baseline="0" noProof="0" dirty="0">
                <a:ln w="6600">
                  <a:solidFill>
                    <a:srgbClr val="ED7D31"/>
                  </a:solidFill>
                  <a:prstDash val="solid"/>
                </a:ln>
                <a:solidFill>
                  <a:srgbClr val="FF0000"/>
                </a:solidFill>
                <a:uLnTx/>
                <a:uFillTx/>
                <a:latin typeface="Arial" pitchFamily="34" charset="0"/>
                <a:cs typeface="Arial" pitchFamily="34" charset="0"/>
              </a:rPr>
              <a:t> </a:t>
            </a:r>
            <a:r>
              <a:rPr kumimoji="0" lang="en-US" sz="4400" b="1" i="0" u="none" strike="noStrike" kern="0" cap="none" spc="0" normalizeH="0" baseline="0" noProof="0" dirty="0" err="1">
                <a:ln w="6600">
                  <a:solidFill>
                    <a:srgbClr val="ED7D31"/>
                  </a:solidFill>
                  <a:prstDash val="solid"/>
                </a:ln>
                <a:solidFill>
                  <a:srgbClr val="FF0000"/>
                </a:solidFill>
                <a:uLnTx/>
                <a:uFillTx/>
                <a:latin typeface="Arial" pitchFamily="34" charset="0"/>
                <a:cs typeface="Arial" pitchFamily="34" charset="0"/>
              </a:rPr>
              <a:t>cây</a:t>
            </a:r>
            <a:r>
              <a:rPr kumimoji="0" lang="en-US" sz="4400" b="1" i="0" u="none" strike="noStrike" kern="0" cap="none" spc="0" normalizeH="0" baseline="0" noProof="0" dirty="0">
                <a:ln w="6600">
                  <a:solidFill>
                    <a:srgbClr val="ED7D31"/>
                  </a:solidFill>
                  <a:prstDash val="solid"/>
                </a:ln>
                <a:solidFill>
                  <a:srgbClr val="FF0000"/>
                </a:solidFill>
                <a:uLnTx/>
                <a:uFillTx/>
                <a:latin typeface="Arial" pitchFamily="34" charset="0"/>
                <a:cs typeface="Arial" pitchFamily="34" charset="0"/>
              </a:rPr>
              <a:t> </a:t>
            </a:r>
            <a:r>
              <a:rPr kumimoji="0" lang="en-US" sz="4400" b="1" i="0" u="none" strike="noStrike" kern="0" cap="none" spc="0" normalizeH="0" baseline="0" noProof="0" dirty="0" err="1">
                <a:ln w="6600">
                  <a:solidFill>
                    <a:srgbClr val="ED7D31"/>
                  </a:solidFill>
                  <a:prstDash val="solid"/>
                </a:ln>
                <a:solidFill>
                  <a:srgbClr val="FF0000"/>
                </a:solidFill>
                <a:uLnTx/>
                <a:uFillTx/>
                <a:latin typeface="Arial" pitchFamily="34" charset="0"/>
                <a:cs typeface="Arial" pitchFamily="34" charset="0"/>
              </a:rPr>
              <a:t>sen</a:t>
            </a:r>
            <a:r>
              <a:rPr kumimoji="0" lang="en-US" sz="4400" b="1" i="0" u="none" strike="noStrike" kern="0" cap="none" spc="0" normalizeH="0" baseline="0" noProof="0" dirty="0">
                <a:ln w="6600">
                  <a:solidFill>
                    <a:srgbClr val="ED7D31"/>
                  </a:solidFill>
                  <a:prstDash val="solid"/>
                </a:ln>
                <a:solidFill>
                  <a:srgbClr val="FF0000"/>
                </a:solidFill>
                <a:uLnTx/>
                <a:uFillTx/>
                <a:latin typeface="Arial" pitchFamily="34" charset="0"/>
                <a:cs typeface="Arial" pitchFamily="34" charset="0"/>
              </a:rPr>
              <a:t> </a:t>
            </a:r>
            <a:r>
              <a:rPr kumimoji="0" lang="en-US" sz="4400" b="1" i="0" u="none" strike="noStrike" kern="0" cap="none" spc="0" normalizeH="0" baseline="0" noProof="0" dirty="0" err="1">
                <a:ln w="6600">
                  <a:solidFill>
                    <a:srgbClr val="ED7D31"/>
                  </a:solidFill>
                  <a:prstDash val="solid"/>
                </a:ln>
                <a:solidFill>
                  <a:srgbClr val="FF0000"/>
                </a:solidFill>
                <a:uLnTx/>
                <a:uFillTx/>
                <a:latin typeface="Arial" pitchFamily="34" charset="0"/>
                <a:cs typeface="Arial" pitchFamily="34" charset="0"/>
              </a:rPr>
              <a:t>đá</a:t>
            </a:r>
            <a:endParaRPr kumimoji="0" lang="en-US" sz="4400" b="1" i="0" u="none" strike="noStrike" kern="0" cap="none" spc="0" normalizeH="0" baseline="0" noProof="0" dirty="0">
              <a:ln w="6600">
                <a:solidFill>
                  <a:srgbClr val="ED7D31"/>
                </a:solidFill>
                <a:prstDash val="solid"/>
              </a:ln>
              <a:solidFill>
                <a:srgbClr val="FF0000"/>
              </a:solidFill>
              <a:uLnTx/>
              <a:uFillTx/>
              <a:latin typeface="Arial" pitchFamily="34" charset="0"/>
              <a:cs typeface="Arial" pitchFamily="34" charset="0"/>
            </a:endParaRPr>
          </a:p>
        </p:txBody>
      </p:sp>
    </p:spTree>
    <p:extLst>
      <p:ext uri="{BB962C8B-B14F-4D97-AF65-F5344CB8AC3E}">
        <p14:creationId xmlns:p14="http://schemas.microsoft.com/office/powerpoint/2010/main" val="21655984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4*#ppt_w"/>
                                          </p:val>
                                        </p:tav>
                                        <p:tav tm="100000">
                                          <p:val>
                                            <p:strVal val="#ppt_w"/>
                                          </p:val>
                                        </p:tav>
                                      </p:tavLst>
                                    </p:anim>
                                    <p:anim calcmode="lin" valueType="num">
                                      <p:cBhvr>
                                        <p:cTn id="13" dur="5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DAA05A1-A30F-4B43-B0F9-842C7E8FD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0" y="-2705102"/>
            <a:ext cx="6858000" cy="12268204"/>
          </a:xfrm>
          <a:prstGeom prst="rect">
            <a:avLst/>
          </a:prstGeom>
        </p:spPr>
      </p:pic>
      <p:pic>
        <p:nvPicPr>
          <p:cNvPr id="5" name="图片 4">
            <a:extLst>
              <a:ext uri="{FF2B5EF4-FFF2-40B4-BE49-F238E27FC236}">
                <a16:creationId xmlns:a16="http://schemas.microsoft.com/office/drawing/2014/main" id="{222540BC-A24B-435C-91AE-1DD34C383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048207" y="988524"/>
            <a:ext cx="6247250" cy="5064982"/>
          </a:xfrm>
          <a:prstGeom prst="rect">
            <a:avLst/>
          </a:prstGeom>
        </p:spPr>
      </p:pic>
      <p:pic>
        <p:nvPicPr>
          <p:cNvPr id="9" name="图片 8">
            <a:extLst>
              <a:ext uri="{FF2B5EF4-FFF2-40B4-BE49-F238E27FC236}">
                <a16:creationId xmlns:a16="http://schemas.microsoft.com/office/drawing/2014/main" id="{1C673EB3-CF89-4670-AD42-188BEA088385}"/>
              </a:ext>
            </a:extLst>
          </p:cNvPr>
          <p:cNvPicPr>
            <a:picLocks noChangeAspect="1"/>
          </p:cNvPicPr>
          <p:nvPr/>
        </p:nvPicPr>
        <p:blipFill rotWithShape="1">
          <a:blip r:embed="rId5">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10" name="图片 9">
            <a:extLst>
              <a:ext uri="{FF2B5EF4-FFF2-40B4-BE49-F238E27FC236}">
                <a16:creationId xmlns:a16="http://schemas.microsoft.com/office/drawing/2014/main" id="{CECE201C-16F7-41CC-9D7C-4F43F62CC366}"/>
              </a:ext>
            </a:extLst>
          </p:cNvPr>
          <p:cNvPicPr>
            <a:picLocks noChangeAspect="1"/>
          </p:cNvPicPr>
          <p:nvPr/>
        </p:nvPicPr>
        <p:blipFill rotWithShape="1">
          <a:blip r:embed="rId5">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pic>
        <p:nvPicPr>
          <p:cNvPr id="12" name="图片 11">
            <a:extLst>
              <a:ext uri="{FF2B5EF4-FFF2-40B4-BE49-F238E27FC236}">
                <a16:creationId xmlns:a16="http://schemas.microsoft.com/office/drawing/2014/main" id="{ED6E6BBD-55BC-4609-9234-E6F030B3A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3" name="图片 12">
            <a:extLst>
              <a:ext uri="{FF2B5EF4-FFF2-40B4-BE49-F238E27FC236}">
                <a16:creationId xmlns:a16="http://schemas.microsoft.com/office/drawing/2014/main" id="{9F2093D5-1511-470A-84F7-CD3D5D60C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14" name="图片 13">
            <a:extLst>
              <a:ext uri="{FF2B5EF4-FFF2-40B4-BE49-F238E27FC236}">
                <a16:creationId xmlns:a16="http://schemas.microsoft.com/office/drawing/2014/main" id="{E1A8B920-2603-41BF-97D2-B541638BC318}"/>
              </a:ext>
            </a:extLst>
          </p:cNvPr>
          <p:cNvPicPr>
            <a:picLocks noChangeAspect="1"/>
          </p:cNvPicPr>
          <p:nvPr/>
        </p:nvPicPr>
        <p:blipFill rotWithShape="1">
          <a:blip r:embed="rId8">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16" name="图片 15">
            <a:extLst>
              <a:ext uri="{FF2B5EF4-FFF2-40B4-BE49-F238E27FC236}">
                <a16:creationId xmlns:a16="http://schemas.microsoft.com/office/drawing/2014/main" id="{4E36D2A1-7E6C-40E4-9CEC-803715B69F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89435">
            <a:off x="5902313" y="2289396"/>
            <a:ext cx="422498" cy="436127"/>
          </a:xfrm>
          <a:prstGeom prst="rect">
            <a:avLst/>
          </a:prstGeom>
        </p:spPr>
      </p:pic>
      <p:pic>
        <p:nvPicPr>
          <p:cNvPr id="17" name="图片 16">
            <a:extLst>
              <a:ext uri="{FF2B5EF4-FFF2-40B4-BE49-F238E27FC236}">
                <a16:creationId xmlns:a16="http://schemas.microsoft.com/office/drawing/2014/main" id="{2E9236B6-8568-430A-A241-D955A7D927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8107" y="1202801"/>
            <a:ext cx="644623" cy="686893"/>
          </a:xfrm>
          <a:prstGeom prst="rect">
            <a:avLst/>
          </a:prstGeom>
        </p:spPr>
      </p:pic>
      <p:pic>
        <p:nvPicPr>
          <p:cNvPr id="18" name="图片 17">
            <a:extLst>
              <a:ext uri="{FF2B5EF4-FFF2-40B4-BE49-F238E27FC236}">
                <a16:creationId xmlns:a16="http://schemas.microsoft.com/office/drawing/2014/main" id="{5150AFAD-94D2-45D0-B9C7-6489920D48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0267" y="670348"/>
            <a:ext cx="391538" cy="469845"/>
          </a:xfrm>
          <a:prstGeom prst="rect">
            <a:avLst/>
          </a:prstGeom>
        </p:spPr>
      </p:pic>
      <p:pic>
        <p:nvPicPr>
          <p:cNvPr id="20" name="图片 19">
            <a:extLst>
              <a:ext uri="{FF2B5EF4-FFF2-40B4-BE49-F238E27FC236}">
                <a16:creationId xmlns:a16="http://schemas.microsoft.com/office/drawing/2014/main" id="{17F29A0C-09E7-494C-BC8E-428CB9B9DA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27701">
            <a:off x="2693190" y="707721"/>
            <a:ext cx="391538" cy="645313"/>
          </a:xfrm>
          <a:prstGeom prst="rect">
            <a:avLst/>
          </a:prstGeom>
        </p:spPr>
      </p:pic>
      <p:pic>
        <p:nvPicPr>
          <p:cNvPr id="21" name="图片 20">
            <a:extLst>
              <a:ext uri="{FF2B5EF4-FFF2-40B4-BE49-F238E27FC236}">
                <a16:creationId xmlns:a16="http://schemas.microsoft.com/office/drawing/2014/main" id="{B4860D97-F7FE-4AC3-8745-689FB2A4E7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9630" y="1470919"/>
            <a:ext cx="1054340" cy="1181369"/>
          </a:xfrm>
          <a:prstGeom prst="rect">
            <a:avLst/>
          </a:prstGeom>
        </p:spPr>
      </p:pic>
      <p:sp>
        <p:nvSpPr>
          <p:cNvPr id="2" name="TextBox 1">
            <a:extLst>
              <a:ext uri="{FF2B5EF4-FFF2-40B4-BE49-F238E27FC236}">
                <a16:creationId xmlns:a16="http://schemas.microsoft.com/office/drawing/2014/main" id="{B98CD261-C0C6-4F9B-9627-8BC42574CEBD}"/>
              </a:ext>
            </a:extLst>
          </p:cNvPr>
          <p:cNvSpPr txBox="1"/>
          <p:nvPr/>
        </p:nvSpPr>
        <p:spPr>
          <a:xfrm>
            <a:off x="7460197" y="1602658"/>
            <a:ext cx="3896061" cy="2123658"/>
          </a:xfrm>
          <a:prstGeom prst="rect">
            <a:avLst/>
          </a:prstGeom>
          <a:noFill/>
        </p:spPr>
        <p:txBody>
          <a:bodyPr wrap="square" rtlCol="0">
            <a:spAutoFit/>
          </a:bodyPr>
          <a:lstStyle/>
          <a:p>
            <a:pPr algn="ctr">
              <a:defRPr/>
            </a:pPr>
            <a:r>
              <a:rPr lang="en-US" sz="6600" dirty="0" err="1">
                <a:solidFill>
                  <a:prstClr val="black"/>
                </a:solidFill>
                <a:latin typeface="Arial" pitchFamily="34" charset="0"/>
                <a:ea typeface="Arial-Rounded" panose="020B0500000000000000" pitchFamily="34" charset="0"/>
                <a:cs typeface="Arial" pitchFamily="34" charset="0"/>
              </a:rPr>
              <a:t>Kể</a:t>
            </a:r>
            <a:r>
              <a:rPr lang="en-US" sz="6600" dirty="0">
                <a:solidFill>
                  <a:prstClr val="black"/>
                </a:solidFill>
                <a:latin typeface="Arial" pitchFamily="34" charset="0"/>
                <a:ea typeface="Arial-Rounded" panose="020B0500000000000000" pitchFamily="34" charset="0"/>
                <a:cs typeface="Arial" pitchFamily="34" charset="0"/>
              </a:rPr>
              <a:t> </a:t>
            </a:r>
            <a:r>
              <a:rPr lang="en-US" sz="6600" dirty="0" err="1">
                <a:solidFill>
                  <a:prstClr val="black"/>
                </a:solidFill>
                <a:latin typeface="Arial" pitchFamily="34" charset="0"/>
                <a:ea typeface="Arial-Rounded" panose="020B0500000000000000" pitchFamily="34" charset="0"/>
                <a:cs typeface="Arial" pitchFamily="34" charset="0"/>
              </a:rPr>
              <a:t>từng</a:t>
            </a:r>
            <a:r>
              <a:rPr lang="en-US" sz="6600" dirty="0">
                <a:solidFill>
                  <a:prstClr val="black"/>
                </a:solidFill>
                <a:latin typeface="Arial" pitchFamily="34" charset="0"/>
                <a:ea typeface="Arial-Rounded" panose="020B0500000000000000" pitchFamily="34" charset="0"/>
                <a:cs typeface="Arial" pitchFamily="34" charset="0"/>
              </a:rPr>
              <a:t> </a:t>
            </a:r>
            <a:r>
              <a:rPr lang="en-US" sz="6600" dirty="0" err="1">
                <a:solidFill>
                  <a:prstClr val="black"/>
                </a:solidFill>
                <a:latin typeface="Arial" pitchFamily="34" charset="0"/>
                <a:ea typeface="Arial-Rounded" panose="020B0500000000000000" pitchFamily="34" charset="0"/>
                <a:cs typeface="Arial" pitchFamily="34" charset="0"/>
              </a:rPr>
              <a:t>đoạn</a:t>
            </a:r>
            <a:endParaRPr lang="en-US" sz="6600" dirty="0">
              <a:solidFill>
                <a:prstClr val="black"/>
              </a:solidFill>
              <a:latin typeface="Arial" pitchFamily="34" charset="0"/>
              <a:ea typeface="Arial-Rounded" panose="020B0500000000000000" pitchFamily="34" charset="0"/>
              <a:cs typeface="Arial" pitchFamily="34" charset="0"/>
            </a:endParaRPr>
          </a:p>
        </p:txBody>
      </p:sp>
    </p:spTree>
    <p:extLst>
      <p:ext uri="{BB962C8B-B14F-4D97-AF65-F5344CB8AC3E}">
        <p14:creationId xmlns:p14="http://schemas.microsoft.com/office/powerpoint/2010/main" val="3380619475"/>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8522677" y="421495"/>
            <a:ext cx="1371600" cy="761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itchFamily="34" charset="0"/>
                <a:cs typeface="Arial" pitchFamily="34" charset="0"/>
              </a:rPr>
              <a:t>Đoạn</a:t>
            </a:r>
            <a:r>
              <a:rPr lang="en-US" sz="2400" dirty="0">
                <a:solidFill>
                  <a:schemeClr val="tx1"/>
                </a:solidFill>
                <a:latin typeface="Arial" pitchFamily="34" charset="0"/>
                <a:cs typeface="Arial" pitchFamily="34" charset="0"/>
              </a:rPr>
              <a:t> 1</a:t>
            </a: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r="55833" b="2500"/>
          <a:stretch/>
        </p:blipFill>
        <p:spPr>
          <a:xfrm>
            <a:off x="773723" y="3245237"/>
            <a:ext cx="1434755" cy="3167285"/>
          </a:xfrm>
          <a:prstGeom prst="rect">
            <a:avLst/>
          </a:prstGeom>
        </p:spPr>
      </p:pic>
      <p:pic>
        <p:nvPicPr>
          <p:cNvPr id="7" name="Picture 6"/>
          <p:cNvPicPr>
            <a:picLocks noChangeAspect="1"/>
          </p:cNvPicPr>
          <p:nvPr/>
        </p:nvPicPr>
        <p:blipFill rotWithShape="1">
          <a:blip r:embed="rId3"/>
          <a:srcRect l="8589" t="2285"/>
          <a:stretch/>
        </p:blipFill>
        <p:spPr>
          <a:xfrm>
            <a:off x="6852000" y="1347140"/>
            <a:ext cx="4489882" cy="3313399"/>
          </a:xfrm>
          <a:prstGeom prst="rect">
            <a:avLst/>
          </a:prstGeom>
        </p:spPr>
      </p:pic>
      <p:sp>
        <p:nvSpPr>
          <p:cNvPr id="2" name="Rounded Rectangle 1"/>
          <p:cNvSpPr/>
          <p:nvPr/>
        </p:nvSpPr>
        <p:spPr>
          <a:xfrm>
            <a:off x="6875445" y="4828879"/>
            <a:ext cx="440787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Arial" pitchFamily="34" charset="0"/>
                <a:cs typeface="Arial" pitchFamily="34" charset="0"/>
              </a:rPr>
              <a:t>Thầy</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giáo</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mang</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gì</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đến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lớp</a:t>
            </a:r>
            <a:r>
              <a:rPr lang="en-US" sz="2400" dirty="0">
                <a:solidFill>
                  <a:schemeClr val="tx1"/>
                </a:solidFill>
                <a:latin typeface="Arial" pitchFamily="34" charset="0"/>
                <a:cs typeface="Arial" pitchFamily="34" charset="0"/>
              </a:rPr>
              <a:t>?</a:t>
            </a:r>
          </a:p>
          <a:p>
            <a:pPr algn="just"/>
            <a:r>
              <a:rPr lang="en-US" sz="2400" dirty="0" err="1">
                <a:solidFill>
                  <a:schemeClr val="tx1"/>
                </a:solidFill>
                <a:latin typeface="Arial" pitchFamily="34" charset="0"/>
                <a:cs typeface="Arial" pitchFamily="34" charset="0"/>
              </a:rPr>
              <a:t>Thầy</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giáo</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nói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gì</a:t>
            </a:r>
            <a:r>
              <a:rPr lang="en-US" sz="2400" dirty="0">
                <a:solidFill>
                  <a:schemeClr val="tx1"/>
                </a:solidFill>
                <a:latin typeface="Arial" pitchFamily="34" charset="0"/>
                <a:cs typeface="Arial" pitchFamily="34" charset="0"/>
              </a:rPr>
              <a:t>?</a:t>
            </a:r>
          </a:p>
        </p:txBody>
      </p:sp>
      <p:sp>
        <p:nvSpPr>
          <p:cNvPr id="9" name="Cloud Callout 8"/>
          <p:cNvSpPr/>
          <p:nvPr/>
        </p:nvSpPr>
        <p:spPr>
          <a:xfrm>
            <a:off x="-99646" y="152400"/>
            <a:ext cx="6324601" cy="3774533"/>
          </a:xfrm>
          <a:prstGeom prst="cloudCallout">
            <a:avLst>
              <a:gd name="adj1" fmla="val 66876"/>
              <a:gd name="adj2" fmla="val 24387"/>
            </a:avLst>
          </a:prstGeom>
          <a:solidFill>
            <a:srgbClr val="D99D94"/>
          </a:solidFill>
          <a:ln w="12700" cap="flat" cmpd="sng" algn="ctr">
            <a:noFill/>
            <a:prstDash val="solid"/>
            <a:miter lim="800000"/>
          </a:ln>
          <a:effectLst/>
        </p:spPr>
        <p:txBody>
          <a:bodyPr rtlCol="0" anchor="ctr"/>
          <a:lstStyle/>
          <a:p>
            <a:pPr lvl="0" algn="ctr"/>
            <a:endParaRPr lang="en-US" sz="2400" dirty="0">
              <a:solidFill>
                <a:srgbClr val="000000"/>
              </a:solidFill>
              <a:latin typeface="+mj-lt"/>
            </a:endParaRPr>
          </a:p>
          <a:p>
            <a:pPr lvl="0" algn="ctr"/>
            <a:endParaRPr lang="en-US" sz="2400" dirty="0">
              <a:solidFill>
                <a:srgbClr val="000000"/>
              </a:solidFill>
              <a:latin typeface="+mj-lt"/>
            </a:endParaRPr>
          </a:p>
          <a:p>
            <a:pPr lvl="0" algn="ctr"/>
            <a:endParaRPr lang="en-US" sz="2400" dirty="0">
              <a:solidFill>
                <a:srgbClr val="000000"/>
              </a:solidFill>
              <a:latin typeface="+mj-lt"/>
            </a:endParaRPr>
          </a:p>
          <a:p>
            <a:pPr lvl="0" algn="ctr"/>
            <a:endParaRPr lang="en-US" sz="2400" dirty="0">
              <a:solidFill>
                <a:srgbClr val="000000"/>
              </a:solidFill>
              <a:latin typeface="+mj-lt"/>
            </a:endParaRPr>
          </a:p>
          <a:p>
            <a:pPr lvl="0"/>
            <a:r>
              <a:rPr lang="en-US" sz="2200" dirty="0">
                <a:solidFill>
                  <a:srgbClr val="000000"/>
                </a:solidFill>
                <a:latin typeface="Arial" pitchFamily="34" charset="0"/>
                <a:cs typeface="Arial" pitchFamily="34" charset="0"/>
              </a:rPr>
              <a:t>- </a:t>
            </a:r>
            <a:r>
              <a:rPr lang="en-US" sz="2200" dirty="0" err="1">
                <a:solidFill>
                  <a:srgbClr val="000000"/>
                </a:solidFill>
                <a:latin typeface="Arial" pitchFamily="34" charset="0"/>
                <a:cs typeface="Arial" pitchFamily="34" charset="0"/>
              </a:rPr>
              <a:t>Thầy</a:t>
            </a:r>
            <a:r>
              <a:rPr lang="en-US" sz="2200" dirty="0">
                <a:solidFill>
                  <a:srgbClr val="000000"/>
                </a:solidFill>
                <a:latin typeface="Arial" pitchFamily="34" charset="0"/>
                <a:cs typeface="Arial" pitchFamily="34" charset="0"/>
              </a:rPr>
              <a:t> </a:t>
            </a:r>
            <a:r>
              <a:rPr lang="en-US" sz="2200" dirty="0" err="1">
                <a:solidFill>
                  <a:srgbClr val="000000"/>
                </a:solidFill>
                <a:latin typeface="Arial" pitchFamily="34" charset="0"/>
                <a:cs typeface="Arial" pitchFamily="34" charset="0"/>
              </a:rPr>
              <a:t>giáo</a:t>
            </a:r>
            <a:r>
              <a:rPr lang="en-US" sz="2200" dirty="0">
                <a:solidFill>
                  <a:srgbClr val="000000"/>
                </a:solidFill>
                <a:latin typeface="Arial" pitchFamily="34" charset="0"/>
                <a:cs typeface="Arial" pitchFamily="34" charset="0"/>
              </a:rPr>
              <a:t> </a:t>
            </a:r>
            <a:r>
              <a:rPr lang="en-US" sz="2200" dirty="0" err="1">
                <a:solidFill>
                  <a:srgbClr val="000000"/>
                </a:solidFill>
                <a:latin typeface="Arial" pitchFamily="34" charset="0"/>
                <a:cs typeface="Arial" pitchFamily="34" charset="0"/>
              </a:rPr>
              <a:t>mang</a:t>
            </a:r>
            <a:r>
              <a:rPr lang="en-US" sz="2200" dirty="0">
                <a:solidFill>
                  <a:srgbClr val="000000"/>
                </a:solidFill>
                <a:latin typeface="Arial" pitchFamily="34" charset="0"/>
                <a:cs typeface="Arial" pitchFamily="34" charset="0"/>
              </a:rPr>
              <a:t> </a:t>
            </a:r>
            <a:r>
              <a:rPr lang="en-US" sz="2200" dirty="0" err="1">
                <a:solidFill>
                  <a:srgbClr val="000000"/>
                </a:solidFill>
                <a:latin typeface="Arial" pitchFamily="34" charset="0"/>
                <a:cs typeface="Arial" pitchFamily="34" charset="0"/>
              </a:rPr>
              <a:t>một</a:t>
            </a:r>
            <a:r>
              <a:rPr lang="en-US" sz="2200" dirty="0">
                <a:solidFill>
                  <a:srgbClr val="000000"/>
                </a:solidFill>
                <a:latin typeface="Arial" pitchFamily="34" charset="0"/>
                <a:cs typeface="Arial" pitchFamily="34" charset="0"/>
              </a:rPr>
              <a:t> </a:t>
            </a:r>
            <a:r>
              <a:rPr lang="en-US" sz="2200" dirty="0" err="1">
                <a:solidFill>
                  <a:srgbClr val="000000"/>
                </a:solidFill>
                <a:latin typeface="Arial" pitchFamily="34" charset="0"/>
                <a:cs typeface="Arial" pitchFamily="34" charset="0"/>
              </a:rPr>
              <a:t>cây</a:t>
            </a:r>
            <a:r>
              <a:rPr lang="en-US" sz="2200" dirty="0">
                <a:solidFill>
                  <a:srgbClr val="000000"/>
                </a:solidFill>
                <a:latin typeface="Arial" pitchFamily="34" charset="0"/>
                <a:cs typeface="Arial" pitchFamily="34" charset="0"/>
              </a:rPr>
              <a:t> </a:t>
            </a:r>
            <a:r>
              <a:rPr lang="en-US" sz="2200" dirty="0" err="1">
                <a:solidFill>
                  <a:srgbClr val="000000"/>
                </a:solidFill>
                <a:latin typeface="Arial" pitchFamily="34" charset="0"/>
                <a:cs typeface="Arial" pitchFamily="34" charset="0"/>
              </a:rPr>
              <a:t>sen</a:t>
            </a:r>
            <a:r>
              <a:rPr lang="en-US" sz="2200" dirty="0">
                <a:solidFill>
                  <a:srgbClr val="000000"/>
                </a:solidFill>
                <a:latin typeface="Arial" pitchFamily="34" charset="0"/>
                <a:cs typeface="Arial" pitchFamily="34" charset="0"/>
              </a:rPr>
              <a:t> </a:t>
            </a:r>
            <a:r>
              <a:rPr lang="en-US" sz="2200" dirty="0" err="1">
                <a:solidFill>
                  <a:srgbClr val="000000"/>
                </a:solidFill>
                <a:latin typeface="Arial" pitchFamily="34" charset="0"/>
                <a:cs typeface="Arial" pitchFamily="34" charset="0"/>
              </a:rPr>
              <a:t>đá</a:t>
            </a:r>
            <a:r>
              <a:rPr lang="en-US" sz="2200" dirty="0">
                <a:solidFill>
                  <a:srgbClr val="000000"/>
                </a:solidFill>
                <a:latin typeface="Arial" pitchFamily="34" charset="0"/>
                <a:cs typeface="Arial" pitchFamily="34" charset="0"/>
              </a:rPr>
              <a:t> </a:t>
            </a:r>
            <a:r>
              <a:rPr lang="en-US" sz="2200" dirty="0" err="1">
                <a:solidFill>
                  <a:srgbClr val="000000"/>
                </a:solidFill>
                <a:latin typeface="Arial" pitchFamily="34" charset="0"/>
                <a:cs typeface="Arial" pitchFamily="34" charset="0"/>
              </a:rPr>
              <a:t>đến</a:t>
            </a:r>
            <a:r>
              <a:rPr lang="en-US" sz="2200" dirty="0">
                <a:solidFill>
                  <a:srgbClr val="000000"/>
                </a:solidFill>
                <a:latin typeface="Arial" pitchFamily="34" charset="0"/>
                <a:cs typeface="Arial" pitchFamily="34" charset="0"/>
              </a:rPr>
              <a:t> </a:t>
            </a:r>
            <a:r>
              <a:rPr lang="en-US" sz="2200" dirty="0" err="1">
                <a:solidFill>
                  <a:srgbClr val="000000"/>
                </a:solidFill>
                <a:latin typeface="Arial" pitchFamily="34" charset="0"/>
                <a:cs typeface="Arial" pitchFamily="34" charset="0"/>
              </a:rPr>
              <a:t>lớp</a:t>
            </a:r>
            <a:r>
              <a:rPr lang="vi-VN" sz="2200" dirty="0">
                <a:solidFill>
                  <a:srgbClr val="000000"/>
                </a:solidFill>
                <a:latin typeface="Arial" pitchFamily="34" charset="0"/>
                <a:cs typeface="Arial" pitchFamily="34" charset="0"/>
              </a:rPr>
              <a:t>.</a:t>
            </a:r>
            <a:br>
              <a:rPr lang="vi-VN" sz="2200" dirty="0">
                <a:solidFill>
                  <a:srgbClr val="000000"/>
                </a:solidFill>
                <a:latin typeface="Arial" pitchFamily="34" charset="0"/>
                <a:cs typeface="Arial" pitchFamily="34" charset="0"/>
              </a:rPr>
            </a:br>
            <a:r>
              <a:rPr lang="en-US" sz="2200" dirty="0">
                <a:solidFill>
                  <a:srgbClr val="000000"/>
                </a:solidFill>
                <a:latin typeface="Arial" pitchFamily="34" charset="0"/>
                <a:cs typeface="Arial" pitchFamily="34" charset="0"/>
              </a:rPr>
              <a:t>- </a:t>
            </a:r>
            <a:r>
              <a:rPr lang="en-US" sz="2200" dirty="0" err="1">
                <a:solidFill>
                  <a:srgbClr val="000000"/>
                </a:solidFill>
                <a:latin typeface="Arial" pitchFamily="34" charset="0"/>
                <a:cs typeface="Arial" pitchFamily="34" charset="0"/>
              </a:rPr>
              <a:t>Thầy</a:t>
            </a:r>
            <a:r>
              <a:rPr lang="en-US" sz="2200" dirty="0">
                <a:solidFill>
                  <a:srgbClr val="000000"/>
                </a:solidFill>
                <a:latin typeface="Arial" pitchFamily="34" charset="0"/>
                <a:cs typeface="Arial" pitchFamily="34" charset="0"/>
              </a:rPr>
              <a:t> </a:t>
            </a:r>
            <a:r>
              <a:rPr lang="en-US" sz="2200" dirty="0" err="1">
                <a:solidFill>
                  <a:srgbClr val="000000"/>
                </a:solidFill>
                <a:latin typeface="Arial" pitchFamily="34" charset="0"/>
                <a:cs typeface="Arial" pitchFamily="34" charset="0"/>
              </a:rPr>
              <a:t>giáo</a:t>
            </a:r>
            <a:r>
              <a:rPr lang="en-US" sz="2200" dirty="0">
                <a:solidFill>
                  <a:srgbClr val="000000"/>
                </a:solidFill>
                <a:latin typeface="Arial" pitchFamily="34" charset="0"/>
                <a:cs typeface="Arial" pitchFamily="34" charset="0"/>
              </a:rPr>
              <a:t> </a:t>
            </a:r>
            <a:r>
              <a:rPr lang="en-US" sz="2200" dirty="0" err="1">
                <a:solidFill>
                  <a:srgbClr val="000000"/>
                </a:solidFill>
                <a:latin typeface="Arial" pitchFamily="34" charset="0"/>
                <a:cs typeface="Arial" pitchFamily="34" charset="0"/>
              </a:rPr>
              <a:t>nói</a:t>
            </a:r>
            <a:r>
              <a:rPr lang="en-US" sz="2200" dirty="0">
                <a:solidFill>
                  <a:srgbClr val="000000"/>
                </a:solidFill>
                <a:latin typeface="Arial" pitchFamily="34" charset="0"/>
                <a:cs typeface="Arial" pitchFamily="34" charset="0"/>
              </a:rPr>
              <a:t>: </a:t>
            </a:r>
            <a:r>
              <a:rPr lang="vi-VN" sz="2200" dirty="0">
                <a:solidFill>
                  <a:srgbClr val="000000"/>
                </a:solidFill>
                <a:latin typeface="Arial" pitchFamily="34" charset="0"/>
                <a:cs typeface="Arial" pitchFamily="34" charset="0"/>
              </a:rPr>
              <a:t>Đây là cây sen đá, cây này có rất nhiều cây con. Mỗi tuần, thầy sẽ tặng một cây cho bạn nào có kết quả học tập cao nhất tuần. Các em cố lên nhé!</a:t>
            </a:r>
            <a:br>
              <a:rPr lang="vi-VN" sz="2200" dirty="0">
                <a:solidFill>
                  <a:srgbClr val="000000"/>
                </a:solidFill>
                <a:latin typeface="Arial" pitchFamily="34" charset="0"/>
                <a:cs typeface="Arial" pitchFamily="34" charset="0"/>
              </a:rPr>
            </a:br>
            <a:br>
              <a:rPr lang="vi-VN" sz="2200" dirty="0">
                <a:solidFill>
                  <a:srgbClr val="000000"/>
                </a:solidFill>
                <a:latin typeface="OpenSans"/>
              </a:rPr>
            </a:br>
            <a:br>
              <a:rPr lang="vi-VN" sz="2800" dirty="0">
                <a:solidFill>
                  <a:srgbClr val="000000"/>
                </a:solidFill>
                <a:latin typeface="OpenSans"/>
              </a:rPr>
            </a:br>
            <a:endParaRPr kumimoji="0" lang="vi-VN" sz="28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pic>
        <p:nvPicPr>
          <p:cNvPr id="10" name="Picture 2" descr="Sen Đá Thái - Sen Đá Xanh - Sen Đá Để Bàn - Cây Cảnh On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4861" y="3675382"/>
            <a:ext cx="2874535" cy="2973889"/>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31"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8223740" y="679879"/>
            <a:ext cx="2102674" cy="7615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err="1">
                <a:solidFill>
                  <a:srgbClr val="213054"/>
                </a:solidFill>
                <a:latin typeface="Arial" pitchFamily="34" charset="0"/>
                <a:cs typeface="Arial" pitchFamily="34" charset="0"/>
              </a:rPr>
              <a:t>Đoạn</a:t>
            </a:r>
            <a:r>
              <a:rPr lang="en-US" sz="2800" dirty="0">
                <a:solidFill>
                  <a:srgbClr val="213054"/>
                </a:solidFill>
                <a:latin typeface="Arial" pitchFamily="34" charset="0"/>
                <a:cs typeface="Arial" pitchFamily="34" charset="0"/>
              </a:rPr>
              <a:t> 2</a:t>
            </a:r>
          </a:p>
        </p:txBody>
      </p:sp>
      <p:pic>
        <p:nvPicPr>
          <p:cNvPr id="1026" name="Picture 2" descr="Khung Cảnh Lớp Học Của Giáo Viên Hình ảnh | Định dạng hình ảnh PSD  401608607|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637" y="1612071"/>
            <a:ext cx="4742466" cy="2426379"/>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6131169" y="4376067"/>
            <a:ext cx="5598376" cy="11840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Cả</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lớp</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học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tập</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có</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gắng</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như</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thế</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nào</a:t>
            </a:r>
            <a:r>
              <a:rPr lang="en-US" sz="2400" dirty="0">
                <a:solidFill>
                  <a:schemeClr val="tx1"/>
                </a:solidFill>
                <a:latin typeface="Arial" pitchFamily="34" charset="0"/>
                <a:cs typeface="Arial" pitchFamily="34" charset="0"/>
              </a:rPr>
              <a:t>?</a:t>
            </a:r>
          </a:p>
          <a:p>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Kết</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quả</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học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tập</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cuối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năm</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của</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cả</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lớp</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như</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thế</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nào</a:t>
            </a:r>
            <a:r>
              <a:rPr lang="en-US" sz="2400" dirty="0">
                <a:solidFill>
                  <a:schemeClr val="tx1"/>
                </a:solidFill>
                <a:latin typeface="Arial" pitchFamily="34" charset="0"/>
                <a:cs typeface="Arial" pitchFamily="34" charset="0"/>
              </a:rPr>
              <a:t>?</a:t>
            </a:r>
          </a:p>
        </p:txBody>
      </p:sp>
      <p:sp>
        <p:nvSpPr>
          <p:cNvPr id="9" name="Rounded Rectangular Callout 8"/>
          <p:cNvSpPr/>
          <p:nvPr/>
        </p:nvSpPr>
        <p:spPr>
          <a:xfrm>
            <a:off x="799439" y="458492"/>
            <a:ext cx="4815914" cy="2880529"/>
          </a:xfrm>
          <a:prstGeom prst="wedgeRoundRectCallout">
            <a:avLst>
              <a:gd name="adj1" fmla="val 75182"/>
              <a:gd name="adj2" fmla="val 2965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FontTx/>
              <a:buChar char="-"/>
            </a:pPr>
            <a:endParaRPr lang="en-US" sz="2400" dirty="0">
              <a:solidFill>
                <a:srgbClr val="000000"/>
              </a:solidFill>
              <a:latin typeface="OpenSans"/>
            </a:endParaRPr>
          </a:p>
          <a:p>
            <a:pPr marL="342900" indent="-342900">
              <a:buFontTx/>
              <a:buChar char="-"/>
            </a:pPr>
            <a:endParaRPr lang="en-US" sz="2400" dirty="0">
              <a:solidFill>
                <a:srgbClr val="000000"/>
              </a:solidFill>
              <a:latin typeface="OpenSans"/>
            </a:endParaRPr>
          </a:p>
          <a:p>
            <a:pPr marL="342900" indent="-342900">
              <a:buFontTx/>
              <a:buChar char="-"/>
            </a:pPr>
            <a:r>
              <a:rPr lang="en-US" sz="2400" dirty="0">
                <a:solidFill>
                  <a:srgbClr val="000000"/>
                </a:solidFill>
                <a:latin typeface="Arial" pitchFamily="34" charset="0"/>
                <a:cs typeface="Arial" pitchFamily="34" charset="0"/>
              </a:rPr>
              <a:t>C</a:t>
            </a:r>
            <a:r>
              <a:rPr lang="vi-VN" sz="2400" dirty="0">
                <a:solidFill>
                  <a:srgbClr val="000000"/>
                </a:solidFill>
                <a:latin typeface="Arial" pitchFamily="34" charset="0"/>
                <a:cs typeface="Arial" pitchFamily="34" charset="0"/>
              </a:rPr>
              <a:t>ả lớp ai nấy đều rất háo hức. Các bạn thi đua học tập, ai cũng cố gắng để được nhận được phần thưởng của thầy.</a:t>
            </a:r>
            <a:endParaRPr lang="en-US" sz="2400" dirty="0">
              <a:solidFill>
                <a:srgbClr val="000000"/>
              </a:solidFill>
              <a:latin typeface="Arial" pitchFamily="34" charset="0"/>
              <a:cs typeface="Arial" pitchFamily="34" charset="0"/>
            </a:endParaRPr>
          </a:p>
          <a:p>
            <a:pPr marL="342900" indent="-342900">
              <a:buFontTx/>
              <a:buChar char="-"/>
            </a:pPr>
            <a:r>
              <a:rPr lang="vi-VN" sz="2400" dirty="0">
                <a:solidFill>
                  <a:srgbClr val="000000"/>
                </a:solidFill>
                <a:latin typeface="Arial" pitchFamily="34" charset="0"/>
                <a:cs typeface="Arial" pitchFamily="34" charset="0"/>
              </a:rPr>
              <a:t>Cuối năm học, cả lớp đều được tặng cây.</a:t>
            </a:r>
            <a:br>
              <a:rPr lang="vi-VN" sz="2400" dirty="0">
                <a:solidFill>
                  <a:srgbClr val="000000"/>
                </a:solidFill>
                <a:latin typeface="Arial" pitchFamily="34" charset="0"/>
                <a:cs typeface="Arial" pitchFamily="34" charset="0"/>
              </a:rPr>
            </a:br>
            <a:br>
              <a:rPr lang="vi-VN" sz="2400" dirty="0">
                <a:solidFill>
                  <a:srgbClr val="000000"/>
                </a:solidFill>
                <a:latin typeface="OpenSans"/>
              </a:rPr>
            </a:br>
            <a:br>
              <a:rPr lang="vi-VN" dirty="0">
                <a:solidFill>
                  <a:srgbClr val="000000"/>
                </a:solidFill>
                <a:latin typeface="OpenSans"/>
              </a:rPr>
            </a:br>
            <a:endParaRPr lang="en-US" dirty="0"/>
          </a:p>
        </p:txBody>
      </p:sp>
      <p:pic>
        <p:nvPicPr>
          <p:cNvPr id="11" name="Picture 4" descr="Hạt giống sen đá - Kỹ thuật ươm gieo hạt giống sen đ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285" y="3549427"/>
            <a:ext cx="4017170" cy="2837312"/>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53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8223740" y="679879"/>
            <a:ext cx="1371600" cy="761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213054"/>
                </a:solidFill>
                <a:latin typeface="Times New Roman" pitchFamily="18" charset="0"/>
                <a:cs typeface="Times New Roman" pitchFamily="18" charset="0"/>
              </a:rPr>
              <a:t>Đoạn</a:t>
            </a:r>
            <a:r>
              <a:rPr lang="en-US" sz="2800" dirty="0">
                <a:solidFill>
                  <a:srgbClr val="213054"/>
                </a:solidFill>
                <a:latin typeface="Times New Roman" pitchFamily="18" charset="0"/>
                <a:cs typeface="Times New Roman" pitchFamily="18" charset="0"/>
              </a:rPr>
              <a:t> 2</a:t>
            </a:r>
          </a:p>
        </p:txBody>
      </p:sp>
      <p:pic>
        <p:nvPicPr>
          <p:cNvPr id="8" name="Picture 7"/>
          <p:cNvPicPr>
            <a:picLocks noChangeAspect="1"/>
          </p:cNvPicPr>
          <p:nvPr/>
        </p:nvPicPr>
        <p:blipFill rotWithShape="1">
          <a:blip r:embed="rId2"/>
          <a:srcRect l="8589" t="2285"/>
          <a:stretch/>
        </p:blipFill>
        <p:spPr>
          <a:xfrm>
            <a:off x="7485046" y="1441401"/>
            <a:ext cx="4489882" cy="3313399"/>
          </a:xfrm>
          <a:prstGeom prst="rect">
            <a:avLst/>
          </a:prstGeom>
        </p:spPr>
      </p:pic>
      <p:sp>
        <p:nvSpPr>
          <p:cNvPr id="3" name="Rounded Rectangle 2"/>
          <p:cNvSpPr/>
          <p:nvPr/>
        </p:nvSpPr>
        <p:spPr>
          <a:xfrm>
            <a:off x="6584431" y="4754801"/>
            <a:ext cx="5486401" cy="144193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Chậu</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sen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đá</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của</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Việt</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lớn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lên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như</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thế</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nào</a:t>
            </a:r>
            <a:r>
              <a:rPr lang="en-US" sz="2400" dirty="0">
                <a:solidFill>
                  <a:schemeClr val="tx1"/>
                </a:solidFill>
                <a:latin typeface="Arial" pitchFamily="34" charset="0"/>
                <a:cs typeface="Arial" pitchFamily="34" charset="0"/>
              </a:rPr>
              <a:t>?</a:t>
            </a:r>
          </a:p>
          <a:p>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Mỗi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khi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có</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người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khen</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những</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chậu</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cây</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bố</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của</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Việt</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nói</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gì</a:t>
            </a:r>
            <a:r>
              <a:rPr lang="en-US" sz="2400" dirty="0">
                <a:solidFill>
                  <a:schemeClr val="tx1"/>
                </a:solidFill>
                <a:latin typeface="Arial" pitchFamily="34" charset="0"/>
                <a:cs typeface="Arial" pitchFamily="34" charset="0"/>
              </a:rPr>
              <a:t>?</a:t>
            </a:r>
          </a:p>
        </p:txBody>
      </p:sp>
      <p:sp>
        <p:nvSpPr>
          <p:cNvPr id="10" name="Rounded Rectangle 9"/>
          <p:cNvSpPr/>
          <p:nvPr/>
        </p:nvSpPr>
        <p:spPr>
          <a:xfrm>
            <a:off x="357414" y="240119"/>
            <a:ext cx="7127632" cy="322513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endParaRPr lang="en-US" sz="2400" dirty="0">
              <a:solidFill>
                <a:srgbClr val="000000"/>
              </a:solidFill>
              <a:latin typeface="Times New Roman" pitchFamily="18" charset="0"/>
              <a:cs typeface="Times New Roman" pitchFamily="18" charset="0"/>
            </a:endParaRPr>
          </a:p>
          <a:p>
            <a:pPr algn="just"/>
            <a:endParaRPr lang="en-US" sz="2400" dirty="0">
              <a:solidFill>
                <a:srgbClr val="000000"/>
              </a:solidFill>
              <a:latin typeface="Times New Roman" pitchFamily="18" charset="0"/>
              <a:cs typeface="Times New Roman" pitchFamily="18" charset="0"/>
            </a:endParaRPr>
          </a:p>
          <a:p>
            <a:r>
              <a:rPr lang="vi-VN" sz="2400" dirty="0">
                <a:solidFill>
                  <a:srgbClr val="000000"/>
                </a:solidFill>
                <a:latin typeface="Arial" pitchFamily="34" charset="0"/>
                <a:cs typeface="Arial" pitchFamily="34" charset="0"/>
              </a:rPr>
              <a:t>Khi cây lớn, </a:t>
            </a:r>
            <a:r>
              <a:rPr lang="en-US" sz="2400" dirty="0" err="1">
                <a:solidFill>
                  <a:srgbClr val="000000"/>
                </a:solidFill>
                <a:latin typeface="Arial" pitchFamily="34" charset="0"/>
                <a:cs typeface="Arial" pitchFamily="34" charset="0"/>
              </a:rPr>
              <a:t>sinh</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ra</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rất</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nhiều</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cây</a:t>
            </a:r>
            <a:r>
              <a:rPr lang="en-US" sz="2400" dirty="0">
                <a:solidFill>
                  <a:srgbClr val="000000"/>
                </a:solidFill>
                <a:latin typeface="Arial" pitchFamily="34" charset="0"/>
                <a:cs typeface="Arial" pitchFamily="34" charset="0"/>
              </a:rPr>
              <a:t> con.</a:t>
            </a:r>
            <a:r>
              <a:rPr lang="vi-VN" sz="2400" dirty="0">
                <a:solidFill>
                  <a:srgbClr val="000000"/>
                </a:solidFill>
                <a:latin typeface="Arial" pitchFamily="34" charset="0"/>
                <a:cs typeface="Arial" pitchFamily="34" charset="0"/>
              </a:rPr>
              <a:t>Việt đã tách chùng ra rồi trồng vào nhiều chậu khác nhau và treo lên.</a:t>
            </a:r>
            <a:br>
              <a:rPr lang="vi-VN" sz="2400" dirty="0">
                <a:solidFill>
                  <a:srgbClr val="000000"/>
                </a:solidFill>
                <a:latin typeface="Arial" pitchFamily="34" charset="0"/>
                <a:cs typeface="Arial" pitchFamily="34" charset="0"/>
              </a:rPr>
            </a:br>
            <a:br>
              <a:rPr lang="vi-VN" sz="2400" dirty="0">
                <a:solidFill>
                  <a:srgbClr val="000000"/>
                </a:solidFill>
                <a:latin typeface="Arial" pitchFamily="34" charset="0"/>
                <a:cs typeface="Arial" pitchFamily="34" charset="0"/>
              </a:rPr>
            </a:b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Bố</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của</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Việt</a:t>
            </a:r>
            <a:r>
              <a:rPr lang="en-US" sz="2400" dirty="0">
                <a:solidFill>
                  <a:srgbClr val="000000"/>
                </a:solidFill>
                <a:latin typeface="Arial" pitchFamily="34" charset="0"/>
                <a:cs typeface="Arial" pitchFamily="34" charset="0"/>
              </a:rPr>
              <a:t> </a:t>
            </a:r>
            <a:r>
              <a:rPr lang="en-US" sz="2400" dirty="0" err="1">
                <a:solidFill>
                  <a:srgbClr val="000000"/>
                </a:solidFill>
                <a:latin typeface="Arial" pitchFamily="34" charset="0"/>
                <a:cs typeface="Arial" pitchFamily="34" charset="0"/>
              </a:rPr>
              <a:t>nói</a:t>
            </a:r>
            <a:r>
              <a:rPr lang="en-US" sz="2400" dirty="0">
                <a:solidFill>
                  <a:srgbClr val="000000"/>
                </a:solidFill>
                <a:latin typeface="Arial" pitchFamily="34" charset="0"/>
                <a:cs typeface="Arial" pitchFamily="34" charset="0"/>
              </a:rPr>
              <a:t>: </a:t>
            </a:r>
            <a:r>
              <a:rPr lang="vi-VN" sz="2400" dirty="0">
                <a:solidFill>
                  <a:srgbClr val="000000"/>
                </a:solidFill>
                <a:latin typeface="Arial" pitchFamily="34" charset="0"/>
                <a:cs typeface="Arial" pitchFamily="34" charset="0"/>
              </a:rPr>
              <a:t>Khi cháu đen chậu cây về, vợ chồng tôi đã mừng rơi nước mắt. Thầy giáo của cháu đã làm thay đổi cháu.</a:t>
            </a:r>
            <a:br>
              <a:rPr lang="vi-VN" sz="2400" dirty="0">
                <a:solidFill>
                  <a:srgbClr val="000000"/>
                </a:solidFill>
                <a:latin typeface="Arial" pitchFamily="34" charset="0"/>
                <a:cs typeface="Arial" pitchFamily="34" charset="0"/>
              </a:rPr>
            </a:br>
            <a:br>
              <a:rPr lang="vi-VN" sz="2400" dirty="0">
                <a:solidFill>
                  <a:srgbClr val="000000"/>
                </a:solidFill>
                <a:latin typeface="OpenSans"/>
              </a:rPr>
            </a:br>
            <a:br>
              <a:rPr lang="vi-VN" dirty="0">
                <a:solidFill>
                  <a:srgbClr val="000000"/>
                </a:solidFill>
                <a:latin typeface="OpenSans"/>
              </a:rPr>
            </a:br>
            <a:br>
              <a:rPr lang="vi-VN" dirty="0">
                <a:solidFill>
                  <a:srgbClr val="000000"/>
                </a:solidFill>
                <a:latin typeface="OpenSans"/>
              </a:rPr>
            </a:br>
            <a:endParaRPr lang="en-US" dirty="0"/>
          </a:p>
        </p:txBody>
      </p:sp>
      <p:pic>
        <p:nvPicPr>
          <p:cNvPr id="12" name="Picture 8" descr="Làm sao để cây sen đá lên màu đẹp - Cây cảnh để bàn Tp.HC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2277" y="3618292"/>
            <a:ext cx="4245645" cy="2826888"/>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26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8CC205-A822-48D6-A9C7-90F62BA03B76}"/>
              </a:ext>
            </a:extLst>
          </p:cNvPr>
          <p:cNvSpPr txBox="1"/>
          <p:nvPr/>
        </p:nvSpPr>
        <p:spPr>
          <a:xfrm>
            <a:off x="750276" y="232297"/>
            <a:ext cx="10868909" cy="1951496"/>
          </a:xfrm>
          <a:prstGeom prst="rect">
            <a:avLst/>
          </a:prstGeom>
          <a:noFill/>
        </p:spPr>
        <p:txBody>
          <a:bodyPr wrap="square" rtlCol="0">
            <a:spAutoFit/>
          </a:bodyPr>
          <a:lstStyle/>
          <a:p>
            <a:pPr algn="just" defTabSz="1219170">
              <a:lnSpc>
                <a:spcPct val="150000"/>
              </a:lnSpc>
              <a:buClr>
                <a:srgbClr val="000000"/>
              </a:buClr>
            </a:pP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2.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Tuần</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vừa</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qua,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bạn</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Việt</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đạt</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kết</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quả</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học</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tập</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cao</a:t>
            </a:r>
            <a:r>
              <a:rPr lang="vi-VN" sz="2800" kern="0" dirty="0">
                <a:solidFill>
                  <a:srgbClr val="000000"/>
                </a:solidFill>
                <a:latin typeface="Arial" pitchFamily="34" charset="0"/>
                <a:ea typeface="Arial-Rounded" panose="020B0500000000000000" pitchFamily="34" charset="0"/>
                <a:cs typeface="Arial" pitchFamily="34" charset="0"/>
                <a:sym typeface="Arial"/>
              </a:rPr>
              <a:t>.</a:t>
            </a:r>
            <a:r>
              <a:rPr lang="en-US" sz="2800" kern="0" dirty="0">
                <a:solidFill>
                  <a:srgbClr val="00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Nếu</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em</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là</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tổ</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trưởng</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tổ</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của</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bạn</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Việt</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em</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sẽ</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nói</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thế</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nào</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để</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đề</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nghị</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thầy</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giáo</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thưởng</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cây</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sen</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đá</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cho</a:t>
            </a:r>
            <a:r>
              <a:rPr lang="en-US" sz="2800" b="1" kern="0" dirty="0">
                <a:solidFill>
                  <a:srgbClr val="FF0000"/>
                </a:solidFill>
                <a:latin typeface="Arial" pitchFamily="34" charset="0"/>
                <a:ea typeface="Arial-Rounded" panose="020B0500000000000000" pitchFamily="34" charset="0"/>
                <a:cs typeface="Arial" pitchFamily="34" charset="0"/>
                <a:sym typeface="Arial"/>
              </a:rPr>
              <a:t> </a:t>
            </a:r>
            <a:r>
              <a:rPr lang="en-US" sz="2800" b="1" kern="0" dirty="0" err="1">
                <a:solidFill>
                  <a:srgbClr val="FF0000"/>
                </a:solidFill>
                <a:latin typeface="Arial" pitchFamily="34" charset="0"/>
                <a:ea typeface="Arial-Rounded" panose="020B0500000000000000" pitchFamily="34" charset="0"/>
                <a:cs typeface="Arial" pitchFamily="34" charset="0"/>
                <a:sym typeface="Arial"/>
              </a:rPr>
              <a:t>bạn</a:t>
            </a:r>
            <a:endParaRPr lang="vi-VN" sz="2800" b="1" kern="0" dirty="0">
              <a:solidFill>
                <a:srgbClr val="FF0000"/>
              </a:solidFill>
              <a:latin typeface="Arial" pitchFamily="34" charset="0"/>
              <a:ea typeface="Arial-Rounded" panose="020B0500000000000000" pitchFamily="34" charset="0"/>
              <a:cs typeface="Arial" pitchFamily="34" charset="0"/>
              <a:sym typeface="Arial"/>
            </a:endParaRPr>
          </a:p>
        </p:txBody>
      </p:sp>
      <p:pic>
        <p:nvPicPr>
          <p:cNvPr id="2050" name="Picture 2" descr="Học Sinh PNG &amp;amp; Học Sinh Transparent Clipart Miễn phí Tải về - Chăm sóc trẻ  em phim Hoạt hình - học sinh, trẻ 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522" y="2754922"/>
            <a:ext cx="3779520" cy="290732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157656" y="2475003"/>
            <a:ext cx="5762498" cy="3051046"/>
          </a:xfrm>
          <a:prstGeom prst="cloudCallout">
            <a:avLst>
              <a:gd name="adj1" fmla="val 80436"/>
              <a:gd name="adj2" fmla="val 8708"/>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OpenSans"/>
            </a:endParaRPr>
          </a:p>
          <a:p>
            <a:pPr algn="ctr"/>
            <a:endParaRPr lang="en-US" dirty="0">
              <a:solidFill>
                <a:srgbClr val="000000"/>
              </a:solidFill>
              <a:latin typeface="OpenSans"/>
            </a:endParaRPr>
          </a:p>
          <a:p>
            <a:pPr algn="ctr"/>
            <a:endParaRPr lang="en-US" sz="2000" dirty="0">
              <a:solidFill>
                <a:srgbClr val="000000"/>
              </a:solidFill>
              <a:latin typeface="Times New Roman" pitchFamily="18" charset="0"/>
              <a:cs typeface="Times New Roman" pitchFamily="18" charset="0"/>
            </a:endParaRPr>
          </a:p>
          <a:p>
            <a:pPr algn="ctr"/>
            <a:r>
              <a:rPr lang="vi-VN" sz="2000" dirty="0">
                <a:solidFill>
                  <a:srgbClr val="000000"/>
                </a:solidFill>
                <a:latin typeface="Arial" pitchFamily="34" charset="0"/>
                <a:cs typeface="Arial" pitchFamily="34" charset="0"/>
              </a:rPr>
              <a:t>Em thưa thầy, tuần vừa qua bạn Việt đã rất cố gắng và đạt kết quả học tập cao. Bạn ấy xứng đáng nhận được một chậu cây sen đá của thầy trong tuần này ạ. Em mong rằng món quà của thầy trong tuần này, sẽ dành cho bạn ấy ạ</a:t>
            </a:r>
            <a:br>
              <a:rPr lang="vi-VN" dirty="0">
                <a:solidFill>
                  <a:srgbClr val="000000"/>
                </a:solidFill>
                <a:latin typeface="Arial" pitchFamily="34" charset="0"/>
                <a:cs typeface="Arial" pitchFamily="34" charset="0"/>
              </a:rPr>
            </a:br>
            <a:br>
              <a:rPr lang="vi-VN" dirty="0">
                <a:solidFill>
                  <a:srgbClr val="000000"/>
                </a:solidFill>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243313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8CC205-A822-48D6-A9C7-90F62BA03B76}"/>
              </a:ext>
            </a:extLst>
          </p:cNvPr>
          <p:cNvSpPr txBox="1"/>
          <p:nvPr/>
        </p:nvSpPr>
        <p:spPr>
          <a:xfrm>
            <a:off x="750277" y="232297"/>
            <a:ext cx="10339754"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defTabSz="1219170">
              <a:lnSpc>
                <a:spcPct val="150000"/>
              </a:lnSpc>
              <a:buClr>
                <a:srgbClr val="000000"/>
              </a:buClr>
            </a:pP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3.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Nói</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và</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đáp</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lời</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yêu</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cầu</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đề</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nghị</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trong</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các</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tình</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huống</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 </a:t>
            </a:r>
            <a:r>
              <a:rPr lang="en-US" sz="2800" b="1" kern="0" dirty="0" err="1">
                <a:solidFill>
                  <a:srgbClr val="FC7D77">
                    <a:lumMod val="75000"/>
                  </a:srgbClr>
                </a:solidFill>
                <a:latin typeface="Arial" pitchFamily="34" charset="0"/>
                <a:ea typeface="Arial-Rounded" panose="020B0500000000000000" pitchFamily="34" charset="0"/>
                <a:cs typeface="Arial" pitchFamily="34" charset="0"/>
                <a:sym typeface="Arial"/>
              </a:rPr>
              <a:t>sau</a:t>
            </a:r>
            <a:r>
              <a:rPr lang="en-US" sz="2800" b="1" kern="0" dirty="0">
                <a:solidFill>
                  <a:srgbClr val="FC7D77">
                    <a:lumMod val="75000"/>
                  </a:srgbClr>
                </a:solidFill>
                <a:latin typeface="Arial" pitchFamily="34" charset="0"/>
                <a:ea typeface="Arial-Rounded" panose="020B0500000000000000" pitchFamily="34" charset="0"/>
                <a:cs typeface="Arial" pitchFamily="34" charset="0"/>
                <a:sym typeface="Arial"/>
              </a:rPr>
              <a:t>:</a:t>
            </a:r>
            <a:endParaRPr lang="vi-VN" sz="2800" b="1" kern="0" dirty="0">
              <a:solidFill>
                <a:srgbClr val="FF0000"/>
              </a:solidFill>
              <a:latin typeface="Arial" pitchFamily="34" charset="0"/>
              <a:ea typeface="Arial-Rounded" panose="020B0500000000000000" pitchFamily="34" charset="0"/>
              <a:cs typeface="Arial" pitchFamily="34" charset="0"/>
              <a:sym typeface="Arial"/>
            </a:endParaRPr>
          </a:p>
        </p:txBody>
      </p:sp>
      <p:sp>
        <p:nvSpPr>
          <p:cNvPr id="4" name="Rounded Rectangle 3"/>
          <p:cNvSpPr/>
          <p:nvPr/>
        </p:nvSpPr>
        <p:spPr>
          <a:xfrm>
            <a:off x="315310" y="1231360"/>
            <a:ext cx="7989319" cy="6416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rgbClr val="213054"/>
                </a:solidFill>
                <a:latin typeface="Arial" pitchFamily="34" charset="0"/>
                <a:cs typeface="Arial" pitchFamily="34" charset="0"/>
              </a:rPr>
              <a:t>a) </a:t>
            </a:r>
            <a:r>
              <a:rPr lang="en-US" sz="2800" dirty="0" err="1">
                <a:solidFill>
                  <a:srgbClr val="213054"/>
                </a:solidFill>
                <a:latin typeface="Arial" pitchFamily="34" charset="0"/>
                <a:cs typeface="Arial" pitchFamily="34" charset="0"/>
              </a:rPr>
              <a:t>Bạn</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hỏi</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mượn</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em</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chiếc</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bút</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chì</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màu</a:t>
            </a:r>
            <a:endParaRPr lang="en-US" sz="2800" dirty="0">
              <a:solidFill>
                <a:srgbClr val="213054"/>
              </a:solidFill>
              <a:latin typeface="Arial" pitchFamily="34" charset="0"/>
              <a:cs typeface="Arial" pitchFamily="34" charset="0"/>
            </a:endParaRPr>
          </a:p>
        </p:txBody>
      </p:sp>
      <p:sp>
        <p:nvSpPr>
          <p:cNvPr id="10" name="Rounded Rectangle 9"/>
          <p:cNvSpPr/>
          <p:nvPr/>
        </p:nvSpPr>
        <p:spPr>
          <a:xfrm>
            <a:off x="315310" y="1974255"/>
            <a:ext cx="11729545" cy="8088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2800" dirty="0">
              <a:solidFill>
                <a:srgbClr val="213054"/>
              </a:solidFill>
              <a:latin typeface="Times New Roman" pitchFamily="18" charset="0"/>
              <a:cs typeface="Times New Roman" pitchFamily="18" charset="0"/>
            </a:endParaRPr>
          </a:p>
          <a:p>
            <a:r>
              <a:rPr lang="en-US" sz="2800" dirty="0">
                <a:solidFill>
                  <a:srgbClr val="213054"/>
                </a:solidFill>
                <a:latin typeface="Arial" pitchFamily="34" charset="0"/>
                <a:cs typeface="Arial" pitchFamily="34" charset="0"/>
              </a:rPr>
              <a:t>b) </a:t>
            </a:r>
            <a:r>
              <a:rPr lang="en-US" sz="2800" dirty="0" err="1">
                <a:solidFill>
                  <a:srgbClr val="213054"/>
                </a:solidFill>
                <a:latin typeface="Arial" pitchFamily="34" charset="0"/>
                <a:cs typeface="Arial" pitchFamily="34" charset="0"/>
              </a:rPr>
              <a:t>Bạn</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ngồi</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bên</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cạnh</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nói</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chuyện</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trong</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giờ</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học</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Em</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nhắn</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bạn</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giữ</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trật</a:t>
            </a:r>
            <a:r>
              <a:rPr lang="en-US" sz="2800" dirty="0">
                <a:solidFill>
                  <a:srgbClr val="213054"/>
                </a:solidFill>
                <a:latin typeface="Arial" pitchFamily="34" charset="0"/>
                <a:cs typeface="Arial" pitchFamily="34" charset="0"/>
              </a:rPr>
              <a:t> </a:t>
            </a:r>
            <a:r>
              <a:rPr lang="en-US" sz="2800" dirty="0" err="1">
                <a:solidFill>
                  <a:srgbClr val="213054"/>
                </a:solidFill>
                <a:latin typeface="Arial" pitchFamily="34" charset="0"/>
                <a:cs typeface="Arial" pitchFamily="34" charset="0"/>
              </a:rPr>
              <a:t>tự</a:t>
            </a:r>
            <a:endParaRPr lang="en-US" sz="2800" dirty="0">
              <a:solidFill>
                <a:srgbClr val="213054"/>
              </a:solidFill>
              <a:latin typeface="Arial" pitchFamily="34" charset="0"/>
              <a:cs typeface="Arial" pitchFamily="34" charset="0"/>
            </a:endParaRPr>
          </a:p>
          <a:p>
            <a:endParaRPr lang="en-US" sz="2800" dirty="0">
              <a:solidFill>
                <a:srgbClr val="213054"/>
              </a:solidFill>
              <a:latin typeface="Times New Roman" pitchFamily="18" charset="0"/>
              <a:cs typeface="Times New Roman" pitchFamily="18" charset="0"/>
            </a:endParaRPr>
          </a:p>
        </p:txBody>
      </p:sp>
      <p:pic>
        <p:nvPicPr>
          <p:cNvPr id="11" name="图片 4">
            <a:extLst>
              <a:ext uri="{FF2B5EF4-FFF2-40B4-BE49-F238E27FC236}">
                <a16:creationId xmlns:a16="http://schemas.microsoft.com/office/drawing/2014/main" id="{222540BC-A24B-435C-91AE-1DD34C383B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23781" y="1905097"/>
            <a:ext cx="2696713" cy="5064982"/>
          </a:xfrm>
          <a:prstGeom prst="rect">
            <a:avLst/>
          </a:prstGeom>
        </p:spPr>
      </p:pic>
      <p:sp>
        <p:nvSpPr>
          <p:cNvPr id="12" name="TextBox 11">
            <a:extLst>
              <a:ext uri="{FF2B5EF4-FFF2-40B4-BE49-F238E27FC236}">
                <a16:creationId xmlns:a16="http://schemas.microsoft.com/office/drawing/2014/main" id="{B98CD261-C0C6-4F9B-9627-8BC42574CEBD}"/>
              </a:ext>
            </a:extLst>
          </p:cNvPr>
          <p:cNvSpPr txBox="1"/>
          <p:nvPr/>
        </p:nvSpPr>
        <p:spPr>
          <a:xfrm>
            <a:off x="3824108" y="3384566"/>
            <a:ext cx="3896061" cy="2123658"/>
          </a:xfrm>
          <a:prstGeom prst="rect">
            <a:avLst/>
          </a:prstGeom>
          <a:noFill/>
        </p:spPr>
        <p:txBody>
          <a:bodyPr wrap="square" rtlCol="0">
            <a:spAutoFit/>
          </a:bodyPr>
          <a:lstStyle/>
          <a:p>
            <a:pPr algn="ctr">
              <a:defRPr/>
            </a:pPr>
            <a:r>
              <a:rPr lang="en-US" sz="6600" dirty="0">
                <a:solidFill>
                  <a:prstClr val="black"/>
                </a:solidFill>
                <a:latin typeface="Arial" pitchFamily="34" charset="0"/>
                <a:ea typeface="Arial-Rounded" panose="020B0500000000000000" pitchFamily="34" charset="0"/>
                <a:cs typeface="Arial" pitchFamily="34" charset="0"/>
              </a:rPr>
              <a:t>Chia </a:t>
            </a:r>
            <a:r>
              <a:rPr lang="en-US" sz="6600" dirty="0" err="1">
                <a:solidFill>
                  <a:prstClr val="black"/>
                </a:solidFill>
                <a:latin typeface="Arial" pitchFamily="34" charset="0"/>
                <a:ea typeface="Arial-Rounded" panose="020B0500000000000000" pitchFamily="34" charset="0"/>
                <a:cs typeface="Arial" pitchFamily="34" charset="0"/>
              </a:rPr>
              <a:t>sẻ</a:t>
            </a:r>
            <a:r>
              <a:rPr lang="en-US" sz="6600" dirty="0">
                <a:solidFill>
                  <a:prstClr val="black"/>
                </a:solidFill>
                <a:latin typeface="Arial" pitchFamily="34" charset="0"/>
                <a:ea typeface="Arial-Rounded" panose="020B0500000000000000" pitchFamily="34" charset="0"/>
                <a:cs typeface="Arial" pitchFamily="34" charset="0"/>
              </a:rPr>
              <a:t> </a:t>
            </a:r>
            <a:r>
              <a:rPr lang="en-US" sz="6600" dirty="0" err="1">
                <a:solidFill>
                  <a:prstClr val="black"/>
                </a:solidFill>
                <a:latin typeface="Arial" pitchFamily="34" charset="0"/>
                <a:ea typeface="Arial-Rounded" panose="020B0500000000000000" pitchFamily="34" charset="0"/>
                <a:cs typeface="Arial" pitchFamily="34" charset="0"/>
              </a:rPr>
              <a:t>nhóm</a:t>
            </a:r>
            <a:r>
              <a:rPr lang="en-US" sz="6600" dirty="0">
                <a:solidFill>
                  <a:prstClr val="black"/>
                </a:solidFill>
                <a:latin typeface="Arial" pitchFamily="34" charset="0"/>
                <a:ea typeface="Arial-Rounded" panose="020B0500000000000000" pitchFamily="34" charset="0"/>
                <a:cs typeface="Arial" pitchFamily="34" charset="0"/>
              </a:rPr>
              <a:t> </a:t>
            </a:r>
            <a:r>
              <a:rPr lang="en-US" sz="6600" dirty="0" err="1">
                <a:solidFill>
                  <a:prstClr val="black"/>
                </a:solidFill>
                <a:latin typeface="Arial" pitchFamily="34" charset="0"/>
                <a:ea typeface="Arial-Rounded" panose="020B0500000000000000" pitchFamily="34" charset="0"/>
                <a:cs typeface="Arial" pitchFamily="34" charset="0"/>
              </a:rPr>
              <a:t>đôi</a:t>
            </a:r>
            <a:endParaRPr lang="en-US" sz="6600" dirty="0">
              <a:solidFill>
                <a:prstClr val="black"/>
              </a:solidFill>
              <a:latin typeface="Arial" pitchFamily="34" charset="0"/>
              <a:ea typeface="Arial-Rounded" panose="020B0500000000000000" pitchFamily="34" charset="0"/>
              <a:cs typeface="Arial" pitchFamily="34" charset="0"/>
            </a:endParaRPr>
          </a:p>
        </p:txBody>
      </p:sp>
    </p:spTree>
    <p:extLst>
      <p:ext uri="{BB962C8B-B14F-4D97-AF65-F5344CB8AC3E}">
        <p14:creationId xmlns:p14="http://schemas.microsoft.com/office/powerpoint/2010/main" val="360287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764</Words>
  <Application>Microsoft Office PowerPoint</Application>
  <PresentationFormat>Widescreen</PresentationFormat>
  <Paragraphs>63</Paragraphs>
  <Slides>13</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等线</vt:lpstr>
      <vt:lpstr>Arial</vt:lpstr>
      <vt:lpstr>Calibri</vt:lpstr>
      <vt:lpstr>Calibri Light</vt:lpstr>
      <vt:lpstr>OpenSans</vt:lpstr>
      <vt:lpstr>Times New Roman</vt:lpstr>
      <vt:lpstr>华康少女文字W5(P)</vt:lpstr>
      <vt:lpstr>2_Office 主题​​</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TA</cp:lastModifiedBy>
  <cp:revision>23</cp:revision>
  <dcterms:created xsi:type="dcterms:W3CDTF">2021-07-24T10:55:38Z</dcterms:created>
  <dcterms:modified xsi:type="dcterms:W3CDTF">2025-11-01T13:55:24Z</dcterms:modified>
</cp:coreProperties>
</file>