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9" r:id="rId2"/>
    <p:sldId id="257" r:id="rId3"/>
    <p:sldId id="260" r:id="rId4"/>
    <p:sldId id="275" r:id="rId5"/>
    <p:sldId id="273" r:id="rId6"/>
    <p:sldId id="261" r:id="rId7"/>
    <p:sldId id="262" r:id="rId8"/>
    <p:sldId id="264" r:id="rId9"/>
    <p:sldId id="266" r:id="rId10"/>
    <p:sldId id="267" r:id="rId11"/>
    <p:sldId id="272" r:id="rId12"/>
    <p:sldId id="276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9F53A-CE0F-4E15-81B4-F01ABF520338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F37DD-5230-43B7-89A4-9EE77EA3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62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11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91F-427E-4E3A-9F32-310F2EBFCAE7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5AE7-9314-4FA8-87CC-ACB70F134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99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91F-427E-4E3A-9F32-310F2EBFCAE7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5AE7-9314-4FA8-87CC-ACB70F134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57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91F-427E-4E3A-9F32-310F2EBFCAE7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5AE7-9314-4FA8-87CC-ACB70F134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33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42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91F-427E-4E3A-9F32-310F2EBFCAE7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5AE7-9314-4FA8-87CC-ACB70F134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91F-427E-4E3A-9F32-310F2EBFCAE7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5AE7-9314-4FA8-87CC-ACB70F134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18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91F-427E-4E3A-9F32-310F2EBFCAE7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5AE7-9314-4FA8-87CC-ACB70F134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3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91F-427E-4E3A-9F32-310F2EBFCAE7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5AE7-9314-4FA8-87CC-ACB70F134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2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91F-427E-4E3A-9F32-310F2EBFCAE7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5AE7-9314-4FA8-87CC-ACB70F134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8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91F-427E-4E3A-9F32-310F2EBFCAE7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5AE7-9314-4FA8-87CC-ACB70F134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33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91F-427E-4E3A-9F32-310F2EBFCAE7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5AE7-9314-4FA8-87CC-ACB70F134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8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91F-427E-4E3A-9F32-310F2EBFCAE7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5AE7-9314-4FA8-87CC-ACB70F134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4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EF91F-427E-4E3A-9F32-310F2EBFCAE7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C5AE7-9314-4FA8-87CC-ACB70F134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5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9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8.sv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4.xml"/><Relationship Id="rId7" Type="http://schemas.openxmlformats.org/officeDocument/2006/relationships/image" Target="../media/image6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22.svg"/><Relationship Id="rId5" Type="http://schemas.openxmlformats.org/officeDocument/2006/relationships/image" Target="../media/image72.svg"/><Relationship Id="rId10" Type="http://schemas.openxmlformats.org/officeDocument/2006/relationships/image" Target="../media/image21.png"/><Relationship Id="rId4" Type="http://schemas.openxmlformats.org/officeDocument/2006/relationships/image" Target="../media/image71.png"/><Relationship Id="rId9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svg"/><Relationship Id="rId7" Type="http://schemas.openxmlformats.org/officeDocument/2006/relationships/image" Target="../media/image2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2.svg"/><Relationship Id="rId5" Type="http://schemas.openxmlformats.org/officeDocument/2006/relationships/image" Target="../media/image20.sv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1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1.sv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svg"/><Relationship Id="rId10" Type="http://schemas.openxmlformats.org/officeDocument/2006/relationships/image" Target="../media/image52.sv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5832" y="643162"/>
            <a:ext cx="10080338" cy="557167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152458" y="2159422"/>
            <a:ext cx="5986047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vi-VN" sz="5400">
                <a:solidFill>
                  <a:srgbClr val="CD4343"/>
                </a:solidFill>
              </a:rPr>
              <a:t>Chào mừng các em đã tới tiết học ngày hôm nay</a:t>
            </a:r>
            <a:endParaRPr lang="en-US" sz="5400">
              <a:solidFill>
                <a:srgbClr val="CD4343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685800"/>
            <a:ext cx="2873914" cy="21266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9186741" y="5237564"/>
            <a:ext cx="2271223" cy="66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2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5000"/>
                <a:lumOff val="55000"/>
              </a:schemeClr>
            </a:gs>
            <a:gs pos="0">
              <a:schemeClr val="accent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76726" y="217785"/>
            <a:ext cx="984659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vi-VN" sz="6000">
                <a:solidFill>
                  <a:srgbClr val="7894FF"/>
                </a:solidFill>
              </a:rPr>
              <a:t>Tập viết chữ Ê</a:t>
            </a:r>
            <a:endParaRPr lang="en-US" sz="6000">
              <a:solidFill>
                <a:srgbClr val="7894FF"/>
              </a:solidFill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659605" y="1141115"/>
            <a:ext cx="9966849" cy="5364187"/>
            <a:chOff x="0" y="0"/>
            <a:chExt cx="40718378" cy="164331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718504" cy="16433268"/>
            </a:xfrm>
            <a:custGeom>
              <a:avLst/>
              <a:gdLst/>
              <a:ahLst/>
              <a:cxnLst/>
              <a:rect l="l" t="t" r="r" b="b"/>
              <a:pathLst>
                <a:path w="40718504" h="16433268">
                  <a:moveTo>
                    <a:pt x="38149070" y="0"/>
                  </a:moveTo>
                  <a:lnTo>
                    <a:pt x="0" y="0"/>
                  </a:lnTo>
                  <a:lnTo>
                    <a:pt x="0" y="14561021"/>
                  </a:lnTo>
                  <a:cubicBezTo>
                    <a:pt x="0" y="15641424"/>
                    <a:pt x="791845" y="16433268"/>
                    <a:pt x="1765046" y="16433268"/>
                  </a:cubicBezTo>
                  <a:lnTo>
                    <a:pt x="40718504" y="16433268"/>
                  </a:lnTo>
                  <a:lnTo>
                    <a:pt x="40718504" y="1872692"/>
                  </a:lnTo>
                  <a:cubicBezTo>
                    <a:pt x="40718380" y="791845"/>
                    <a:pt x="39926661" y="0"/>
                    <a:pt x="38149070" y="0"/>
                  </a:cubicBezTo>
                  <a:close/>
                  <a:moveTo>
                    <a:pt x="40591380" y="16306141"/>
                  </a:moveTo>
                  <a:lnTo>
                    <a:pt x="1765046" y="16306141"/>
                  </a:lnTo>
                  <a:cubicBezTo>
                    <a:pt x="861822" y="16306141"/>
                    <a:pt x="127000" y="15571319"/>
                    <a:pt x="127000" y="14561021"/>
                  </a:cubicBezTo>
                  <a:lnTo>
                    <a:pt x="127000" y="127000"/>
                  </a:lnTo>
                  <a:lnTo>
                    <a:pt x="38149070" y="127000"/>
                  </a:lnTo>
                  <a:cubicBezTo>
                    <a:pt x="39856683" y="127000"/>
                    <a:pt x="40591504" y="861822"/>
                    <a:pt x="40591504" y="1872692"/>
                  </a:cubicBezTo>
                  <a:lnTo>
                    <a:pt x="40591504" y="16306141"/>
                  </a:lnTo>
                  <a:close/>
                </a:path>
              </a:pathLst>
            </a:custGeom>
            <a:solidFill>
              <a:srgbClr val="7894FF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1659606" y="5091082"/>
            <a:ext cx="9846594" cy="0"/>
          </a:xfrm>
          <a:prstGeom prst="line">
            <a:avLst/>
          </a:prstGeom>
          <a:ln w="47625" cap="rnd">
            <a:solidFill>
              <a:srgbClr val="7894FF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1144778" y="4930500"/>
            <a:ext cx="846774" cy="423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1144778" y="2806241"/>
            <a:ext cx="846774" cy="423387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1149336" y="1776196"/>
            <a:ext cx="846774" cy="423387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1144778" y="3868371"/>
            <a:ext cx="846774" cy="423387"/>
          </a:xfrm>
          <a:prstGeom prst="rect">
            <a:avLst/>
          </a:prstGeom>
        </p:spPr>
      </p:pic>
      <p:pic>
        <p:nvPicPr>
          <p:cNvPr id="11" name="tập-viết-chữ-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3111" y="1433851"/>
            <a:ext cx="8495564" cy="4778755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04847">
            <a:off x="160900" y="5180273"/>
            <a:ext cx="1149851" cy="1149851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04847">
            <a:off x="985447" y="6062669"/>
            <a:ext cx="748207" cy="748207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04847">
            <a:off x="1848946" y="6430331"/>
            <a:ext cx="438608" cy="43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9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5000"/>
                <a:lumOff val="55000"/>
              </a:schemeClr>
            </a:gs>
            <a:gs pos="0">
              <a:schemeClr val="accent4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4009" y="2183318"/>
            <a:ext cx="7679491" cy="2786581"/>
            <a:chOff x="0" y="0"/>
            <a:chExt cx="2374806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74806" cy="1913890"/>
            </a:xfrm>
            <a:custGeom>
              <a:avLst/>
              <a:gdLst/>
              <a:ahLst/>
              <a:cxnLst/>
              <a:rect l="l" t="t" r="r" b="b"/>
              <a:pathLst>
                <a:path w="2374806" h="1913890">
                  <a:moveTo>
                    <a:pt x="2250346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50346" y="0"/>
                  </a:lnTo>
                  <a:cubicBezTo>
                    <a:pt x="2318926" y="0"/>
                    <a:pt x="2374806" y="55880"/>
                    <a:pt x="2374806" y="124460"/>
                  </a:cubicBezTo>
                  <a:lnTo>
                    <a:pt x="2374806" y="1789430"/>
                  </a:lnTo>
                  <a:cubicBezTo>
                    <a:pt x="2374806" y="1858010"/>
                    <a:pt x="2318926" y="1913890"/>
                    <a:pt x="2250346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033656" y="509451"/>
            <a:ext cx="3775167" cy="5708469"/>
            <a:chOff x="0" y="0"/>
            <a:chExt cx="3272790" cy="21310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72790" cy="2131060"/>
            </a:xfrm>
            <a:custGeom>
              <a:avLst/>
              <a:gdLst/>
              <a:ahLst/>
              <a:cxnLst/>
              <a:rect l="l" t="t" r="r" b="b"/>
              <a:pathLst>
                <a:path w="3272790" h="2131060">
                  <a:moveTo>
                    <a:pt x="0" y="0"/>
                  </a:moveTo>
                  <a:lnTo>
                    <a:pt x="2767330" y="0"/>
                  </a:lnTo>
                  <a:cubicBezTo>
                    <a:pt x="3046730" y="0"/>
                    <a:pt x="3272790" y="226060"/>
                    <a:pt x="3272790" y="505460"/>
                  </a:cubicBezTo>
                  <a:lnTo>
                    <a:pt x="3272790" y="505460"/>
                  </a:lnTo>
                  <a:lnTo>
                    <a:pt x="3272790" y="2131060"/>
                  </a:lnTo>
                  <a:lnTo>
                    <a:pt x="3272790" y="2131060"/>
                  </a:lnTo>
                  <a:lnTo>
                    <a:pt x="0" y="2131060"/>
                  </a:lnTo>
                  <a:lnTo>
                    <a:pt x="0" y="21310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191" b="-1191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-2096589" y="409801"/>
            <a:ext cx="10609430" cy="850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vi-VN" sz="5400">
                <a:solidFill>
                  <a:srgbClr val="FFFFFF"/>
                </a:solidFill>
              </a:rPr>
              <a:t>b. Viết ứng dụng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60565" y="4969899"/>
            <a:ext cx="1931435" cy="19314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871" y="2771475"/>
            <a:ext cx="6299768" cy="1529944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693377">
            <a:off x="-24387" y="1935143"/>
            <a:ext cx="1992247" cy="58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87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5089" y="753814"/>
            <a:ext cx="9841823" cy="535037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69943" y="2298297"/>
            <a:ext cx="6652115" cy="2278847"/>
            <a:chOff x="0" y="76200"/>
            <a:chExt cx="13304230" cy="4557694"/>
          </a:xfrm>
        </p:grpSpPr>
        <p:sp>
          <p:nvSpPr>
            <p:cNvPr id="4" name="TextBox 4"/>
            <p:cNvSpPr txBox="1"/>
            <p:nvPr/>
          </p:nvSpPr>
          <p:spPr>
            <a:xfrm>
              <a:off x="0" y="3920622"/>
              <a:ext cx="13304230" cy="713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33"/>
                </a:lnSpc>
              </a:pPr>
              <a:r>
                <a:rPr lang="en-US" sz="2333" b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có bất kỳ câu hỏi nào cho tôi không?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13304230" cy="338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0"/>
                </a:lnSpc>
              </a:pPr>
              <a:r>
                <a:rPr lang="en-US" sz="6000" b="1">
                  <a:solidFill>
                    <a:srgbClr val="FFA8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 ơn các em</a:t>
              </a:r>
            </a:p>
            <a:p>
              <a:pPr algn="ctr">
                <a:lnSpc>
                  <a:spcPts val="6600"/>
                </a:lnSpc>
              </a:pPr>
              <a:r>
                <a:rPr lang="en-US" sz="6000" b="1">
                  <a:solidFill>
                    <a:srgbClr val="FFA8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 lắng nghe!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9182163" y="5039335"/>
            <a:ext cx="2511037" cy="8126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894079"/>
            <a:ext cx="2427574" cy="17964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860091" y="4582169"/>
            <a:ext cx="2084143" cy="12883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83049" y="753814"/>
            <a:ext cx="1623151" cy="155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6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4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5832" y="643162"/>
            <a:ext cx="10080338" cy="55716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369784" y="4565903"/>
            <a:ext cx="2600277" cy="86991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013644" y="1813680"/>
            <a:ext cx="6164712" cy="3564312"/>
            <a:chOff x="0" y="-76200"/>
            <a:chExt cx="12329424" cy="7128625"/>
          </a:xfrm>
        </p:grpSpPr>
        <p:sp>
          <p:nvSpPr>
            <p:cNvPr id="5" name="TextBox 5"/>
            <p:cNvSpPr txBox="1"/>
            <p:nvPr/>
          </p:nvSpPr>
          <p:spPr>
            <a:xfrm>
              <a:off x="0" y="1316536"/>
              <a:ext cx="12329424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27"/>
                </a:lnSpc>
              </a:pPr>
              <a:r>
                <a:rPr lang="vi-VN" sz="7934">
                  <a:solidFill>
                    <a:srgbClr val="FFA800"/>
                  </a:solidFill>
                </a:rPr>
                <a:t>Bài viết số 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334279"/>
              <a:ext cx="12329424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292929"/>
                  </a:solidFill>
                </a:rPr>
                <a:t>Lớp học của Giáo </a:t>
              </a:r>
              <a:r>
                <a:rPr lang="vi-VN" sz="2000">
                  <a:solidFill>
                    <a:srgbClr val="292929"/>
                  </a:solidFill>
                </a:rPr>
                <a:t>viên.....</a:t>
              </a:r>
              <a:endParaRPr lang="en-US" sz="2000">
                <a:solidFill>
                  <a:srgbClr val="292929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2329424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vi-VN" sz="2000" spc="29">
                  <a:solidFill>
                    <a:srgbClr val="292929"/>
                  </a:solidFill>
                </a:rPr>
                <a:t>TRƯỜNG TIỂU HỌC.......</a:t>
              </a:r>
              <a:endParaRPr lang="en-US" sz="2000" spc="29">
                <a:solidFill>
                  <a:srgbClr val="292929"/>
                </a:solidFill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1594" y="3429001"/>
            <a:ext cx="2305671" cy="21799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9393592" y="1124175"/>
            <a:ext cx="2134019" cy="6790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37259" y="2528955"/>
            <a:ext cx="1875094" cy="18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0">
              <a:schemeClr val="accent2">
                <a:lumMod val="60000"/>
                <a:lumOff val="4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0">
              <a:schemeClr val="accent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66255" y="1733191"/>
            <a:ext cx="4847508" cy="45871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87445" y="579414"/>
            <a:ext cx="9397422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5"/>
              </a:lnSpc>
            </a:pPr>
            <a:r>
              <a:rPr lang="vi-VN" sz="3600"/>
              <a:t>1. Đọc lại khổ 2,3 bài Cô giáo lớp em</a:t>
            </a:r>
            <a:endParaRPr lang="en-US" sz="36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991" y="1869165"/>
            <a:ext cx="4952676" cy="47173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57005" y="1547447"/>
            <a:ext cx="1399011" cy="13227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9475" y="1733191"/>
            <a:ext cx="1377813" cy="13227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52848">
            <a:off x="4442726" y="1720850"/>
            <a:ext cx="1453789" cy="4625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6615">
            <a:off x="10468569" y="1545603"/>
            <a:ext cx="1527894" cy="511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7445" y="3383679"/>
            <a:ext cx="41936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/>
              <a:t>Cô dạy em tập viết</a:t>
            </a:r>
          </a:p>
          <a:p>
            <a:pPr>
              <a:lnSpc>
                <a:spcPct val="150000"/>
              </a:lnSpc>
            </a:pPr>
            <a:r>
              <a:rPr lang="vi-VN" sz="2000"/>
              <a:t>Giáo đưa thoảng hương nhài</a:t>
            </a:r>
          </a:p>
          <a:p>
            <a:pPr>
              <a:lnSpc>
                <a:spcPct val="150000"/>
              </a:lnSpc>
            </a:pPr>
            <a:r>
              <a:rPr lang="vi-VN" sz="2000"/>
              <a:t>Nắng ghé vào của  lớp</a:t>
            </a:r>
          </a:p>
          <a:p>
            <a:pPr>
              <a:lnSpc>
                <a:spcPct val="150000"/>
              </a:lnSpc>
            </a:pPr>
            <a:r>
              <a:rPr lang="vi-VN" sz="2000"/>
              <a:t>Xem chúng em học bài</a:t>
            </a:r>
          </a:p>
          <a:p>
            <a:pPr>
              <a:lnSpc>
                <a:spcPct val="150000"/>
              </a:lnSpc>
            </a:pPr>
            <a:endParaRPr lang="vi-VN" sz="2000"/>
          </a:p>
        </p:txBody>
      </p:sp>
      <p:sp>
        <p:nvSpPr>
          <p:cNvPr id="10" name="TextBox 9"/>
          <p:cNvSpPr txBox="1"/>
          <p:nvPr/>
        </p:nvSpPr>
        <p:spPr>
          <a:xfrm>
            <a:off x="7572363" y="2985177"/>
            <a:ext cx="37982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/>
              <a:t>Những lời cô giáo giảng</a:t>
            </a:r>
          </a:p>
          <a:p>
            <a:pPr>
              <a:lnSpc>
                <a:spcPct val="150000"/>
              </a:lnSpc>
            </a:pPr>
            <a:r>
              <a:rPr lang="vi-VN" sz="2000"/>
              <a:t>Ấm trang vở thơm tho</a:t>
            </a:r>
          </a:p>
          <a:p>
            <a:pPr>
              <a:lnSpc>
                <a:spcPct val="150000"/>
              </a:lnSpc>
            </a:pPr>
            <a:r>
              <a:rPr lang="vi-VN" sz="2000"/>
              <a:t>Yêu thương em ngắm mãi</a:t>
            </a:r>
          </a:p>
          <a:p>
            <a:pPr>
              <a:lnSpc>
                <a:spcPct val="150000"/>
              </a:lnSpc>
            </a:pPr>
            <a:r>
              <a:rPr lang="vi-VN" sz="2000"/>
              <a:t>Những điểm mười cô cho</a:t>
            </a:r>
          </a:p>
          <a:p>
            <a:pPr algn="r">
              <a:lnSpc>
                <a:spcPct val="150000"/>
              </a:lnSpc>
            </a:pPr>
            <a:r>
              <a:rPr lang="vi-VN" sz="2000"/>
              <a:t>Nguyễn Xuân Sang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17288" y="2754344"/>
            <a:ext cx="247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Cô giáo lớp em</a:t>
            </a:r>
          </a:p>
        </p:txBody>
      </p:sp>
    </p:spTree>
    <p:extLst>
      <p:ext uri="{BB962C8B-B14F-4D97-AF65-F5344CB8AC3E}">
        <p14:creationId xmlns:p14="http://schemas.microsoft.com/office/powerpoint/2010/main" val="325179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70000" y="1338979"/>
            <a:ext cx="965200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0"/>
              </a:lnSpc>
            </a:pPr>
            <a:r>
              <a:rPr lang="vi-VN" sz="5450">
                <a:solidFill>
                  <a:srgbClr val="FFFFFF"/>
                </a:solidFill>
                <a:latin typeface="Public Sans Bold"/>
              </a:rPr>
              <a:t>Nội dung, hình thức</a:t>
            </a:r>
            <a:endParaRPr lang="en-US" sz="5450">
              <a:solidFill>
                <a:srgbClr val="FFFFFF"/>
              </a:solidFill>
              <a:latin typeface="Public Sans Bold"/>
            </a:endParaRP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6168705" y="2630657"/>
            <a:ext cx="5831037" cy="3587261"/>
            <a:chOff x="0" y="0"/>
            <a:chExt cx="6350000" cy="26879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2687828"/>
            </a:xfrm>
            <a:custGeom>
              <a:avLst/>
              <a:gdLst/>
              <a:ahLst/>
              <a:cxnLst/>
              <a:rect l="l" t="t" r="r" b="b"/>
              <a:pathLst>
                <a:path w="6350000" h="2687828">
                  <a:moveTo>
                    <a:pt x="6350000" y="1343914"/>
                  </a:moveTo>
                  <a:lnTo>
                    <a:pt x="6350000" y="1343914"/>
                  </a:lnTo>
                  <a:cubicBezTo>
                    <a:pt x="6350000" y="2086229"/>
                    <a:pt x="5748274" y="2687828"/>
                    <a:pt x="5006086" y="2687828"/>
                  </a:cubicBezTo>
                  <a:lnTo>
                    <a:pt x="528955" y="2687828"/>
                  </a:lnTo>
                  <a:lnTo>
                    <a:pt x="528955" y="2687828"/>
                  </a:lnTo>
                  <a:lnTo>
                    <a:pt x="0" y="2687828"/>
                  </a:lnTo>
                  <a:lnTo>
                    <a:pt x="528955" y="2129917"/>
                  </a:lnTo>
                  <a:lnTo>
                    <a:pt x="528955" y="1819148"/>
                  </a:lnTo>
                  <a:cubicBezTo>
                    <a:pt x="528955" y="814451"/>
                    <a:pt x="1343533" y="0"/>
                    <a:pt x="2348230" y="0"/>
                  </a:cubicBezTo>
                  <a:lnTo>
                    <a:pt x="5006086" y="0"/>
                  </a:lnTo>
                  <a:cubicBezTo>
                    <a:pt x="5748274" y="0"/>
                    <a:pt x="6350000" y="601726"/>
                    <a:pt x="6350000" y="134391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0385" y="2638883"/>
            <a:ext cx="5918374" cy="3579036"/>
            <a:chOff x="0" y="0"/>
            <a:chExt cx="6350000" cy="2687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2687828"/>
            </a:xfrm>
            <a:custGeom>
              <a:avLst/>
              <a:gdLst/>
              <a:ahLst/>
              <a:cxnLst/>
              <a:rect l="l" t="t" r="r" b="b"/>
              <a:pathLst>
                <a:path w="6350000" h="2687828">
                  <a:moveTo>
                    <a:pt x="6350000" y="1343914"/>
                  </a:moveTo>
                  <a:lnTo>
                    <a:pt x="6350000" y="1343914"/>
                  </a:lnTo>
                  <a:cubicBezTo>
                    <a:pt x="6350000" y="2086229"/>
                    <a:pt x="5748274" y="2687828"/>
                    <a:pt x="5006086" y="2687828"/>
                  </a:cubicBezTo>
                  <a:lnTo>
                    <a:pt x="528955" y="2687828"/>
                  </a:lnTo>
                  <a:lnTo>
                    <a:pt x="528955" y="2687828"/>
                  </a:lnTo>
                  <a:lnTo>
                    <a:pt x="0" y="2687828"/>
                  </a:lnTo>
                  <a:lnTo>
                    <a:pt x="528955" y="2129917"/>
                  </a:lnTo>
                  <a:lnTo>
                    <a:pt x="528955" y="1819148"/>
                  </a:lnTo>
                  <a:cubicBezTo>
                    <a:pt x="528955" y="814451"/>
                    <a:pt x="1343533" y="0"/>
                    <a:pt x="2348230" y="0"/>
                  </a:cubicBezTo>
                  <a:lnTo>
                    <a:pt x="5006086" y="0"/>
                  </a:lnTo>
                  <a:cubicBezTo>
                    <a:pt x="5748274" y="0"/>
                    <a:pt x="6350000" y="601726"/>
                    <a:pt x="6350000" y="134391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477193" y="3603114"/>
            <a:ext cx="4023571" cy="1135241"/>
            <a:chOff x="0" y="0"/>
            <a:chExt cx="8047142" cy="2270481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8047142" cy="0"/>
            </a:xfrm>
            <a:prstGeom prst="line">
              <a:avLst/>
            </a:prstGeom>
            <a:ln w="63500" cap="rnd">
              <a:solidFill>
                <a:srgbClr val="7894FF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0" y="1103490"/>
              <a:ext cx="8047142" cy="0"/>
            </a:xfrm>
            <a:prstGeom prst="line">
              <a:avLst/>
            </a:prstGeom>
            <a:ln w="63500" cap="rnd">
              <a:solidFill>
                <a:srgbClr val="7894FF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0" y="2206981"/>
              <a:ext cx="8047142" cy="0"/>
            </a:xfrm>
            <a:prstGeom prst="line">
              <a:avLst/>
            </a:prstGeom>
            <a:ln w="63500" cap="rnd">
              <a:solidFill>
                <a:srgbClr val="7894FF"/>
              </a:solidFill>
              <a:prstDash val="sysDot"/>
              <a:headEnd type="none" w="sm" len="sm"/>
              <a:tailEnd type="none" w="sm" len="sm"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6898429" y="3603114"/>
            <a:ext cx="4023571" cy="1135241"/>
            <a:chOff x="0" y="0"/>
            <a:chExt cx="8047142" cy="2270481"/>
          </a:xfrm>
        </p:grpSpPr>
        <p:sp>
          <p:nvSpPr>
            <p:cNvPr id="12" name="AutoShape 12"/>
            <p:cNvSpPr/>
            <p:nvPr/>
          </p:nvSpPr>
          <p:spPr>
            <a:xfrm>
              <a:off x="0" y="0"/>
              <a:ext cx="8047142" cy="0"/>
            </a:xfrm>
            <a:prstGeom prst="line">
              <a:avLst/>
            </a:prstGeom>
            <a:ln w="63500" cap="rnd">
              <a:solidFill>
                <a:srgbClr val="7894FF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>
              <a:off x="0" y="1103490"/>
              <a:ext cx="8047142" cy="0"/>
            </a:xfrm>
            <a:prstGeom prst="line">
              <a:avLst/>
            </a:prstGeom>
            <a:ln w="63500" cap="rnd">
              <a:solidFill>
                <a:srgbClr val="7894FF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>
              <a:off x="0" y="2206981"/>
              <a:ext cx="8047142" cy="0"/>
            </a:xfrm>
            <a:prstGeom prst="line">
              <a:avLst/>
            </a:prstGeom>
            <a:ln w="63500" cap="rnd">
              <a:solidFill>
                <a:srgbClr val="7894FF"/>
              </a:solidFill>
              <a:prstDash val="sysDot"/>
              <a:headEnd type="none" w="sm" len="sm"/>
              <a:tailEnd type="none" w="sm" len="sm"/>
            </a:ln>
          </p:spPr>
        </p:sp>
      </p:grpSp>
      <p:sp>
        <p:nvSpPr>
          <p:cNvPr id="15" name="TextBox 14"/>
          <p:cNvSpPr txBox="1"/>
          <p:nvPr/>
        </p:nvSpPr>
        <p:spPr>
          <a:xfrm>
            <a:off x="1626151" y="2948886"/>
            <a:ext cx="4065563" cy="2802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/>
              <a:t>Về nội dung: Khổ thơ 2, 3 của bài thơ tả cảnh cô giáo giảng bài cho các bạn và sự yêu mến của các bạn dành cho cô giáo.</a:t>
            </a:r>
            <a:endParaRPr lang="en-US" sz="2400"/>
          </a:p>
        </p:txBody>
      </p:sp>
      <p:sp>
        <p:nvSpPr>
          <p:cNvPr id="16" name="AutoShape 14"/>
          <p:cNvSpPr/>
          <p:nvPr/>
        </p:nvSpPr>
        <p:spPr>
          <a:xfrm>
            <a:off x="1477193" y="5252900"/>
            <a:ext cx="4023571" cy="0"/>
          </a:xfrm>
          <a:prstGeom prst="line">
            <a:avLst/>
          </a:prstGeom>
          <a:ln w="63500" cap="rnd">
            <a:solidFill>
              <a:srgbClr val="7894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7" name="AutoShape 14"/>
          <p:cNvSpPr/>
          <p:nvPr/>
        </p:nvSpPr>
        <p:spPr>
          <a:xfrm>
            <a:off x="1477193" y="5751576"/>
            <a:ext cx="4023571" cy="0"/>
          </a:xfrm>
          <a:prstGeom prst="line">
            <a:avLst/>
          </a:prstGeom>
          <a:ln w="63500" cap="rnd">
            <a:solidFill>
              <a:srgbClr val="7894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8" name="Rectangle 17"/>
          <p:cNvSpPr/>
          <p:nvPr/>
        </p:nvSpPr>
        <p:spPr>
          <a:xfrm>
            <a:off x="6678537" y="3030512"/>
            <a:ext cx="4753295" cy="224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>
                <a:solidFill>
                  <a:srgbClr val="000000"/>
                </a:solidFill>
                <a:ea typeface="Arial" panose="020B0604020202020204" pitchFamily="34" charset="0"/>
              </a:rPr>
              <a:t>Về hình thức: 2 khổ thơ, mỗi khổ có 4 dòng, mỗi dòng có 5 tiếng. Chữ đầu mỗi dòng viết hoa và  lùi vào 3 ô li tính từ lề vở.</a:t>
            </a:r>
            <a:endParaRPr lang="en-US" sz="2400"/>
          </a:p>
        </p:txBody>
      </p:sp>
      <p:pic>
        <p:nvPicPr>
          <p:cNvPr id="19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214" y="-752404"/>
            <a:ext cx="3952245" cy="395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2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0B69DF7E-B4FE-4887-BD11-4DD3FE418B64}"/>
              </a:ext>
            </a:extLst>
          </p:cNvPr>
          <p:cNvSpPr/>
          <p:nvPr/>
        </p:nvSpPr>
        <p:spPr>
          <a:xfrm>
            <a:off x="6894782" y="113044"/>
            <a:ext cx="5007032" cy="2148449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hãy tự đánh giá phần viết của mình và của bạn 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D0BFC-319A-45B7-9F00-9F88DBC8A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8997" l="1220" r="99024">
                        <a14:foregroundMark x1="73171" y1="57143" x2="81707" y2="37093"/>
                        <a14:foregroundMark x1="81707" y1="37093" x2="72439" y2="22556"/>
                        <a14:foregroundMark x1="72439" y1="22556" x2="70732" y2="40602"/>
                        <a14:foregroundMark x1="70732" y1="40602" x2="76585" y2="56391"/>
                        <a14:foregroundMark x1="76585" y1="56391" x2="76585" y2="72932"/>
                        <a14:foregroundMark x1="79268" y1="21053" x2="95366" y2="34586"/>
                        <a14:foregroundMark x1="8780" y1="41855" x2="8780" y2="49624"/>
                        <a14:foregroundMark x1="6585" y1="84461" x2="37317" y2="92231"/>
                        <a14:foregroundMark x1="37317" y1="92231" x2="53902" y2="91228"/>
                        <a14:foregroundMark x1="53902" y1="91228" x2="54878" y2="91228"/>
                        <a14:foregroundMark x1="1220" y1="79699" x2="15610" y2="81454"/>
                        <a14:foregroundMark x1="3415" y1="79950" x2="7317" y2="94236"/>
                        <a14:foregroundMark x1="7317" y1="94236" x2="38537" y2="96241"/>
                        <a14:foregroundMark x1="2927" y1="81203" x2="3171" y2="94236"/>
                        <a14:foregroundMark x1="3171" y1="94236" x2="40000" y2="98246"/>
                        <a14:foregroundMark x1="40000" y1="98246" x2="72195" y2="96992"/>
                        <a14:foregroundMark x1="72195" y1="96992" x2="89024" y2="90727"/>
                        <a14:foregroundMark x1="89024" y1="90727" x2="90976" y2="85213"/>
                        <a14:foregroundMark x1="1707" y1="97494" x2="15366" y2="97243"/>
                        <a14:foregroundMark x1="15366" y1="97243" x2="19512" y2="97243"/>
                        <a14:foregroundMark x1="55610" y1="80451" x2="86829" y2="94737"/>
                        <a14:foregroundMark x1="37317" y1="89223" x2="62439" y2="88471"/>
                        <a14:foregroundMark x1="62439" y1="88471" x2="65610" y2="88471"/>
                        <a14:foregroundMark x1="61463" y1="69424" x2="83902" y2="79699"/>
                        <a14:foregroundMark x1="79268" y1="17544" x2="94878" y2="31579"/>
                        <a14:foregroundMark x1="57317" y1="41353" x2="64634" y2="30075"/>
                        <a14:foregroundMark x1="64634" y1="30075" x2="70976" y2="25063"/>
                        <a14:foregroundMark x1="98537" y1="80702" x2="93659" y2="98747"/>
                        <a14:foregroundMark x1="93659" y1="80451" x2="87805" y2="98246"/>
                        <a14:foregroundMark x1="98293" y1="93233" x2="99024" y2="989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9211" y="2087010"/>
            <a:ext cx="2721033" cy="2449760"/>
          </a:xfrm>
          <a:prstGeom prst="rect">
            <a:avLst/>
          </a:prstGeom>
        </p:spPr>
      </p:pic>
      <p:grpSp>
        <p:nvGrpSpPr>
          <p:cNvPr id="12" name="Group 2"/>
          <p:cNvGrpSpPr/>
          <p:nvPr/>
        </p:nvGrpSpPr>
        <p:grpSpPr>
          <a:xfrm>
            <a:off x="301545" y="1940303"/>
            <a:ext cx="7040599" cy="3918070"/>
            <a:chOff x="0" y="0"/>
            <a:chExt cx="14512418" cy="11186464"/>
          </a:xfrm>
        </p:grpSpPr>
        <p:grpSp>
          <p:nvGrpSpPr>
            <p:cNvPr id="1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17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8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4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15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2" name="Rectangle 1"/>
          <p:cNvSpPr/>
          <p:nvPr/>
        </p:nvSpPr>
        <p:spPr>
          <a:xfrm>
            <a:off x="348885" y="2109755"/>
            <a:ext cx="6096000" cy="34342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50000"/>
              </a:lnSpc>
            </a:pPr>
            <a:r>
              <a:rPr lang="vi-VN" b="1">
                <a:solidFill>
                  <a:srgbClr val="000000"/>
                </a:solidFill>
                <a:latin typeface="Arial"/>
              </a:rPr>
              <a:t>Tiêu chí đánh giá </a:t>
            </a:r>
          </a:p>
          <a:p>
            <a:pPr marL="457200" indent="-457200">
              <a:lnSpc>
                <a:spcPct val="250000"/>
              </a:lnSpc>
              <a:buFontTx/>
              <a:buAutoNum type="arabicPeriod"/>
            </a:pPr>
            <a:r>
              <a:rPr lang="vi-VN" b="1">
                <a:solidFill>
                  <a:srgbClr val="000000"/>
                </a:solidFill>
                <a:latin typeface="Arial"/>
              </a:rPr>
              <a:t>Sai không quá 5 lỗi</a:t>
            </a:r>
          </a:p>
          <a:p>
            <a:pPr>
              <a:lnSpc>
                <a:spcPct val="250000"/>
              </a:lnSpc>
            </a:pPr>
            <a:r>
              <a:rPr lang="vi-VN" b="1">
                <a:solidFill>
                  <a:srgbClr val="000000"/>
                </a:solidFill>
                <a:latin typeface="Arial"/>
              </a:rPr>
              <a:t>2. Chữ viết rõ ràng , sạch đẹp </a:t>
            </a:r>
          </a:p>
          <a:p>
            <a:pPr>
              <a:lnSpc>
                <a:spcPct val="250000"/>
              </a:lnSpc>
            </a:pPr>
            <a:r>
              <a:rPr lang="vi-VN" b="1">
                <a:solidFill>
                  <a:srgbClr val="000000"/>
                </a:solidFill>
                <a:latin typeface="Arial"/>
              </a:rPr>
              <a:t>3. Trình bày đúng hình thức </a:t>
            </a:r>
          </a:p>
          <a:p>
            <a:pPr>
              <a:lnSpc>
                <a:spcPct val="250000"/>
              </a:lnSpc>
            </a:pPr>
            <a:endParaRPr lang="vi-VN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ADF860-AFE1-4CD6-ACCE-C7D6A65541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3914264" y="3014528"/>
            <a:ext cx="661896" cy="5262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ADF860-AFE1-4CD6-ACCE-C7D6A65541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4651767" y="3014528"/>
            <a:ext cx="661896" cy="5262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DF860-AFE1-4CD6-ACCE-C7D6A65541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5474509" y="3014528"/>
            <a:ext cx="661896" cy="5262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ADF860-AFE1-4CD6-ACCE-C7D6A65541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4419505" y="3685641"/>
            <a:ext cx="661896" cy="5262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ADF860-AFE1-4CD6-ACCE-C7D6A65541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5218901" y="3668319"/>
            <a:ext cx="661896" cy="5262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ADF860-AFE1-4CD6-ACCE-C7D6A65541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4419505" y="4323326"/>
            <a:ext cx="661896" cy="5262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ADF860-AFE1-4CD6-ACCE-C7D6A65541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6232886" y="2986316"/>
            <a:ext cx="661896" cy="5262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ADF860-AFE1-4CD6-ACCE-C7D6A65541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3183618" y="3014528"/>
            <a:ext cx="661896" cy="5262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ADF860-AFE1-4CD6-ACCE-C7D6A65541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3733615" y="3668319"/>
            <a:ext cx="661896" cy="526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ADF860-AFE1-4CD6-ACCE-C7D6A65541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5143561" y="4343062"/>
            <a:ext cx="661896" cy="52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8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3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7539" y="919109"/>
            <a:ext cx="2634711" cy="30126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85436" y="501054"/>
            <a:ext cx="7898722" cy="60071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37372">
            <a:off x="10312521" y="580923"/>
            <a:ext cx="2021768" cy="67637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470401" y="1435639"/>
            <a:ext cx="444509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0"/>
              </a:lnSpc>
            </a:pPr>
            <a:r>
              <a:rPr lang="vi-VN" sz="3700">
                <a:solidFill>
                  <a:srgbClr val="CD4343"/>
                </a:solidFill>
              </a:rPr>
              <a:t>Bài tập 2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49614" y="3947012"/>
            <a:ext cx="1735821" cy="1666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7086" y="3947012"/>
            <a:ext cx="2216150" cy="160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41060" y="2218590"/>
            <a:ext cx="4523112" cy="354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vi-VN" sz="1867"/>
              <a:t>a) Chữ </a:t>
            </a:r>
            <a:r>
              <a:rPr lang="vi-VN" sz="1867" b="1"/>
              <a:t>ch</a:t>
            </a:r>
            <a:r>
              <a:rPr lang="vi-VN" sz="1867"/>
              <a:t> hay </a:t>
            </a:r>
            <a:r>
              <a:rPr lang="vi-VN" sz="1867" b="1"/>
              <a:t>tr</a:t>
            </a:r>
            <a:r>
              <a:rPr lang="vi-VN" sz="1867"/>
              <a:t>?</a:t>
            </a:r>
            <a:endParaRPr lang="en-US" sz="1867"/>
          </a:p>
          <a:p>
            <a:pPr algn="ctr">
              <a:lnSpc>
                <a:spcPct val="200000"/>
              </a:lnSpc>
            </a:pPr>
            <a:r>
              <a:rPr lang="vi-VN" sz="1867"/>
              <a:t>Hôm nay </a:t>
            </a:r>
            <a:r>
              <a:rPr lang="vi-VN" sz="1867" b="1"/>
              <a:t>......</a:t>
            </a:r>
            <a:r>
              <a:rPr lang="vi-VN" sz="1867"/>
              <a:t>ời nắng chang ......ang</a:t>
            </a:r>
            <a:endParaRPr lang="en-US" sz="1867"/>
          </a:p>
          <a:p>
            <a:pPr algn="ctr">
              <a:lnSpc>
                <a:spcPct val="200000"/>
              </a:lnSpc>
            </a:pPr>
            <a:r>
              <a:rPr lang="vi-VN" sz="1867"/>
              <a:t>Mèo con đi học chẳng mang thứ gì</a:t>
            </a:r>
            <a:endParaRPr lang="en-US" sz="1867"/>
          </a:p>
          <a:p>
            <a:pPr algn="ctr">
              <a:lnSpc>
                <a:spcPct val="200000"/>
              </a:lnSpc>
            </a:pPr>
            <a:r>
              <a:rPr lang="vi-VN" sz="1867"/>
              <a:t>Chỉ mang một cái bút chì</a:t>
            </a:r>
            <a:endParaRPr lang="en-US" sz="1867"/>
          </a:p>
          <a:p>
            <a:pPr algn="ctr">
              <a:lnSpc>
                <a:spcPct val="200000"/>
              </a:lnSpc>
            </a:pPr>
            <a:r>
              <a:rPr lang="vi-VN" sz="1867"/>
              <a:t>Và mang một mẩu bánh mì con con.</a:t>
            </a:r>
            <a:endParaRPr lang="en-US" sz="1867"/>
          </a:p>
          <a:p>
            <a:pPr algn="ctr">
              <a:lnSpc>
                <a:spcPct val="200000"/>
              </a:lnSpc>
            </a:pPr>
            <a:r>
              <a:rPr lang="vi-VN" sz="1867"/>
              <a:t>Phan Thị Vàng Anh</a:t>
            </a:r>
            <a:endParaRPr lang="en-US" sz="1867"/>
          </a:p>
        </p:txBody>
      </p:sp>
      <p:sp>
        <p:nvSpPr>
          <p:cNvPr id="9" name="TextBox 8"/>
          <p:cNvSpPr txBox="1"/>
          <p:nvPr/>
        </p:nvSpPr>
        <p:spPr>
          <a:xfrm>
            <a:off x="5749238" y="2943719"/>
            <a:ext cx="6604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67" b="1">
                <a:solidFill>
                  <a:srgbClr val="FF0000"/>
                </a:solidFill>
              </a:rPr>
              <a:t>tr</a:t>
            </a:r>
            <a:endParaRPr lang="en-US" sz="1867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6841" y="2943719"/>
            <a:ext cx="56558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67" b="1">
                <a:solidFill>
                  <a:srgbClr val="FF0000"/>
                </a:solidFill>
              </a:rPr>
              <a:t>ch</a:t>
            </a:r>
            <a:endParaRPr lang="en-US" sz="1867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4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22084" y="3495338"/>
            <a:ext cx="2043712" cy="102185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408585" y="918311"/>
            <a:ext cx="4761163" cy="4766367"/>
            <a:chOff x="0" y="0"/>
            <a:chExt cx="57330261" cy="265040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7330262" cy="26504097"/>
            </a:xfrm>
            <a:custGeom>
              <a:avLst/>
              <a:gdLst/>
              <a:ahLst/>
              <a:cxnLst/>
              <a:rect l="l" t="t" r="r" b="b"/>
              <a:pathLst>
                <a:path w="57330262" h="26504097">
                  <a:moveTo>
                    <a:pt x="57104204" y="0"/>
                  </a:moveTo>
                  <a:lnTo>
                    <a:pt x="0" y="0"/>
                  </a:lnTo>
                  <a:lnTo>
                    <a:pt x="0" y="26504097"/>
                  </a:lnTo>
                  <a:lnTo>
                    <a:pt x="57330262" y="26504097"/>
                  </a:lnTo>
                  <a:lnTo>
                    <a:pt x="57330262" y="0"/>
                  </a:lnTo>
                  <a:lnTo>
                    <a:pt x="57104204" y="0"/>
                  </a:lnTo>
                  <a:close/>
                  <a:moveTo>
                    <a:pt x="57104204" y="26278039"/>
                  </a:moveTo>
                  <a:lnTo>
                    <a:pt x="228600" y="26278039"/>
                  </a:lnTo>
                  <a:lnTo>
                    <a:pt x="228600" y="228600"/>
                  </a:lnTo>
                  <a:lnTo>
                    <a:pt x="57104204" y="228600"/>
                  </a:lnTo>
                  <a:lnTo>
                    <a:pt x="57104204" y="2627803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/>
          <p:cNvSpPr txBox="1"/>
          <p:nvPr/>
        </p:nvSpPr>
        <p:spPr>
          <a:xfrm>
            <a:off x="7061982" y="1177835"/>
            <a:ext cx="37842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/>
              <a:t>b) Vần </a:t>
            </a:r>
            <a:r>
              <a:rPr lang="vi-VN" b="1"/>
              <a:t>iên</a:t>
            </a:r>
            <a:r>
              <a:rPr lang="vi-VN"/>
              <a:t> hay </a:t>
            </a:r>
            <a:r>
              <a:rPr lang="vi-VN" b="1"/>
              <a:t>iêng</a:t>
            </a:r>
            <a:r>
              <a:rPr lang="vi-VN"/>
              <a:t>?</a:t>
            </a:r>
            <a:endParaRPr lang="en-US"/>
          </a:p>
          <a:p>
            <a:pPr>
              <a:lnSpc>
                <a:spcPct val="200000"/>
              </a:lnSpc>
            </a:pPr>
            <a:r>
              <a:rPr lang="vi-VN"/>
              <a:t>Chẳng nhìn thấy ve đâu</a:t>
            </a:r>
            <a:endParaRPr lang="en-US"/>
          </a:p>
          <a:p>
            <a:pPr>
              <a:lnSpc>
                <a:spcPct val="200000"/>
              </a:lnSpc>
            </a:pPr>
            <a:r>
              <a:rPr lang="vi-VN"/>
              <a:t>Chỉ râm ran tiếng hát</a:t>
            </a:r>
            <a:endParaRPr lang="en-US"/>
          </a:p>
          <a:p>
            <a:pPr>
              <a:lnSpc>
                <a:spcPct val="200000"/>
              </a:lnSpc>
            </a:pPr>
            <a:r>
              <a:rPr lang="vi-VN"/>
              <a:t>Dàn đồng ca mùa hạ</a:t>
            </a:r>
            <a:endParaRPr lang="en-US"/>
          </a:p>
          <a:p>
            <a:pPr>
              <a:lnSpc>
                <a:spcPct val="200000"/>
              </a:lnSpc>
            </a:pPr>
            <a:r>
              <a:rPr lang="vi-VN"/>
              <a:t>Diễn ra trong lá suốt ngày</a:t>
            </a:r>
            <a:endParaRPr lang="en-US"/>
          </a:p>
          <a:p>
            <a:pPr>
              <a:lnSpc>
                <a:spcPct val="200000"/>
              </a:lnSpc>
            </a:pPr>
            <a:r>
              <a:rPr lang="vi-VN"/>
              <a:t>Mặt đất tràn tiếng nhạc</a:t>
            </a:r>
            <a:endParaRPr lang="en-US"/>
          </a:p>
          <a:p>
            <a:pPr>
              <a:lnSpc>
                <a:spcPct val="200000"/>
              </a:lnSpc>
            </a:pPr>
            <a:r>
              <a:rPr lang="vi-VN"/>
              <a:t>Dậy nghe nào, mầm cây.</a:t>
            </a:r>
            <a:endParaRPr lang="en-US"/>
          </a:p>
          <a:p>
            <a:pPr algn="r">
              <a:lnSpc>
                <a:spcPct val="150000"/>
              </a:lnSpc>
            </a:pPr>
            <a:r>
              <a:rPr lang="vi-VN"/>
              <a:t>Nguyễn Minh Nguyên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98412" y="2321169"/>
            <a:ext cx="506437" cy="337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/>
              <a:t>t....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19513" y="3985726"/>
            <a:ext cx="506437" cy="337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/>
              <a:t>t....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61982" y="3395555"/>
            <a:ext cx="576775" cy="4027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  <a:p>
            <a:pPr algn="ctr"/>
            <a:r>
              <a:rPr lang="vi-VN"/>
              <a:t>D....</a:t>
            </a:r>
            <a:endParaRPr lang="en-US"/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8827" y="0"/>
            <a:ext cx="1979958" cy="1223974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35076" y="5532863"/>
            <a:ext cx="1869344" cy="1247362"/>
          </a:xfrm>
          <a:prstGeom prst="rect">
            <a:avLst/>
          </a:prstGeom>
        </p:spPr>
      </p:pic>
      <p:pic>
        <p:nvPicPr>
          <p:cNvPr id="14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27131" y="713537"/>
            <a:ext cx="1602427" cy="9285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8178" y="1835449"/>
            <a:ext cx="3671913" cy="4163550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260756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5173048" y="5035421"/>
            <a:ext cx="20822403" cy="136292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84540" y="5750540"/>
            <a:ext cx="421660" cy="421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1767" y="762156"/>
            <a:ext cx="239668" cy="159489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091201" y="1792007"/>
            <a:ext cx="6265100" cy="3273986"/>
            <a:chOff x="0" y="0"/>
            <a:chExt cx="1215136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1360" cy="6350000"/>
            </a:xfrm>
            <a:custGeom>
              <a:avLst/>
              <a:gdLst/>
              <a:ahLst/>
              <a:cxnLst/>
              <a:rect l="l" t="t" r="r" b="b"/>
              <a:pathLst>
                <a:path w="12151360" h="6350000">
                  <a:moveTo>
                    <a:pt x="6075680" y="0"/>
                  </a:moveTo>
                  <a:cubicBezTo>
                    <a:pt x="9431020" y="0"/>
                    <a:pt x="12151360" y="1421130"/>
                    <a:pt x="12151360" y="3175000"/>
                  </a:cubicBezTo>
                  <a:cubicBezTo>
                    <a:pt x="12151360" y="4928870"/>
                    <a:pt x="9431020" y="6350000"/>
                    <a:pt x="6075680" y="6350000"/>
                  </a:cubicBezTo>
                  <a:cubicBezTo>
                    <a:pt x="2720340" y="6350000"/>
                    <a:pt x="0" y="4928870"/>
                    <a:pt x="0" y="3175000"/>
                  </a:cubicBezTo>
                  <a:cubicBezTo>
                    <a:pt x="0" y="1421130"/>
                    <a:pt x="2720340" y="0"/>
                    <a:pt x="6075680" y="0"/>
                  </a:cubicBezTo>
                  <a:close/>
                </a:path>
              </a:pathLst>
            </a:custGeom>
            <a:blipFill>
              <a:blip r:embed="rId8"/>
              <a:stretch>
                <a:fillRect t="-13866" b="-13866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650410" y="1516965"/>
            <a:ext cx="2456522" cy="35184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385890" y="1516965"/>
            <a:ext cx="2456522" cy="351845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803517" y="578723"/>
            <a:ext cx="6840467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vi-VN" sz="4800" b="1">
                <a:solidFill>
                  <a:srgbClr val="212147"/>
                </a:solidFill>
              </a:rPr>
              <a:t>Tập viết chữ hoa</a:t>
            </a:r>
            <a:endParaRPr lang="en-US" sz="4800" b="1">
              <a:solidFill>
                <a:srgbClr val="212147"/>
              </a:solidFill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89230" y="3161645"/>
            <a:ext cx="2173073" cy="30105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911467" y="3161645"/>
            <a:ext cx="2173073" cy="301055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675767" y="5892518"/>
            <a:ext cx="6840467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600">
                <a:solidFill>
                  <a:srgbClr val="212147"/>
                </a:solidFill>
                <a:latin typeface="Lexend Deca Bold"/>
              </a:rPr>
              <a:t>Một ngày của học sinh</a:t>
            </a:r>
          </a:p>
        </p:txBody>
      </p:sp>
    </p:spTree>
    <p:extLst>
      <p:ext uri="{BB962C8B-B14F-4D97-AF65-F5344CB8AC3E}">
        <p14:creationId xmlns:p14="http://schemas.microsoft.com/office/powerpoint/2010/main" val="258565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76726" y="217785"/>
            <a:ext cx="984659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vi-VN" sz="6000">
                <a:solidFill>
                  <a:srgbClr val="7894FF"/>
                </a:solidFill>
              </a:rPr>
              <a:t>Tập viết chữ E</a:t>
            </a:r>
            <a:endParaRPr lang="en-US" sz="6000">
              <a:solidFill>
                <a:srgbClr val="7894FF"/>
              </a:solidFill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659605" y="1141115"/>
            <a:ext cx="9966849" cy="5364187"/>
            <a:chOff x="0" y="0"/>
            <a:chExt cx="40718378" cy="164331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718504" cy="16433268"/>
            </a:xfrm>
            <a:custGeom>
              <a:avLst/>
              <a:gdLst/>
              <a:ahLst/>
              <a:cxnLst/>
              <a:rect l="l" t="t" r="r" b="b"/>
              <a:pathLst>
                <a:path w="40718504" h="16433268">
                  <a:moveTo>
                    <a:pt x="38149070" y="0"/>
                  </a:moveTo>
                  <a:lnTo>
                    <a:pt x="0" y="0"/>
                  </a:lnTo>
                  <a:lnTo>
                    <a:pt x="0" y="14561021"/>
                  </a:lnTo>
                  <a:cubicBezTo>
                    <a:pt x="0" y="15641424"/>
                    <a:pt x="791845" y="16433268"/>
                    <a:pt x="1765046" y="16433268"/>
                  </a:cubicBezTo>
                  <a:lnTo>
                    <a:pt x="40718504" y="16433268"/>
                  </a:lnTo>
                  <a:lnTo>
                    <a:pt x="40718504" y="1872692"/>
                  </a:lnTo>
                  <a:cubicBezTo>
                    <a:pt x="40718380" y="791845"/>
                    <a:pt x="39926661" y="0"/>
                    <a:pt x="38149070" y="0"/>
                  </a:cubicBezTo>
                  <a:close/>
                  <a:moveTo>
                    <a:pt x="40591380" y="16306141"/>
                  </a:moveTo>
                  <a:lnTo>
                    <a:pt x="1765046" y="16306141"/>
                  </a:lnTo>
                  <a:cubicBezTo>
                    <a:pt x="861822" y="16306141"/>
                    <a:pt x="127000" y="15571319"/>
                    <a:pt x="127000" y="14561021"/>
                  </a:cubicBezTo>
                  <a:lnTo>
                    <a:pt x="127000" y="127000"/>
                  </a:lnTo>
                  <a:lnTo>
                    <a:pt x="38149070" y="127000"/>
                  </a:lnTo>
                  <a:cubicBezTo>
                    <a:pt x="39856683" y="127000"/>
                    <a:pt x="40591504" y="861822"/>
                    <a:pt x="40591504" y="1872692"/>
                  </a:cubicBezTo>
                  <a:lnTo>
                    <a:pt x="40591504" y="16306141"/>
                  </a:lnTo>
                  <a:close/>
                </a:path>
              </a:pathLst>
            </a:custGeom>
            <a:solidFill>
              <a:srgbClr val="7894FF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1659606" y="5091082"/>
            <a:ext cx="9846594" cy="0"/>
          </a:xfrm>
          <a:prstGeom prst="line">
            <a:avLst/>
          </a:prstGeom>
          <a:ln w="47625" cap="rnd">
            <a:solidFill>
              <a:srgbClr val="7894FF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1144778" y="4930500"/>
            <a:ext cx="846774" cy="423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1144778" y="2806241"/>
            <a:ext cx="846774" cy="423387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1149336" y="1776196"/>
            <a:ext cx="846774" cy="423387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1144778" y="3868371"/>
            <a:ext cx="846774" cy="423387"/>
          </a:xfrm>
          <a:prstGeom prst="rect">
            <a:avLst/>
          </a:prstGeom>
        </p:spPr>
      </p:pic>
      <p:pic>
        <p:nvPicPr>
          <p:cNvPr id="10" name="Tập-viết-chữ-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0249" y="1564502"/>
            <a:ext cx="8506425" cy="4546624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453495">
            <a:off x="-8651" y="4898160"/>
            <a:ext cx="1732595" cy="19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2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340</Words>
  <Application>Microsoft Office PowerPoint</Application>
  <PresentationFormat>Widescreen</PresentationFormat>
  <Paragraphs>55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等线</vt:lpstr>
      <vt:lpstr>Arial</vt:lpstr>
      <vt:lpstr>Calibri</vt:lpstr>
      <vt:lpstr>Calibri Light</vt:lpstr>
      <vt:lpstr>Lexend Deca Bold</vt:lpstr>
      <vt:lpstr>Public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TA</cp:lastModifiedBy>
  <cp:revision>8</cp:revision>
  <dcterms:created xsi:type="dcterms:W3CDTF">2021-10-21T01:46:25Z</dcterms:created>
  <dcterms:modified xsi:type="dcterms:W3CDTF">2025-11-01T13:48:37Z</dcterms:modified>
</cp:coreProperties>
</file>