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76" r:id="rId2"/>
    <p:sldId id="302" r:id="rId3"/>
    <p:sldId id="269" r:id="rId4"/>
    <p:sldId id="272" r:id="rId5"/>
    <p:sldId id="268" r:id="rId6"/>
    <p:sldId id="270" r:id="rId7"/>
    <p:sldId id="300" r:id="rId8"/>
    <p:sldId id="279" r:id="rId9"/>
    <p:sldId id="280" r:id="rId10"/>
    <p:sldId id="281" r:id="rId11"/>
    <p:sldId id="283" r:id="rId12"/>
    <p:sldId id="304" r:id="rId13"/>
    <p:sldId id="303" r:id="rId14"/>
    <p:sldId id="306" r:id="rId15"/>
    <p:sldId id="284" r:id="rId16"/>
    <p:sldId id="286" r:id="rId17"/>
    <p:sldId id="287" r:id="rId18"/>
    <p:sldId id="288" r:id="rId19"/>
    <p:sldId id="305" r:id="rId20"/>
    <p:sldId id="289" r:id="rId21"/>
    <p:sldId id="290" r:id="rId22"/>
    <p:sldId id="291" r:id="rId23"/>
    <p:sldId id="292" r:id="rId24"/>
    <p:sldId id="301" r:id="rId25"/>
    <p:sldId id="293" r:id="rId26"/>
    <p:sldId id="294" r:id="rId27"/>
    <p:sldId id="299" r:id="rId28"/>
    <p:sldId id="295" r:id="rId29"/>
    <p:sldId id="296" r:id="rId30"/>
    <p:sldId id="297" r:id="rId31"/>
    <p:sldId id="307" r:id="rId32"/>
  </p:sldIdLst>
  <p:sldSz cx="12192000" cy="6858000"/>
  <p:notesSz cx="6858000" cy="9144000"/>
  <p:embeddedFontLst>
    <p:embeddedFont>
      <p:font typeface="等线" panose="02010600030101010101" pitchFamily="2" charset="-122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C4CD"/>
    <a:srgbClr val="F1F8FF"/>
    <a:srgbClr val="FFDD00"/>
    <a:srgbClr val="4EC5CE"/>
    <a:srgbClr val="0000FF"/>
    <a:srgbClr val="A1CF9E"/>
    <a:srgbClr val="EDC2A7"/>
    <a:srgbClr val="126186"/>
    <a:srgbClr val="6D1E1D"/>
    <a:srgbClr val="C79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211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BFC74-1B3C-4CBD-A212-E8C35EA9B5DD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F8B5E-D013-411B-ADCF-7BA90A030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F8B5E-D013-411B-ADCF-7BA90A030B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5.wdp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5.wdp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openxmlformats.org/officeDocument/2006/relationships/audio" Target="../media/media1.mp3"/><Relationship Id="rId16" Type="http://schemas.openxmlformats.org/officeDocument/2006/relationships/image" Target="../media/image19.gif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svg"/><Relationship Id="rId21" Type="http://schemas.openxmlformats.org/officeDocument/2006/relationships/image" Target="../media/image86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5" Type="http://schemas.openxmlformats.org/officeDocument/2006/relationships/image" Target="../media/image90.sv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24" Type="http://schemas.openxmlformats.org/officeDocument/2006/relationships/image" Target="../media/image89.pn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23" Type="http://schemas.openxmlformats.org/officeDocument/2006/relationships/image" Target="../media/image88.sv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7.gif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gif"/><Relationship Id="rId24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7.png"/><Relationship Id="rId19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2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7.gif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gif"/><Relationship Id="rId24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7.png"/><Relationship Id="rId19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8.png"/><Relationship Id="rId22" Type="http://schemas.openxmlformats.org/officeDocument/2006/relationships/image" Target="../media/image28.png"/><Relationship Id="rId27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28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17" Type="http://schemas.openxmlformats.org/officeDocument/2006/relationships/image" Target="../media/image27.gif"/><Relationship Id="rId25" Type="http://schemas.openxmlformats.org/officeDocument/2006/relationships/image" Target="../media/image9.png"/><Relationship Id="rId2" Type="http://schemas.microsoft.com/office/2007/relationships/media" Target="../media/media2.mp3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gif"/><Relationship Id="rId24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25.gif"/><Relationship Id="rId23" Type="http://schemas.openxmlformats.org/officeDocument/2006/relationships/image" Target="../media/image23.png"/><Relationship Id="rId28" Type="http://schemas.openxmlformats.org/officeDocument/2006/relationships/image" Target="../media/image34.png"/><Relationship Id="rId10" Type="http://schemas.openxmlformats.org/officeDocument/2006/relationships/image" Target="../media/image7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3.png"/><Relationship Id="rId22" Type="http://schemas.openxmlformats.org/officeDocument/2006/relationships/image" Target="../media/image32.png"/><Relationship Id="rId27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605412" y="1636308"/>
            <a:ext cx="7721001" cy="175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/>
              </a:rPr>
              <a:t>CHÀO MỪNG CÁC </a:t>
            </a:r>
            <a:r>
              <a:rPr lang="en-US" sz="5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5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/>
              </a:rPr>
              <a:t> ĐẾN VỚI TIẾT HỌC!</a:t>
            </a:r>
            <a:endParaRPr sz="5400" b="1" dirty="0">
              <a:solidFill>
                <a:srgbClr val="0000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4084878" y="3745399"/>
            <a:ext cx="41072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:</a:t>
            </a:r>
            <a:endParaRPr sz="3200" b="1" dirty="0">
              <a:solidFill>
                <a:srgbClr val="FF0000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2823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5601" r="12496" b="10867"/>
          <a:stretch/>
        </p:blipFill>
        <p:spPr>
          <a:xfrm>
            <a:off x="1566449" y="775506"/>
            <a:ext cx="9245600" cy="616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3423449" y="1368532"/>
            <a:ext cx="1408480" cy="1379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8476" y="1876531"/>
            <a:ext cx="978095" cy="49243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vi-VN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8932449" y="4213331"/>
            <a:ext cx="1408480" cy="1379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32449" y="4518132"/>
            <a:ext cx="140848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endParaRPr lang="vi-VN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7408449" y="1186923"/>
            <a:ext cx="1408480" cy="1379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07057" y="1485478"/>
            <a:ext cx="140848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chỉ</a:t>
            </a:r>
            <a:endParaRPr lang="vi-VN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2014969" y="4164836"/>
            <a:ext cx="1408480" cy="1379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7916449" y="2747748"/>
            <a:ext cx="1408480" cy="1379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3243908" y="2834115"/>
            <a:ext cx="1408480" cy="13792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5500319" y="1448203"/>
            <a:ext cx="1408480" cy="1379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5485009" y="3167384"/>
            <a:ext cx="1408480" cy="13792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85009" y="1793479"/>
            <a:ext cx="140848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endParaRPr lang="vi-VN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43908" y="3282476"/>
            <a:ext cx="1408480" cy="49243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endParaRPr lang="vi-VN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69128" y="3032205"/>
            <a:ext cx="140848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endParaRPr lang="vi-VN" sz="2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5009" y="3545165"/>
            <a:ext cx="140848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giác</a:t>
            </a:r>
            <a:endParaRPr lang="vi-VN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4969" y="4469640"/>
            <a:ext cx="140848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dũng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cảm</a:t>
            </a:r>
            <a:endParaRPr lang="vi-VN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8" grpId="0"/>
      <p:bldP spid="19" grpId="0"/>
      <p:bldP spid="20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30400" y="2265123"/>
            <a:ext cx="5283200" cy="914399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7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10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7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10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7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10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7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107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14" y="2438683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TIẾT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17940"/>
          <a:stretch/>
        </p:blipFill>
        <p:spPr>
          <a:xfrm>
            <a:off x="4389323" y="4130555"/>
            <a:ext cx="2966505" cy="1603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21" y="439421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9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894978"/>
            <a:ext cx="4673600" cy="2934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-228600"/>
            <a:ext cx="2743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92305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0005" y="2108200"/>
            <a:ext cx="47807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0568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4800" y="1397001"/>
            <a:ext cx="4267200" cy="914399"/>
          </a:xfrm>
        </p:spPr>
        <p:txBody>
          <a:bodyPr>
            <a:norm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9904751" y="279242"/>
            <a:ext cx="2096749" cy="978058"/>
          </a:xfrm>
          <a:prstGeom prst="flowChartTerminator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283200" y="279242"/>
            <a:ext cx="5480050" cy="6732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>
                <a:latin typeface="Arial" pitchFamily="34" charset="0"/>
                <a:cs typeface="Arial" pitchFamily="34" charset="0"/>
              </a:rPr>
              <a:t>Sáng nào em đến lớp</a:t>
            </a:r>
            <a:br>
              <a:rPr lang="vi-VN" sz="2900" dirty="0">
                <a:latin typeface="Arial" pitchFamily="34" charset="0"/>
                <a:cs typeface="Arial" pitchFamily="34" charset="0"/>
              </a:rPr>
            </a:br>
            <a:r>
              <a:rPr lang="vi-VN" sz="2900" dirty="0">
                <a:latin typeface="Arial" pitchFamily="34" charset="0"/>
                <a:cs typeface="Arial" pitchFamily="34" charset="0"/>
              </a:rPr>
              <a:t>Cũng thấy cô đến rồi</a:t>
            </a:r>
            <a:br>
              <a:rPr lang="vi-VN" sz="2900" dirty="0">
                <a:latin typeface="Arial" pitchFamily="34" charset="0"/>
                <a:cs typeface="Arial" pitchFamily="34" charset="0"/>
              </a:rPr>
            </a:br>
            <a:r>
              <a:rPr lang="vi-VN" sz="2900" dirty="0">
                <a:latin typeface="Arial" pitchFamily="34" charset="0"/>
                <a:cs typeface="Arial" pitchFamily="34" charset="0"/>
              </a:rPr>
              <a:t>Đáp lời “Chào cô ạ!”</a:t>
            </a:r>
            <a:br>
              <a:rPr lang="vi-VN" sz="2900" dirty="0">
                <a:latin typeface="Arial" pitchFamily="34" charset="0"/>
                <a:cs typeface="Arial" pitchFamily="34" charset="0"/>
              </a:rPr>
            </a:br>
            <a:r>
              <a:rPr lang="vi-VN" sz="2900" dirty="0">
                <a:latin typeface="Arial" pitchFamily="34" charset="0"/>
                <a:cs typeface="Arial" pitchFamily="34" charset="0"/>
              </a:rPr>
              <a:t>Cô mỉm cười thật tươi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>
                <a:latin typeface="Arial" pitchFamily="34" charset="0"/>
                <a:cs typeface="Arial" pitchFamily="34" charset="0"/>
              </a:rPr>
              <a:t>Cô dạy em tập viết</a:t>
            </a:r>
            <a:br>
              <a:rPr lang="vi-VN" sz="2900" dirty="0">
                <a:latin typeface="Arial" pitchFamily="34" charset="0"/>
                <a:cs typeface="Arial" pitchFamily="34" charset="0"/>
              </a:rPr>
            </a:br>
            <a:r>
              <a:rPr lang="vi-VN" sz="2900" dirty="0">
                <a:latin typeface="Arial" pitchFamily="34" charset="0"/>
                <a:cs typeface="Arial" pitchFamily="34" charset="0"/>
              </a:rPr>
              <a:t>Gió đưa thoảng hương nhài</a:t>
            </a:r>
            <a:br>
              <a:rPr lang="vi-VN" sz="2900" dirty="0">
                <a:latin typeface="Arial" pitchFamily="34" charset="0"/>
                <a:cs typeface="Arial" pitchFamily="34" charset="0"/>
              </a:rPr>
            </a:br>
            <a:r>
              <a:rPr lang="vi-VN" sz="2900" dirty="0">
                <a:latin typeface="Arial" pitchFamily="34" charset="0"/>
                <a:cs typeface="Arial" pitchFamily="34" charset="0"/>
              </a:rPr>
              <a:t>Nắng ghé vào cửa lớp</a:t>
            </a:r>
            <a:br>
              <a:rPr lang="vi-VN" sz="2900" dirty="0">
                <a:latin typeface="Arial" pitchFamily="34" charset="0"/>
                <a:cs typeface="Arial" pitchFamily="34" charset="0"/>
              </a:rPr>
            </a:br>
            <a:r>
              <a:rPr lang="vi-VN" sz="2900" dirty="0">
                <a:latin typeface="Arial" pitchFamily="34" charset="0"/>
                <a:cs typeface="Arial" pitchFamily="34" charset="0"/>
              </a:rPr>
              <a:t>Xem chúng em học bài.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900" dirty="0">
                <a:latin typeface="Arial" pitchFamily="34" charset="0"/>
                <a:cs typeface="Arial" pitchFamily="34" charset="0"/>
              </a:rPr>
              <a:t>Những lời cô giáo giảng</a:t>
            </a:r>
            <a:br>
              <a:rPr lang="vi-VN" sz="2900" dirty="0">
                <a:latin typeface="Arial" pitchFamily="34" charset="0"/>
                <a:cs typeface="Arial" pitchFamily="34" charset="0"/>
              </a:rPr>
            </a:br>
            <a:r>
              <a:rPr lang="vi-VN" sz="2900" dirty="0">
                <a:latin typeface="Arial" pitchFamily="34" charset="0"/>
                <a:cs typeface="Arial" pitchFamily="34" charset="0"/>
              </a:rPr>
              <a:t>Ấm trang vở thơm tho</a:t>
            </a:r>
            <a:br>
              <a:rPr lang="vi-VN" sz="2900" dirty="0">
                <a:latin typeface="Arial" pitchFamily="34" charset="0"/>
                <a:cs typeface="Arial" pitchFamily="34" charset="0"/>
              </a:rPr>
            </a:br>
            <a:r>
              <a:rPr lang="vi-VN" sz="2900" dirty="0">
                <a:latin typeface="Arial" pitchFamily="34" charset="0"/>
                <a:cs typeface="Arial" pitchFamily="34" charset="0"/>
              </a:rPr>
              <a:t>Yêu thương em ngắm mãi</a:t>
            </a:r>
            <a:br>
              <a:rPr lang="vi-VN" sz="2900" dirty="0">
                <a:latin typeface="Arial" pitchFamily="34" charset="0"/>
                <a:cs typeface="Arial" pitchFamily="34" charset="0"/>
              </a:rPr>
            </a:br>
            <a:r>
              <a:rPr lang="vi-VN" sz="2900" dirty="0">
                <a:latin typeface="Arial" pitchFamily="34" charset="0"/>
                <a:cs typeface="Arial" pitchFamily="34" charset="0"/>
              </a:rPr>
              <a:t>Những điểm mười cô cho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NGUYỄN XUÂN SANH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57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4800" y="1397001"/>
            <a:ext cx="4267200" cy="914399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607502" y="415759"/>
            <a:ext cx="4466663" cy="39624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vi-VN" sz="2700" dirty="0">
                <a:latin typeface="Arial" pitchFamily="34" charset="0"/>
                <a:cs typeface="Arial" pitchFamily="34" charset="0"/>
              </a:rPr>
              <a:t>Sáng nào em đến lớp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Cũng thấy cô đến rồi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Đáp lời “Chào cô ạ!”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Cô mỉm cười thật tươi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7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sz="2700" dirty="0">
                <a:latin typeface="Arial" pitchFamily="34" charset="0"/>
                <a:cs typeface="Arial" pitchFamily="34" charset="0"/>
              </a:rPr>
              <a:t>Cô dạy em tập viết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Gió đưa thoảng hương nhài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Nắng ghé vào cửa lớp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Xem chúng em học bài.</a:t>
            </a:r>
            <a:endParaRPr lang="en-US" sz="27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9937" y="4105585"/>
            <a:ext cx="4572000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2700" dirty="0">
                <a:latin typeface="Arial" pitchFamily="34" charset="0"/>
                <a:cs typeface="Arial" pitchFamily="34" charset="0"/>
              </a:rPr>
              <a:t>Những lời cô giáo giảng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Ấm trang vở thơm tho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Yêu thương em ngắm mãi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Những điểm mười cô 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n-US" sz="2700" dirty="0">
                <a:latin typeface="Arial" pitchFamily="34" charset="0"/>
                <a:cs typeface="Arial" pitchFamily="34" charset="0"/>
              </a:rPr>
              <a:t>NGUYỄN XUÂN SANH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4755" y="1449418"/>
            <a:ext cx="17411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mỉm cười </a:t>
            </a:r>
            <a:endParaRPr lang="en-US" sz="27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7791" y="2556830"/>
            <a:ext cx="29083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thoảng</a:t>
            </a:r>
            <a:endParaRPr lang="en-US" sz="27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51778" y="4951968"/>
            <a:ext cx="17043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ngắm mãi</a:t>
            </a:r>
            <a:endParaRPr lang="en-US" sz="27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55116" y="2939847"/>
            <a:ext cx="20246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cửa lớp</a:t>
            </a:r>
            <a:endParaRPr lang="en-US" sz="27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467850" y="171213"/>
            <a:ext cx="2543971" cy="122578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5364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9" grpId="0"/>
      <p:bldP spid="10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3761" y="224368"/>
            <a:ext cx="4876800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Chú</a:t>
            </a:r>
            <a:r>
              <a:rPr lang="en-US" sz="54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thích</a:t>
            </a:r>
            <a:r>
              <a:rPr lang="en-US" sz="54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4794" y="5076027"/>
            <a:ext cx="3250244" cy="110799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mắt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): </a:t>
            </a:r>
          </a:p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4" y="1896969"/>
            <a:ext cx="3920099" cy="3078716"/>
          </a:xfrm>
          <a:prstGeom prst="ellipse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676572" y="4765123"/>
            <a:ext cx="3401901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Ngắm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kĩ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mãi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AutoShape 5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7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AutoShape 9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01" y="1896969"/>
            <a:ext cx="3078716" cy="3078716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28784" y="0"/>
            <a:ext cx="1007706" cy="11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26301" y="1213982"/>
            <a:ext cx="4267200" cy="914399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892800" y="297070"/>
            <a:ext cx="4594087" cy="67323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vi-VN" dirty="0">
                <a:latin typeface="Arial" pitchFamily="34" charset="0"/>
                <a:cs typeface="Arial" pitchFamily="34" charset="0"/>
              </a:rPr>
              <a:t>Sáng nào em đến lớp</a:t>
            </a:r>
            <a:br>
              <a:rPr lang="vi-VN" dirty="0">
                <a:latin typeface="Arial" pitchFamily="34" charset="0"/>
                <a:cs typeface="Arial" pitchFamily="34" charset="0"/>
              </a:rPr>
            </a:br>
            <a:r>
              <a:rPr lang="vi-VN" dirty="0">
                <a:latin typeface="Arial" pitchFamily="34" charset="0"/>
                <a:cs typeface="Arial" pitchFamily="34" charset="0"/>
              </a:rPr>
              <a:t>Cũng thấy cô đến rồi</a:t>
            </a:r>
            <a:br>
              <a:rPr lang="vi-VN" dirty="0">
                <a:latin typeface="Arial" pitchFamily="34" charset="0"/>
                <a:cs typeface="Arial" pitchFamily="34" charset="0"/>
              </a:rPr>
            </a:br>
            <a:r>
              <a:rPr lang="vi-VN" dirty="0">
                <a:latin typeface="Arial" pitchFamily="34" charset="0"/>
                <a:cs typeface="Arial" pitchFamily="34" charset="0"/>
              </a:rPr>
              <a:t>Đáp lời “Chào cô ạ!”</a:t>
            </a:r>
            <a:br>
              <a:rPr lang="vi-VN" dirty="0">
                <a:latin typeface="Arial" pitchFamily="34" charset="0"/>
                <a:cs typeface="Arial" pitchFamily="34" charset="0"/>
              </a:rPr>
            </a:br>
            <a:r>
              <a:rPr lang="vi-VN" dirty="0">
                <a:latin typeface="Arial" pitchFamily="34" charset="0"/>
                <a:cs typeface="Arial" pitchFamily="34" charset="0"/>
              </a:rPr>
              <a:t>Cô mỉm cười thật tươi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dirty="0">
                <a:latin typeface="Arial" pitchFamily="34" charset="0"/>
                <a:cs typeface="Arial" pitchFamily="34" charset="0"/>
              </a:rPr>
              <a:t>Cô dạy em tập viết</a:t>
            </a:r>
            <a:br>
              <a:rPr lang="vi-VN" dirty="0">
                <a:latin typeface="Arial" pitchFamily="34" charset="0"/>
                <a:cs typeface="Arial" pitchFamily="34" charset="0"/>
              </a:rPr>
            </a:br>
            <a:r>
              <a:rPr lang="vi-VN" dirty="0">
                <a:latin typeface="Arial" pitchFamily="34" charset="0"/>
                <a:cs typeface="Arial" pitchFamily="34" charset="0"/>
              </a:rPr>
              <a:t>Gió đưa thoảng hương nhài</a:t>
            </a:r>
            <a:br>
              <a:rPr lang="vi-VN" dirty="0">
                <a:latin typeface="Arial" pitchFamily="34" charset="0"/>
                <a:cs typeface="Arial" pitchFamily="34" charset="0"/>
              </a:rPr>
            </a:br>
            <a:r>
              <a:rPr lang="vi-VN" dirty="0">
                <a:latin typeface="Arial" pitchFamily="34" charset="0"/>
                <a:cs typeface="Arial" pitchFamily="34" charset="0"/>
              </a:rPr>
              <a:t>Nắng ghé vào cửa lớp</a:t>
            </a:r>
            <a:br>
              <a:rPr lang="vi-VN" dirty="0">
                <a:latin typeface="Arial" pitchFamily="34" charset="0"/>
                <a:cs typeface="Arial" pitchFamily="34" charset="0"/>
              </a:rPr>
            </a:br>
            <a:r>
              <a:rPr lang="vi-VN" dirty="0">
                <a:latin typeface="Arial" pitchFamily="34" charset="0"/>
                <a:cs typeface="Arial" pitchFamily="34" charset="0"/>
              </a:rPr>
              <a:t>Xem chúng em học bài.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vi-VN" dirty="0">
                <a:latin typeface="Arial" pitchFamily="34" charset="0"/>
                <a:cs typeface="Arial" pitchFamily="34" charset="0"/>
              </a:rPr>
              <a:t>Những lời cô giáo giảng</a:t>
            </a:r>
            <a:br>
              <a:rPr lang="vi-VN" dirty="0">
                <a:latin typeface="Arial" pitchFamily="34" charset="0"/>
                <a:cs typeface="Arial" pitchFamily="34" charset="0"/>
              </a:rPr>
            </a:br>
            <a:r>
              <a:rPr lang="vi-VN" dirty="0">
                <a:latin typeface="Arial" pitchFamily="34" charset="0"/>
                <a:cs typeface="Arial" pitchFamily="34" charset="0"/>
              </a:rPr>
              <a:t>Ấm trang vở thơm tho</a:t>
            </a:r>
            <a:br>
              <a:rPr lang="vi-VN" dirty="0">
                <a:latin typeface="Arial" pitchFamily="34" charset="0"/>
                <a:cs typeface="Arial" pitchFamily="34" charset="0"/>
              </a:rPr>
            </a:br>
            <a:r>
              <a:rPr lang="vi-VN" dirty="0">
                <a:latin typeface="Arial" pitchFamily="34" charset="0"/>
                <a:cs typeface="Arial" pitchFamily="34" charset="0"/>
              </a:rPr>
              <a:t>Yêu thương em ngắm mãi</a:t>
            </a:r>
            <a:br>
              <a:rPr lang="vi-VN" dirty="0">
                <a:latin typeface="Arial" pitchFamily="34" charset="0"/>
                <a:cs typeface="Arial" pitchFamily="34" charset="0"/>
              </a:rPr>
            </a:br>
            <a:r>
              <a:rPr lang="vi-VN" dirty="0">
                <a:latin typeface="Arial" pitchFamily="34" charset="0"/>
                <a:cs typeface="Arial" pitchFamily="34" charset="0"/>
              </a:rPr>
              <a:t>Những điểm mười cô cho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r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NGUYỄN XUÂN SANH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892800" y="297070"/>
            <a:ext cx="0" cy="1524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92800" y="2278270"/>
            <a:ext cx="0" cy="16079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43324" y="4411870"/>
            <a:ext cx="0" cy="1625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454112" y="323734"/>
            <a:ext cx="384055" cy="3579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5454112" y="2388947"/>
            <a:ext cx="338793" cy="3711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5440572" y="4467354"/>
            <a:ext cx="365872" cy="3543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3</a:t>
            </a:r>
            <a:endParaRPr lang="vi-VN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645674" y="231708"/>
            <a:ext cx="2256040" cy="982273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ĐOẠN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2712452" y="5224670"/>
            <a:ext cx="3080453" cy="1134664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9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12800" y="1397001"/>
            <a:ext cx="4267200" cy="914399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821819" y="279400"/>
            <a:ext cx="4064000" cy="39624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vi-VN" sz="2700" dirty="0">
                <a:latin typeface="Arial" pitchFamily="34" charset="0"/>
                <a:cs typeface="Arial" pitchFamily="34" charset="0"/>
              </a:rPr>
              <a:t>Sáng nào em đến lớp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Cũng thấy cô đến rồi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Đáp lời “Chào cô ạ!”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Cô mỉm cười thật tươi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7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sz="2700" dirty="0">
                <a:latin typeface="Arial" pitchFamily="34" charset="0"/>
                <a:cs typeface="Arial" pitchFamily="34" charset="0"/>
              </a:rPr>
              <a:t>Cô dạy em tập viết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Gió đưa thoảng hương nhài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Nắng ghé vào cửa lớp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Xem chúng em học bài.</a:t>
            </a:r>
            <a:endParaRPr lang="en-US" sz="27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200" y="4302045"/>
            <a:ext cx="5091448" cy="22775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spcBef>
                <a:spcPts val="600"/>
              </a:spcBef>
            </a:pPr>
            <a:r>
              <a:rPr lang="vi-VN" sz="2700" dirty="0">
                <a:latin typeface="Arial" pitchFamily="34" charset="0"/>
                <a:cs typeface="Arial" pitchFamily="34" charset="0"/>
              </a:rPr>
              <a:t>Những lời cô giáo giảng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Ấm trang vở thơm tho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Yêu thương em ngắm mãi</a:t>
            </a:r>
            <a:br>
              <a:rPr lang="vi-VN" sz="2700" dirty="0">
                <a:latin typeface="Arial" pitchFamily="34" charset="0"/>
                <a:cs typeface="Arial" pitchFamily="34" charset="0"/>
              </a:rPr>
            </a:br>
            <a:r>
              <a:rPr lang="vi-VN" sz="2700" dirty="0">
                <a:latin typeface="Arial" pitchFamily="34" charset="0"/>
                <a:cs typeface="Arial" pitchFamily="34" charset="0"/>
              </a:rPr>
              <a:t>Những điểm mười cô 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NGUYỄN XUÂN SANH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9645674" y="231708"/>
            <a:ext cx="2256040" cy="982273"/>
          </a:xfrm>
          <a:prstGeom prst="flowChartTerminator">
            <a:avLst/>
          </a:prstGeom>
          <a:solidFill>
            <a:srgbClr val="4EC5C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 TOÀN BÀI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4275" y="2643485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17940"/>
          <a:stretch/>
        </p:blipFill>
        <p:spPr>
          <a:xfrm>
            <a:off x="4831914" y="4179508"/>
            <a:ext cx="2889925" cy="156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48" y="449975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29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667" y="1030915"/>
            <a:ext cx="6681549" cy="334935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445" y="478165"/>
            <a:ext cx="1607635" cy="17351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650" y="226966"/>
            <a:ext cx="1247132" cy="1540187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408" y="3055786"/>
            <a:ext cx="5175074" cy="1270832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829364" y="2536603"/>
            <a:ext cx="865705" cy="708765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3117422" y="1728262"/>
            <a:ext cx="5567575" cy="12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FF0000"/>
                </a:solidFill>
                <a:latin typeface="Arial" pitchFamily="34" charset="0"/>
                <a:ea typeface="Microsoft YaHei" panose="020B0503020204020204" charset="-122"/>
                <a:cs typeface="Arial" pitchFamily="34" charset="0"/>
              </a:rPr>
              <a:t>Khởi động</a:t>
            </a:r>
            <a:endParaRPr lang="en-US" altLang="zh-CN" sz="7200" b="1" dirty="0">
              <a:ln w="0"/>
              <a:solidFill>
                <a:srgbClr val="FF0000"/>
              </a:solidFill>
              <a:latin typeface="Arial" pitchFamily="34" charset="0"/>
              <a:ea typeface="Microsoft YaHei" panose="020B0503020204020204" charset="-122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150374" cy="1030915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32385" y="2516316"/>
            <a:ext cx="7299435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</a:t>
            </a:r>
          </a:p>
          <a:p>
            <a:r>
              <a:rPr lang="en-US" sz="8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HIỂU</a:t>
            </a:r>
          </a:p>
        </p:txBody>
      </p:sp>
    </p:spTree>
    <p:extLst>
      <p:ext uri="{BB962C8B-B14F-4D97-AF65-F5344CB8AC3E}">
        <p14:creationId xmlns:p14="http://schemas.microsoft.com/office/powerpoint/2010/main" val="373555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43913" y="3331417"/>
            <a:ext cx="4978400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b)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43913" y="4484554"/>
            <a:ext cx="4978400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c)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4685" y="2101453"/>
            <a:ext cx="4978400" cy="906087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tươi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24050" y="2105628"/>
            <a:ext cx="2012545" cy="906087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037967" y="4484554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37967" y="3331417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2</a:t>
            </a:r>
          </a:p>
        </p:txBody>
      </p:sp>
      <p:cxnSp>
        <p:nvCxnSpPr>
          <p:cNvPr id="16" name="Straight Connector 15"/>
          <p:cNvCxnSpPr>
            <a:stCxn id="14" idx="1"/>
            <a:endCxn id="6" idx="3"/>
          </p:cNvCxnSpPr>
          <p:nvPr/>
        </p:nvCxnSpPr>
        <p:spPr>
          <a:xfrm flipH="1">
            <a:off x="9222313" y="3708953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  <a:endCxn id="13" idx="1"/>
          </p:cNvCxnSpPr>
          <p:nvPr/>
        </p:nvCxnSpPr>
        <p:spPr>
          <a:xfrm>
            <a:off x="9222313" y="3708953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3"/>
            <a:endCxn id="12" idx="1"/>
          </p:cNvCxnSpPr>
          <p:nvPr/>
        </p:nvCxnSpPr>
        <p:spPr>
          <a:xfrm>
            <a:off x="9193085" y="2554497"/>
            <a:ext cx="830965" cy="4175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270599" y="699425"/>
            <a:ext cx="6042674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ý: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45301" y="157550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81720" y="1037977"/>
            <a:ext cx="3749718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Sáng nào em đến lớp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Cũng thấy cô đến rồi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Đáp lời “Chào cô ạ!”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Cô mỉm cười thật tươi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Cô dạy em tập viết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Gió đưa thoảng hương nhài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Nắng ghé vào cửa lớp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Xem chúng em học bài.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Những lời cô giáo giảng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Ấm trang vở thơm tho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Yêu thương em ngắm mãi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Những điểm mười cô 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NGUYỄN XUÂN SANH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06785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214685" y="17569"/>
            <a:ext cx="1652115" cy="14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5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4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03496" y="4070534"/>
            <a:ext cx="7646444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3200" dirty="0">
                <a:latin typeface="Arial" pitchFamily="34" charset="0"/>
                <a:cs typeface="Arial" pitchFamily="34" charset="0"/>
              </a:rPr>
              <a:t>Gió đưa thoảng hương nhài</a:t>
            </a:r>
            <a:br>
              <a:rPr lang="vi-VN" sz="3200" dirty="0">
                <a:latin typeface="Arial" pitchFamily="34" charset="0"/>
                <a:cs typeface="Arial" pitchFamily="34" charset="0"/>
              </a:rPr>
            </a:br>
            <a:r>
              <a:rPr lang="vi-VN" sz="3200" dirty="0">
                <a:latin typeface="Arial" pitchFamily="34" charset="0"/>
                <a:cs typeface="Arial" pitchFamily="34" charset="0"/>
              </a:rPr>
              <a:t>Nắng ghé vào cửa lớp. (Khổ thơ 2)</a:t>
            </a:r>
          </a:p>
          <a:p>
            <a:pPr marL="0" indent="0">
              <a:buNone/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9471" y="773617"/>
            <a:ext cx="6311110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2.</a:t>
            </a:r>
          </a:p>
        </p:txBody>
      </p:sp>
      <p:sp>
        <p:nvSpPr>
          <p:cNvPr id="4" name="Rectangle 3"/>
          <p:cNvSpPr/>
          <p:nvPr/>
        </p:nvSpPr>
        <p:spPr>
          <a:xfrm>
            <a:off x="5245891" y="2701286"/>
            <a:ext cx="6497927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mỉm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cười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tươi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(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  <p:sp>
        <p:nvSpPr>
          <p:cNvPr id="5" name="Oval 4"/>
          <p:cNvSpPr/>
          <p:nvPr/>
        </p:nvSpPr>
        <p:spPr>
          <a:xfrm>
            <a:off x="4396671" y="2625664"/>
            <a:ext cx="812800" cy="82834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spcCol="0"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vi-VN" sz="32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5301" y="157550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81720" y="1055974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Sáng nào em đến lớp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Cũng thấy cô đến rồi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Đáp lời “Chào cô ạ!”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Cô mỉm cười thật tươi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Cô dạy em tập viết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Gió đưa thoảng hương nhài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Nắng ghé vào cửa lớp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Xem chúng em học bài.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Những lời cô giáo giảng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Ấm trang vở thơm tho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Yêu thương em ngắm mãi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Những điểm mười cô 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NGUYỄN XUÂN SANH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126687" y="537357"/>
            <a:ext cx="1652115" cy="1467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01" y="3715793"/>
            <a:ext cx="1578077" cy="157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  <p:bldP spid="5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93712" y="801792"/>
            <a:ext cx="7122038" cy="2036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3.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3: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ấm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4512501" y="2957214"/>
            <a:ext cx="6157862" cy="307776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ấm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giảng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gần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gũi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thân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thiện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giảng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tận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giọng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trầm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thoải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tin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cậy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5301" y="-105755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81720" y="801583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Sáng nào em đến lớp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Cũng thấy cô đến rồi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Đáp lời “Chào cô ạ!”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Cô mỉm cười thật tươi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Cô dạy em tập viết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Gió đưa thoảng hương nhài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Nắng ghé vào cửa lớp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Xem chúng em học bài.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Những lời cô giáo giảng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Ấm trang vở thơm tho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Yêu thương em ngắm mãi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Những điểm mười cô 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NGUYỄN XUÂN SANH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8300" y="5311775"/>
            <a:ext cx="488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080627" y="68111"/>
            <a:ext cx="1652115" cy="14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23" y="2957214"/>
            <a:ext cx="1578077" cy="157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548882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/>
          <p:cNvSpPr txBox="1">
            <a:spLocks/>
          </p:cNvSpPr>
          <p:nvPr/>
        </p:nvSpPr>
        <p:spPr>
          <a:xfrm>
            <a:off x="4512501" y="1005099"/>
            <a:ext cx="7384540" cy="1717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3.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3: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ngắm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mãi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12501" y="3659762"/>
            <a:ext cx="5944105" cy="258531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ngữ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thương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ngắm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mãi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mến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muốn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ngắm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5301" y="15754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1720" y="1087503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Sáng nào em đến lớp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Cũng thấy cô đến rồi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Đáp lời “Chào cô ạ!”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Cô mỉm cười thật tươi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Cô dạy em tập viết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Gió đưa thoảng hương nhài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Nắng ghé vào cửa lớp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Xem chúng em học bài.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Những lời cô giáo giảng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Ấm trang vở thơm tho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Yêu thương em ngắm mãi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Những điểm mười cô 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NGUYỄN XUÂN SANH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1162" y="5831054"/>
            <a:ext cx="1431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92223" y="5860398"/>
            <a:ext cx="1231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080627" y="68111"/>
            <a:ext cx="1652115" cy="14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06" y="3429000"/>
            <a:ext cx="1578077" cy="15780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7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47696" y="2803604"/>
            <a:ext cx="7027762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002507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95" y="1057405"/>
            <a:ext cx="2438405" cy="16256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6400" y="209292"/>
            <a:ext cx="11743797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Dựa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xếp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ngữ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7" y="1069377"/>
            <a:ext cx="2438405" cy="1625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1284606" y="3471609"/>
            <a:ext cx="817805" cy="551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1184377" y="3700507"/>
            <a:ext cx="704012" cy="474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7406" y="1468895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đáp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254723"/>
              </p:ext>
            </p:extLst>
          </p:nvPr>
        </p:nvGraphicFramePr>
        <p:xfrm>
          <a:off x="2087548" y="4650828"/>
          <a:ext cx="8636951" cy="2123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4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4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ngữ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chỉ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hoạt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cô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giáo</a:t>
                      </a:r>
                      <a:endParaRPr lang="vi-VN" sz="24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98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Từ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ngữ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chỉ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dộng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của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endParaRPr lang="vi-VN" sz="2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39" y="2880980"/>
            <a:ext cx="2438405" cy="1625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8098" y="3280498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00" y="1073189"/>
            <a:ext cx="2438405" cy="1625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79759" y="1472707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dạy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3854" y="1456923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giảng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2" y="990600"/>
            <a:ext cx="2438405" cy="16256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34691" y="1390118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thấy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16" y="990600"/>
            <a:ext cx="2438405" cy="16256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66675" y="1390118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72" y="2898180"/>
            <a:ext cx="2438405" cy="16256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64991" y="3074910"/>
            <a:ext cx="1577028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mỉm</a:t>
            </a:r>
            <a:r>
              <a:rPr lang="en-US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cười</a:t>
            </a:r>
            <a:endParaRPr lang="vi-VN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67" y="2906545"/>
            <a:ext cx="2438405" cy="16256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71426" y="3306063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ngắm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14" y="2820701"/>
            <a:ext cx="2438405" cy="162560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47473" y="3220219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chào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64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7" y="4952"/>
            <a:ext cx="2438405" cy="16256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1284606" y="3728929"/>
            <a:ext cx="817805" cy="551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1184377" y="2636082"/>
            <a:ext cx="704012" cy="4748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7406" y="404470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đáp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657456"/>
              </p:ext>
            </p:extLst>
          </p:nvPr>
        </p:nvGraphicFramePr>
        <p:xfrm>
          <a:off x="2087548" y="4833013"/>
          <a:ext cx="8636951" cy="202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4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9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dộng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588001" y="6045120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39" y="1816555"/>
            <a:ext cx="2438405" cy="162560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58098" y="2216073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79026" y="6045120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00" y="8764"/>
            <a:ext cx="2438405" cy="162560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657740" y="408282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dạy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95" y="-7020"/>
            <a:ext cx="2438405" cy="162560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733854" y="392498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giảng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2" y="-73826"/>
            <a:ext cx="2438405" cy="162560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34691" y="325693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thấy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16" y="-73826"/>
            <a:ext cx="2438405" cy="162560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0366675" y="325693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72" y="1833755"/>
            <a:ext cx="2438405" cy="162560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664991" y="2010485"/>
            <a:ext cx="1577028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mỉm</a:t>
            </a:r>
            <a:r>
              <a:rPr lang="en-US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cười</a:t>
            </a:r>
            <a:endParaRPr lang="vi-VN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67" y="1842120"/>
            <a:ext cx="2438405" cy="162560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871426" y="2241638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ngắm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14" y="1756276"/>
            <a:ext cx="2438405" cy="162560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147473" y="2155794"/>
            <a:ext cx="157702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chào</a:t>
            </a:r>
            <a:endParaRPr lang="vi-VN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47665" y="5054600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69826" y="5054600"/>
            <a:ext cx="1256575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97021" y="5054600"/>
            <a:ext cx="1751780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80745" y="6045120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981305" y="6049233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819229" y="6045120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556101" y="6045120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2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33559 0.7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3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7284E-6 L 0.30885 0.520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2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85446E-7 L 0.18351 0.649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324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53377E-6 L 0.0651 0.6521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9.87654E-7 L 0.06788 0.7808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3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9.87654E-7 L -0.06493 0.795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3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6 L 0.22778 0.3808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1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97531E-6 L 0.00521 0.5163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5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4568E-6 L -0.1066 0.5290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2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6" grpId="0"/>
      <p:bldP spid="39" grpId="0"/>
      <p:bldP spid="39" grpId="1"/>
      <p:bldP spid="40" grpId="0"/>
      <p:bldP spid="43" grpId="0"/>
      <p:bldP spid="43" grpId="1"/>
      <p:bldP spid="45" grpId="0"/>
      <p:bldP spid="45" grpId="1"/>
      <p:bldP spid="47" grpId="0"/>
      <p:bldP spid="47" grpId="1"/>
      <p:bldP spid="49" grpId="0"/>
      <p:bldP spid="49" grpId="1"/>
      <p:bldP spid="51" grpId="0"/>
      <p:bldP spid="51" grpId="1"/>
      <p:bldP spid="53" grpId="0"/>
      <p:bldP spid="53" grpId="1"/>
      <p:bldP spid="55" grpId="0"/>
      <p:bldP spid="55" grpId="1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27200" y="423823"/>
            <a:ext cx="9956800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phận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đậm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vi-VN" sz="27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)</a:t>
            </a:r>
            <a:r>
              <a:rPr lang="vi-VN" sz="2700" dirty="0">
                <a:latin typeface="Arial" pitchFamily="34" charset="0"/>
                <a:cs typeface="Arial" pitchFamily="34" charset="0"/>
              </a:rPr>
              <a:t> Các bạn học sinh </a:t>
            </a:r>
            <a:r>
              <a:rPr lang="vi-VN" sz="2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chào cô giáo</a:t>
            </a:r>
            <a:r>
              <a:rPr lang="vi-VN" sz="27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vi-VN" sz="2700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vi-VN" sz="2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dirty="0">
                <a:latin typeface="Arial" pitchFamily="34" charset="0"/>
                <a:cs typeface="Arial" pitchFamily="34" charset="0"/>
              </a:rPr>
              <a:t>mỉm cười thật tươi.</a:t>
            </a:r>
          </a:p>
          <a:p>
            <a:r>
              <a:rPr lang="vi-VN" sz="27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)</a:t>
            </a:r>
            <a:r>
              <a:rPr lang="vi-VN" sz="2700" dirty="0">
                <a:latin typeface="Arial" pitchFamily="34" charset="0"/>
                <a:cs typeface="Arial" pitchFamily="34" charset="0"/>
              </a:rPr>
              <a:t> Cô </a:t>
            </a:r>
            <a:r>
              <a:rPr lang="vi-VN" sz="2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dạy em tập viết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vi-VN" sz="2700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)</a:t>
            </a:r>
            <a:r>
              <a:rPr lang="vi-VN" sz="2700" dirty="0">
                <a:latin typeface="Arial" pitchFamily="34" charset="0"/>
                <a:cs typeface="Arial" pitchFamily="34" charset="0"/>
              </a:rPr>
              <a:t> Học sinh </a:t>
            </a:r>
            <a:r>
              <a:rPr lang="vi-VN" sz="2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 bài</a:t>
            </a:r>
            <a:r>
              <a:rPr lang="vi-VN" sz="2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8432800" y="1092200"/>
            <a:ext cx="25400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Ai? </a:t>
            </a:r>
          </a:p>
        </p:txBody>
      </p:sp>
      <p:sp>
        <p:nvSpPr>
          <p:cNvPr id="7" name="Oval 6"/>
          <p:cNvSpPr/>
          <p:nvPr/>
        </p:nvSpPr>
        <p:spPr>
          <a:xfrm>
            <a:off x="8432800" y="2054305"/>
            <a:ext cx="2540000" cy="8001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825908"/>
              </p:ext>
            </p:extLst>
          </p:nvPr>
        </p:nvGraphicFramePr>
        <p:xfrm>
          <a:off x="2133600" y="3225800"/>
          <a:ext cx="8128000" cy="22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Ai? 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Làm</a:t>
                      </a: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gì</a:t>
                      </a: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2880"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094994" y="1244560"/>
            <a:ext cx="707880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Cô</a:t>
            </a:r>
            <a:endParaRPr lang="vi-VN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340" y="822897"/>
            <a:ext cx="2362179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chào cô giáo</a:t>
            </a:r>
            <a:endParaRPr lang="vi-VN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0672" y="1661096"/>
            <a:ext cx="2746900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dạy em tập viết</a:t>
            </a:r>
            <a:endParaRPr lang="vi-VN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1545" y="2059142"/>
            <a:ext cx="1458085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 bài</a:t>
            </a:r>
            <a:endParaRPr lang="vi-VN" sz="2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416 0.30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1546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9136E-6 L -0.07916 0.186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14254 0.487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20074E-6 L 0.22773 0.484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24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35893E-6 L 0.37161 0.4183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20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12581E-6 L 0.34935 0.42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21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6301" y="1213982"/>
            <a:ext cx="4267200" cy="914399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025019" y="279400"/>
            <a:ext cx="4064000" cy="3962400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Sáng nào em đến lớp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Cũng thấy cô đến rồi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Đáp lời “Chào cô ạ!”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Cô mỉm cười thật tươi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Cô dạy em tập viết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Gió đưa thoảng hương nhài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Nắng ghé vào cửa lớp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Xem chúng em học bài.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4400" y="3970969"/>
            <a:ext cx="4572000" cy="23390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2400" dirty="0">
                <a:latin typeface="Arial" pitchFamily="34" charset="0"/>
                <a:cs typeface="Arial" pitchFamily="34" charset="0"/>
              </a:rPr>
              <a:t>Những lời cô giáo giảng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Ấm trang vở thơm tho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Yêu thương em ngắm mãi</a:t>
            </a:r>
            <a:br>
              <a:rPr lang="vi-VN" sz="2400" dirty="0">
                <a:latin typeface="Arial" pitchFamily="34" charset="0"/>
                <a:cs typeface="Arial" pitchFamily="34" charset="0"/>
              </a:rPr>
            </a:br>
            <a:r>
              <a:rPr lang="vi-VN" sz="2400" dirty="0">
                <a:latin typeface="Arial" pitchFamily="34" charset="0"/>
                <a:cs typeface="Arial" pitchFamily="34" charset="0"/>
              </a:rPr>
              <a:t>Những điểm mười cô 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2400" dirty="0">
                <a:latin typeface="Arial" pitchFamily="34" charset="0"/>
                <a:cs typeface="Arial" pitchFamily="34" charset="0"/>
              </a:rPr>
              <a:t>NGUYỄN XUÂN SANH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1595817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377" y="3983055"/>
            <a:ext cx="1962108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244393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1550" y="584201"/>
            <a:ext cx="669925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CỦNG CỐ - </a:t>
            </a:r>
            <a:r>
              <a:rPr lang="vi-VN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465219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3102872" y="274579"/>
            <a:ext cx="507251" cy="71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345311" y="2535413"/>
            <a:ext cx="748207" cy="748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907002" y="154556"/>
            <a:ext cx="814259" cy="864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363128" y="317821"/>
            <a:ext cx="868995" cy="8010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20968">
            <a:off x="461024" y="1792356"/>
            <a:ext cx="1290115" cy="42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29358">
            <a:off x="1344368" y="1078292"/>
            <a:ext cx="559823" cy="532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453495">
            <a:off x="299339" y="4455203"/>
            <a:ext cx="840151" cy="95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601344">
            <a:off x="916086" y="3244786"/>
            <a:ext cx="967987" cy="967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438273">
            <a:off x="2064119" y="1113216"/>
            <a:ext cx="266654" cy="12324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3659741">
            <a:off x="2253602" y="5706660"/>
            <a:ext cx="609209" cy="6227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45001">
            <a:off x="1415038" y="4877748"/>
            <a:ext cx="574822" cy="1079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4492633">
            <a:off x="781781" y="5653424"/>
            <a:ext cx="410867" cy="120843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138168" y="737475"/>
            <a:ext cx="8090845" cy="4679781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2245135" y="2147305"/>
            <a:ext cx="7892949" cy="2277541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HẸN GẶP LẠI CÁC EM TRONG TIẾT HỌC SAU!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76049" y="2006600"/>
            <a:ext cx="38608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6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692346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Trong</a:t>
            </a:r>
            <a:r>
              <a:rPr lang="en-US" sz="2400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bài</a:t>
            </a:r>
            <a:r>
              <a:rPr lang="en-US" sz="2400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Chậu</a:t>
            </a:r>
            <a:r>
              <a:rPr lang="en-US" sz="2400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hoa</a:t>
            </a:r>
            <a:r>
              <a:rPr lang="en-US" sz="2400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”.</a:t>
            </a:r>
          </a:p>
          <a:p>
            <a:pPr algn="ctr">
              <a:defRPr/>
            </a:pPr>
            <a:r>
              <a:rPr lang="vi-VN" sz="2400" b="1" dirty="0">
                <a:latin typeface="Arial" pitchFamily="34" charset="0"/>
                <a:cs typeface="Arial" pitchFamily="34" charset="0"/>
              </a:rPr>
              <a:t>Cây hoa được thầy giáo và các bạn trồng tạm vào đâu?</a:t>
            </a:r>
            <a:endParaRPr lang="en-US" sz="2400" b="1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65225" y="1971218"/>
            <a:ext cx="350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49687" y="2602257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chậu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342021" y="3232990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Vườn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367523" y="3929546"/>
            <a:ext cx="271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chiếc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xô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6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1 </a:t>
              </a:r>
              <a:r>
                <a:rPr lang="en-US" sz="2000" b="1" dirty="0" err="1">
                  <a:solidFill>
                    <a:srgbClr val="FF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tràng</a:t>
              </a:r>
              <a:r>
                <a:rPr lang="en-US" sz="2000" b="1" dirty="0">
                  <a:solidFill>
                    <a:srgbClr val="FF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vỗ</a:t>
              </a:r>
              <a:r>
                <a:rPr lang="en-US" sz="2000" b="1" dirty="0">
                  <a:solidFill>
                    <a:srgbClr val="FF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tay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88957" y="1907857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50306" y="2536966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50306" y="3194989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78629" y="386425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03012" y="3777035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50749" y="96374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Chậu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”.</a:t>
            </a:r>
          </a:p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hoa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2728" y="2387945"/>
            <a:ext cx="117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2728" y="3194454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Thầy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giáo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198076" y="2360655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5256" y="3123217"/>
            <a:ext cx="1599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noProof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noProof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noProof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noProof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31" y="2409623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phần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3347" y="2322654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3347" y="3129163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6361" y="2322654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6361" y="3129163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28790" y="2230176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6140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Trong</a:t>
            </a:r>
            <a:r>
              <a:rPr lang="en-US" sz="2400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bài</a:t>
            </a:r>
            <a:r>
              <a:rPr lang="en-US" sz="2400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Chậu</a:t>
            </a:r>
            <a:r>
              <a:rPr lang="en-US" sz="2400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hoa</a:t>
            </a:r>
            <a:r>
              <a:rPr lang="en-US" sz="2400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”.</a:t>
            </a:r>
          </a:p>
          <a:p>
            <a:pPr algn="ctr">
              <a:defRPr/>
            </a:pPr>
            <a:r>
              <a:rPr lang="vi-VN" sz="2400" b="1" dirty="0">
                <a:latin typeface="Arial" pitchFamily="34" charset="0"/>
                <a:cs typeface="Arial" pitchFamily="34" charset="0"/>
              </a:rPr>
              <a:t>Thầy giáo đã làm gì khi thấy chậu hoa bị vỡ?</a:t>
            </a:r>
            <a:endParaRPr lang="en-US" sz="2400" b="1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319717" y="1970338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Vứt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bỏ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308132" y="2574692"/>
            <a:ext cx="4580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Cứu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tìm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chậu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mới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436848" y="3221636"/>
            <a:ext cx="202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Bỏ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mặc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417391" y="3806228"/>
            <a:ext cx="312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chậu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khác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45654"/>
              <a:ext cx="1593167" cy="10677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Chúc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em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may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mắn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lần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sau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8751" y="1844624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8751" y="2509401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45133" y="3306313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08751" y="3934298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11334" y="2440994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5254" y="1088265"/>
            <a:ext cx="878034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Thầy</a:t>
            </a:r>
            <a:r>
              <a:rPr lang="en-US" sz="9600" b="1" cap="none" spc="0" dirty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cap="none" spc="0" dirty="0" err="1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cô</a:t>
            </a:r>
            <a:r>
              <a:rPr lang="en-US" sz="9600" b="1" cap="none" spc="0" dirty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9600" b="1" cap="none" spc="0" dirty="0" err="1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9600" b="1" cap="none" spc="0" dirty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cap="none" spc="0" dirty="0" err="1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</a:t>
            </a:r>
            <a:endParaRPr lang="en-US" sz="9600" b="1" cap="none" spc="0" dirty="0">
              <a:ln w="24500" cmpd="dbl">
                <a:noFill/>
                <a:prstDash val="solid"/>
                <a:miter lim="800000"/>
              </a:ln>
              <a:solidFill>
                <a:srgbClr val="0000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Photoshop cô giáo và học sin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100000">
                        <a14:foregroundMark x1="37333" y1="48794" x2="43000" y2="56586"/>
                        <a14:foregroundMark x1="52000" y1="60853" x2="63833" y2="74954"/>
                        <a14:foregroundMark x1="27667" y1="70872" x2="24833" y2="77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033" y="3165216"/>
            <a:ext cx="4206460" cy="37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shop học sinh và cô gi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93" b="100000" l="30833" r="100000">
                        <a14:foregroundMark x1="81333" y1="70893" x2="91167" y2="70179"/>
                        <a14:foregroundMark x1="89667" y1="78750" x2="90667" y2="92500"/>
                        <a14:foregroundMark x1="86000" y1="88393" x2="83833" y2="91607"/>
                        <a14:foregroundMark x1="59667" y1="74286" x2="61000" y2="82500"/>
                        <a14:foregroundMark x1="62000" y1="69107" x2="59333" y2="70179"/>
                        <a14:foregroundMark x1="67833" y1="85893" x2="63833" y2="89464"/>
                        <a14:foregroundMark x1="65833" y1="82857" x2="70000" y2="86786"/>
                        <a14:foregroundMark x1="63500" y1="82857" x2="57333" y2="86786"/>
                        <a14:foregroundMark x1="62000" y1="81786" x2="60667" y2="94464"/>
                        <a14:foregroundMark x1="65833" y1="88393" x2="66833" y2="94107"/>
                        <a14:foregroundMark x1="66333" y1="94643" x2="67333" y2="94286"/>
                        <a14:foregroundMark x1="74000" y1="70893" x2="76833" y2="76071"/>
                        <a14:foregroundMark x1="77167" y1="76071" x2="77167" y2="76071"/>
                        <a14:foregroundMark x1="78333" y1="77143" x2="78333" y2="77679"/>
                        <a14:foregroundMark x1="79000" y1="76250" x2="78833" y2="76429"/>
                        <a14:foregroundMark x1="59667" y1="95536" x2="61333" y2="94464"/>
                        <a14:foregroundMark x1="40333" y1="68214" x2="46000" y2="87143"/>
                        <a14:foregroundMark x1="46667" y1="85179" x2="51000" y2="82500"/>
                        <a14:foregroundMark x1="44833" y1="86607" x2="46167" y2="95357"/>
                        <a14:foregroundMark x1="39833" y1="91071" x2="40500" y2="94643"/>
                        <a14:foregroundMark x1="40333" y1="94821" x2="39167" y2="95179"/>
                        <a14:foregroundMark x1="46500" y1="95357" x2="47667" y2="95357"/>
                        <a14:foregroundMark x1="39500" y1="95536" x2="38500" y2="95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12" t="51324" r="1117" b="842"/>
          <a:stretch/>
        </p:blipFill>
        <p:spPr bwMode="auto">
          <a:xfrm>
            <a:off x="834749" y="5054618"/>
            <a:ext cx="2198737" cy="14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s Day Teacher And Student PNG Image &amp;amp; PSD File Free Download -  Lovepik | 40142219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6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41" y="3435219"/>
            <a:ext cx="3065718" cy="30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1046542" y="0"/>
            <a:ext cx="1145458" cy="970278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70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8104" y="448500"/>
            <a:ext cx="6502400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vi-VN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- Karaoke HD - Ngày Đầu Tiên Đi Học - Âm Nhạc Lớp 6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4649" y="1064054"/>
            <a:ext cx="9702702" cy="545777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962099" y="147484"/>
            <a:ext cx="1028339" cy="901821"/>
          </a:xfrm>
          <a:prstGeom prst="ellipse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3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1" y="1335174"/>
            <a:ext cx="11521356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ngọt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2238180" y="2935613"/>
            <a:ext cx="1408480" cy="137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3207" y="3443612"/>
            <a:ext cx="97809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vi-VN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7987" y="3443613"/>
            <a:ext cx="66040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hay, ý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đẹp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165633" y="0"/>
            <a:ext cx="1026367" cy="12139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7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1380</Words>
  <Application>Microsoft Office PowerPoint</Application>
  <PresentationFormat>Widescreen</PresentationFormat>
  <Paragraphs>190</Paragraphs>
  <Slides>31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等线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giáo lớp em</vt:lpstr>
      <vt:lpstr>Cô giáo lớp em</vt:lpstr>
      <vt:lpstr>PowerPoint Presentation</vt:lpstr>
      <vt:lpstr>Cô giáo lớp em</vt:lpstr>
      <vt:lpstr>Cô giáo lớp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TA</cp:lastModifiedBy>
  <cp:revision>122</cp:revision>
  <dcterms:created xsi:type="dcterms:W3CDTF">2019-03-13T16:43:13Z</dcterms:created>
  <dcterms:modified xsi:type="dcterms:W3CDTF">2025-11-01T13:47:02Z</dcterms:modified>
</cp:coreProperties>
</file>