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38" r:id="rId2"/>
    <p:sldId id="327" r:id="rId3"/>
    <p:sldId id="334" r:id="rId4"/>
    <p:sldId id="335" r:id="rId5"/>
    <p:sldId id="336" r:id="rId6"/>
    <p:sldId id="326" r:id="rId7"/>
    <p:sldId id="310" r:id="rId8"/>
    <p:sldId id="313" r:id="rId9"/>
    <p:sldId id="337" r:id="rId10"/>
    <p:sldId id="325" r:id="rId11"/>
    <p:sldId id="318" r:id="rId12"/>
    <p:sldId id="339" r:id="rId13"/>
    <p:sldId id="340" r:id="rId14"/>
    <p:sldId id="341" r:id="rId15"/>
    <p:sldId id="321" r:id="rId16"/>
    <p:sldId id="342" r:id="rId17"/>
    <p:sldId id="323" r:id="rId18"/>
    <p:sldId id="322" r:id="rId19"/>
    <p:sldId id="320" r:id="rId20"/>
    <p:sldId id="328" r:id="rId21"/>
    <p:sldId id="319" r:id="rId22"/>
    <p:sldId id="317" r:id="rId23"/>
    <p:sldId id="329" r:id="rId24"/>
    <p:sldId id="316" r:id="rId25"/>
    <p:sldId id="331" r:id="rId26"/>
    <p:sldId id="314" r:id="rId27"/>
    <p:sldId id="333" r:id="rId28"/>
  </p:sldIdLst>
  <p:sldSz cx="12192000" cy="6858000"/>
  <p:notesSz cx="6858000" cy="9144000"/>
  <p:embeddedFontLst>
    <p:embeddedFont>
      <p:font typeface=".VnAvant" panose="020B7200000000000000"/>
      <p:regular r:id="rId30"/>
      <p:bold r:id="rId31"/>
      <p: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HP001 4 hàng" panose="020B060402020202020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8119"/>
    <a:srgbClr val="FFFFFF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 snapToGrid="0">
      <p:cViewPr varScale="1">
        <p:scale>
          <a:sx n="31" d="100"/>
          <a:sy n="31" d="100"/>
        </p:scale>
        <p:origin x="998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112AF-BE57-4453-BDC3-6A943A093B47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C43B1-6730-4A50-BB24-AA9ACB3DD2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399FF7B9-01C1-D2C0-EDEF-E0170E0C8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E85BE9D4-A426-C109-2640-956141BC01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>
            <a:extLst>
              <a:ext uri="{FF2B5EF4-FFF2-40B4-BE49-F238E27FC236}">
                <a16:creationId xmlns:a16="http://schemas.microsoft.com/office/drawing/2014/main" id="{3E5D15B8-12F1-3CE5-0A59-52985070EB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0121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E9BF3B47-0D28-C8AE-6FA1-11D98743B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9D80BE49-A88F-6CDA-D846-DD0CCCB165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>
            <a:extLst>
              <a:ext uri="{FF2B5EF4-FFF2-40B4-BE49-F238E27FC236}">
                <a16:creationId xmlns:a16="http://schemas.microsoft.com/office/drawing/2014/main" id="{937021A6-D7ED-6DBB-2EA4-2037CEAAD4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404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9883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6730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950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4436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6941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244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3036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647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2416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149D9872-1A31-E75A-535C-8575DCF51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A2A4B095-9933-AF94-8650-4652FFDF28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>
            <a:extLst>
              <a:ext uri="{FF2B5EF4-FFF2-40B4-BE49-F238E27FC236}">
                <a16:creationId xmlns:a16="http://schemas.microsoft.com/office/drawing/2014/main" id="{C4F7FC4B-DAE5-6A55-3EC4-AB2C1E1900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35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683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0394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948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>
          <a:extLst>
            <a:ext uri="{FF2B5EF4-FFF2-40B4-BE49-F238E27FC236}">
              <a16:creationId xmlns:a16="http://schemas.microsoft.com/office/drawing/2014/main" id="{B0E8FC56-9338-85B6-5E69-D19E7AFD6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>
            <a:extLst>
              <a:ext uri="{FF2B5EF4-FFF2-40B4-BE49-F238E27FC236}">
                <a16:creationId xmlns:a16="http://schemas.microsoft.com/office/drawing/2014/main" id="{D0620CDA-7E11-BC51-727B-2A58406DE8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>
            <a:extLst>
              <a:ext uri="{FF2B5EF4-FFF2-40B4-BE49-F238E27FC236}">
                <a16:creationId xmlns:a16="http://schemas.microsoft.com/office/drawing/2014/main" id="{D96AFB38-B150-EE1D-669C-D3D5D9370F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2661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32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78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36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642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0772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1040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78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49" r:id="rId4"/>
    <p:sldLayoutId id="2147483650" r:id="rId5"/>
    <p:sldLayoutId id="2147483686" r:id="rId6"/>
    <p:sldLayoutId id="2147483690" r:id="rId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gi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3DED0F-A6E1-CBE4-36B7-AAA990400FB0}"/>
              </a:ext>
            </a:extLst>
          </p:cNvPr>
          <p:cNvSpPr txBox="1"/>
          <p:nvPr/>
        </p:nvSpPr>
        <p:spPr>
          <a:xfrm>
            <a:off x="1256146" y="1220542"/>
            <a:ext cx="6151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  </a:t>
            </a:r>
            <a:r>
              <a:rPr lang="en-US" sz="4800" b="1" dirty="0">
                <a:latin typeface="+mj-lt"/>
                <a:cs typeface="Times New Roman" pitchFamily="18" charset="0"/>
              </a:rPr>
              <a:t>am ,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ăm</a:t>
            </a:r>
            <a:r>
              <a:rPr lang="en-US" sz="4800" b="1" dirty="0">
                <a:latin typeface="+mj-lt"/>
                <a:cs typeface="Times New Roman" pitchFamily="18" charset="0"/>
              </a:rPr>
              <a:t> , ap ,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ăp</a:t>
            </a:r>
            <a:r>
              <a:rPr lang="en-US" sz="4800" b="1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+mj-lt"/>
                <a:cs typeface="Times New Roman" pitchFamily="18" charset="0"/>
              </a:rPr>
              <a:t>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BB09CC-4C9D-C8DF-0215-4531C13FFCCE}"/>
              </a:ext>
            </a:extLst>
          </p:cNvPr>
          <p:cNvSpPr txBox="1"/>
          <p:nvPr/>
        </p:nvSpPr>
        <p:spPr>
          <a:xfrm>
            <a:off x="1186872" y="2388942"/>
            <a:ext cx="8714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 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xe</a:t>
            </a:r>
            <a:r>
              <a:rPr lang="en-US" sz="4800" b="1" dirty="0"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đạp</a:t>
            </a:r>
            <a:r>
              <a:rPr lang="en-US" sz="4800" b="1" dirty="0">
                <a:latin typeface="+mj-lt"/>
                <a:cs typeface="Times New Roman" pitchFamily="18" charset="0"/>
              </a:rPr>
              <a:t> ,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cặp</a:t>
            </a:r>
            <a:r>
              <a:rPr lang="en-US" sz="4800" b="1" dirty="0">
                <a:latin typeface="+mj-lt"/>
                <a:cs typeface="Times New Roman" pitchFamily="18" charset="0"/>
              </a:rPr>
              <a:t> da ,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thăm</a:t>
            </a:r>
            <a:r>
              <a:rPr lang="en-US" sz="4800" b="1" dirty="0"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nhà</a:t>
            </a:r>
            <a:r>
              <a:rPr lang="en-US" sz="4800" b="1" dirty="0">
                <a:latin typeface="+mj-lt"/>
                <a:cs typeface="Times New Roman" pitchFamily="18" charset="0"/>
              </a:rPr>
              <a:t> </a:t>
            </a:r>
            <a:r>
              <a:rPr lang="vi-VN" sz="4800" b="1" dirty="0">
                <a:latin typeface="+mj-lt"/>
                <a:cs typeface="Times New Roman" pitchFamily="18" charset="0"/>
              </a:rPr>
              <a:t>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86DD5-A569-B3D1-C9F8-CF310605EF78}"/>
              </a:ext>
            </a:extLst>
          </p:cNvPr>
          <p:cNvSpPr txBox="1"/>
          <p:nvPr/>
        </p:nvSpPr>
        <p:spPr>
          <a:xfrm>
            <a:off x="1256146" y="3658942"/>
            <a:ext cx="9827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 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Bé</a:t>
            </a:r>
            <a:r>
              <a:rPr lang="en-US" sz="4800" b="1" dirty="0"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đạp</a:t>
            </a:r>
            <a:r>
              <a:rPr lang="en-US" sz="4800" b="1" dirty="0"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xe</a:t>
            </a:r>
            <a:r>
              <a:rPr lang="en-US" sz="4800" b="1" dirty="0"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khắp</a:t>
            </a:r>
            <a:r>
              <a:rPr lang="en-US" sz="4800" b="1" dirty="0"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>
                <a:latin typeface="+mj-lt"/>
                <a:cs typeface="Times New Roman" pitchFamily="18" charset="0"/>
              </a:rPr>
              <a:t>nhà</a:t>
            </a:r>
            <a:r>
              <a:rPr lang="en-US" sz="4800" b="1" dirty="0">
                <a:latin typeface="+mj-lt"/>
                <a:cs typeface="Times New Roman" pitchFamily="18" charset="0"/>
              </a:rPr>
              <a:t>.  </a:t>
            </a:r>
            <a:r>
              <a:rPr lang="vi-VN" sz="4800" b="1" dirty="0">
                <a:latin typeface="+mj-lt"/>
                <a:cs typeface="Times New Roman" pitchFamily="18" charset="0"/>
              </a:rPr>
              <a:t>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C3D928-025B-F2F6-DD4D-2ACC675AE14F}"/>
              </a:ext>
            </a:extLst>
          </p:cNvPr>
          <p:cNvSpPr txBox="1"/>
          <p:nvPr/>
        </p:nvSpPr>
        <p:spPr>
          <a:xfrm>
            <a:off x="4174837" y="3705108"/>
            <a:ext cx="1574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khắp</a:t>
            </a:r>
            <a:r>
              <a:rPr lang="en-US" sz="4800" b="1" dirty="0">
                <a:latin typeface="+mj-lt"/>
                <a:cs typeface="Times New Roman" pitchFamily="18" charset="0"/>
              </a:rPr>
              <a:t>  </a:t>
            </a:r>
            <a:r>
              <a:rPr lang="vi-VN" sz="4800" b="1" dirty="0">
                <a:latin typeface="+mj-lt"/>
                <a:cs typeface="Times New Roman" pitchFamily="18" charset="0"/>
              </a:rPr>
              <a:t>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6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-nền-powerpoint-màu-trắng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985"/>
            <a:ext cx="12192000" cy="6005015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91128"/>
            <a:ext cx="6243163" cy="5255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720798" y="394080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3293" y="1734507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67907" y="2970332"/>
            <a:ext cx="299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+mj-lt"/>
                <a:cs typeface="Times New Roman" pitchFamily="18" charset="0"/>
              </a:rPr>
              <a:t>c</a:t>
            </a:r>
            <a:r>
              <a:rPr lang="vi-VN" sz="4800" b="1" dirty="0">
                <a:latin typeface="+mj-lt"/>
                <a:cs typeface="Times New Roman" pitchFamily="18" charset="0"/>
              </a:rPr>
              <a:t>ủ s</a:t>
            </a:r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âm</a:t>
            </a:r>
            <a:r>
              <a:rPr lang="vi-VN" sz="4800" b="1" dirty="0">
                <a:latin typeface="+mj-lt"/>
                <a:cs typeface="Times New Roman" pitchFamily="18" charset="0"/>
              </a:rPr>
              <a:t>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1402" y="1665234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58250" y="2855380"/>
            <a:ext cx="3333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  </a:t>
            </a:r>
            <a:r>
              <a:rPr lang="en-US" sz="4800" b="1" dirty="0">
                <a:latin typeface="+mj-lt"/>
                <a:cs typeface="Times New Roman" pitchFamily="18" charset="0"/>
              </a:rPr>
              <a:t>c</a:t>
            </a:r>
            <a:r>
              <a:rPr lang="vi-VN" sz="4800" b="1" dirty="0">
                <a:latin typeface="+mj-lt"/>
                <a:cs typeface="Times New Roman" pitchFamily="18" charset="0"/>
              </a:rPr>
              <a:t>á m</a:t>
            </a:r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r>
              <a:rPr lang="vi-VN" sz="4800" b="1" dirty="0">
                <a:latin typeface="+mj-lt"/>
                <a:cs typeface="Times New Roman" pitchFamily="18" charset="0"/>
              </a:rPr>
              <a:t> 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16140" r="26104" b="15024"/>
          <a:stretch/>
        </p:blipFill>
        <p:spPr>
          <a:xfrm>
            <a:off x="1454726" y="542925"/>
            <a:ext cx="10737274" cy="63150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1526" y="2961382"/>
            <a:ext cx="1549533" cy="976897"/>
            <a:chOff x="458618" y="2628872"/>
            <a:chExt cx="1549533" cy="976897"/>
          </a:xfrm>
        </p:grpSpPr>
        <p:sp>
          <p:nvSpPr>
            <p:cNvPr id="5" name="TextBox 4"/>
            <p:cNvSpPr txBox="1"/>
            <p:nvPr/>
          </p:nvSpPr>
          <p:spPr>
            <a:xfrm>
              <a:off x="892126" y="2872339"/>
              <a:ext cx="1116025" cy="726894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dirty="0">
                  <a:latin typeface="UTM Avo" panose="02040603050506020204" pitchFamily="18" charset="0"/>
                </a:rPr>
                <a:t>Nối</a:t>
              </a:r>
              <a:r>
                <a:rPr lang="en-US" sz="4000" dirty="0">
                  <a:latin typeface="UTM Avo" panose="02040603050506020204" pitchFamily="18" charset="0"/>
                </a:rPr>
                <a:t> </a:t>
              </a:r>
            </a:p>
          </p:txBody>
        </p:sp>
        <p:pic>
          <p:nvPicPr>
            <p:cNvPr id="6" name="Picture 2" descr="cậu bé hoạt hình đang cầm bút chì Hình ảnh | Định dạng hình ảnh ...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52" t="7388" r="21809" b="5884"/>
            <a:stretch/>
          </p:blipFill>
          <p:spPr bwMode="auto">
            <a:xfrm>
              <a:off x="458618" y="2628872"/>
              <a:ext cx="599679" cy="976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Oval 6"/>
          <p:cNvSpPr/>
          <p:nvPr/>
        </p:nvSpPr>
        <p:spPr>
          <a:xfrm>
            <a:off x="3971496" y="3339929"/>
            <a:ext cx="2552132" cy="1228298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âm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0427" y="3327561"/>
            <a:ext cx="2481619" cy="124422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  <a:cs typeface="Times New Roman" pitchFamily="18" charset="0"/>
              </a:rPr>
              <a:t>âp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1880" y="2024625"/>
            <a:ext cx="223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nấm</a:t>
            </a:r>
            <a:r>
              <a:rPr lang="vi-VN" dirty="0">
                <a:latin typeface="+mj-lt"/>
                <a:cs typeface="Times New Roman" pitchFamily="18" charset="0"/>
              </a:rPr>
              <a:t> 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59921" y="2095138"/>
            <a:ext cx="223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mầm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4608" y="6273225"/>
            <a:ext cx="223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tập múa</a:t>
            </a:r>
            <a:r>
              <a:rPr lang="vi-VN" dirty="0">
                <a:latin typeface="+mj-lt"/>
                <a:cs typeface="Times New Roman" pitchFamily="18" charset="0"/>
              </a:rPr>
              <a:t> 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80727" y="6364611"/>
            <a:ext cx="223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sâm cầm </a:t>
            </a:r>
            <a:r>
              <a:rPr lang="vi-VN" sz="3200" dirty="0">
                <a:latin typeface="+mj-lt"/>
                <a:cs typeface="Times New Roman" pitchFamily="18" charset="0"/>
              </a:rPr>
              <a:t> </a:t>
            </a:r>
            <a:endParaRPr lang="en-US" sz="3200" dirty="0">
              <a:latin typeface="+mj-lt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6127913" y="2488649"/>
            <a:ext cx="3684827" cy="9175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53133" y="2488649"/>
            <a:ext cx="1078173" cy="7369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54889" y="4372040"/>
            <a:ext cx="4012441" cy="23747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3738218" y="4099084"/>
            <a:ext cx="3959118" cy="261491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71315" y="2018508"/>
            <a:ext cx="103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ấm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44821" y="2096748"/>
            <a:ext cx="103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ầm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41721" y="6362627"/>
            <a:ext cx="103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âm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78385" y="6362627"/>
            <a:ext cx="130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ầm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62454" y="6273225"/>
            <a:ext cx="1039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ạo_Video_Đập_Lúa">
            <a:hlinkClick r:id="" action="ppaction://media"/>
            <a:extLst>
              <a:ext uri="{FF2B5EF4-FFF2-40B4-BE49-F238E27FC236}">
                <a16:creationId xmlns:a16="http://schemas.microsoft.com/office/drawing/2014/main" id="{C8A65909-5FA6-CB72-E39A-388B2540B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ô hình nuôi cá kèo trong đầm tôm đạt hiệu quả kinh tế cao">
            <a:extLst>
              <a:ext uri="{FF2B5EF4-FFF2-40B4-BE49-F238E27FC236}">
                <a16:creationId xmlns:a16="http://schemas.microsoft.com/office/drawing/2014/main" id="{5B1416AC-CD64-3809-E45D-199D5B96F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644690"/>
            <a:ext cx="8580492" cy="570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161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ẵn sàng cho cuộc sống bình thường mới - Báo An Giang Online">
            <a:extLst>
              <a:ext uri="{FF2B5EF4-FFF2-40B4-BE49-F238E27FC236}">
                <a16:creationId xmlns:a16="http://schemas.microsoft.com/office/drawing/2014/main" id="{8CFD628D-9AFE-2672-ABBE-19066F379F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Sẵn sàng cho cuộc sống bình thường mới - Báo An Giang Online">
            <a:extLst>
              <a:ext uri="{FF2B5EF4-FFF2-40B4-BE49-F238E27FC236}">
                <a16:creationId xmlns:a16="http://schemas.microsoft.com/office/drawing/2014/main" id="{12C95A01-2450-337B-A390-C3E36FFA2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54" y="605559"/>
            <a:ext cx="9522691" cy="595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54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27" y="413750"/>
            <a:ext cx="11346873" cy="588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67" b="13699"/>
          <a:stretch>
            <a:fillRect/>
          </a:stretch>
        </p:blipFill>
        <p:spPr bwMode="auto">
          <a:xfrm>
            <a:off x="1" y="837963"/>
            <a:ext cx="2244435" cy="451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8" t="62965" r="56250" b="7773"/>
          <a:stretch>
            <a:fillRect/>
          </a:stretch>
        </p:blipFill>
        <p:spPr bwMode="auto">
          <a:xfrm>
            <a:off x="3252510" y="5253459"/>
            <a:ext cx="1541163" cy="115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3" r="73541" b="16478"/>
          <a:stretch>
            <a:fillRect/>
          </a:stretch>
        </p:blipFill>
        <p:spPr bwMode="auto">
          <a:xfrm>
            <a:off x="360218" y="4579671"/>
            <a:ext cx="3225799" cy="164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2"/>
          <a:stretch>
            <a:fillRect/>
          </a:stretch>
        </p:blipFill>
        <p:spPr bwMode="auto">
          <a:xfrm>
            <a:off x="0" y="5299127"/>
            <a:ext cx="12192000" cy="155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3" t="72038" r="27708" b="2032"/>
          <a:stretch>
            <a:fillRect/>
          </a:stretch>
        </p:blipFill>
        <p:spPr bwMode="auto">
          <a:xfrm>
            <a:off x="4875645" y="5189787"/>
            <a:ext cx="4838700" cy="164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12" t="56668" r="3960" b="27"/>
          <a:stretch>
            <a:fillRect/>
          </a:stretch>
        </p:blipFill>
        <p:spPr bwMode="auto">
          <a:xfrm>
            <a:off x="10136193" y="4736349"/>
            <a:ext cx="2055807" cy="205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urved Connector 9"/>
          <p:cNvCxnSpPr/>
          <p:nvPr/>
        </p:nvCxnSpPr>
        <p:spPr>
          <a:xfrm rot="5400000">
            <a:off x="9104607" y="2671195"/>
            <a:ext cx="3920836" cy="1375931"/>
          </a:xfrm>
          <a:prstGeom prst="curvedConnector3">
            <a:avLst>
              <a:gd name="adj1" fmla="val 50000"/>
            </a:avLst>
          </a:prstGeom>
          <a:noFill/>
          <a:ln w="3175" cap="flat" cmpd="sng" algn="ctr">
            <a:solidFill>
              <a:srgbClr val="56BE80"/>
            </a:solidFill>
            <a:prstDash val="solid"/>
          </a:ln>
          <a:effectLst/>
        </p:spPr>
      </p:cxnSp>
      <p:grpSp>
        <p:nvGrpSpPr>
          <p:cNvPr id="11" name="Group 10"/>
          <p:cNvGrpSpPr/>
          <p:nvPr/>
        </p:nvGrpSpPr>
        <p:grpSpPr>
          <a:xfrm>
            <a:off x="3949863" y="413750"/>
            <a:ext cx="4167600" cy="997527"/>
            <a:chOff x="4576901" y="50544"/>
            <a:chExt cx="3642248" cy="997527"/>
          </a:xfrm>
        </p:grpSpPr>
        <p:sp>
          <p:nvSpPr>
            <p:cNvPr id="12" name="Rounded Rectangle 11"/>
            <p:cNvSpPr/>
            <p:nvPr/>
          </p:nvSpPr>
          <p:spPr>
            <a:xfrm>
              <a:off x="5409129" y="50544"/>
              <a:ext cx="2810020" cy="832355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b="1" dirty="0">
                  <a:solidFill>
                    <a:srgbClr val="FFFFFF"/>
                  </a:solidFill>
                  <a:latin typeface="+mj-lt"/>
                  <a:cs typeface="Times New Roman" pitchFamily="18" charset="0"/>
                </a:rPr>
                <a:t>Ghép đúng</a:t>
              </a:r>
              <a:endParaRPr lang="en-US" sz="3600" b="1" dirty="0">
                <a:solidFill>
                  <a:srgbClr val="FFFFFF"/>
                </a:solidFill>
                <a:latin typeface="+mj-lt"/>
                <a:cs typeface="Times New Roman" pitchFamily="18" charset="0"/>
              </a:endParaRPr>
            </a:p>
          </p:txBody>
        </p:sp>
        <p:pic>
          <p:nvPicPr>
            <p:cNvPr id="13" name="Picture 2" descr="hình ảnh hoạt hình của cô bé hoạt hình bay bằng bút chì Hình ảnh ...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7" t="21098" r="5287" b="27979"/>
            <a:stretch/>
          </p:blipFill>
          <p:spPr bwMode="auto">
            <a:xfrm flipH="1">
              <a:off x="4576901" y="50544"/>
              <a:ext cx="1113946" cy="997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Flowchart: Punched Tape 13"/>
          <p:cNvSpPr/>
          <p:nvPr/>
        </p:nvSpPr>
        <p:spPr>
          <a:xfrm>
            <a:off x="2964874" y="1433710"/>
            <a:ext cx="2536040" cy="1066800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a) Đầm </a:t>
            </a:r>
            <a:endParaRPr lang="en-US" sz="4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Flowchart: Punched Tape 14"/>
          <p:cNvSpPr/>
          <p:nvPr/>
        </p:nvSpPr>
        <p:spPr>
          <a:xfrm>
            <a:off x="2978726" y="2777599"/>
            <a:ext cx="2355272" cy="1066800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b) Đập </a:t>
            </a:r>
            <a:endParaRPr lang="en-US" sz="4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Flowchart: Punched Tape 15"/>
          <p:cNvSpPr/>
          <p:nvPr/>
        </p:nvSpPr>
        <p:spPr>
          <a:xfrm>
            <a:off x="2978728" y="4066072"/>
            <a:ext cx="2355272" cy="1066800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c) Tấp </a:t>
            </a:r>
            <a:endParaRPr lang="en-US" sz="4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Flowchart: Punched Tape 16"/>
          <p:cNvSpPr/>
          <p:nvPr/>
        </p:nvSpPr>
        <p:spPr>
          <a:xfrm>
            <a:off x="7592292" y="1489128"/>
            <a:ext cx="2355272" cy="1066800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1) nập </a:t>
            </a:r>
            <a:endParaRPr lang="en-US" sz="4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Flowchart: Punched Tape 17"/>
          <p:cNvSpPr/>
          <p:nvPr/>
        </p:nvSpPr>
        <p:spPr>
          <a:xfrm>
            <a:off x="7647709" y="2777599"/>
            <a:ext cx="2355272" cy="1066800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2) cá </a:t>
            </a:r>
            <a:endParaRPr lang="en-US" sz="4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Flowchart: Punched Tape 18"/>
          <p:cNvSpPr/>
          <p:nvPr/>
        </p:nvSpPr>
        <p:spPr>
          <a:xfrm>
            <a:off x="7661564" y="4121490"/>
            <a:ext cx="2355272" cy="1066800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3) lúa </a:t>
            </a:r>
            <a:endParaRPr lang="en-US" sz="4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endCxn id="19" idx="1"/>
          </p:cNvCxnSpPr>
          <p:nvPr/>
        </p:nvCxnSpPr>
        <p:spPr>
          <a:xfrm>
            <a:off x="5361710" y="3366419"/>
            <a:ext cx="2299854" cy="128847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8" idx="1"/>
          </p:cNvCxnSpPr>
          <p:nvPr/>
        </p:nvCxnSpPr>
        <p:spPr>
          <a:xfrm>
            <a:off x="5306291" y="2084872"/>
            <a:ext cx="2341418" cy="122612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</p:cNvCxnSpPr>
          <p:nvPr/>
        </p:nvCxnSpPr>
        <p:spPr>
          <a:xfrm flipV="1">
            <a:off x="5334000" y="2542073"/>
            <a:ext cx="2396837" cy="205739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E0000EA1-D218-37EF-62A3-0EBE415BA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2).png">
            <a:extLst>
              <a:ext uri="{FF2B5EF4-FFF2-40B4-BE49-F238E27FC236}">
                <a16:creationId xmlns:a16="http://schemas.microsoft.com/office/drawing/2014/main" id="{D8ACF2B9-8FF2-3249-2E96-9B38BB48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841"/>
            <a:ext cx="12192000" cy="2827608"/>
          </a:xfrm>
          <a:prstGeom prst="rect">
            <a:avLst/>
          </a:prstGeom>
        </p:spPr>
      </p:pic>
      <p:pic>
        <p:nvPicPr>
          <p:cNvPr id="3" name="Picture 2" descr="image (4).png">
            <a:extLst>
              <a:ext uri="{FF2B5EF4-FFF2-40B4-BE49-F238E27FC236}">
                <a16:creationId xmlns:a16="http://schemas.microsoft.com/office/drawing/2014/main" id="{10CFA56E-440A-71D6-7EE6-AA330B047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385413"/>
            <a:ext cx="12192001" cy="3472587"/>
          </a:xfrm>
          <a:prstGeom prst="rect">
            <a:avLst/>
          </a:prstGeom>
        </p:spPr>
      </p:pic>
      <p:pic>
        <p:nvPicPr>
          <p:cNvPr id="4" name="Picture 3" descr="39495461-little-boy-reading-a-blue-book-a-little-cute-boy-reading-a-blue-book-w_09072021.jpg">
            <a:extLst>
              <a:ext uri="{FF2B5EF4-FFF2-40B4-BE49-F238E27FC236}">
                <a16:creationId xmlns:a16="http://schemas.microsoft.com/office/drawing/2014/main" id="{DE87CB55-1AC5-549F-B79C-811CAEC74D5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7622" y="374075"/>
            <a:ext cx="1551709" cy="108065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D1D0B1-6863-C912-389C-601A5626FB15}"/>
              </a:ext>
            </a:extLst>
          </p:cNvPr>
          <p:cNvCxnSpPr>
            <a:cxnSpLocks/>
          </p:cNvCxnSpPr>
          <p:nvPr/>
        </p:nvCxnSpPr>
        <p:spPr>
          <a:xfrm>
            <a:off x="5399240" y="2526147"/>
            <a:ext cx="21283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519988-02BE-EC69-9396-5F9E975BD431}"/>
              </a:ext>
            </a:extLst>
          </p:cNvPr>
          <p:cNvCxnSpPr>
            <a:cxnSpLocks/>
          </p:cNvCxnSpPr>
          <p:nvPr/>
        </p:nvCxnSpPr>
        <p:spPr>
          <a:xfrm>
            <a:off x="1977166" y="2946402"/>
            <a:ext cx="18651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4D4E631-2D67-5AD9-E117-143BD828B45E}"/>
              </a:ext>
            </a:extLst>
          </p:cNvPr>
          <p:cNvCxnSpPr>
            <a:cxnSpLocks/>
          </p:cNvCxnSpPr>
          <p:nvPr/>
        </p:nvCxnSpPr>
        <p:spPr>
          <a:xfrm>
            <a:off x="4880280" y="3429000"/>
            <a:ext cx="15831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C1BB76-3F9E-422F-EAB3-DABAE56D745D}"/>
              </a:ext>
            </a:extLst>
          </p:cNvPr>
          <p:cNvCxnSpPr>
            <a:cxnSpLocks/>
          </p:cNvCxnSpPr>
          <p:nvPr/>
        </p:nvCxnSpPr>
        <p:spPr>
          <a:xfrm>
            <a:off x="7527636" y="3429000"/>
            <a:ext cx="15831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05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04" y="1929383"/>
            <a:ext cx="6535702" cy="3723587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rot="1281798">
            <a:off x="7386374" y="1841565"/>
            <a:ext cx="4669900" cy="3299127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72350" y="2769360"/>
            <a:ext cx="4478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Thư giãn </a:t>
            </a:r>
            <a:endParaRPr lang="en-US" sz="72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9437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ate.com - Chiếc bụng đói Tiên Cookieft Thanh Ngân Chú Heo Tham Ăn bé Cuabi_v720P">
            <a:hlinkClick r:id="" action="ppaction://media"/>
            <a:extLst>
              <a:ext uri="{FF2B5EF4-FFF2-40B4-BE49-F238E27FC236}">
                <a16:creationId xmlns:a16="http://schemas.microsoft.com/office/drawing/2014/main" id="{48958A21-B384-463C-9CF0-DD50E6C1D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2882"/>
            <a:ext cx="12192000" cy="642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0349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385413"/>
            <a:ext cx="12192001" cy="3472587"/>
          </a:xfrm>
          <a:prstGeom prst="rect">
            <a:avLst/>
          </a:prstGeom>
        </p:spPr>
      </p:pic>
      <p:pic>
        <p:nvPicPr>
          <p:cNvPr id="3" name="Picture 2" descr="image (2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8" y="852030"/>
            <a:ext cx="12192000" cy="2827608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526473" y="1884220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3768438" y="1870365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7550728" y="1814948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0" y="2272148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3962401" y="2355275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6719456" y="2369129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75855" y="2327566"/>
            <a:ext cx="2840181" cy="138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90109" y="2341420"/>
            <a:ext cx="3435927" cy="277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800110" y="2396839"/>
            <a:ext cx="1260763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32509" y="2840184"/>
            <a:ext cx="3422073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00946" y="2826331"/>
            <a:ext cx="1149927" cy="138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71855" y="2840184"/>
            <a:ext cx="3837709" cy="277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63237" y="3325093"/>
            <a:ext cx="3241963" cy="2770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76255" y="3311238"/>
            <a:ext cx="6012872" cy="138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Flowchart: Connector 18"/>
          <p:cNvSpPr/>
          <p:nvPr/>
        </p:nvSpPr>
        <p:spPr>
          <a:xfrm>
            <a:off x="5264729" y="2382983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569527" y="2840184"/>
            <a:ext cx="914400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139056" y="2840186"/>
            <a:ext cx="748144" cy="1385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/>
          <p:cNvSpPr/>
          <p:nvPr/>
        </p:nvSpPr>
        <p:spPr>
          <a:xfrm>
            <a:off x="10820401" y="2382984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9462655" y="2369130"/>
            <a:ext cx="2189018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Flowchart: Connector 23"/>
          <p:cNvSpPr/>
          <p:nvPr/>
        </p:nvSpPr>
        <p:spPr>
          <a:xfrm>
            <a:off x="9171711" y="1801093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>
            <a:off x="3505200" y="2790095"/>
            <a:ext cx="637310" cy="407668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26" name="Picture 25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73205" y="432132"/>
            <a:ext cx="1551709" cy="1080655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9" grpId="0" animBg="1"/>
      <p:bldP spid="22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255886" y="1448317"/>
            <a:ext cx="4967785" cy="313362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âm</a:t>
            </a:r>
            <a:endParaRPr lang="en-US" sz="10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470245" cy="1965276"/>
          </a:xfrm>
          <a:prstGeom prst="rect">
            <a:avLst/>
          </a:prstGeom>
        </p:spPr>
      </p:pic>
      <p:pic>
        <p:nvPicPr>
          <p:cNvPr id="10" name="Picture 9" descr="1-mau_slide_powerpoint_dep_ctu.vn_(4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763" y="0"/>
            <a:ext cx="1733549" cy="1322614"/>
          </a:xfrm>
          <a:prstGeom prst="rect">
            <a:avLst/>
          </a:prstGeom>
        </p:spPr>
      </p:pic>
      <p:pic>
        <p:nvPicPr>
          <p:cNvPr id="12" name="Picture 11" descr="Ảnh-động-slide-học-tập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oy-5888240_960_7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844"/>
            <a:ext cx="6109856" cy="57767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34240" y="1823898"/>
            <a:ext cx="36569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Những ý nào đúng ?</a:t>
            </a:r>
            <a:endParaRPr lang="en-US" sz="40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1" name="Picture 20" descr="2-ctu.vn_anh_dong_mau_slide_powerpoint_dep_(1)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485" y="994062"/>
            <a:ext cx="1119189" cy="197081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329054" y="1510145"/>
            <a:ext cx="4613563" cy="81741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a) Bé Lê </a:t>
            </a:r>
            <a:r>
              <a:rPr lang="en-US" sz="2800" b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chả</a:t>
            </a:r>
            <a:r>
              <a:rPr lang="vi-VN" sz="28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mê ti vi</a:t>
            </a:r>
            <a:endParaRPr lang="en-US" sz="2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315201" y="3020290"/>
            <a:ext cx="4696690" cy="81741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b) Bé Lê sợ cá mập 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01344" y="4516582"/>
            <a:ext cx="4890655" cy="817419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+mj-lt"/>
                <a:cs typeface="Times New Roman" pitchFamily="18" charset="0"/>
              </a:rPr>
              <a:t>c) Có má, bé Lê chả sợ nữa 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23862" y="4571147"/>
            <a:ext cx="885900" cy="789709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124500" y="3061854"/>
            <a:ext cx="885900" cy="789709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6165424" y="1537854"/>
            <a:ext cx="885900" cy="789709"/>
          </a:xfrm>
          <a:prstGeom prst="round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-Shape 27"/>
          <p:cNvSpPr/>
          <p:nvPr/>
        </p:nvSpPr>
        <p:spPr>
          <a:xfrm rot="18531968">
            <a:off x="6280101" y="3175702"/>
            <a:ext cx="657035" cy="395760"/>
          </a:xfrm>
          <a:prstGeom prst="corner">
            <a:avLst/>
          </a:prstGeom>
          <a:solidFill>
            <a:srgbClr val="FF0000"/>
          </a:solidFill>
          <a:ln>
            <a:solidFill>
              <a:srgbClr val="FF8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-Shape 28"/>
          <p:cNvSpPr/>
          <p:nvPr/>
        </p:nvSpPr>
        <p:spPr>
          <a:xfrm rot="18531968">
            <a:off x="6280101" y="4796685"/>
            <a:ext cx="657035" cy="395760"/>
          </a:xfrm>
          <a:prstGeom prst="corner">
            <a:avLst/>
          </a:prstGeom>
          <a:solidFill>
            <a:srgbClr val="FF0000"/>
          </a:solidFill>
          <a:ln>
            <a:solidFill>
              <a:srgbClr val="FF81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4-ctu.vn_anh_dong_mau_slide_powerpoint_dep_(15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9415" y="5401994"/>
            <a:ext cx="1922585" cy="14560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3841"/>
            <a:ext cx="12192000" cy="2827608"/>
          </a:xfrm>
          <a:prstGeom prst="rect">
            <a:avLst/>
          </a:prstGeom>
        </p:spPr>
      </p:pic>
      <p:pic>
        <p:nvPicPr>
          <p:cNvPr id="3" name="Picture 2" descr="image (4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385413"/>
            <a:ext cx="12192001" cy="3472587"/>
          </a:xfrm>
          <a:prstGeom prst="rect">
            <a:avLst/>
          </a:prstGeom>
        </p:spPr>
      </p:pic>
      <p:pic>
        <p:nvPicPr>
          <p:cNvPr id="4" name="Picture 3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7622" y="374075"/>
            <a:ext cx="1551709" cy="1080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38913"/>
            <a:ext cx="12191999" cy="64190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5569" y="2078797"/>
            <a:ext cx="5374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Tập viết </a:t>
            </a:r>
            <a:endParaRPr lang="en-US" sz="96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4201" y="1431097"/>
            <a:ext cx="1330037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checke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475" y="485775"/>
            <a:ext cx="840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2060"/>
                </a:solidFill>
              </a:rPr>
              <a:t>Quan sát</a:t>
            </a:r>
            <a:endParaRPr lang="en-US" sz="6000" b="1" dirty="0">
              <a:solidFill>
                <a:srgbClr val="002060"/>
              </a:solidFill>
            </a:endParaRPr>
          </a:p>
        </p:txBody>
      </p:sp>
      <p:pic>
        <p:nvPicPr>
          <p:cNvPr id="5" name="tập viết âm âp">
            <a:hlinkClick r:id="" action="ppaction://media"/>
            <a:extLst>
              <a:ext uri="{FF2B5EF4-FFF2-40B4-BE49-F238E27FC236}">
                <a16:creationId xmlns:a16="http://schemas.microsoft.com/office/drawing/2014/main" id="{2ABC2A59-4722-4201-A36E-5D3C32BD8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1480"/>
            <a:ext cx="12192000" cy="644651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7" y="571500"/>
            <a:ext cx="4693919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3124" y="485774"/>
            <a:ext cx="4757927" cy="6372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1184709">
            <a:off x="1367058" y="3686429"/>
            <a:ext cx="37433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  </a:t>
            </a:r>
            <a:r>
              <a:rPr lang="vi-VN" sz="3600" b="1" dirty="0">
                <a:solidFill>
                  <a:srgbClr val="002060"/>
                </a:solidFill>
              </a:rPr>
              <a:t>Độ cao 2 li </a:t>
            </a:r>
            <a:endParaRPr lang="en-SG" sz="3600" b="1" dirty="0">
              <a:solidFill>
                <a:srgbClr val="002060"/>
              </a:solidFill>
            </a:endParaRP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là các con chữ: 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â,m,u,c,a</a:t>
            </a:r>
            <a:endParaRPr lang="en-US" sz="4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359921">
            <a:off x="7260771" y="3624852"/>
            <a:ext cx="3235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 Độ cao 4 li</a:t>
            </a:r>
            <a:endParaRPr lang="en-SG" sz="3600" b="1" dirty="0">
              <a:solidFill>
                <a:srgbClr val="002060"/>
              </a:solidFill>
            </a:endParaRPr>
          </a:p>
          <a:p>
            <a:pPr algn="ctr"/>
            <a:r>
              <a:rPr lang="vi-VN" sz="3600" b="1" dirty="0">
                <a:solidFill>
                  <a:srgbClr val="002060"/>
                </a:solidFill>
              </a:rPr>
              <a:t>là các con chữ: </a:t>
            </a:r>
            <a:r>
              <a:rPr lang="vi-VN" sz="4800" b="1" dirty="0">
                <a:solidFill>
                  <a:srgbClr val="002060"/>
                </a:solidFill>
                <a:latin typeface="HP001 4 hàng" pitchFamily="34" charset="0"/>
              </a:rPr>
              <a:t>p</a:t>
            </a:r>
            <a:endParaRPr lang="en-US" sz="4800" b="1" dirty="0">
              <a:solidFill>
                <a:srgbClr val="002060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2).png"/>
          <p:cNvPicPr>
            <a:picLocks noChangeAspect="1"/>
          </p:cNvPicPr>
          <p:nvPr/>
        </p:nvPicPr>
        <p:blipFill>
          <a:blip r:embed="rId3"/>
          <a:srcRect l="7031" t="24946" r="11172" b="28901"/>
          <a:stretch>
            <a:fillRect/>
          </a:stretch>
        </p:blipFill>
        <p:spPr>
          <a:xfrm>
            <a:off x="0" y="2057400"/>
            <a:ext cx="12192000" cy="3257550"/>
          </a:xfrm>
          <a:prstGeom prst="rect">
            <a:avLst/>
          </a:prstGeom>
        </p:spPr>
      </p:pic>
      <p:pic>
        <p:nvPicPr>
          <p:cNvPr id="4" name="Picture 3" descr="AW31120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518" y="0"/>
            <a:ext cx="3048000" cy="28575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702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D507ADCE-A7C7-0D6D-B5F9-BAA59DB89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5">
            <a:extLst>
              <a:ext uri="{FF2B5EF4-FFF2-40B4-BE49-F238E27FC236}">
                <a16:creationId xmlns:a16="http://schemas.microsoft.com/office/drawing/2014/main" id="{E54C575C-DF94-E408-6064-B2356111F7BF}"/>
              </a:ext>
            </a:extLst>
          </p:cNvPr>
          <p:cNvGrpSpPr/>
          <p:nvPr/>
        </p:nvGrpSpPr>
        <p:grpSpPr>
          <a:xfrm>
            <a:off x="4449169" y="2777898"/>
            <a:ext cx="3193038" cy="2250830"/>
            <a:chOff x="3810000" y="1447800"/>
            <a:chExt cx="2209800" cy="1524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251F03-CAD0-2413-C01B-843B818542BB}"/>
                </a:ext>
              </a:extLst>
            </p:cNvPr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âm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5F688C-5D38-4A8B-90CC-B95B818E62DD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â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7AB85E7-A00C-707F-2773-CB5034DC3A11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9" name="Picture 18" descr="4-ctu.vn_anh_dong_mau_slide_powerpoint_dep_(152).gif">
            <a:extLst>
              <a:ext uri="{FF2B5EF4-FFF2-40B4-BE49-F238E27FC236}">
                <a16:creationId xmlns:a16="http://schemas.microsoft.com/office/drawing/2014/main" id="{FDA6020C-45C5-76BE-A6B1-81135D92F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790" y="5268036"/>
            <a:ext cx="2108508" cy="15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32909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835BD-A487-16B3-065F-6F3D25978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h-dong-powerpoint-vo-tay_013558838.gif">
            <a:extLst>
              <a:ext uri="{FF2B5EF4-FFF2-40B4-BE49-F238E27FC236}">
                <a16:creationId xmlns:a16="http://schemas.microsoft.com/office/drawing/2014/main" id="{C60FA28A-0EA9-6DA2-BBC1-778BE977D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470245" cy="1965276"/>
          </a:xfrm>
          <a:prstGeom prst="rect">
            <a:avLst/>
          </a:prstGeom>
        </p:spPr>
      </p:pic>
      <p:pic>
        <p:nvPicPr>
          <p:cNvPr id="10" name="Picture 9" descr="1-mau_slide_powerpoint_dep_ctu.vn_(4).gif">
            <a:extLst>
              <a:ext uri="{FF2B5EF4-FFF2-40B4-BE49-F238E27FC236}">
                <a16:creationId xmlns:a16="http://schemas.microsoft.com/office/drawing/2014/main" id="{85D3FDD3-D5DB-DE6C-410F-4EA5274F3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763" y="0"/>
            <a:ext cx="1733549" cy="1322614"/>
          </a:xfrm>
          <a:prstGeom prst="rect">
            <a:avLst/>
          </a:prstGeom>
        </p:spPr>
      </p:pic>
      <p:pic>
        <p:nvPicPr>
          <p:cNvPr id="12" name="Picture 11" descr="Ảnh-động-slide-học-tập.gif">
            <a:extLst>
              <a:ext uri="{FF2B5EF4-FFF2-40B4-BE49-F238E27FC236}">
                <a16:creationId xmlns:a16="http://schemas.microsoft.com/office/drawing/2014/main" id="{C4247F55-F1E3-B455-C770-7ABD88E15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2082BEB-1F96-18A7-0DA7-4113BCF7C7EF}"/>
              </a:ext>
            </a:extLst>
          </p:cNvPr>
          <p:cNvSpPr/>
          <p:nvPr/>
        </p:nvSpPr>
        <p:spPr>
          <a:xfrm>
            <a:off x="3653051" y="1397434"/>
            <a:ext cx="4885898" cy="307903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âp</a:t>
            </a:r>
            <a:endParaRPr lang="en-US" sz="10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5073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0996EF31-12E2-DFAB-693D-59E0899B5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>
            <a:extLst>
              <a:ext uri="{FF2B5EF4-FFF2-40B4-BE49-F238E27FC236}">
                <a16:creationId xmlns:a16="http://schemas.microsoft.com/office/drawing/2014/main" id="{33D94CCF-4929-CDF8-ABB6-7F2EE72CFB8F}"/>
              </a:ext>
            </a:extLst>
          </p:cNvPr>
          <p:cNvGrpSpPr/>
          <p:nvPr/>
        </p:nvGrpSpPr>
        <p:grpSpPr>
          <a:xfrm>
            <a:off x="4244451" y="2805195"/>
            <a:ext cx="3193038" cy="2250830"/>
            <a:chOff x="3810000" y="1447800"/>
            <a:chExt cx="2209800" cy="1524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6D3DDF-93B7-69C8-9EEF-22B4C4AACDAE}"/>
                </a:ext>
              </a:extLst>
            </p:cNvPr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âp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A162DA9-F7A4-188A-B1C4-4100960846E0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â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C15AAC-3C02-566A-76A2-B0A37D3BB7E8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702695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sspng-cartoon-thought-royalty-free-thinking-boy-5a82dbd354ddf4.51289466151852539534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983"/>
            <a:ext cx="12192000" cy="5999017"/>
          </a:xfrm>
          <a:prstGeom prst="rect">
            <a:avLst/>
          </a:prstGeom>
        </p:spPr>
      </p:pic>
      <p:pic>
        <p:nvPicPr>
          <p:cNvPr id="5" name="Picture 4" descr="2-mau_slide_powerpoint_dep_ctu.vn_(62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78582"/>
            <a:ext cx="1551709" cy="1579418"/>
          </a:xfrm>
          <a:prstGeom prst="rect">
            <a:avLst/>
          </a:prstGeom>
        </p:spPr>
      </p:pic>
      <p:pic>
        <p:nvPicPr>
          <p:cNvPr id="6" name="Picture 5" descr="6-mau_slide_powerpoint_dep_ctu.vn_(8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281" y="1607127"/>
            <a:ext cx="1354282" cy="12053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96290" y="1510146"/>
            <a:ext cx="2646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latin typeface="+mj-lt"/>
                <a:cs typeface="Times New Roman" pitchFamily="18" charset="0"/>
              </a:rPr>
              <a:t>âm</a:t>
            </a:r>
            <a:endParaRPr lang="en-US" sz="7200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62109" y="1510145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latin typeface="+mj-lt"/>
                <a:cs typeface="Times New Roman" pitchFamily="18" charset="0"/>
              </a:rPr>
              <a:t>âp</a:t>
            </a:r>
            <a:endParaRPr lang="en-US" sz="7200" b="1" dirty="0"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210" y="1496290"/>
            <a:ext cx="119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56963" y="1496290"/>
            <a:ext cx="1191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</a:t>
            </a:r>
            <a:endParaRPr lang="en-US" sz="7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912"/>
            <a:ext cx="12192000" cy="6419088"/>
          </a:xfrm>
          <a:prstGeom prst="rect">
            <a:avLst/>
          </a:prstGeom>
        </p:spPr>
      </p:pic>
      <p:pic>
        <p:nvPicPr>
          <p:cNvPr id="5" name="Picture 4" descr="Nhân sâm 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1" y="1200727"/>
            <a:ext cx="4492331" cy="3648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993897" y="4930505"/>
            <a:ext cx="3794078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+mj-lt"/>
                <a:cs typeface="Times New Roman" pitchFamily="18" charset="0"/>
              </a:rPr>
              <a:t>c</a:t>
            </a:r>
            <a:r>
              <a:rPr lang="vi-VN" sz="5400" b="1" dirty="0">
                <a:latin typeface="+mj-lt"/>
                <a:cs typeface="Times New Roman" pitchFamily="18" charset="0"/>
              </a:rPr>
              <a:t>ủ sâm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0936" y="4930505"/>
            <a:ext cx="13436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8710" y="1956345"/>
            <a:ext cx="2188934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6000" b="1" dirty="0">
                <a:latin typeface="Century Gothic" panose="020B0502020202020204" pitchFamily="34" charset="0"/>
                <a:cs typeface="Times New Roman" pitchFamily="18" charset="0"/>
              </a:rPr>
              <a:t>s</a:t>
            </a:r>
            <a:r>
              <a:rPr lang="vi-VN" sz="6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</a:t>
            </a:r>
            <a:r>
              <a:rPr lang="en-US" sz="60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530453" y="2879675"/>
            <a:ext cx="832516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s</a:t>
            </a:r>
            <a:endParaRPr lang="en-US" sz="60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69220" y="2886499"/>
            <a:ext cx="1378424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â</a:t>
            </a:r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m</a:t>
            </a:r>
          </a:p>
        </p:txBody>
      </p:sp>
      <p:pic>
        <p:nvPicPr>
          <p:cNvPr id="19" name="Picture 18" descr="4-ctu.vn_anh_dong_mau_slide_powerpoint_dep_(15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0790" y="5268036"/>
            <a:ext cx="2108508" cy="1589964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4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727" y="1823286"/>
            <a:ext cx="3751403" cy="32114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7" name="Tạo_Video_Cá_Mập_Dưới_Đại_Dương">
            <a:hlinkClick r:id="" action="ppaction://media"/>
            <a:extLst>
              <a:ext uri="{FF2B5EF4-FFF2-40B4-BE49-F238E27FC236}">
                <a16:creationId xmlns:a16="http://schemas.microsoft.com/office/drawing/2014/main" id="{2EB410B2-6A06-F67F-60C1-A23344E8D3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366" y="988290"/>
            <a:ext cx="10833568" cy="4793673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>
          <a:extLst>
            <a:ext uri="{FF2B5EF4-FFF2-40B4-BE49-F238E27FC236}">
              <a16:creationId xmlns:a16="http://schemas.microsoft.com/office/drawing/2014/main" id="{C9CE1FCD-C8F8-4830-FB10-897BC7306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silde-dep-tinh-te-chuyen-nghiep-nhat.jpg">
            <a:extLst>
              <a:ext uri="{FF2B5EF4-FFF2-40B4-BE49-F238E27FC236}">
                <a16:creationId xmlns:a16="http://schemas.microsoft.com/office/drawing/2014/main" id="{A2E2BC72-C218-25E3-FED6-97ADF15E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39589"/>
            <a:ext cx="12192000" cy="5718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AB398-F648-3C7F-FEED-F0E0A9A09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45" y="1394691"/>
            <a:ext cx="3751403" cy="32114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23F3B7-D03E-17EB-2D02-B78C09647D5A}"/>
              </a:ext>
            </a:extLst>
          </p:cNvPr>
          <p:cNvSpPr txBox="1"/>
          <p:nvPr/>
        </p:nvSpPr>
        <p:spPr>
          <a:xfrm>
            <a:off x="640266" y="4896878"/>
            <a:ext cx="3213474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Times New Roman" pitchFamily="18" charset="0"/>
              </a:rPr>
              <a:t>c</a:t>
            </a:r>
            <a:r>
              <a:rPr lang="vi-VN" sz="4400" b="1" dirty="0">
                <a:latin typeface="+mj-lt"/>
                <a:cs typeface="Times New Roman" pitchFamily="18" charset="0"/>
              </a:rPr>
              <a:t>á mập</a:t>
            </a:r>
            <a:endParaRPr lang="en-US" sz="4400" b="1" dirty="0">
              <a:latin typeface="+mj-lt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E26577-CEB9-E9CD-E9DC-975A79DE4B14}"/>
              </a:ext>
            </a:extLst>
          </p:cNvPr>
          <p:cNvSpPr/>
          <p:nvPr/>
        </p:nvSpPr>
        <p:spPr>
          <a:xfrm>
            <a:off x="2433964" y="4896878"/>
            <a:ext cx="9749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4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endParaRPr lang="en-US" sz="4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7CCAD5-1B42-C664-8F53-B422D7A2CF4A}"/>
              </a:ext>
            </a:extLst>
          </p:cNvPr>
          <p:cNvSpPr txBox="1"/>
          <p:nvPr/>
        </p:nvSpPr>
        <p:spPr>
          <a:xfrm>
            <a:off x="6483045" y="2318013"/>
            <a:ext cx="218893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>
                <a:latin typeface="+mj-lt"/>
                <a:cs typeface="Times New Roman" pitchFamily="18" charset="0"/>
              </a:rPr>
              <a:t>m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88A07F4-E0B4-15DB-16AE-B21F0601FDFF}"/>
              </a:ext>
            </a:extLst>
          </p:cNvPr>
          <p:cNvSpPr/>
          <p:nvPr/>
        </p:nvSpPr>
        <p:spPr>
          <a:xfrm>
            <a:off x="6483045" y="3241343"/>
            <a:ext cx="832516" cy="7779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m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9BF59DB-CDBF-09E4-EAE7-72A6EEB2B9E1}"/>
              </a:ext>
            </a:extLst>
          </p:cNvPr>
          <p:cNvSpPr/>
          <p:nvPr/>
        </p:nvSpPr>
        <p:spPr>
          <a:xfrm>
            <a:off x="7304558" y="3234519"/>
            <a:ext cx="1378424" cy="7642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ập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31208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2424</TotalTime>
  <Words>189</Words>
  <Application>Microsoft Office PowerPoint</Application>
  <PresentationFormat>Widescreen</PresentationFormat>
  <Paragraphs>73</Paragraphs>
  <Slides>27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UTM Avo</vt:lpstr>
      <vt:lpstr>Century Gothic</vt:lpstr>
      <vt:lpstr>.VnAvant</vt:lpstr>
      <vt:lpstr>Arial</vt:lpstr>
      <vt:lpstr>Times New Roman</vt:lpstr>
      <vt:lpstr>HP001 4 hàng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81</cp:revision>
  <dcterms:created xsi:type="dcterms:W3CDTF">2021-11-01T08:16:43Z</dcterms:created>
  <dcterms:modified xsi:type="dcterms:W3CDTF">2025-10-27T05:27:20Z</dcterms:modified>
</cp:coreProperties>
</file>