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3"/>
  </p:notesMasterIdLst>
  <p:sldIdLst>
    <p:sldId id="304" r:id="rId3"/>
    <p:sldId id="307" r:id="rId4"/>
    <p:sldId id="311" r:id="rId5"/>
    <p:sldId id="309" r:id="rId6"/>
    <p:sldId id="310" r:id="rId7"/>
    <p:sldId id="305" r:id="rId8"/>
    <p:sldId id="299" r:id="rId9"/>
    <p:sldId id="312" r:id="rId10"/>
    <p:sldId id="313" r:id="rId11"/>
    <p:sldId id="3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26/10/2025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4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  <p:sldLayoutId id="2147483699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.xml"/><Relationship Id="rId7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"/>
            <a:ext cx="12108873" cy="1117599"/>
          </a:xfrm>
        </p:spPr>
        <p:txBody>
          <a:bodyPr/>
          <a:lstStyle/>
          <a:p>
            <a:r>
              <a:rPr lang="en-US" dirty="0" err="1" smtClean="0">
                <a:latin typeface="HP001 4 hàng" pitchFamily="34" charset="0"/>
              </a:rPr>
              <a:t>Bài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1:</a:t>
            </a:r>
            <a:endParaRPr lang="en-US" dirty="0">
              <a:latin typeface="HP001 4 hàng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751946"/>
            <a:ext cx="9059333" cy="553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=""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=""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=""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=""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1CDFCFCB-B261-40CD-92EB-24B3955A340E}"/>
              </a:ext>
            </a:extLst>
          </p:cNvPr>
          <p:cNvGrpSpPr/>
          <p:nvPr/>
        </p:nvGrpSpPr>
        <p:grpSpPr>
          <a:xfrm>
            <a:off x="172066" y="718056"/>
            <a:ext cx="2701665" cy="3057866"/>
            <a:chOff x="-13492" y="116871"/>
            <a:chExt cx="2701665" cy="3057866"/>
          </a:xfrm>
        </p:grpSpPr>
        <p:sp>
          <p:nvSpPr>
            <p:cNvPr id="40" name="Cloud 39">
              <a:extLst>
                <a:ext uri="{FF2B5EF4-FFF2-40B4-BE49-F238E27FC236}">
                  <a16:creationId xmlns:a16="http://schemas.microsoft.com/office/drawing/2014/main" xmlns="" id="{B25C31E9-3191-4B45-A53E-2C9E1AF45BE8}"/>
                </a:ext>
              </a:extLst>
            </p:cNvPr>
            <p:cNvSpPr/>
            <p:nvPr/>
          </p:nvSpPr>
          <p:spPr>
            <a:xfrm>
              <a:off x="-13492" y="116871"/>
              <a:ext cx="2701665" cy="1579707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itchFamily="18" charset="0"/>
                </a:rPr>
                <a:t>Thảo luận nhóm </a:t>
              </a:r>
              <a:endPara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20698818-AEC6-4D34-842D-9086D1AAAA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9896"/>
            <a:stretch/>
          </p:blipFill>
          <p:spPr>
            <a:xfrm>
              <a:off x="294533" y="1163946"/>
              <a:ext cx="2098740" cy="2010791"/>
            </a:xfrm>
            <a:prstGeom prst="rect">
              <a:avLst/>
            </a:prstGeom>
          </p:spPr>
        </p:pic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2F37EEF3-5EDB-4DB4-A621-BC34B318923F}"/>
              </a:ext>
            </a:extLst>
          </p:cNvPr>
          <p:cNvSpPr/>
          <p:nvPr/>
        </p:nvSpPr>
        <p:spPr>
          <a:xfrm>
            <a:off x="2848971" y="179514"/>
            <a:ext cx="3438817" cy="107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Tìm hiểu bài </a:t>
            </a:r>
            <a:endParaRPr lang="en-US" sz="3600" b="1" dirty="0">
              <a:solidFill>
                <a:prstClr val="white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=""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6879771" y="305244"/>
            <a:ext cx="5024258" cy="82562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4000" b="1" kern="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4000" b="1" kern="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kern="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4572000"/>
            <a:ext cx="7127145" cy="22722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Bài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viết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vi-VN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về </a:t>
            </a: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điều gì?</a:t>
            </a:r>
          </a:p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Bài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viết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theo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thể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nào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?</a:t>
            </a:r>
            <a:r>
              <a:rPr lang="vi-VN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  </a:t>
            </a:r>
            <a:endParaRPr lang="vi-VN" altLang="zh-CN" sz="2200" b="1" kern="0" dirty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Nêu những từ, tiếng em thấy khó </a:t>
            </a:r>
            <a:r>
              <a:rPr lang="vi-VN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đǌ, </a:t>
            </a: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dễ viết sai ? </a:t>
            </a:r>
          </a:p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4. Em cần lưu ý điều gì khi trình bày bài viết?    </a:t>
            </a:r>
          </a:p>
        </p:txBody>
      </p:sp>
      <p:sp>
        <p:nvSpPr>
          <p:cNvPr id="10" name="PA_矩形 5">
            <a:extLst>
              <a:ext uri="{FF2B5EF4-FFF2-40B4-BE49-F238E27FC236}">
                <a16:creationId xmlns=""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55890" y="1507909"/>
            <a:ext cx="88837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Em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nghe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thầy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đǌ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bao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ngày</a:t>
            </a:r>
            <a:endParaRPr lang="en-US" sz="3200" b="1" dirty="0" smtClean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Tiếng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thơ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đỏ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nắng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xanh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cây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quanh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nhà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itchFamily="3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Mái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chèo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nghiêng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mặt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sông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xa</a:t>
            </a:r>
            <a:endParaRPr lang="en-US" sz="3200" b="1" dirty="0" smtClean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Bâng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khuâng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nghe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vọng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tiếng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bà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năm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xưa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itchFamily="3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Nghe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trăng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thở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động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tàu</a:t>
            </a:r>
            <a:r>
              <a:rPr lang="en-US" sz="3200" b="1" dirty="0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dừa</a:t>
            </a:r>
            <a:endParaRPr lang="en-US" sz="3200" b="1" dirty="0" smtClean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Rào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ǟào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nghe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chuyển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cơn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mưa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giữa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trƟ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itchFamily="34" charset="0"/>
              <a:cs typeface="HP001 4 hang 1 ô ly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1" grpId="0" animBg="1"/>
      <p:bldP spid="2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295136"/>
            <a:ext cx="10993582" cy="34156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1.Bài </a:t>
            </a:r>
            <a:r>
              <a:rPr lang="en-US" altLang="zh-CN" b="1" kern="0" dirty="0" err="1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viết</a:t>
            </a:r>
            <a:r>
              <a:rPr lang="en-US" altLang="zh-CN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vi-VN" altLang="zh-CN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về điều gì</a:t>
            </a:r>
            <a:r>
              <a:rPr lang="vi-VN" altLang="zh-CN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?</a:t>
            </a:r>
            <a:endParaRPr lang="en-US" altLang="zh-CN" b="1" kern="0" dirty="0" smtClean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0" lvl="0" indent="0">
              <a:buNone/>
            </a:pP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Bài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viết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về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cảm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xúc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của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bạn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học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sinh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khi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nghe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thầy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giáo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đǌ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.</a:t>
            </a:r>
          </a:p>
          <a:p>
            <a:pPr marL="0" lvl="0" indent="0">
              <a:buNone/>
            </a:pPr>
            <a:r>
              <a:rPr lang="en-US" altLang="zh-CN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2. </a:t>
            </a:r>
            <a:r>
              <a:rPr lang="vi-VN" altLang="zh-CN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Nêu </a:t>
            </a:r>
            <a:r>
              <a:rPr lang="vi-VN" altLang="zh-CN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những từ, tiếng em thấy khó </a:t>
            </a:r>
            <a:r>
              <a:rPr lang="vi-VN" altLang="zh-CN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đǌ, </a:t>
            </a:r>
            <a:r>
              <a:rPr lang="vi-VN" altLang="zh-CN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dễ viết sai ? </a:t>
            </a:r>
            <a:endParaRPr lang="en-US" altLang="zh-CN" b="1" kern="0" dirty="0" smtClean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0" lvl="0" indent="0">
              <a:buNone/>
            </a:pP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  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đỏ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nắng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,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nghiêng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,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bâng</a:t>
            </a:r>
            <a:r>
              <a:rPr lang="en-US" altLang="zh-CN" b="1" kern="0" dirty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khuâng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,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trăng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thở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,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chuyển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</a:p>
          <a:p>
            <a:pPr marL="0" lvl="0" indent="0">
              <a:buNone/>
            </a:pPr>
            <a:r>
              <a:rPr lang="en-US" altLang="zh-CN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3. </a:t>
            </a:r>
            <a:r>
              <a:rPr lang="vi-VN" altLang="zh-CN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Em </a:t>
            </a:r>
            <a:r>
              <a:rPr lang="vi-VN" altLang="zh-CN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cần lưu ý điều gì khi trình bày bài viết</a:t>
            </a:r>
            <a:r>
              <a:rPr lang="vi-VN" altLang="zh-CN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?</a:t>
            </a:r>
            <a:endParaRPr lang="en-US" altLang="zh-CN" b="1" kern="0" dirty="0" smtClean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0" lvl="0" indent="0">
              <a:buNone/>
            </a:pP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     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Viết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hoa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chữ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cái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đầu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câu</a:t>
            </a:r>
            <a:r>
              <a:rPr lang="en-US" altLang="zh-CN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. </a:t>
            </a:r>
            <a:endParaRPr lang="en-US" altLang="zh-CN" b="1" kern="0" dirty="0" smtClean="0">
              <a:solidFill>
                <a:srgbClr val="FF0000"/>
              </a:solidFill>
              <a:latin typeface="HP001 5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3E196AE-90C8-4241-BAAB-B237F7B470F1}"/>
              </a:ext>
            </a:extLst>
          </p:cNvPr>
          <p:cNvGrpSpPr/>
          <p:nvPr/>
        </p:nvGrpSpPr>
        <p:grpSpPr>
          <a:xfrm>
            <a:off x="7204609" y="1764831"/>
            <a:ext cx="4920604" cy="3294851"/>
            <a:chOff x="7271396" y="3464736"/>
            <a:chExt cx="4920604" cy="329485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F481B09B-D737-4324-9135-400C00905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67DD1829-AE48-4927-968C-9AB24569D5BA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EE19662C-766E-49F8-AB13-4FD26A80C751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57FD9B8B-1D6B-43BF-BDD7-37A2D00E6EB9}"/>
              </a:ext>
            </a:extLst>
          </p:cNvPr>
          <p:cNvGrpSpPr/>
          <p:nvPr/>
        </p:nvGrpSpPr>
        <p:grpSpPr>
          <a:xfrm rot="21020369">
            <a:off x="2417470" y="2275705"/>
            <a:ext cx="5166740" cy="2040231"/>
            <a:chOff x="2561601" y="3694377"/>
            <a:chExt cx="3629722" cy="884856"/>
          </a:xfrm>
        </p:grpSpPr>
        <p:sp>
          <p:nvSpPr>
            <p:cNvPr id="7" name="Freeform: Shape 35">
              <a:extLst>
                <a:ext uri="{FF2B5EF4-FFF2-40B4-BE49-F238E27FC236}">
                  <a16:creationId xmlns:a16="http://schemas.microsoft.com/office/drawing/2014/main" xmlns="" id="{805BC669-8951-427D-89CC-F86CF7882243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Rectangle 56">
              <a:extLst>
                <a:ext uri="{FF2B5EF4-FFF2-40B4-BE49-F238E27FC236}">
                  <a16:creationId xmlns:a16="http://schemas.microsoft.com/office/drawing/2014/main" xmlns="" id="{B89ED605-7FF2-4DFC-B319-D26068E55224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Freeform: Shape 33">
            <a:extLst>
              <a:ext uri="{FF2B5EF4-FFF2-40B4-BE49-F238E27FC236}">
                <a16:creationId xmlns:a16="http://schemas.microsoft.com/office/drawing/2014/main" xmlns="" id="{D9B0F598-2BF0-4DBB-903B-9E3748136228}"/>
              </a:ext>
            </a:extLst>
          </p:cNvPr>
          <p:cNvSpPr/>
          <p:nvPr/>
        </p:nvSpPr>
        <p:spPr>
          <a:xfrm rot="38486">
            <a:off x="2405414" y="4664123"/>
            <a:ext cx="5190854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mắt đến vở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đến 30 cm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xmlns="" id="{3E031C2D-0139-4711-86EF-0F9FEF78D0B3}"/>
              </a:ext>
            </a:extLst>
          </p:cNvPr>
          <p:cNvSpPr/>
          <p:nvPr/>
        </p:nvSpPr>
        <p:spPr>
          <a:xfrm>
            <a:off x="2450059" y="765200"/>
            <a:ext cx="5101564" cy="16018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8" y="157258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167753A-B88A-4F10-8022-CBB6A7DAE4DA}"/>
              </a:ext>
            </a:extLst>
          </p:cNvPr>
          <p:cNvSpPr txBox="1"/>
          <p:nvPr/>
        </p:nvSpPr>
        <p:spPr>
          <a:xfrm>
            <a:off x="3312891" y="1141056"/>
            <a:ext cx="3525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tay giữ trang vở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AC7A375-BD3C-43F9-97A0-3D035AE291C9}"/>
              </a:ext>
            </a:extLst>
          </p:cNvPr>
          <p:cNvSpPr txBox="1"/>
          <p:nvPr/>
        </p:nvSpPr>
        <p:spPr>
          <a:xfrm>
            <a:off x="3316390" y="2935204"/>
            <a:ext cx="423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đặt thoải mái, đúng vị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6">
            <a:extLst>
              <a:ext uri="{FF2B5EF4-FFF2-40B4-BE49-F238E27FC236}">
                <a16:creationId xmlns:a16="http://schemas.microsoft.com/office/drawing/2014/main" xmlns="" id="{4AD4F0D0-758D-48D9-A8C9-EAC77C33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260" y="711018"/>
            <a:ext cx="39709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00">
        <p14:doors dir="vert"/>
      </p:transition>
    </mc:Choice>
    <mc:Fallback xmlns="">
      <p:transition spd="slow" advTm="4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9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5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6301" y="539006"/>
            <a:ext cx="8087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hai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23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10 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2023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52310"/>
            <a:ext cx="719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 smtClean="0">
                <a:solidFill>
                  <a:srgbClr val="FFFFFF"/>
                </a:solidFill>
                <a:latin typeface="HP001 4 hàng" pitchFamily="34" charset="0"/>
              </a:rPr>
              <a:t>Chính</a:t>
            </a:r>
            <a:r>
              <a:rPr lang="en-US" sz="3200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HP001 4 hàng" pitchFamily="34" charset="0"/>
              </a:rPr>
              <a:t>tả</a:t>
            </a:r>
            <a:r>
              <a:rPr lang="en-US" sz="3200" dirty="0" smtClean="0">
                <a:solidFill>
                  <a:srgbClr val="FFFFFF"/>
                </a:solidFill>
                <a:latin typeface="HP001 4 hàng" pitchFamily="34" charset="0"/>
              </a:rPr>
              <a:t> :          </a:t>
            </a:r>
            <a:r>
              <a:rPr lang="en-US" sz="3200" b="1" kern="0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kern="0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b="1" kern="0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đǌ</a:t>
            </a:r>
            <a:r>
              <a:rPr lang="en-US" sz="3200" b="1" kern="0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lang="en-US" sz="3200" b="1" dirty="0">
              <a:solidFill>
                <a:srgbClr val="FFFFFF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5027" y="1953308"/>
            <a:ext cx="5711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nghe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thầy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đǌ</a:t>
            </a:r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bao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ngày</a:t>
            </a:r>
            <a:endParaRPr lang="en-US" sz="3200" b="1" dirty="0">
              <a:solidFill>
                <a:srgbClr val="FFFF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4909" y="2659695"/>
            <a:ext cx="8758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thơ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nắng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xanh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cây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quanh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nhà</a:t>
            </a:r>
            <a:endParaRPr lang="en-US" sz="3200" b="1" dirty="0">
              <a:solidFill>
                <a:srgbClr val="FFFF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6301" y="3389943"/>
            <a:ext cx="5817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Mái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chèo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nghiêng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mặt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sông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xa</a:t>
            </a:r>
            <a:endParaRPr lang="en-US" sz="3200" b="1" dirty="0">
              <a:solidFill>
                <a:srgbClr val="FFFF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4909" y="4107218"/>
            <a:ext cx="9052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Bâng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khuâng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nghe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vọng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bà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năm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xưa</a:t>
            </a:r>
            <a:endParaRPr lang="en-US" sz="3200" b="1" dirty="0">
              <a:solidFill>
                <a:srgbClr val="FFFF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6301" y="4826868"/>
            <a:ext cx="5388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Nghe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trăng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thở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tàu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dừa</a:t>
            </a:r>
            <a:endParaRPr lang="en-US" sz="3200" b="1" dirty="0">
              <a:solidFill>
                <a:srgbClr val="FFFF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690" y="5553268"/>
            <a:ext cx="9199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Rào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ǟào</a:t>
            </a:r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nghe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chuyển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cơn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mưa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giữa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trƟ</a:t>
            </a:r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…</a:t>
            </a:r>
            <a:endParaRPr lang="en-US" sz="3200" b="1" dirty="0">
              <a:solidFill>
                <a:srgbClr val="FFFF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45783B2-81F9-469E-B07A-E3395153B9E3}"/>
              </a:ext>
            </a:extLst>
          </p:cNvPr>
          <p:cNvSpPr/>
          <p:nvPr/>
        </p:nvSpPr>
        <p:spPr>
          <a:xfrm>
            <a:off x="180742" y="1319447"/>
            <a:ext cx="6023728" cy="2724656"/>
          </a:xfrm>
          <a:prstGeom prst="roundRect">
            <a:avLst/>
          </a:prstGeom>
          <a:solidFill>
            <a:schemeClr val="accent6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Arial"/>
              </a:rPr>
              <a:t>Tiêu chí đánh giá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Sai không quá 5 lỗi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2. Chữ viết rõ ràng , sạch đẹp 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3. Trình bày đúng hình thức </a:t>
            </a:r>
          </a:p>
          <a:p>
            <a:pPr>
              <a:lnSpc>
                <a:spcPct val="150000"/>
              </a:lnSpc>
            </a:pPr>
            <a:endParaRPr lang="vi-VN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0B69DF7E-B4FE-4887-BD11-4DD3FE418B64}"/>
              </a:ext>
            </a:extLst>
          </p:cNvPr>
          <p:cNvSpPr/>
          <p:nvPr/>
        </p:nvSpPr>
        <p:spPr>
          <a:xfrm>
            <a:off x="6629782" y="866079"/>
            <a:ext cx="5007032" cy="21484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Em hãy tự đánh giá phần viết của mình và của bạn 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1D0BFC-319A-45B7-9F00-9F88DBC8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8997" l="1220" r="99024">
                        <a14:foregroundMark x1="73171" y1="57143" x2="81707" y2="37093"/>
                        <a14:foregroundMark x1="81707" y1="37093" x2="72439" y2="22556"/>
                        <a14:foregroundMark x1="72439" y1="22556" x2="70732" y2="40602"/>
                        <a14:foregroundMark x1="70732" y1="40602" x2="76585" y2="56391"/>
                        <a14:foregroundMark x1="76585" y1="56391" x2="76585" y2="72932"/>
                        <a14:foregroundMark x1="79268" y1="21053" x2="95366" y2="34586"/>
                        <a14:foregroundMark x1="8780" y1="41855" x2="8780" y2="49624"/>
                        <a14:foregroundMark x1="6585" y1="84461" x2="37317" y2="92231"/>
                        <a14:foregroundMark x1="37317" y1="92231" x2="53902" y2="91228"/>
                        <a14:foregroundMark x1="53902" y1="91228" x2="54878" y2="91228"/>
                        <a14:foregroundMark x1="1220" y1="79699" x2="15610" y2="81454"/>
                        <a14:foregroundMark x1="3415" y1="79950" x2="7317" y2="94236"/>
                        <a14:foregroundMark x1="7317" y1="94236" x2="38537" y2="96241"/>
                        <a14:foregroundMark x1="2927" y1="81203" x2="3171" y2="94236"/>
                        <a14:foregroundMark x1="3171" y1="94236" x2="40000" y2="98246"/>
                        <a14:foregroundMark x1="40000" y1="98246" x2="72195" y2="96992"/>
                        <a14:foregroundMark x1="72195" y1="96992" x2="89024" y2="90727"/>
                        <a14:foregroundMark x1="89024" y1="90727" x2="90976" y2="85213"/>
                        <a14:foregroundMark x1="1707" y1="97494" x2="15366" y2="97243"/>
                        <a14:foregroundMark x1="15366" y1="97243" x2="19512" y2="97243"/>
                        <a14:foregroundMark x1="55610" y1="80451" x2="86829" y2="94737"/>
                        <a14:foregroundMark x1="37317" y1="89223" x2="62439" y2="88471"/>
                        <a14:foregroundMark x1="62439" y1="88471" x2="65610" y2="88471"/>
                        <a14:foregroundMark x1="61463" y1="69424" x2="83902" y2="79699"/>
                        <a14:foregroundMark x1="79268" y1="17544" x2="94878" y2="31579"/>
                        <a14:foregroundMark x1="57317" y1="41353" x2="64634" y2="30075"/>
                        <a14:foregroundMark x1="64634" y1="30075" x2="70976" y2="25063"/>
                        <a14:foregroundMark x1="98537" y1="80702" x2="93659" y2="98747"/>
                        <a14:foregroundMark x1="93659" y1="80451" x2="87805" y2="98246"/>
                        <a14:foregroundMark x1="98293" y1="93233" x2="99024" y2="989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9211" y="2087010"/>
            <a:ext cx="2721033" cy="2449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B7D425-5D3F-44F8-AAAA-7E4573FDD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3934054" y="1979048"/>
            <a:ext cx="661896" cy="52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BC7F85-9F7E-490F-A623-E1A80B7C11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596178" y="1951167"/>
            <a:ext cx="661896" cy="52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52B86F-8121-46B3-B74C-9F0AC886E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5231784" y="1979047"/>
            <a:ext cx="661896" cy="52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68F863-6A72-4691-9259-D435FEFFB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42694" y="2505269"/>
            <a:ext cx="661896" cy="52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ADF860-AFE1-4CD6-ACCE-C7D6A6554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71812" y="3114183"/>
            <a:ext cx="661896" cy="5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" y="440284"/>
            <a:ext cx="11650133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2" y="1919534"/>
            <a:ext cx="2162175" cy="457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60103" y="3396737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5227" y="4130024"/>
            <a:ext cx="69762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07960" y="4123988"/>
            <a:ext cx="356188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932"/>
            <a:ext cx="12172208" cy="557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46" y="-110839"/>
            <a:ext cx="1149926" cy="35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001" y="1938950"/>
            <a:ext cx="7586132" cy="7386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đuôi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4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uông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vắn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,</a:t>
            </a: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733" y="4323861"/>
            <a:ext cx="9149400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4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uốn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ngắn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em</a:t>
            </a: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353</Words>
  <Application>Microsoft Office PowerPoint</Application>
  <PresentationFormat>Custom</PresentationFormat>
  <Paragraphs>50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主题</vt:lpstr>
      <vt:lpstr>2_Office Theme</vt:lpstr>
      <vt:lpstr>Bài viết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37</cp:revision>
  <dcterms:created xsi:type="dcterms:W3CDTF">2021-06-07T06:59:14Z</dcterms:created>
  <dcterms:modified xsi:type="dcterms:W3CDTF">2025-10-26T14:59:30Z</dcterms:modified>
</cp:coreProperties>
</file>