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56" r:id="rId2"/>
    <p:sldId id="358" r:id="rId3"/>
    <p:sldId id="362" r:id="rId4"/>
    <p:sldId id="363" r:id="rId5"/>
    <p:sldId id="364" r:id="rId6"/>
    <p:sldId id="334" r:id="rId7"/>
    <p:sldId id="277" r:id="rId8"/>
    <p:sldId id="279" r:id="rId9"/>
    <p:sldId id="343" r:id="rId10"/>
    <p:sldId id="360" r:id="rId11"/>
    <p:sldId id="361" r:id="rId12"/>
    <p:sldId id="359" r:id="rId13"/>
    <p:sldId id="335" r:id="rId14"/>
    <p:sldId id="355" r:id="rId15"/>
    <p:sldId id="346" r:id="rId16"/>
    <p:sldId id="357" r:id="rId17"/>
    <p:sldId id="354" r:id="rId18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.VnArial" panose="020B7200000000000000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7DFF4"/>
    <a:srgbClr val="FFFF99"/>
    <a:srgbClr val="FFAF6C"/>
    <a:srgbClr val="DFF2F7"/>
    <a:srgbClr val="E5FFFF"/>
    <a:srgbClr val="FF7707"/>
    <a:srgbClr val="FFFFFF"/>
    <a:srgbClr val="FF811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74A86-4F7D-4DF6-8E47-B9BB1903090F}" type="datetimeFigureOut">
              <a:rPr lang="en-SG" smtClean="0"/>
              <a:t>18/10/2025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E8E31-767E-4932-A6C1-F483F4BC37A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615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7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A7C822-5B09-45E5-B6D8-B774D202E8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9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A7C822-5B09-45E5-B6D8-B774D202E88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A7C822-5B09-45E5-B6D8-B774D202E8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9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A7C822-5B09-45E5-B6D8-B774D202E88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9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4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790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1" r:id="rId7"/>
    <p:sldLayoutId id="214748368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67222" y="1875530"/>
            <a:ext cx="528862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977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THOM\Desktop\hoa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5087812"/>
            <a:ext cx="1811216" cy="178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THOM\Desktop\hoa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850" y="5978767"/>
            <a:ext cx="559777" cy="515815"/>
          </a:xfrm>
          <a:prstGeom prst="rect">
            <a:avLst/>
          </a:prstGeom>
          <a:noFill/>
          <a:ln>
            <a:noFill/>
          </a:ln>
        </p:spPr>
      </p:pic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4006851" y="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361" y="1049698"/>
            <a:ext cx="115842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  M¸ ë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thÞ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x·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vÒ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. M¸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qu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µ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cho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c¶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nh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µ. Bµ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nho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. Ba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trµ. Hµ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mÝa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. BÐ Lª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s÷a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. </a:t>
            </a:r>
          </a:p>
          <a:p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  ¥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qu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µ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cña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m¸ lµ g×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nhØ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? </a:t>
            </a:r>
          </a:p>
          <a:p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  À, m¸ ®·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bÐ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Lª,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cã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 Hµ lµ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qu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µ </a:t>
            </a:r>
            <a:r>
              <a:rPr lang="en-US" sz="6000" b="1" dirty="0" err="1">
                <a:solidFill>
                  <a:srgbClr val="074736"/>
                </a:solidFill>
                <a:latin typeface=".VnAvant" pitchFamily="34" charset="0"/>
              </a:rPr>
              <a:t>quý</a:t>
            </a:r>
            <a:r>
              <a:rPr lang="en-US" sz="6000" b="1" dirty="0">
                <a:solidFill>
                  <a:srgbClr val="074736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60996" y="129708"/>
            <a:ext cx="543745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.VnAvant" pitchFamily="34" charset="0"/>
              </a:rPr>
              <a:t> Chia quµ­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97088" y="215013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56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HOM\Desktop\hoa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5087812"/>
            <a:ext cx="1811216" cy="1781911"/>
          </a:xfrm>
          <a:prstGeom prst="rect">
            <a:avLst/>
          </a:prstGeom>
          <a:noFill/>
          <a:ln>
            <a:noFill/>
          </a:ln>
        </p:spPr>
      </p:pic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4006851" y="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61421"/>
            <a:ext cx="115842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 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¸ ë thÞ x· vÒ.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¸ cã quµ cho c¶ nhµ.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µ cã nho.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a cã trµ.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µ cã mÝa.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Ð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ª cã s÷a. </a:t>
            </a:r>
          </a:p>
          <a:p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 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¥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quµ cña m¸ lµ g× nhØ? </a:t>
            </a:r>
          </a:p>
          <a:p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 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À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, m¸ ®· cã bÐ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ª, cã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µ lµ quµ quý.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876403" y="0"/>
            <a:ext cx="543745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 Ch</a:t>
            </a:r>
            <a:r>
              <a:rPr lang="en-US" sz="6600" b="1">
                <a:solidFill>
                  <a:srgbClr val="0070C0"/>
                </a:solidFill>
                <a:latin typeface=".VnAvant" pitchFamily="34" charset="0"/>
              </a:rPr>
              <a:t>ia quµ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­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97088" y="215013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:\Users\THOM\Desktop\ho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98" y="6103874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548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HOM\Desktop\hoa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5087812"/>
            <a:ext cx="1811216" cy="1781911"/>
          </a:xfrm>
          <a:prstGeom prst="rect">
            <a:avLst/>
          </a:prstGeom>
          <a:noFill/>
          <a:ln>
            <a:noFill/>
          </a:ln>
        </p:spPr>
      </p:pic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4006851" y="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808737" y="930707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957" y="988771"/>
            <a:ext cx="115842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  M¸ ë thÞ x· vÒ. M¸ cã quµ cho c¶ nhµ. Bµ cã nho. Ba cã trµ. Hµ cã mÝa. BÐ Lª cã s÷a. </a:t>
            </a:r>
          </a:p>
          <a:p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  ¥ quµ cña m¸ lµ g× nhØ? </a:t>
            </a:r>
          </a:p>
          <a:p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   </a:t>
            </a:r>
            <a:r>
              <a:rPr lang="en-US" sz="6000" b="1">
                <a:solidFill>
                  <a:schemeClr val="accent6">
                    <a:lumMod val="50000"/>
                  </a:schemeClr>
                </a:solidFill>
                <a:latin typeface=".VnAvant" pitchFamily="34" charset="0"/>
              </a:rPr>
              <a:t>À</a:t>
            </a:r>
            <a:r>
              <a:rPr lang="en-US" sz="6000" b="1">
                <a:solidFill>
                  <a:srgbClr val="074736"/>
                </a:solidFill>
                <a:latin typeface=".VnAvant" pitchFamily="34" charset="0"/>
              </a:rPr>
              <a:t>, m¸ ®· cã bÐ Lª, cã Hµ lµ quµ quý.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079644" y="129708"/>
            <a:ext cx="543745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6600" b="1">
                <a:solidFill>
                  <a:srgbClr val="0070C0"/>
                </a:solidFill>
                <a:latin typeface=".VnAvant" pitchFamily="34" charset="0"/>
              </a:rPr>
              <a:t>ia quµ­</a:t>
            </a:r>
          </a:p>
        </p:txBody>
      </p:sp>
      <p:sp>
        <p:nvSpPr>
          <p:cNvPr id="15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6431415" y="1165167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4821048" y="1927191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8963623" y="1927191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1541500" y="2919678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5797551" y="2930832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97088" y="215013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808735" y="3804926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808736" y="4706045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36" y="6103874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2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892810" y="1763000"/>
            <a:ext cx="8642669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</a:t>
            </a:r>
            <a:r>
              <a:rPr lang="en-US" sz="5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lang="en-US" sz="5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5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thường</a:t>
            </a:r>
            <a:r>
              <a:rPr lang="en-US" sz="5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– </a:t>
            </a:r>
            <a:r>
              <a:rPr lang="en-US" sz="5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lang="en-US" sz="5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5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hoa</a:t>
            </a:r>
            <a:endParaRPr sz="5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AC443FC-7FCC-4A10-BCAD-332FF6519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070"/>
            <a:ext cx="12192000" cy="6394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11C2C-4872-45F4-9C31-B257A71695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 t="17309" r="12106" b="4348"/>
          <a:stretch/>
        </p:blipFill>
        <p:spPr>
          <a:xfrm>
            <a:off x="7396784" y="1676617"/>
            <a:ext cx="2292627" cy="5068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CDA80-11B5-4D40-B749-2E7FEBAE05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16426" r="51147" b="5231"/>
          <a:stretch/>
        </p:blipFill>
        <p:spPr>
          <a:xfrm>
            <a:off x="2502588" y="1676619"/>
            <a:ext cx="2478157" cy="5068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882A3029-E6DE-4DD8-B1D9-1F470A2F1127}"/>
              </a:ext>
            </a:extLst>
          </p:cNvPr>
          <p:cNvSpPr/>
          <p:nvPr/>
        </p:nvSpPr>
        <p:spPr>
          <a:xfrm>
            <a:off x="5827597" y="495414"/>
            <a:ext cx="6328450" cy="991509"/>
          </a:xfrm>
          <a:prstGeom prst="wave">
            <a:avLst>
              <a:gd name="adj1" fmla="val 10929"/>
              <a:gd name="adj2" fmla="val -10000"/>
            </a:avLst>
          </a:prstGeom>
          <a:solidFill>
            <a:srgbClr val="FF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lang="en-US" sz="20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0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thường</a:t>
            </a:r>
            <a:r>
              <a:rPr lang="en-US" sz="20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– </a:t>
            </a:r>
            <a:r>
              <a:rPr lang="en-US" sz="20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chữ</a:t>
            </a:r>
            <a:r>
              <a:rPr lang="en-US" sz="2000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000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hoa</a:t>
            </a:r>
            <a:endParaRPr lang="en-US" sz="2000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6C735B9-8912-4C22-BCDF-6D296608BE6F}"/>
              </a:ext>
            </a:extLst>
          </p:cNvPr>
          <p:cNvSpPr/>
          <p:nvPr/>
        </p:nvSpPr>
        <p:spPr>
          <a:xfrm>
            <a:off x="0" y="3342769"/>
            <a:ext cx="2080591" cy="1736655"/>
          </a:xfrm>
          <a:prstGeom prst="wedgeEllipseCallout">
            <a:avLst>
              <a:gd name="adj1" fmla="val 65039"/>
              <a:gd name="adj2" fmla="val -3605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Chữ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in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CDE485C-A1D6-49D6-AA74-390AE1EF21D6}"/>
              </a:ext>
            </a:extLst>
          </p:cNvPr>
          <p:cNvSpPr/>
          <p:nvPr/>
        </p:nvSpPr>
        <p:spPr>
          <a:xfrm>
            <a:off x="9717989" y="2205649"/>
            <a:ext cx="2474011" cy="1866491"/>
          </a:xfrm>
          <a:prstGeom prst="cloudCallout">
            <a:avLst>
              <a:gd name="adj1" fmla="val -51037"/>
              <a:gd name="adj2" fmla="val 4059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Chữ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viết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F8A273-520F-486E-B056-166945E2EA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17" y="2278595"/>
            <a:ext cx="1662679" cy="1662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06F9FB-B755-4F52-979B-37773382C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72" y="2284847"/>
            <a:ext cx="1766855" cy="165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ibbon: Curved and Tilted Up 12">
            <a:extLst>
              <a:ext uri="{FF2B5EF4-FFF2-40B4-BE49-F238E27FC236}">
                <a16:creationId xmlns:a16="http://schemas.microsoft.com/office/drawing/2014/main" id="{1DFF1980-F3DA-4B66-B69D-4591E2445991}"/>
              </a:ext>
            </a:extLst>
          </p:cNvPr>
          <p:cNvSpPr/>
          <p:nvPr/>
        </p:nvSpPr>
        <p:spPr>
          <a:xfrm>
            <a:off x="35954" y="424224"/>
            <a:ext cx="5903881" cy="1209897"/>
          </a:xfrm>
          <a:prstGeom prst="ellipseRibbon2">
            <a:avLst>
              <a:gd name="adj1" fmla="val 21616"/>
              <a:gd name="adj2" fmla="val 50000"/>
              <a:gd name="adj3" fmla="val 13628"/>
            </a:avLst>
          </a:prstGeom>
          <a:solidFill>
            <a:srgbClr val="F7DFF4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</a:rPr>
              <a:t>Trò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Chung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7F10A3-910B-4274-90AB-2FDE8BE93D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38" y="205032"/>
            <a:ext cx="1290558" cy="12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8C62C-76F5-467B-B109-303439DD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7" y="912655"/>
            <a:ext cx="9914177" cy="50326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55A3DB45-55AA-4527-AB66-51C51C5D9AF8}"/>
              </a:ext>
            </a:extLst>
          </p:cNvPr>
          <p:cNvSpPr/>
          <p:nvPr/>
        </p:nvSpPr>
        <p:spPr>
          <a:xfrm>
            <a:off x="5080785" y="2131042"/>
            <a:ext cx="3930555" cy="1839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800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8800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8800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8800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D03665-3FE5-497E-AC8C-B49B95A7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57" y="2443128"/>
            <a:ext cx="1812100" cy="16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417907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bbon: Curved and Tilted Up 3">
            <a:extLst>
              <a:ext uri="{FF2B5EF4-FFF2-40B4-BE49-F238E27FC236}">
                <a16:creationId xmlns:a16="http://schemas.microsoft.com/office/drawing/2014/main" id="{976F2EAB-023A-4743-B7F0-E00DE8A9590D}"/>
              </a:ext>
            </a:extLst>
          </p:cNvPr>
          <p:cNvSpPr/>
          <p:nvPr/>
        </p:nvSpPr>
        <p:spPr>
          <a:xfrm>
            <a:off x="2612261" y="267714"/>
            <a:ext cx="8956640" cy="1460806"/>
          </a:xfrm>
          <a:prstGeom prst="ellipseRibbon2">
            <a:avLst/>
          </a:prstGeom>
          <a:solidFill>
            <a:srgbClr val="F7DFF4"/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Trò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chơi</a:t>
            </a:r>
            <a:r>
              <a:rPr lang="en-US" sz="28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Chung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08B0E-4D87-4B3D-A11F-FFF0A9CA5677}"/>
              </a:ext>
            </a:extLst>
          </p:cNvPr>
          <p:cNvSpPr txBox="1"/>
          <p:nvPr/>
        </p:nvSpPr>
        <p:spPr>
          <a:xfrm>
            <a:off x="858080" y="1883195"/>
            <a:ext cx="11333920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Luật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chơi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cùng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tham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tiếp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sức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theo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dãy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bàn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mỗi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2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 (in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thường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in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/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thường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hoa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)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đến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nào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đúng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sẽ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nhờ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tiếp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sau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trợ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giúp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và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lại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Kết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thúc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những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đúng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sẽ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cùng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lên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biểu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diễn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1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mục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múa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minh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họa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theo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lời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hát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của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cả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lớp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để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cảm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sự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giúp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đỡ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của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bạn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Cách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đúng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,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chúc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mừng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: click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vào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bảng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viết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Đọc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chưa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chính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xác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: click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vào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bảng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2400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chữ</a:t>
            </a:r>
            <a:r>
              <a:rPr lang="en-US" sz="2400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</a:rPr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17375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THOM\Desktop\hoa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69" y="5330446"/>
            <a:ext cx="1424354" cy="1527554"/>
          </a:xfrm>
          <a:prstGeom prst="rect">
            <a:avLst/>
          </a:prstGeom>
          <a:noFill/>
          <a:ln>
            <a:noFill/>
          </a:ln>
        </p:spPr>
      </p:pic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4006851" y="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867338" y="1478938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741" y="1460766"/>
            <a:ext cx="1158424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  D×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tư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lµ y t¸.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Tr­</a:t>
            </a:r>
            <a:r>
              <a:rPr lang="en-US" sz="8000" b="1" dirty="0" err="1">
                <a:solidFill>
                  <a:srgbClr val="074736"/>
                </a:solidFill>
              </a:rPr>
              <a:t>ư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a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qua, d× ra y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tÕ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x·.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Khi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vÒ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, d×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ghÐ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nh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µ Hµ. D×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chØ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cho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Hµ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vÏ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. Hµ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vÏ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l¸,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vÏ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ve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. Hµ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vÏ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c¶ </a:t>
            </a:r>
            <a:r>
              <a:rPr lang="en-US" sz="6600" b="1" dirty="0" err="1">
                <a:solidFill>
                  <a:srgbClr val="074736"/>
                </a:solidFill>
                <a:latin typeface=".VnAvant" pitchFamily="34" charset="0"/>
              </a:rPr>
              <a:t>bÐ</a:t>
            </a:r>
            <a:r>
              <a:rPr lang="en-US" sz="6600" b="1" dirty="0">
                <a:solidFill>
                  <a:srgbClr val="074736"/>
                </a:solidFill>
                <a:latin typeface=".VnAvant" pitchFamily="34" charset="0"/>
              </a:rPr>
              <a:t> Lª. 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794747" y="364168"/>
            <a:ext cx="396593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.VnArial" pitchFamily="34" charset="0"/>
              </a:rPr>
              <a:t> </a:t>
            </a:r>
            <a:r>
              <a:rPr lang="en-US" sz="6600" b="1">
                <a:solidFill>
                  <a:srgbClr val="FF0000"/>
                </a:solidFill>
                <a:latin typeface=".VnArial" pitchFamily="34" charset="0"/>
              </a:rPr>
              <a:t>D× tư­</a:t>
            </a:r>
          </a:p>
        </p:txBody>
      </p:sp>
      <p:sp>
        <p:nvSpPr>
          <p:cNvPr id="15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5919131" y="1472164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4474127" y="2750005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3526165" y="3778293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267434" y="4674741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Hình Bầu dục 14">
            <a:extLst>
              <a:ext uri="{FF2B5EF4-FFF2-40B4-BE49-F238E27FC236}">
                <a16:creationId xmlns:a16="http://schemas.microsoft.com/office/drawing/2014/main" id="{44A420AB-D3C2-4ABA-865C-2D3F922902CE}"/>
              </a:ext>
            </a:extLst>
          </p:cNvPr>
          <p:cNvSpPr/>
          <p:nvPr/>
        </p:nvSpPr>
        <p:spPr>
          <a:xfrm>
            <a:off x="6583914" y="4817616"/>
            <a:ext cx="328613" cy="285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97088" y="215013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C:\Users\THOM\Desktop\hoa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908" y="6103874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86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661139" y="2875002"/>
            <a:ext cx="8540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FF00"/>
                </a:solidFill>
                <a:latin typeface=".VnAvant" pitchFamily="34" charset="0"/>
              </a:rPr>
              <a:t>Bµi 35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lang="en-US" sz="8000" b="1" noProof="0">
                <a:solidFill>
                  <a:srgbClr val="FFFF00"/>
                </a:solidFill>
                <a:latin typeface=".VnAvant" pitchFamily="34" charset="0"/>
              </a:rPr>
              <a:t>Ch÷ hoa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3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661139" y="2875002"/>
            <a:ext cx="8540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solidFill>
                  <a:srgbClr val="FFFF00"/>
                </a:solidFill>
                <a:latin typeface=".VnAvant" pitchFamily="34" charset="0"/>
              </a:rPr>
              <a:t>1.</a:t>
            </a:r>
            <a:r>
              <a:rPr lang="en-US" sz="8000" b="1">
                <a:solidFill>
                  <a:srgbClr val="FFFF00"/>
                </a:solidFill>
                <a:latin typeface=".VnAvant" pitchFamily="34" charset="0"/>
              </a:rPr>
              <a:t>Kh¸m ph¸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EDBA9C-FF87-4192-B746-AE03FF430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533"/>
            <a:ext cx="12192000" cy="638048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46BB4-DEC0-45D4-A448-80FF7362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27430" r="34794" b="52736"/>
          <a:stretch/>
        </p:blipFill>
        <p:spPr>
          <a:xfrm>
            <a:off x="3079629" y="1553779"/>
            <a:ext cx="6105494" cy="1062951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EFC5EB-CADC-4C07-8BD6-90A2EB8FA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5" y="2586749"/>
            <a:ext cx="2301922" cy="2158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E049D-100D-4975-8732-5E5F262D6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t="32838" r="14297" b="31073"/>
          <a:stretch/>
        </p:blipFill>
        <p:spPr>
          <a:xfrm>
            <a:off x="772871" y="4389550"/>
            <a:ext cx="11379673" cy="194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5C8394-513F-473A-8823-73AF43855A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23077" r="72629" b="63419"/>
          <a:stretch/>
        </p:blipFill>
        <p:spPr>
          <a:xfrm>
            <a:off x="39455" y="2062707"/>
            <a:ext cx="2993100" cy="83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661139" y="2945340"/>
            <a:ext cx="8540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+mj-lt"/>
              </a:rPr>
              <a:t>Dì Tư là y tá.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658472" y="2938739"/>
            <a:ext cx="8540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+mj-lt"/>
              </a:rPr>
              <a:t>D</a:t>
            </a:r>
            <a:r>
              <a:rPr lang="en-US" sz="7200" b="1">
                <a:latin typeface="+mj-lt"/>
              </a:rPr>
              <a:t>ì </a:t>
            </a:r>
            <a:r>
              <a:rPr lang="en-US" sz="7200" b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7200" b="1">
                <a:latin typeface="+mj-lt"/>
              </a:rPr>
              <a:t>ư là y tá.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41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BD206-5ED0-4534-A7D0-9F2154B01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5" y="786086"/>
            <a:ext cx="10499678" cy="520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545759" y="3112720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5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8D1079-3581-4CDB-BFAF-59DFC5151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535" r="15794" b="20199"/>
          <a:stretch/>
        </p:blipFill>
        <p:spPr>
          <a:xfrm>
            <a:off x="0" y="457670"/>
            <a:ext cx="12192000" cy="6400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9D79A-7A0D-4906-B1F8-6DF2E1438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t="40796" r="28320" b="6467"/>
          <a:stretch/>
        </p:blipFill>
        <p:spPr>
          <a:xfrm>
            <a:off x="3370101" y="457670"/>
            <a:ext cx="7004374" cy="572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07AD18-DA9E-45BB-AF1E-B73D71E0F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86436" y="579207"/>
            <a:ext cx="2093844" cy="6909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2EA8E2-12AA-4590-A177-3B755746C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8892" r="12501" b="7523"/>
          <a:stretch/>
        </p:blipFill>
        <p:spPr>
          <a:xfrm>
            <a:off x="2674533" y="457670"/>
            <a:ext cx="8697749" cy="64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CB2FD-4105-4893-8656-D8D451CF0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698"/>
            <a:ext cx="12192001" cy="64523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69955" y="1991864"/>
            <a:ext cx="11642294" cy="1939788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nắng</a:t>
            </a: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5400" i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mưa</a:t>
            </a:r>
            <a:endParaRPr lang="en-US" sz="4800" i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, Trời Nắng Trời Mưa, Thỏ Đi Tắm Nắng">
            <a:hlinkClick r:id="" action="ppaction://media"/>
            <a:extLst>
              <a:ext uri="{FF2B5EF4-FFF2-40B4-BE49-F238E27FC236}">
                <a16:creationId xmlns:a16="http://schemas.microsoft.com/office/drawing/2014/main" id="{C97C99A7-93F9-45AA-A2B8-11FCDFFED2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957" end="336810"/>
                </p14:media>
              </p:ext>
            </p:extLst>
          </p:nvPr>
        </p:nvPicPr>
        <p:blipFill rotWithShape="1">
          <a:blip r:embed="rId4"/>
          <a:srcRect t="5966" r="711"/>
          <a:stretch/>
        </p:blipFill>
        <p:spPr>
          <a:xfrm>
            <a:off x="0" y="432791"/>
            <a:ext cx="12192000" cy="64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3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483</Words>
  <Application>Microsoft Office PowerPoint</Application>
  <PresentationFormat>Widescreen</PresentationFormat>
  <Paragraphs>60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.VnArial</vt:lpstr>
      <vt:lpstr>宋体</vt:lpstr>
      <vt:lpstr>UTM Avo</vt:lpstr>
      <vt:lpstr>Calibri</vt:lpstr>
      <vt:lpstr>Arial</vt:lpstr>
      <vt:lpstr>Cambria</vt:lpstr>
      <vt:lpstr>Lato Regular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97</cp:revision>
  <dcterms:created xsi:type="dcterms:W3CDTF">2021-11-01T08:16:43Z</dcterms:created>
  <dcterms:modified xsi:type="dcterms:W3CDTF">2025-10-18T14:03:21Z</dcterms:modified>
</cp:coreProperties>
</file>