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1"/>
  </p:notesMasterIdLst>
  <p:sldIdLst>
    <p:sldId id="583" r:id="rId2"/>
    <p:sldId id="371" r:id="rId3"/>
    <p:sldId id="375" r:id="rId4"/>
    <p:sldId id="380" r:id="rId5"/>
    <p:sldId id="381" r:id="rId6"/>
    <p:sldId id="382" r:id="rId7"/>
    <p:sldId id="383" r:id="rId8"/>
    <p:sldId id="384" r:id="rId9"/>
    <p:sldId id="270" r:id="rId10"/>
  </p:sldIdLst>
  <p:sldSz cx="12192000" cy="6858000"/>
  <p:notesSz cx="6858000" cy="9144000"/>
  <p:embeddedFontLs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Cambria Math" panose="02040503050406030204" pitchFamily="18" charset="0"/>
      <p:regular r:id="rId16"/>
    </p:embeddedFont>
    <p:embeddedFont>
      <p:font typeface="SimSun" panose="02010600030101010101" pitchFamily="2" charset="-122"/>
      <p:regular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EE59"/>
    <a:srgbClr val="FF8119"/>
    <a:srgbClr val="FF7707"/>
    <a:srgbClr val="FFAF6C"/>
    <a:srgbClr val="FFFFFF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38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6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4099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2501BA6-135B-48B1-BC88-6DA6A5712E94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9353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50800" y="0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6719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4408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7217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101600"/>
            <a:ext cx="12484099" cy="695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A6E0E954-4F3D-41F1-B6EB-FCF5D97BFC4E}"/>
              </a:ext>
            </a:extLst>
          </p:cNvPr>
          <p:cNvSpPr/>
          <p:nvPr userDrawn="1"/>
        </p:nvSpPr>
        <p:spPr>
          <a:xfrm>
            <a:off x="10806935" y="17090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5960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24417" y="3717925"/>
            <a:ext cx="10943167" cy="1082675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en-US" altLang="zh-CN" noProof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26533" y="4940300"/>
            <a:ext cx="10949517" cy="981075"/>
          </a:xfrm>
        </p:spPr>
        <p:txBody>
          <a:bodyPr/>
          <a:lstStyle>
            <a:lvl1pPr marL="0" indent="0" algn="r">
              <a:buFontTx/>
              <a:buNone/>
              <a:defRPr/>
            </a:lvl1pPr>
          </a:lstStyle>
          <a:p>
            <a:pPr lvl="0"/>
            <a:r>
              <a:rPr lang="en-US" altLang="zh-CN" noProof="0"/>
              <a:t>Click to edit Master subtitle style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FE1C8935-5503-46B3-AA64-FDD06962785D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8" name="Oval 7"/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Google Shape;49;p11">
            <a:extLst>
              <a:ext uri="{FF2B5EF4-FFF2-40B4-BE49-F238E27FC236}">
                <a16:creationId xmlns:a16="http://schemas.microsoft.com/office/drawing/2014/main" id="{6DC773F1-F434-5820-DBE7-D02E1E8D0FDF}"/>
              </a:ext>
            </a:extLst>
          </p:cNvPr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>
            <a:off x="-36653" y="-90897"/>
            <a:ext cx="12548895" cy="699969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F6F26267-CF56-D08C-4FD6-087A3907D927}"/>
              </a:ext>
            </a:extLst>
          </p:cNvPr>
          <p:cNvSpPr/>
          <p:nvPr userDrawn="1"/>
        </p:nvSpPr>
        <p:spPr>
          <a:xfrm>
            <a:off x="11067470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pic>
        <p:nvPicPr>
          <p:cNvPr id="9" name="Google Shape;27;p9">
            <a:extLst>
              <a:ext uri="{FF2B5EF4-FFF2-40B4-BE49-F238E27FC236}">
                <a16:creationId xmlns:a16="http://schemas.microsoft.com/office/drawing/2014/main" id="{1F0ED2F4-BCA4-2D34-EBC4-64D9E0797ABF}"/>
              </a:ext>
            </a:extLst>
          </p:cNvPr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pic>
        <p:nvPicPr>
          <p:cNvPr id="6" name="Google Shape;27;p9">
            <a:extLst>
              <a:ext uri="{FF2B5EF4-FFF2-40B4-BE49-F238E27FC236}">
                <a16:creationId xmlns:a16="http://schemas.microsoft.com/office/drawing/2014/main" id="{DB9250E8-958C-27AF-C40D-B86E2CEAD188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10/21/2024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119421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8261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zh-CN" dirty="0"/>
              <a:t>Click to edit Master title style</a:t>
            </a:r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>
          <a:xfrm>
            <a:off x="609600" y="1174750"/>
            <a:ext cx="10972800" cy="49530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zh-CN" dirty="0"/>
              <a:t>Click to 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fld id="{FE1C8935-5503-46B3-AA64-FDD06962785D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49" r:id="rId6"/>
    <p:sldLayoutId id="2147483650" r:id="rId7"/>
    <p:sldLayoutId id="2147483655" r:id="rId8"/>
    <p:sldLayoutId id="2147483661" r:id="rId9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5.emf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4.png"/><Relationship Id="rId5" Type="http://schemas.openxmlformats.org/officeDocument/2006/relationships/image" Target="../media/image13.emf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9975700" y="242979"/>
            <a:ext cx="20345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1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-294802" y="1539813"/>
            <a:ext cx="12949380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7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sz="43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4300" b="1" dirty="0">
                <a:solidFill>
                  <a:srgbClr val="FF0000"/>
                </a:solidFill>
                <a:latin typeface="UTM Avo" panose="02040603050506020204" pitchFamily="18" charset="0"/>
              </a:rPr>
              <a:t> 16: </a:t>
            </a:r>
            <a:r>
              <a:rPr lang="en-US" sz="43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Phép</a:t>
            </a:r>
            <a:r>
              <a:rPr lang="en-US" sz="43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3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cộng</a:t>
            </a:r>
            <a:r>
              <a:rPr lang="en-US" sz="43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3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trong</a:t>
            </a:r>
            <a:r>
              <a:rPr lang="en-US" sz="43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3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phạm</a:t>
            </a:r>
            <a:r>
              <a:rPr lang="en-US" sz="4300" b="1" dirty="0">
                <a:solidFill>
                  <a:srgbClr val="FF0000"/>
                </a:solidFill>
                <a:latin typeface="UTM Avo" panose="02040603050506020204" pitchFamily="18" charset="0"/>
              </a:rPr>
              <a:t> vi 6 – </a:t>
            </a:r>
            <a:r>
              <a:rPr lang="en-US" sz="43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Tiết</a:t>
            </a:r>
            <a:r>
              <a:rPr lang="en-US" sz="4300" b="1" dirty="0">
                <a:solidFill>
                  <a:srgbClr val="FF0000"/>
                </a:solidFill>
                <a:latin typeface="UTM Avo" panose="02040603050506020204" pitchFamily="18" charset="0"/>
              </a:rPr>
              <a:t> 2</a:t>
            </a:r>
            <a:endParaRPr sz="43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10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2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630" t="20956"/>
          <a:stretch/>
        </p:blipFill>
        <p:spPr>
          <a:xfrm>
            <a:off x="136843" y="1198880"/>
            <a:ext cx="12055157" cy="426847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1970405" y="2323783"/>
            <a:ext cx="64008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  <a:endParaRPr lang="vi-VN" altLang="x-none" sz="4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774680" y="2323783"/>
            <a:ext cx="64008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</a:t>
            </a:r>
            <a:endParaRPr lang="vi-VN" altLang="x-none" sz="4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98" name="TextBox 14"/>
          <p:cNvSpPr txBox="1"/>
          <p:nvPr/>
        </p:nvSpPr>
        <p:spPr>
          <a:xfrm>
            <a:off x="10774680" y="4155440"/>
            <a:ext cx="64008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</a:t>
            </a:r>
            <a:endParaRPr lang="vi-VN" altLang="x-none" sz="4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809115" y="4155440"/>
            <a:ext cx="96266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4</a:t>
            </a:r>
            <a:endParaRPr lang="vi-VN" altLang="x-none" sz="4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338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7" y="5180648"/>
            <a:ext cx="1339850" cy="160178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/>
      <p:bldP spid="8198" grpId="0"/>
      <p:bldP spid="8198" grpId="1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2" descr="Kết quả hình ảnh cho mario cartoon 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78503" y="195898"/>
            <a:ext cx="1382712" cy="15398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291" name="TextBox 3"/>
          <p:cNvSpPr txBox="1"/>
          <p:nvPr/>
        </p:nvSpPr>
        <p:spPr>
          <a:xfrm>
            <a:off x="533400" y="1736090"/>
            <a:ext cx="3642360" cy="37846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sz="48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 + 1 </a:t>
            </a:r>
          </a:p>
          <a:p>
            <a:endParaRPr sz="4800" b="1" dirty="0">
              <a:solidFill>
                <a:srgbClr val="0070C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r>
              <a:rPr sz="48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 + 2 </a:t>
            </a:r>
          </a:p>
          <a:p>
            <a:endParaRPr sz="4800" b="1" dirty="0">
              <a:solidFill>
                <a:srgbClr val="0070C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r>
              <a:rPr sz="48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 + 1</a:t>
            </a:r>
            <a:endParaRPr lang="vi-VN" altLang="x-none" sz="48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292" name="TextBox 5"/>
          <p:cNvSpPr txBox="1"/>
          <p:nvPr/>
        </p:nvSpPr>
        <p:spPr>
          <a:xfrm>
            <a:off x="4777105" y="1736090"/>
            <a:ext cx="2362200" cy="37846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sz="4800" b="1" dirty="0">
                <a:latin typeface="UTM Avo" panose="02040603050506020204" pitchFamily="18" charset="0"/>
                <a:cs typeface="Arial" panose="020B0604020202020204" pitchFamily="34" charset="0"/>
              </a:rPr>
              <a:t>1 + 2 </a:t>
            </a:r>
          </a:p>
          <a:p>
            <a:endParaRPr sz="4800" b="1" dirty="0">
              <a:latin typeface="UTM Avo" panose="02040603050506020204" pitchFamily="18" charset="0"/>
              <a:cs typeface="Arial" panose="020B0604020202020204" pitchFamily="34" charset="0"/>
            </a:endParaRPr>
          </a:p>
          <a:p>
            <a:r>
              <a:rPr sz="4800" b="1" dirty="0">
                <a:latin typeface="UTM Avo" panose="02040603050506020204" pitchFamily="18" charset="0"/>
                <a:cs typeface="Arial" panose="020B0604020202020204" pitchFamily="34" charset="0"/>
              </a:rPr>
              <a:t>2 + 4 </a:t>
            </a:r>
          </a:p>
          <a:p>
            <a:endParaRPr sz="4800" b="1" dirty="0">
              <a:latin typeface="UTM Avo" panose="02040603050506020204" pitchFamily="18" charset="0"/>
              <a:cs typeface="Arial" panose="020B0604020202020204" pitchFamily="34" charset="0"/>
            </a:endParaRPr>
          </a:p>
          <a:p>
            <a:r>
              <a:rPr sz="4800" b="1" dirty="0">
                <a:latin typeface="UTM Avo" panose="02040603050506020204" pitchFamily="18" charset="0"/>
                <a:cs typeface="Arial" panose="020B0604020202020204" pitchFamily="34" charset="0"/>
              </a:rPr>
              <a:t>2 + 3</a:t>
            </a:r>
            <a:endParaRPr lang="vi-VN" altLang="x-none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293" name="TextBox 7"/>
          <p:cNvSpPr txBox="1"/>
          <p:nvPr/>
        </p:nvSpPr>
        <p:spPr>
          <a:xfrm>
            <a:off x="8563928" y="1883093"/>
            <a:ext cx="2314575" cy="37846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4800" b="1" dirty="0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 + 5 </a:t>
            </a:r>
          </a:p>
          <a:p>
            <a:endParaRPr sz="4800" b="1" dirty="0">
              <a:solidFill>
                <a:srgbClr val="00B05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r>
              <a:rPr sz="4800" b="1" dirty="0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 + 3 </a:t>
            </a:r>
          </a:p>
          <a:p>
            <a:endParaRPr sz="4800" b="1" dirty="0">
              <a:solidFill>
                <a:srgbClr val="00B05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r>
              <a:rPr sz="4800" b="1" dirty="0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 + 4 </a:t>
            </a:r>
            <a:endParaRPr lang="vi-VN" altLang="x-none" sz="48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370773" y="1735773"/>
            <a:ext cx="1157287" cy="82994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4800" b="1" dirty="0">
                <a:latin typeface="UTM Avo" panose="02040603050506020204" pitchFamily="18" charset="0"/>
                <a:cs typeface="Arial" panose="020B0604020202020204" pitchFamily="34" charset="0"/>
              </a:rPr>
              <a:t>= </a:t>
            </a:r>
            <a:r>
              <a:rPr sz="48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 </a:t>
            </a:r>
            <a:endParaRPr sz="48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370773" y="3235325"/>
            <a:ext cx="1157287" cy="15684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4800" b="1" dirty="0">
                <a:latin typeface="UTM Avo" panose="02040603050506020204" pitchFamily="18" charset="0"/>
                <a:cs typeface="Arial" panose="020B0604020202020204" pitchFamily="34" charset="0"/>
              </a:rPr>
              <a:t>= </a:t>
            </a:r>
            <a:r>
              <a:rPr sz="48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 </a:t>
            </a:r>
          </a:p>
          <a:p>
            <a:endParaRPr sz="48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385378" y="4736465"/>
            <a:ext cx="1157287" cy="15684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4800" b="1" dirty="0">
                <a:latin typeface="UTM Avo" panose="02040603050506020204" pitchFamily="18" charset="0"/>
                <a:cs typeface="Arial" panose="020B0604020202020204" pitchFamily="34" charset="0"/>
              </a:rPr>
              <a:t>= </a:t>
            </a:r>
            <a:r>
              <a:rPr sz="48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 </a:t>
            </a:r>
          </a:p>
          <a:p>
            <a:endParaRPr sz="48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3321" name="TextBox 11"/>
          <p:cNvSpPr txBox="1"/>
          <p:nvPr>
            <p:custDataLst>
              <p:tags r:id="rId1"/>
            </p:custDataLst>
          </p:nvPr>
        </p:nvSpPr>
        <p:spPr>
          <a:xfrm>
            <a:off x="6660833" y="1736090"/>
            <a:ext cx="1157287" cy="82994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4800" b="1" dirty="0">
                <a:latin typeface="UTM Avo" panose="02040603050506020204" pitchFamily="18" charset="0"/>
                <a:cs typeface="Arial" panose="020B0604020202020204" pitchFamily="34" charset="0"/>
              </a:rPr>
              <a:t>= </a:t>
            </a:r>
            <a:r>
              <a:rPr sz="48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 </a:t>
            </a:r>
            <a:endParaRPr lang="en-US" sz="48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3322" name="TextBox 12"/>
          <p:cNvSpPr txBox="1"/>
          <p:nvPr>
            <p:custDataLst>
              <p:tags r:id="rId2"/>
            </p:custDataLst>
          </p:nvPr>
        </p:nvSpPr>
        <p:spPr>
          <a:xfrm>
            <a:off x="6662738" y="3249295"/>
            <a:ext cx="1157287" cy="82994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4800" b="1" dirty="0">
                <a:latin typeface="UTM Avo" panose="02040603050506020204" pitchFamily="18" charset="0"/>
                <a:cs typeface="Arial" panose="020B0604020202020204" pitchFamily="34" charset="0"/>
              </a:rPr>
              <a:t>= </a:t>
            </a:r>
            <a:r>
              <a:rPr sz="48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 </a:t>
            </a:r>
            <a:endParaRPr sz="48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3323" name="TextBox 13"/>
          <p:cNvSpPr txBox="1"/>
          <p:nvPr/>
        </p:nvSpPr>
        <p:spPr>
          <a:xfrm>
            <a:off x="6662738" y="4658995"/>
            <a:ext cx="1157287" cy="82994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4800" b="1" dirty="0">
                <a:latin typeface="UTM Avo" panose="02040603050506020204" pitchFamily="18" charset="0"/>
                <a:cs typeface="Arial" panose="020B0604020202020204" pitchFamily="34" charset="0"/>
              </a:rPr>
              <a:t>= </a:t>
            </a:r>
            <a:r>
              <a:rPr sz="48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 </a:t>
            </a:r>
            <a:endParaRPr sz="48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303193" y="1884680"/>
            <a:ext cx="1157287" cy="82994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4800" b="1" dirty="0">
                <a:latin typeface="UTM Avo" panose="02040603050506020204" pitchFamily="18" charset="0"/>
                <a:cs typeface="Arial" panose="020B0604020202020204" pitchFamily="34" charset="0"/>
              </a:rPr>
              <a:t>= </a:t>
            </a:r>
            <a:r>
              <a:rPr sz="48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 </a:t>
            </a:r>
            <a:endParaRPr sz="48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307320" y="3337878"/>
            <a:ext cx="1157288" cy="82994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4800" b="1" dirty="0">
                <a:latin typeface="UTM Avo" panose="02040603050506020204" pitchFamily="18" charset="0"/>
                <a:cs typeface="Arial" panose="020B0604020202020204" pitchFamily="34" charset="0"/>
              </a:rPr>
              <a:t>= </a:t>
            </a:r>
            <a:r>
              <a:rPr sz="48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 </a:t>
            </a:r>
            <a:endParaRPr lang="en-US" sz="48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307003" y="4782185"/>
            <a:ext cx="1157287" cy="82994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4800" b="1" dirty="0">
                <a:latin typeface="UTM Avo" panose="02040603050506020204" pitchFamily="18" charset="0"/>
                <a:cs typeface="Arial" panose="020B0604020202020204" pitchFamily="34" charset="0"/>
              </a:rPr>
              <a:t>= </a:t>
            </a:r>
            <a:r>
              <a:rPr sz="48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 </a:t>
            </a:r>
            <a:endParaRPr sz="48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" name="TextBox 8"/>
          <p:cNvSpPr txBox="1"/>
          <p:nvPr/>
        </p:nvSpPr>
        <p:spPr>
          <a:xfrm>
            <a:off x="533400" y="551180"/>
            <a:ext cx="2366010" cy="83099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sz="4800" b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2. Tính</a:t>
            </a:r>
            <a:endParaRPr sz="48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3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612130"/>
            <a:ext cx="2175510" cy="1273175"/>
          </a:xfrm>
          <a:prstGeom prst="rect">
            <a:avLst/>
          </a:prstGeom>
        </p:spPr>
      </p:pic>
      <p:pic>
        <p:nvPicPr>
          <p:cNvPr id="4" name="图形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18120" y="6171565"/>
            <a:ext cx="1156335" cy="686435"/>
          </a:xfrm>
          <a:prstGeom prst="rect">
            <a:avLst/>
          </a:prstGeom>
        </p:spPr>
      </p:pic>
      <p:pic>
        <p:nvPicPr>
          <p:cNvPr id="5" name="图片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86520" y="6082030"/>
            <a:ext cx="1316990" cy="775970"/>
          </a:xfrm>
          <a:prstGeom prst="rect">
            <a:avLst/>
          </a:prstGeom>
        </p:spPr>
      </p:pic>
      <p:pic>
        <p:nvPicPr>
          <p:cNvPr id="6" name="图片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03510" y="6102350"/>
            <a:ext cx="1041400" cy="7353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3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/>
      <p:bldP spid="10" grpId="1"/>
      <p:bldP spid="11" grpId="0"/>
      <p:bldP spid="11" grpId="1"/>
      <p:bldP spid="13321" grpId="0"/>
      <p:bldP spid="13321" grpId="1"/>
      <p:bldP spid="13322" grpId="0"/>
      <p:bldP spid="13322" grpId="1"/>
      <p:bldP spid="13323" grpId="0"/>
      <p:bldP spid="13323" grpId="1"/>
      <p:bldP spid="15" grpId="0"/>
      <p:bldP spid="15" grpId="1"/>
      <p:bldP spid="16" grpId="0"/>
      <p:bldP spid="16" grpId="1"/>
      <p:bldP spid="17" grpId="0"/>
      <p:bldP spid="17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785"/>
          <a:stretch/>
        </p:blipFill>
        <p:spPr>
          <a:xfrm>
            <a:off x="1320799" y="3276600"/>
            <a:ext cx="9916795" cy="32810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38" name="Picture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58546" y="493486"/>
            <a:ext cx="8443264" cy="328104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1">
            <a:hlinkClick r:id="" action="ppaction://media"/>
            <a:extLst>
              <a:ext uri="{FF2B5EF4-FFF2-40B4-BE49-F238E27FC236}">
                <a16:creationId xmlns:a16="http://schemas.microsoft.com/office/drawing/2014/main" id="{FFB511AF-14A6-44F3-92AA-9F38B55E5E6A}"/>
              </a:ext>
            </a:extLst>
          </p:cNvPr>
          <p:cNvPicPr>
            <a:picLocks noGrp="1" noChangeAspect="1"/>
          </p:cNvPicPr>
          <p:nvPr>
            <p:ph idx="429496729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35429"/>
            <a:ext cx="12164871" cy="6422571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431800"/>
            <a:ext cx="12192000" cy="6426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8633222" y="4779419"/>
            <a:ext cx="535781" cy="768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4400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</a:t>
            </a:r>
            <a:endParaRPr lang="vi-VN" altLang="x-none" sz="4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875163" y="4779419"/>
            <a:ext cx="535781" cy="768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4400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</a:t>
            </a:r>
            <a:endParaRPr lang="vi-VN" altLang="x-none" sz="4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218704" y="4779419"/>
            <a:ext cx="535781" cy="768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4400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</a:t>
            </a:r>
            <a:endParaRPr lang="vi-VN" altLang="x-none" sz="4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2">
            <a:hlinkClick r:id="" action="ppaction://media"/>
            <a:extLst>
              <a:ext uri="{FF2B5EF4-FFF2-40B4-BE49-F238E27FC236}">
                <a16:creationId xmlns:a16="http://schemas.microsoft.com/office/drawing/2014/main" id="{2B5DEBA7-0A99-4A1F-95AC-766F80F2B2D4}"/>
              </a:ext>
            </a:extLst>
          </p:cNvPr>
          <p:cNvPicPr>
            <a:picLocks noGrp="1" noChangeAspect="1"/>
          </p:cNvPicPr>
          <p:nvPr>
            <p:ph idx="429496729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49944"/>
            <a:ext cx="12192000" cy="6408056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339" t="4761" b="4718"/>
          <a:stretch/>
        </p:blipFill>
        <p:spPr>
          <a:xfrm>
            <a:off x="62517" y="1026941"/>
            <a:ext cx="12066965" cy="554267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Box 4"/>
          <p:cNvSpPr txBox="1"/>
          <p:nvPr/>
        </p:nvSpPr>
        <p:spPr>
          <a:xfrm flipH="1">
            <a:off x="362857" y="4020456"/>
            <a:ext cx="535780" cy="76944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sz="4400" dirty="0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</a:t>
            </a:r>
            <a:endParaRPr lang="vi-VN" altLang="x-none" sz="44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76388" y="4020456"/>
            <a:ext cx="535781" cy="768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4400" dirty="0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</a:t>
            </a:r>
            <a:endParaRPr lang="vi-VN" altLang="x-none" sz="44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61867" y="4020456"/>
            <a:ext cx="535781" cy="768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4400" dirty="0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</a:t>
            </a:r>
            <a:endParaRPr lang="vi-VN" altLang="x-none" sz="44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34829915995_1_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34829922666_1_1"/>
</p:tagLst>
</file>

<file path=ppt/theme/theme1.xml><?xml version="1.0" encoding="utf-8"?>
<a:theme xmlns:a="http://schemas.openxmlformats.org/drawingml/2006/main" name="Green Color">
  <a:themeElements>
    <a:clrScheme name="Green Color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9900"/>
      </a:accent1>
      <a:accent2>
        <a:srgbClr val="99CC00"/>
      </a:accent2>
      <a:accent3>
        <a:srgbClr val="FFFFFF"/>
      </a:accent3>
      <a:accent4>
        <a:srgbClr val="000000"/>
      </a:accent4>
      <a:accent5>
        <a:srgbClr val="AACAAA"/>
      </a:accent5>
      <a:accent6>
        <a:srgbClr val="8AB900"/>
      </a:accent6>
      <a:hlink>
        <a:srgbClr val="CC3300"/>
      </a:hlink>
      <a:folHlink>
        <a:srgbClr val="996600"/>
      </a:folHlink>
    </a:clrScheme>
    <a:fontScheme name="Green Color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Green Colo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990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8AB900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78</Words>
  <Application>Microsoft Office PowerPoint</Application>
  <PresentationFormat>Widescreen</PresentationFormat>
  <Paragraphs>38</Paragraphs>
  <Slides>9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Calibri</vt:lpstr>
      <vt:lpstr>UTM Avo</vt:lpstr>
      <vt:lpstr>Cambria Math</vt:lpstr>
      <vt:lpstr>SimSun</vt:lpstr>
      <vt:lpstr>Green Color</vt:lpstr>
      <vt:lpstr>Tuần 7 Bài 16: Phép cộng trong phạm vi 6 – Tiết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57</cp:revision>
  <dcterms:created xsi:type="dcterms:W3CDTF">2021-11-01T08:16:00Z</dcterms:created>
  <dcterms:modified xsi:type="dcterms:W3CDTF">2024-10-21T02:15:40Z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34482B274F954653AD5223AB9773A1D8</vt:lpwstr>
  </property>
  <property fmtid="{D5CDD505-2E9C-101B-9397-08002B2CF9AE}" pid="3" name="KSOProductBuildVer">
    <vt:lpwstr>1033-11.2.0.10382</vt:lpwstr>
  </property>
</Properties>
</file>