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8" r:id="rId4"/>
    <p:sldId id="259" r:id="rId5"/>
    <p:sldId id="257" r:id="rId6"/>
    <p:sldId id="260" r:id="rId7"/>
    <p:sldId id="261" r:id="rId8"/>
    <p:sldId id="256" r:id="rId9"/>
    <p:sldId id="262" r:id="rId10"/>
    <p:sldId id="263" r:id="rId11"/>
    <p:sldId id="264" r:id="rId12"/>
    <p:sldId id="265" r:id="rId13"/>
    <p:sldId id="266" r:id="rId14"/>
    <p:sldId id="267" r:id="rId15"/>
    <p:sldId id="268" r:id="rId16"/>
    <p:sldId id="270" r:id="rId17"/>
    <p:sldId id="269" r:id="rId18"/>
    <p:sldId id="271" r:id="rId19"/>
    <p:sldId id="272" r:id="rId20"/>
    <p:sldId id="273" r:id="rId21"/>
    <p:sldId id="274" r:id="rId22"/>
    <p:sldId id="275" r:id="rId23"/>
    <p:sldId id="276" r:id="rId24"/>
    <p:sldId id="277" r:id="rId25"/>
    <p:sldId id="278" r:id="rId26"/>
    <p:sldId id="280" r:id="rId27"/>
    <p:sldId id="279" r:id="rId28"/>
    <p:sldId id="282" r:id="rId29"/>
    <p:sldId id="281"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719B"/>
    <a:srgbClr val="B4DA8D"/>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1FD7D-5BB8-42E1-9488-3501931D4A54}" v="78" dt="2024-09-22T11:42:54.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4660"/>
  </p:normalViewPr>
  <p:slideViewPr>
    <p:cSldViewPr snapToGrid="0">
      <p:cViewPr varScale="1">
        <p:scale>
          <a:sx n="49" d="100"/>
          <a:sy n="49" d="100"/>
        </p:scale>
        <p:origin x="71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25C29-2658-4C05-9C22-F9063717EC0E}" type="datetimeFigureOut">
              <a:rPr lang="en-US" smtClean="0"/>
              <a:t>26/10/2025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305B3-0D88-4B5F-95D5-5D8F2996DDB7}" type="slidenum">
              <a:rPr lang="en-US" smtClean="0"/>
              <a:t>‹#›</a:t>
            </a:fld>
            <a:endParaRPr lang="en-US"/>
          </a:p>
        </p:txBody>
      </p:sp>
    </p:spTree>
    <p:extLst>
      <p:ext uri="{BB962C8B-B14F-4D97-AF65-F5344CB8AC3E}">
        <p14:creationId xmlns:p14="http://schemas.microsoft.com/office/powerpoint/2010/main" val="119522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26</a:t>
            </a:fld>
            <a:endParaRPr lang="en-US"/>
          </a:p>
        </p:txBody>
      </p:sp>
    </p:spTree>
    <p:extLst>
      <p:ext uri="{BB962C8B-B14F-4D97-AF65-F5344CB8AC3E}">
        <p14:creationId xmlns:p14="http://schemas.microsoft.com/office/powerpoint/2010/main" val="32208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19003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8717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818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0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3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7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26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2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39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38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40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27890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34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76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9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601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17926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0466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3730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35820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31578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0853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97763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099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4560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84170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39567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4562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4915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2180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3699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85582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26/10/2025</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0115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284037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058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26/10/2025</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477380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s://www.facebook.com/groups/514479210372531/?ref=share_group_lin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90994" y="1223529"/>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1F3A459B-9966-D6B3-4169-FFCC625A4F5A}"/>
              </a:ext>
            </a:extLst>
          </p:cNvPr>
          <p:cNvPicPr>
            <a:picLocks noChangeAspect="1"/>
          </p:cNvPicPr>
          <p:nvPr/>
        </p:nvPicPr>
        <p:blipFill>
          <a:blip r:embed="rId7"/>
          <a:stretch>
            <a:fillRect/>
          </a:stretch>
        </p:blipFill>
        <p:spPr>
          <a:xfrm>
            <a:off x="2369235" y="2484306"/>
            <a:ext cx="7453530" cy="2108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7" name="Group 6">
            <a:extLst>
              <a:ext uri="{FF2B5EF4-FFF2-40B4-BE49-F238E27FC236}">
                <a16:creationId xmlns:a16="http://schemas.microsoft.com/office/drawing/2014/main" id="{BB021D28-575E-BF24-1B82-33680535F6DA}"/>
              </a:ext>
            </a:extLst>
          </p:cNvPr>
          <p:cNvGrpSpPr/>
          <p:nvPr/>
        </p:nvGrpSpPr>
        <p:grpSpPr>
          <a:xfrm>
            <a:off x="2661696" y="210312"/>
            <a:ext cx="5531922" cy="1760619"/>
            <a:chOff x="2661696" y="210312"/>
            <a:chExt cx="5531922" cy="1760619"/>
          </a:xfrm>
        </p:grpSpPr>
        <p:sp>
          <p:nvSpPr>
            <p:cNvPr id="2" name="Freeform 6">
              <a:extLst>
                <a:ext uri="{FF2B5EF4-FFF2-40B4-BE49-F238E27FC236}">
                  <a16:creationId xmlns:a16="http://schemas.microsoft.com/office/drawing/2014/main" id="{FF3E77B8-C266-F68B-D041-C58AB6B264F5}"/>
                </a:ext>
              </a:extLst>
            </p:cNvPr>
            <p:cNvSpPr/>
            <p:nvPr/>
          </p:nvSpPr>
          <p:spPr>
            <a:xfrm>
              <a:off x="2661696" y="715734"/>
              <a:ext cx="4649420" cy="1220473"/>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208DCA10-2DA4-08A7-6196-89A860395DC9}"/>
                </a:ext>
              </a:extLst>
            </p:cNvPr>
            <p:cNvPicPr>
              <a:picLocks noChangeAspect="1"/>
            </p:cNvPicPr>
            <p:nvPr/>
          </p:nvPicPr>
          <p:blipFill>
            <a:blip r:embed="rId4"/>
            <a:stretch>
              <a:fillRect/>
            </a:stretch>
          </p:blipFill>
          <p:spPr>
            <a:xfrm>
              <a:off x="6428614" y="210312"/>
              <a:ext cx="1765004" cy="1760619"/>
            </a:xfrm>
            <a:prstGeom prst="rect">
              <a:avLst/>
            </a:prstGeom>
          </p:spPr>
        </p:pic>
        <p:sp>
          <p:nvSpPr>
            <p:cNvPr id="5" name="TextBox 4">
              <a:extLst>
                <a:ext uri="{FF2B5EF4-FFF2-40B4-BE49-F238E27FC236}">
                  <a16:creationId xmlns:a16="http://schemas.microsoft.com/office/drawing/2014/main" id="{A213FAB9-CB3F-1447-A229-C955CCDD6BF9}"/>
                </a:ext>
              </a:extLst>
            </p:cNvPr>
            <p:cNvSpPr txBox="1"/>
            <p:nvPr/>
          </p:nvSpPr>
          <p:spPr>
            <a:xfrm>
              <a:off x="2725888" y="1033582"/>
              <a:ext cx="3841116" cy="584775"/>
            </a:xfrm>
            <a:prstGeom prst="rect">
              <a:avLst/>
            </a:prstGeom>
            <a:noFill/>
          </p:spPr>
          <p:txBody>
            <a:bodyPr wrap="none" rtlCol="0">
              <a:spAutoFit/>
            </a:bodyPr>
            <a:lstStyle/>
            <a:p>
              <a:r>
                <a:rPr lang="en-GB" sz="3200" dirty="0" err="1">
                  <a:solidFill>
                    <a:schemeClr val="accent1"/>
                  </a:solidFill>
                  <a:latin typeface="iCiel Pony" panose="02000000000000000000" pitchFamily="2" charset="-93"/>
                </a:rPr>
                <a:t>Giải</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nghĩa</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từ</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khó</a:t>
              </a:r>
              <a:r>
                <a:rPr lang="en-GB" sz="3200" dirty="0">
                  <a:solidFill>
                    <a:schemeClr val="accent1"/>
                  </a:solidFill>
                  <a:latin typeface="iCiel Pony" panose="02000000000000000000" pitchFamily="2" charset="-93"/>
                </a:rPr>
                <a:t> </a:t>
              </a:r>
              <a:endParaRPr lang="vi-VN" sz="3200" dirty="0">
                <a:solidFill>
                  <a:schemeClr val="accent1"/>
                </a:solidFill>
                <a:latin typeface="iCiel Pony" panose="02000000000000000000" pitchFamily="2" charset="-93"/>
              </a:endParaRPr>
            </a:p>
          </p:txBody>
        </p:sp>
      </p:grpSp>
      <p:sp>
        <p:nvSpPr>
          <p:cNvPr id="9" name="Rectangle: Rounded Corners 8">
            <a:extLst>
              <a:ext uri="{FF2B5EF4-FFF2-40B4-BE49-F238E27FC236}">
                <a16:creationId xmlns:a16="http://schemas.microsoft.com/office/drawing/2014/main" id="{3DA1B8A7-1263-339D-F471-D8460A614FA1}"/>
              </a:ext>
            </a:extLst>
          </p:cNvPr>
          <p:cNvSpPr/>
          <p:nvPr/>
        </p:nvSpPr>
        <p:spPr>
          <a:xfrm>
            <a:off x="879348" y="3044952"/>
            <a:ext cx="10340340" cy="2827998"/>
          </a:xfrm>
          <a:custGeom>
            <a:avLst/>
            <a:gdLst>
              <a:gd name="connsiteX0" fmla="*/ 0 w 10340340"/>
              <a:gd name="connsiteY0" fmla="*/ 471342 h 2827998"/>
              <a:gd name="connsiteX1" fmla="*/ 471342 w 10340340"/>
              <a:gd name="connsiteY1" fmla="*/ 0 h 2827998"/>
              <a:gd name="connsiteX2" fmla="*/ 1142603 w 10340340"/>
              <a:gd name="connsiteY2" fmla="*/ 0 h 2827998"/>
              <a:gd name="connsiteX3" fmla="*/ 2001817 w 10340340"/>
              <a:gd name="connsiteY3" fmla="*/ 0 h 2827998"/>
              <a:gd name="connsiteX4" fmla="*/ 2767055 w 10340340"/>
              <a:gd name="connsiteY4" fmla="*/ 0 h 2827998"/>
              <a:gd name="connsiteX5" fmla="*/ 3532293 w 10340340"/>
              <a:gd name="connsiteY5" fmla="*/ 0 h 2827998"/>
              <a:gd name="connsiteX6" fmla="*/ 3921624 w 10340340"/>
              <a:gd name="connsiteY6" fmla="*/ 0 h 2827998"/>
              <a:gd name="connsiteX7" fmla="*/ 4404932 w 10340340"/>
              <a:gd name="connsiteY7" fmla="*/ 0 h 2827998"/>
              <a:gd name="connsiteX8" fmla="*/ 4794264 w 10340340"/>
              <a:gd name="connsiteY8" fmla="*/ 0 h 2827998"/>
              <a:gd name="connsiteX9" fmla="*/ 5371548 w 10340340"/>
              <a:gd name="connsiteY9" fmla="*/ 0 h 2827998"/>
              <a:gd name="connsiteX10" fmla="*/ 5760880 w 10340340"/>
              <a:gd name="connsiteY10" fmla="*/ 0 h 2827998"/>
              <a:gd name="connsiteX11" fmla="*/ 6244188 w 10340340"/>
              <a:gd name="connsiteY11" fmla="*/ 0 h 2827998"/>
              <a:gd name="connsiteX12" fmla="*/ 6727496 w 10340340"/>
              <a:gd name="connsiteY12" fmla="*/ 0 h 2827998"/>
              <a:gd name="connsiteX13" fmla="*/ 7210804 w 10340340"/>
              <a:gd name="connsiteY13" fmla="*/ 0 h 2827998"/>
              <a:gd name="connsiteX14" fmla="*/ 7788088 w 10340340"/>
              <a:gd name="connsiteY14" fmla="*/ 0 h 2827998"/>
              <a:gd name="connsiteX15" fmla="*/ 8271396 w 10340340"/>
              <a:gd name="connsiteY15" fmla="*/ 0 h 2827998"/>
              <a:gd name="connsiteX16" fmla="*/ 8848681 w 10340340"/>
              <a:gd name="connsiteY16" fmla="*/ 0 h 2827998"/>
              <a:gd name="connsiteX17" fmla="*/ 9868998 w 10340340"/>
              <a:gd name="connsiteY17" fmla="*/ 0 h 2827998"/>
              <a:gd name="connsiteX18" fmla="*/ 10340340 w 10340340"/>
              <a:gd name="connsiteY18" fmla="*/ 471342 h 2827998"/>
              <a:gd name="connsiteX19" fmla="*/ 10340340 w 10340340"/>
              <a:gd name="connsiteY19" fmla="*/ 1118633 h 2827998"/>
              <a:gd name="connsiteX20" fmla="*/ 10340340 w 10340340"/>
              <a:gd name="connsiteY20" fmla="*/ 1784777 h 2827998"/>
              <a:gd name="connsiteX21" fmla="*/ 10340340 w 10340340"/>
              <a:gd name="connsiteY21" fmla="*/ 2356656 h 2827998"/>
              <a:gd name="connsiteX22" fmla="*/ 9868998 w 10340340"/>
              <a:gd name="connsiteY22" fmla="*/ 2827998 h 2827998"/>
              <a:gd name="connsiteX23" fmla="*/ 9385690 w 10340340"/>
              <a:gd name="connsiteY23" fmla="*/ 2827998 h 2827998"/>
              <a:gd name="connsiteX24" fmla="*/ 8996359 w 10340340"/>
              <a:gd name="connsiteY24" fmla="*/ 2827998 h 2827998"/>
              <a:gd name="connsiteX25" fmla="*/ 8325097 w 10340340"/>
              <a:gd name="connsiteY25" fmla="*/ 2827998 h 2827998"/>
              <a:gd name="connsiteX26" fmla="*/ 7935766 w 10340340"/>
              <a:gd name="connsiteY26" fmla="*/ 2827998 h 2827998"/>
              <a:gd name="connsiteX27" fmla="*/ 7170528 w 10340340"/>
              <a:gd name="connsiteY27" fmla="*/ 2827998 h 2827998"/>
              <a:gd name="connsiteX28" fmla="*/ 6781197 w 10340340"/>
              <a:gd name="connsiteY28" fmla="*/ 2827998 h 2827998"/>
              <a:gd name="connsiteX29" fmla="*/ 6297889 w 10340340"/>
              <a:gd name="connsiteY29" fmla="*/ 2827998 h 2827998"/>
              <a:gd name="connsiteX30" fmla="*/ 5908557 w 10340340"/>
              <a:gd name="connsiteY30" fmla="*/ 2827998 h 2827998"/>
              <a:gd name="connsiteX31" fmla="*/ 5331273 w 10340340"/>
              <a:gd name="connsiteY31" fmla="*/ 2827998 h 2827998"/>
              <a:gd name="connsiteX32" fmla="*/ 4566035 w 10340340"/>
              <a:gd name="connsiteY32" fmla="*/ 2827998 h 2827998"/>
              <a:gd name="connsiteX33" fmla="*/ 4082727 w 10340340"/>
              <a:gd name="connsiteY33" fmla="*/ 2827998 h 2827998"/>
              <a:gd name="connsiteX34" fmla="*/ 3505442 w 10340340"/>
              <a:gd name="connsiteY34" fmla="*/ 2827998 h 2827998"/>
              <a:gd name="connsiteX35" fmla="*/ 3022134 w 10340340"/>
              <a:gd name="connsiteY35" fmla="*/ 2827998 h 2827998"/>
              <a:gd name="connsiteX36" fmla="*/ 2350873 w 10340340"/>
              <a:gd name="connsiteY36" fmla="*/ 2827998 h 2827998"/>
              <a:gd name="connsiteX37" fmla="*/ 1491659 w 10340340"/>
              <a:gd name="connsiteY37" fmla="*/ 2827998 h 2827998"/>
              <a:gd name="connsiteX38" fmla="*/ 471342 w 10340340"/>
              <a:gd name="connsiteY38" fmla="*/ 2827998 h 2827998"/>
              <a:gd name="connsiteX39" fmla="*/ 0 w 10340340"/>
              <a:gd name="connsiteY39" fmla="*/ 2356656 h 2827998"/>
              <a:gd name="connsiteX40" fmla="*/ 0 w 10340340"/>
              <a:gd name="connsiteY40" fmla="*/ 1747071 h 2827998"/>
              <a:gd name="connsiteX41" fmla="*/ 0 w 10340340"/>
              <a:gd name="connsiteY41" fmla="*/ 1099780 h 2827998"/>
              <a:gd name="connsiteX42" fmla="*/ 0 w 10340340"/>
              <a:gd name="connsiteY42" fmla="*/ 471342 h 28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0340" h="2827998" fill="none" extrusionOk="0">
                <a:moveTo>
                  <a:pt x="0" y="471342"/>
                </a:moveTo>
                <a:cubicBezTo>
                  <a:pt x="24216" y="183561"/>
                  <a:pt x="192717" y="27847"/>
                  <a:pt x="471342" y="0"/>
                </a:cubicBezTo>
                <a:cubicBezTo>
                  <a:pt x="684882" y="31832"/>
                  <a:pt x="924796" y="-17516"/>
                  <a:pt x="1142603" y="0"/>
                </a:cubicBezTo>
                <a:cubicBezTo>
                  <a:pt x="1360410" y="17516"/>
                  <a:pt x="1794176" y="19447"/>
                  <a:pt x="2001817" y="0"/>
                </a:cubicBezTo>
                <a:cubicBezTo>
                  <a:pt x="2209458" y="-19447"/>
                  <a:pt x="2406500" y="32216"/>
                  <a:pt x="2767055" y="0"/>
                </a:cubicBezTo>
                <a:cubicBezTo>
                  <a:pt x="3127610" y="-32216"/>
                  <a:pt x="3216144" y="-8724"/>
                  <a:pt x="3532293" y="0"/>
                </a:cubicBezTo>
                <a:cubicBezTo>
                  <a:pt x="3848442" y="8724"/>
                  <a:pt x="3814240" y="10152"/>
                  <a:pt x="3921624" y="0"/>
                </a:cubicBezTo>
                <a:cubicBezTo>
                  <a:pt x="4029008" y="-10152"/>
                  <a:pt x="4298395" y="3467"/>
                  <a:pt x="4404932" y="0"/>
                </a:cubicBezTo>
                <a:cubicBezTo>
                  <a:pt x="4511469" y="-3467"/>
                  <a:pt x="4715480" y="8742"/>
                  <a:pt x="4794264" y="0"/>
                </a:cubicBezTo>
                <a:cubicBezTo>
                  <a:pt x="4873048" y="-8742"/>
                  <a:pt x="5243814" y="1848"/>
                  <a:pt x="5371548" y="0"/>
                </a:cubicBezTo>
                <a:cubicBezTo>
                  <a:pt x="5499282" y="-1848"/>
                  <a:pt x="5624986" y="9816"/>
                  <a:pt x="5760880" y="0"/>
                </a:cubicBezTo>
                <a:cubicBezTo>
                  <a:pt x="5896774" y="-9816"/>
                  <a:pt x="6039617" y="-5164"/>
                  <a:pt x="6244188" y="0"/>
                </a:cubicBezTo>
                <a:cubicBezTo>
                  <a:pt x="6448759" y="5164"/>
                  <a:pt x="6597069" y="-6077"/>
                  <a:pt x="6727496" y="0"/>
                </a:cubicBezTo>
                <a:cubicBezTo>
                  <a:pt x="6857923" y="6077"/>
                  <a:pt x="7056932" y="438"/>
                  <a:pt x="7210804" y="0"/>
                </a:cubicBezTo>
                <a:cubicBezTo>
                  <a:pt x="7364676" y="-438"/>
                  <a:pt x="7544456" y="17421"/>
                  <a:pt x="7788088" y="0"/>
                </a:cubicBezTo>
                <a:cubicBezTo>
                  <a:pt x="8031720" y="-17421"/>
                  <a:pt x="8081687" y="14867"/>
                  <a:pt x="8271396" y="0"/>
                </a:cubicBezTo>
                <a:cubicBezTo>
                  <a:pt x="8461105" y="-14867"/>
                  <a:pt x="8594453" y="-10440"/>
                  <a:pt x="8848681" y="0"/>
                </a:cubicBezTo>
                <a:cubicBezTo>
                  <a:pt x="9102909" y="10440"/>
                  <a:pt x="9657477" y="-35300"/>
                  <a:pt x="9868998" y="0"/>
                </a:cubicBezTo>
                <a:cubicBezTo>
                  <a:pt x="10118211" y="4381"/>
                  <a:pt x="10321846" y="189587"/>
                  <a:pt x="10340340" y="471342"/>
                </a:cubicBezTo>
                <a:cubicBezTo>
                  <a:pt x="10344305" y="612524"/>
                  <a:pt x="10340966" y="968200"/>
                  <a:pt x="10340340" y="1118633"/>
                </a:cubicBezTo>
                <a:cubicBezTo>
                  <a:pt x="10339714" y="1269066"/>
                  <a:pt x="10372516" y="1485693"/>
                  <a:pt x="10340340" y="1784777"/>
                </a:cubicBezTo>
                <a:cubicBezTo>
                  <a:pt x="10308164" y="2083861"/>
                  <a:pt x="10316234" y="2205100"/>
                  <a:pt x="10340340" y="2356656"/>
                </a:cubicBezTo>
                <a:cubicBezTo>
                  <a:pt x="10348441" y="2622263"/>
                  <a:pt x="10128257" y="2877540"/>
                  <a:pt x="9868998" y="2827998"/>
                </a:cubicBezTo>
                <a:cubicBezTo>
                  <a:pt x="9651380" y="2823183"/>
                  <a:pt x="9490729" y="2825339"/>
                  <a:pt x="9385690" y="2827998"/>
                </a:cubicBezTo>
                <a:cubicBezTo>
                  <a:pt x="9280651" y="2830657"/>
                  <a:pt x="9157837" y="2828065"/>
                  <a:pt x="8996359" y="2827998"/>
                </a:cubicBezTo>
                <a:cubicBezTo>
                  <a:pt x="8834881" y="2827931"/>
                  <a:pt x="8544250" y="2842546"/>
                  <a:pt x="8325097" y="2827998"/>
                </a:cubicBezTo>
                <a:cubicBezTo>
                  <a:pt x="8105944" y="2813450"/>
                  <a:pt x="8044512" y="2824314"/>
                  <a:pt x="7935766" y="2827998"/>
                </a:cubicBezTo>
                <a:cubicBezTo>
                  <a:pt x="7827020" y="2831682"/>
                  <a:pt x="7499173" y="2819429"/>
                  <a:pt x="7170528" y="2827998"/>
                </a:cubicBezTo>
                <a:cubicBezTo>
                  <a:pt x="6841883" y="2836567"/>
                  <a:pt x="6882939" y="2820505"/>
                  <a:pt x="6781197" y="2827998"/>
                </a:cubicBezTo>
                <a:cubicBezTo>
                  <a:pt x="6679455" y="2835491"/>
                  <a:pt x="6396508" y="2848178"/>
                  <a:pt x="6297889" y="2827998"/>
                </a:cubicBezTo>
                <a:cubicBezTo>
                  <a:pt x="6199270" y="2807818"/>
                  <a:pt x="6087841" y="2820790"/>
                  <a:pt x="5908557" y="2827998"/>
                </a:cubicBezTo>
                <a:cubicBezTo>
                  <a:pt x="5729273" y="2835206"/>
                  <a:pt x="5540263" y="2833033"/>
                  <a:pt x="5331273" y="2827998"/>
                </a:cubicBezTo>
                <a:cubicBezTo>
                  <a:pt x="5122283" y="2822963"/>
                  <a:pt x="4872246" y="2849340"/>
                  <a:pt x="4566035" y="2827998"/>
                </a:cubicBezTo>
                <a:cubicBezTo>
                  <a:pt x="4259824" y="2806656"/>
                  <a:pt x="4215026" y="2833951"/>
                  <a:pt x="4082727" y="2827998"/>
                </a:cubicBezTo>
                <a:cubicBezTo>
                  <a:pt x="3950428" y="2822045"/>
                  <a:pt x="3753825" y="2800392"/>
                  <a:pt x="3505442" y="2827998"/>
                </a:cubicBezTo>
                <a:cubicBezTo>
                  <a:pt x="3257060" y="2855604"/>
                  <a:pt x="3254542" y="2817357"/>
                  <a:pt x="3022134" y="2827998"/>
                </a:cubicBezTo>
                <a:cubicBezTo>
                  <a:pt x="2789726" y="2838639"/>
                  <a:pt x="2660733" y="2817525"/>
                  <a:pt x="2350873" y="2827998"/>
                </a:cubicBezTo>
                <a:cubicBezTo>
                  <a:pt x="2041013" y="2838471"/>
                  <a:pt x="1877461" y="2855613"/>
                  <a:pt x="1491659" y="2827998"/>
                </a:cubicBezTo>
                <a:cubicBezTo>
                  <a:pt x="1105857" y="2800383"/>
                  <a:pt x="680146" y="2862364"/>
                  <a:pt x="471342" y="2827998"/>
                </a:cubicBezTo>
                <a:cubicBezTo>
                  <a:pt x="220060" y="2871501"/>
                  <a:pt x="-38785" y="2605391"/>
                  <a:pt x="0" y="2356656"/>
                </a:cubicBezTo>
                <a:cubicBezTo>
                  <a:pt x="28880" y="2211581"/>
                  <a:pt x="10840" y="1945238"/>
                  <a:pt x="0" y="1747071"/>
                </a:cubicBezTo>
                <a:cubicBezTo>
                  <a:pt x="-10840" y="1548904"/>
                  <a:pt x="-24979" y="1333789"/>
                  <a:pt x="0" y="1099780"/>
                </a:cubicBezTo>
                <a:cubicBezTo>
                  <a:pt x="24979" y="865771"/>
                  <a:pt x="20595" y="642848"/>
                  <a:pt x="0" y="471342"/>
                </a:cubicBezTo>
                <a:close/>
              </a:path>
              <a:path w="10340340" h="2827998" stroke="0" extrusionOk="0">
                <a:moveTo>
                  <a:pt x="0" y="471342"/>
                </a:moveTo>
                <a:cubicBezTo>
                  <a:pt x="36103" y="229871"/>
                  <a:pt x="229174" y="-31474"/>
                  <a:pt x="471342" y="0"/>
                </a:cubicBezTo>
                <a:cubicBezTo>
                  <a:pt x="641704" y="22814"/>
                  <a:pt x="866897" y="21302"/>
                  <a:pt x="1142603" y="0"/>
                </a:cubicBezTo>
                <a:cubicBezTo>
                  <a:pt x="1418309" y="-21302"/>
                  <a:pt x="1395826" y="-14434"/>
                  <a:pt x="1531935" y="0"/>
                </a:cubicBezTo>
                <a:cubicBezTo>
                  <a:pt x="1668044" y="14434"/>
                  <a:pt x="2060443" y="32939"/>
                  <a:pt x="2203196" y="0"/>
                </a:cubicBezTo>
                <a:cubicBezTo>
                  <a:pt x="2345949" y="-32939"/>
                  <a:pt x="2570426" y="-13806"/>
                  <a:pt x="2780480" y="0"/>
                </a:cubicBezTo>
                <a:cubicBezTo>
                  <a:pt x="2990534" y="13806"/>
                  <a:pt x="3287081" y="-15902"/>
                  <a:pt x="3451741" y="0"/>
                </a:cubicBezTo>
                <a:cubicBezTo>
                  <a:pt x="3616401" y="15902"/>
                  <a:pt x="3890714" y="11848"/>
                  <a:pt x="4123003" y="0"/>
                </a:cubicBezTo>
                <a:cubicBezTo>
                  <a:pt x="4355292" y="-11848"/>
                  <a:pt x="4435408" y="4236"/>
                  <a:pt x="4700287" y="0"/>
                </a:cubicBezTo>
                <a:cubicBezTo>
                  <a:pt x="4965166" y="-4236"/>
                  <a:pt x="4942743" y="6279"/>
                  <a:pt x="5089619" y="0"/>
                </a:cubicBezTo>
                <a:cubicBezTo>
                  <a:pt x="5236495" y="-6279"/>
                  <a:pt x="5325647" y="1986"/>
                  <a:pt x="5478950" y="0"/>
                </a:cubicBezTo>
                <a:cubicBezTo>
                  <a:pt x="5632253" y="-1986"/>
                  <a:pt x="5927443" y="-23769"/>
                  <a:pt x="6056235" y="0"/>
                </a:cubicBezTo>
                <a:cubicBezTo>
                  <a:pt x="6185028" y="23769"/>
                  <a:pt x="6492234" y="36700"/>
                  <a:pt x="6915449" y="0"/>
                </a:cubicBezTo>
                <a:cubicBezTo>
                  <a:pt x="7338664" y="-36700"/>
                  <a:pt x="7468848" y="36645"/>
                  <a:pt x="7680687" y="0"/>
                </a:cubicBezTo>
                <a:cubicBezTo>
                  <a:pt x="7892526" y="-36645"/>
                  <a:pt x="8144615" y="-17765"/>
                  <a:pt x="8445924" y="0"/>
                </a:cubicBezTo>
                <a:cubicBezTo>
                  <a:pt x="8747233" y="17765"/>
                  <a:pt x="8908183" y="2343"/>
                  <a:pt x="9117186" y="0"/>
                </a:cubicBezTo>
                <a:cubicBezTo>
                  <a:pt x="9326189" y="-2343"/>
                  <a:pt x="9700863" y="1782"/>
                  <a:pt x="9868998" y="0"/>
                </a:cubicBezTo>
                <a:cubicBezTo>
                  <a:pt x="10067582" y="-19095"/>
                  <a:pt x="10312142" y="214116"/>
                  <a:pt x="10340340" y="471342"/>
                </a:cubicBezTo>
                <a:cubicBezTo>
                  <a:pt x="10355123" y="711440"/>
                  <a:pt x="10332056" y="804554"/>
                  <a:pt x="10340340" y="1118633"/>
                </a:cubicBezTo>
                <a:cubicBezTo>
                  <a:pt x="10348624" y="1432712"/>
                  <a:pt x="10334141" y="1454728"/>
                  <a:pt x="10340340" y="1728218"/>
                </a:cubicBezTo>
                <a:cubicBezTo>
                  <a:pt x="10346539" y="2001709"/>
                  <a:pt x="10340267" y="2191743"/>
                  <a:pt x="10340340" y="2356656"/>
                </a:cubicBezTo>
                <a:cubicBezTo>
                  <a:pt x="10307038" y="2601569"/>
                  <a:pt x="10131538" y="2820944"/>
                  <a:pt x="9868998" y="2827998"/>
                </a:cubicBezTo>
                <a:cubicBezTo>
                  <a:pt x="9627463" y="2828904"/>
                  <a:pt x="9497767" y="2816572"/>
                  <a:pt x="9291713" y="2827998"/>
                </a:cubicBezTo>
                <a:cubicBezTo>
                  <a:pt x="9085659" y="2839424"/>
                  <a:pt x="9007578" y="2829262"/>
                  <a:pt x="8902382" y="2827998"/>
                </a:cubicBezTo>
                <a:cubicBezTo>
                  <a:pt x="8797186" y="2826734"/>
                  <a:pt x="8304902" y="2816062"/>
                  <a:pt x="8043168" y="2827998"/>
                </a:cubicBezTo>
                <a:cubicBezTo>
                  <a:pt x="7781434" y="2839934"/>
                  <a:pt x="7440750" y="2828764"/>
                  <a:pt x="7183953" y="2827998"/>
                </a:cubicBezTo>
                <a:cubicBezTo>
                  <a:pt x="6927157" y="2827232"/>
                  <a:pt x="6798962" y="2821963"/>
                  <a:pt x="6700645" y="2827998"/>
                </a:cubicBezTo>
                <a:cubicBezTo>
                  <a:pt x="6602328" y="2834033"/>
                  <a:pt x="6185180" y="2789409"/>
                  <a:pt x="5841431" y="2827998"/>
                </a:cubicBezTo>
                <a:cubicBezTo>
                  <a:pt x="5497682" y="2866587"/>
                  <a:pt x="5637739" y="2828445"/>
                  <a:pt x="5452100" y="2827998"/>
                </a:cubicBezTo>
                <a:cubicBezTo>
                  <a:pt x="5266461" y="2827551"/>
                  <a:pt x="4855177" y="2792308"/>
                  <a:pt x="4592885" y="2827998"/>
                </a:cubicBezTo>
                <a:cubicBezTo>
                  <a:pt x="4330593" y="2863688"/>
                  <a:pt x="4126114" y="2858043"/>
                  <a:pt x="3827648" y="2827998"/>
                </a:cubicBezTo>
                <a:cubicBezTo>
                  <a:pt x="3529182" y="2797953"/>
                  <a:pt x="3436420" y="2803533"/>
                  <a:pt x="3250363" y="2827998"/>
                </a:cubicBezTo>
                <a:cubicBezTo>
                  <a:pt x="3064306" y="2852463"/>
                  <a:pt x="2864873" y="2849453"/>
                  <a:pt x="2579102" y="2827998"/>
                </a:cubicBezTo>
                <a:cubicBezTo>
                  <a:pt x="2293331" y="2806543"/>
                  <a:pt x="2296778" y="2845775"/>
                  <a:pt x="2189771" y="2827998"/>
                </a:cubicBezTo>
                <a:cubicBezTo>
                  <a:pt x="2082764" y="2810221"/>
                  <a:pt x="1898166" y="2818467"/>
                  <a:pt x="1800439" y="2827998"/>
                </a:cubicBezTo>
                <a:cubicBezTo>
                  <a:pt x="1702712" y="2837529"/>
                  <a:pt x="1073144" y="2843137"/>
                  <a:pt x="471342" y="2827998"/>
                </a:cubicBezTo>
                <a:cubicBezTo>
                  <a:pt x="199316" y="2797798"/>
                  <a:pt x="-2839" y="2611372"/>
                  <a:pt x="0" y="2356656"/>
                </a:cubicBezTo>
                <a:cubicBezTo>
                  <a:pt x="19484" y="2138165"/>
                  <a:pt x="13238" y="1951653"/>
                  <a:pt x="0" y="1765924"/>
                </a:cubicBezTo>
                <a:cubicBezTo>
                  <a:pt x="-13238" y="1580195"/>
                  <a:pt x="-118" y="1383571"/>
                  <a:pt x="0" y="1099780"/>
                </a:cubicBezTo>
                <a:cubicBezTo>
                  <a:pt x="118" y="815989"/>
                  <a:pt x="-18607" y="699915"/>
                  <a:pt x="0" y="471342"/>
                </a:cubicBezTo>
                <a:close/>
              </a:path>
            </a:pathLst>
          </a:custGeom>
          <a:ln w="76200">
            <a:solidFill>
              <a:srgbClr val="B4DA8D"/>
            </a:solidFill>
            <a:prstDash val="sysDash"/>
            <a:extLst>
              <a:ext uri="{C807C97D-BFC1-408E-A445-0C87EB9F89A2}">
                <ask:lineSketchStyleProps xmlns:ask="http://schemas.microsoft.com/office/drawing/2018/sketchyshapes" sd="294000696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vi-VN" sz="4400" dirty="0">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4579BC33-D796-571C-F795-37E6E8B9B405}"/>
              </a:ext>
            </a:extLst>
          </p:cNvPr>
          <p:cNvSpPr/>
          <p:nvPr/>
        </p:nvSpPr>
        <p:spPr>
          <a:xfrm>
            <a:off x="894071" y="2541966"/>
            <a:ext cx="3663634" cy="1005971"/>
          </a:xfrm>
          <a:custGeom>
            <a:avLst/>
            <a:gdLst/>
            <a:ahLst/>
            <a:cxnLst/>
            <a:rect l="l" t="t" r="r" b="b"/>
            <a:pathLst>
              <a:path w="2665780" h="920906">
                <a:moveTo>
                  <a:pt x="0" y="0"/>
                </a:moveTo>
                <a:lnTo>
                  <a:pt x="2665780" y="0"/>
                </a:lnTo>
                <a:lnTo>
                  <a:pt x="2665780" y="920906"/>
                </a:lnTo>
                <a:lnTo>
                  <a:pt x="0" y="920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29E83177-6D07-0A89-6704-B304CFF7253E}"/>
              </a:ext>
            </a:extLst>
          </p:cNvPr>
          <p:cNvSpPr txBox="1"/>
          <p:nvPr/>
        </p:nvSpPr>
        <p:spPr>
          <a:xfrm>
            <a:off x="1499037" y="2541966"/>
            <a:ext cx="6117336" cy="769441"/>
          </a:xfrm>
          <a:prstGeom prst="rect">
            <a:avLst/>
          </a:prstGeom>
          <a:noFill/>
        </p:spPr>
        <p:txBody>
          <a:bodyPr wrap="square">
            <a:spAutoFit/>
          </a:bodyPr>
          <a:lstStyle/>
          <a:p>
            <a:r>
              <a:rPr lang="vi-VN" sz="4400" b="1" i="1" kern="0" dirty="0">
                <a:solidFill>
                  <a:srgbClr val="DB719B"/>
                </a:solidFill>
                <a:effectLst/>
                <a:latin typeface="Cambria" panose="02040503050406030204" pitchFamily="18" charset="0"/>
                <a:ea typeface="Cambria" panose="02040503050406030204" pitchFamily="18" charset="0"/>
              </a:rPr>
              <a:t>Miệt mài</a:t>
            </a:r>
            <a:endParaRPr lang="vi-VN" sz="4400" b="1" dirty="0">
              <a:solidFill>
                <a:srgbClr val="DB719B"/>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48FD7AA-E558-46A8-B415-0ED64D5DF392}"/>
              </a:ext>
            </a:extLst>
          </p:cNvPr>
          <p:cNvSpPr txBox="1"/>
          <p:nvPr/>
        </p:nvSpPr>
        <p:spPr>
          <a:xfrm>
            <a:off x="2161899" y="3561108"/>
            <a:ext cx="8533429" cy="1990513"/>
          </a:xfrm>
          <a:prstGeom prst="rect">
            <a:avLst/>
          </a:prstGeom>
          <a:noFill/>
        </p:spPr>
        <p:txBody>
          <a:bodyPr wrap="square">
            <a:spAutoFit/>
          </a:bodyPr>
          <a:lstStyle/>
          <a:p>
            <a:pPr>
              <a:lnSpc>
                <a:spcPct val="150000"/>
              </a:lnSpc>
            </a:pPr>
            <a:r>
              <a:rPr lang="vi-VN" sz="4400" kern="100" dirty="0">
                <a:solidFill>
                  <a:srgbClr val="231F20"/>
                </a:solidFill>
                <a:effectLst/>
                <a:latin typeface="Cambria" panose="02040503050406030204" pitchFamily="18" charset="0"/>
                <a:ea typeface="Cambria" panose="02040503050406030204" pitchFamily="18" charset="0"/>
              </a:rPr>
              <a:t>chăm chỉ bền bỉ để thực hiện một công việc.</a:t>
            </a:r>
            <a:endParaRPr lang="vi-VN" sz="3600" kern="100" dirty="0">
              <a:solidFill>
                <a:srgbClr val="231F2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22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7" name="Group 6">
            <a:extLst>
              <a:ext uri="{FF2B5EF4-FFF2-40B4-BE49-F238E27FC236}">
                <a16:creationId xmlns:a16="http://schemas.microsoft.com/office/drawing/2014/main" id="{BB021D28-575E-BF24-1B82-33680535F6DA}"/>
              </a:ext>
            </a:extLst>
          </p:cNvPr>
          <p:cNvGrpSpPr/>
          <p:nvPr/>
        </p:nvGrpSpPr>
        <p:grpSpPr>
          <a:xfrm>
            <a:off x="2661696" y="210312"/>
            <a:ext cx="5531922" cy="1760619"/>
            <a:chOff x="2661696" y="210312"/>
            <a:chExt cx="5531922" cy="1760619"/>
          </a:xfrm>
        </p:grpSpPr>
        <p:sp>
          <p:nvSpPr>
            <p:cNvPr id="2" name="Freeform 6">
              <a:extLst>
                <a:ext uri="{FF2B5EF4-FFF2-40B4-BE49-F238E27FC236}">
                  <a16:creationId xmlns:a16="http://schemas.microsoft.com/office/drawing/2014/main" id="{FF3E77B8-C266-F68B-D041-C58AB6B264F5}"/>
                </a:ext>
              </a:extLst>
            </p:cNvPr>
            <p:cNvSpPr/>
            <p:nvPr/>
          </p:nvSpPr>
          <p:spPr>
            <a:xfrm>
              <a:off x="2661696" y="715734"/>
              <a:ext cx="4649420" cy="1220473"/>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208DCA10-2DA4-08A7-6196-89A860395DC9}"/>
                </a:ext>
              </a:extLst>
            </p:cNvPr>
            <p:cNvPicPr>
              <a:picLocks noChangeAspect="1"/>
            </p:cNvPicPr>
            <p:nvPr/>
          </p:nvPicPr>
          <p:blipFill>
            <a:blip r:embed="rId4"/>
            <a:stretch>
              <a:fillRect/>
            </a:stretch>
          </p:blipFill>
          <p:spPr>
            <a:xfrm>
              <a:off x="6428614" y="210312"/>
              <a:ext cx="1765004" cy="1760619"/>
            </a:xfrm>
            <a:prstGeom prst="rect">
              <a:avLst/>
            </a:prstGeom>
          </p:spPr>
        </p:pic>
        <p:sp>
          <p:nvSpPr>
            <p:cNvPr id="5" name="TextBox 4">
              <a:extLst>
                <a:ext uri="{FF2B5EF4-FFF2-40B4-BE49-F238E27FC236}">
                  <a16:creationId xmlns:a16="http://schemas.microsoft.com/office/drawing/2014/main" id="{A213FAB9-CB3F-1447-A229-C955CCDD6BF9}"/>
                </a:ext>
              </a:extLst>
            </p:cNvPr>
            <p:cNvSpPr txBox="1"/>
            <p:nvPr/>
          </p:nvSpPr>
          <p:spPr>
            <a:xfrm>
              <a:off x="2725888" y="1033582"/>
              <a:ext cx="3841116" cy="584775"/>
            </a:xfrm>
            <a:prstGeom prst="rect">
              <a:avLst/>
            </a:prstGeom>
            <a:noFill/>
          </p:spPr>
          <p:txBody>
            <a:bodyPr wrap="none" rtlCol="0">
              <a:spAutoFit/>
            </a:bodyPr>
            <a:lstStyle/>
            <a:p>
              <a:r>
                <a:rPr lang="en-GB" sz="3200" dirty="0" err="1">
                  <a:solidFill>
                    <a:schemeClr val="accent1"/>
                  </a:solidFill>
                  <a:latin typeface="iCiel Pony" panose="02000000000000000000" pitchFamily="2" charset="-93"/>
                </a:rPr>
                <a:t>Giải</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nghĩa</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từ</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khó</a:t>
              </a:r>
              <a:r>
                <a:rPr lang="en-GB" sz="3200" dirty="0">
                  <a:solidFill>
                    <a:schemeClr val="accent1"/>
                  </a:solidFill>
                  <a:latin typeface="iCiel Pony" panose="02000000000000000000" pitchFamily="2" charset="-93"/>
                </a:rPr>
                <a:t> </a:t>
              </a:r>
              <a:endParaRPr lang="vi-VN" sz="3200" dirty="0">
                <a:solidFill>
                  <a:schemeClr val="accent1"/>
                </a:solidFill>
                <a:latin typeface="iCiel Pony" panose="02000000000000000000" pitchFamily="2" charset="-93"/>
              </a:endParaRPr>
            </a:p>
          </p:txBody>
        </p:sp>
      </p:grpSp>
      <p:sp>
        <p:nvSpPr>
          <p:cNvPr id="9" name="Rectangle: Rounded Corners 8">
            <a:extLst>
              <a:ext uri="{FF2B5EF4-FFF2-40B4-BE49-F238E27FC236}">
                <a16:creationId xmlns:a16="http://schemas.microsoft.com/office/drawing/2014/main" id="{3DA1B8A7-1263-339D-F471-D8460A614FA1}"/>
              </a:ext>
            </a:extLst>
          </p:cNvPr>
          <p:cNvSpPr/>
          <p:nvPr/>
        </p:nvSpPr>
        <p:spPr>
          <a:xfrm>
            <a:off x="879348" y="3044952"/>
            <a:ext cx="10340340" cy="2827998"/>
          </a:xfrm>
          <a:custGeom>
            <a:avLst/>
            <a:gdLst>
              <a:gd name="connsiteX0" fmla="*/ 0 w 10340340"/>
              <a:gd name="connsiteY0" fmla="*/ 471342 h 2827998"/>
              <a:gd name="connsiteX1" fmla="*/ 471342 w 10340340"/>
              <a:gd name="connsiteY1" fmla="*/ 0 h 2827998"/>
              <a:gd name="connsiteX2" fmla="*/ 1142603 w 10340340"/>
              <a:gd name="connsiteY2" fmla="*/ 0 h 2827998"/>
              <a:gd name="connsiteX3" fmla="*/ 2001817 w 10340340"/>
              <a:gd name="connsiteY3" fmla="*/ 0 h 2827998"/>
              <a:gd name="connsiteX4" fmla="*/ 2767055 w 10340340"/>
              <a:gd name="connsiteY4" fmla="*/ 0 h 2827998"/>
              <a:gd name="connsiteX5" fmla="*/ 3532293 w 10340340"/>
              <a:gd name="connsiteY5" fmla="*/ 0 h 2827998"/>
              <a:gd name="connsiteX6" fmla="*/ 3921624 w 10340340"/>
              <a:gd name="connsiteY6" fmla="*/ 0 h 2827998"/>
              <a:gd name="connsiteX7" fmla="*/ 4404932 w 10340340"/>
              <a:gd name="connsiteY7" fmla="*/ 0 h 2827998"/>
              <a:gd name="connsiteX8" fmla="*/ 4794264 w 10340340"/>
              <a:gd name="connsiteY8" fmla="*/ 0 h 2827998"/>
              <a:gd name="connsiteX9" fmla="*/ 5371548 w 10340340"/>
              <a:gd name="connsiteY9" fmla="*/ 0 h 2827998"/>
              <a:gd name="connsiteX10" fmla="*/ 5760880 w 10340340"/>
              <a:gd name="connsiteY10" fmla="*/ 0 h 2827998"/>
              <a:gd name="connsiteX11" fmla="*/ 6244188 w 10340340"/>
              <a:gd name="connsiteY11" fmla="*/ 0 h 2827998"/>
              <a:gd name="connsiteX12" fmla="*/ 6727496 w 10340340"/>
              <a:gd name="connsiteY12" fmla="*/ 0 h 2827998"/>
              <a:gd name="connsiteX13" fmla="*/ 7210804 w 10340340"/>
              <a:gd name="connsiteY13" fmla="*/ 0 h 2827998"/>
              <a:gd name="connsiteX14" fmla="*/ 7788088 w 10340340"/>
              <a:gd name="connsiteY14" fmla="*/ 0 h 2827998"/>
              <a:gd name="connsiteX15" fmla="*/ 8271396 w 10340340"/>
              <a:gd name="connsiteY15" fmla="*/ 0 h 2827998"/>
              <a:gd name="connsiteX16" fmla="*/ 8848681 w 10340340"/>
              <a:gd name="connsiteY16" fmla="*/ 0 h 2827998"/>
              <a:gd name="connsiteX17" fmla="*/ 9868998 w 10340340"/>
              <a:gd name="connsiteY17" fmla="*/ 0 h 2827998"/>
              <a:gd name="connsiteX18" fmla="*/ 10340340 w 10340340"/>
              <a:gd name="connsiteY18" fmla="*/ 471342 h 2827998"/>
              <a:gd name="connsiteX19" fmla="*/ 10340340 w 10340340"/>
              <a:gd name="connsiteY19" fmla="*/ 1118633 h 2827998"/>
              <a:gd name="connsiteX20" fmla="*/ 10340340 w 10340340"/>
              <a:gd name="connsiteY20" fmla="*/ 1784777 h 2827998"/>
              <a:gd name="connsiteX21" fmla="*/ 10340340 w 10340340"/>
              <a:gd name="connsiteY21" fmla="*/ 2356656 h 2827998"/>
              <a:gd name="connsiteX22" fmla="*/ 9868998 w 10340340"/>
              <a:gd name="connsiteY22" fmla="*/ 2827998 h 2827998"/>
              <a:gd name="connsiteX23" fmla="*/ 9385690 w 10340340"/>
              <a:gd name="connsiteY23" fmla="*/ 2827998 h 2827998"/>
              <a:gd name="connsiteX24" fmla="*/ 8996359 w 10340340"/>
              <a:gd name="connsiteY24" fmla="*/ 2827998 h 2827998"/>
              <a:gd name="connsiteX25" fmla="*/ 8325097 w 10340340"/>
              <a:gd name="connsiteY25" fmla="*/ 2827998 h 2827998"/>
              <a:gd name="connsiteX26" fmla="*/ 7935766 w 10340340"/>
              <a:gd name="connsiteY26" fmla="*/ 2827998 h 2827998"/>
              <a:gd name="connsiteX27" fmla="*/ 7170528 w 10340340"/>
              <a:gd name="connsiteY27" fmla="*/ 2827998 h 2827998"/>
              <a:gd name="connsiteX28" fmla="*/ 6781197 w 10340340"/>
              <a:gd name="connsiteY28" fmla="*/ 2827998 h 2827998"/>
              <a:gd name="connsiteX29" fmla="*/ 6297889 w 10340340"/>
              <a:gd name="connsiteY29" fmla="*/ 2827998 h 2827998"/>
              <a:gd name="connsiteX30" fmla="*/ 5908557 w 10340340"/>
              <a:gd name="connsiteY30" fmla="*/ 2827998 h 2827998"/>
              <a:gd name="connsiteX31" fmla="*/ 5331273 w 10340340"/>
              <a:gd name="connsiteY31" fmla="*/ 2827998 h 2827998"/>
              <a:gd name="connsiteX32" fmla="*/ 4566035 w 10340340"/>
              <a:gd name="connsiteY32" fmla="*/ 2827998 h 2827998"/>
              <a:gd name="connsiteX33" fmla="*/ 4082727 w 10340340"/>
              <a:gd name="connsiteY33" fmla="*/ 2827998 h 2827998"/>
              <a:gd name="connsiteX34" fmla="*/ 3505442 w 10340340"/>
              <a:gd name="connsiteY34" fmla="*/ 2827998 h 2827998"/>
              <a:gd name="connsiteX35" fmla="*/ 3022134 w 10340340"/>
              <a:gd name="connsiteY35" fmla="*/ 2827998 h 2827998"/>
              <a:gd name="connsiteX36" fmla="*/ 2350873 w 10340340"/>
              <a:gd name="connsiteY36" fmla="*/ 2827998 h 2827998"/>
              <a:gd name="connsiteX37" fmla="*/ 1491659 w 10340340"/>
              <a:gd name="connsiteY37" fmla="*/ 2827998 h 2827998"/>
              <a:gd name="connsiteX38" fmla="*/ 471342 w 10340340"/>
              <a:gd name="connsiteY38" fmla="*/ 2827998 h 2827998"/>
              <a:gd name="connsiteX39" fmla="*/ 0 w 10340340"/>
              <a:gd name="connsiteY39" fmla="*/ 2356656 h 2827998"/>
              <a:gd name="connsiteX40" fmla="*/ 0 w 10340340"/>
              <a:gd name="connsiteY40" fmla="*/ 1747071 h 2827998"/>
              <a:gd name="connsiteX41" fmla="*/ 0 w 10340340"/>
              <a:gd name="connsiteY41" fmla="*/ 1099780 h 2827998"/>
              <a:gd name="connsiteX42" fmla="*/ 0 w 10340340"/>
              <a:gd name="connsiteY42" fmla="*/ 471342 h 28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0340" h="2827998" fill="none" extrusionOk="0">
                <a:moveTo>
                  <a:pt x="0" y="471342"/>
                </a:moveTo>
                <a:cubicBezTo>
                  <a:pt x="24216" y="183561"/>
                  <a:pt x="192717" y="27847"/>
                  <a:pt x="471342" y="0"/>
                </a:cubicBezTo>
                <a:cubicBezTo>
                  <a:pt x="684882" y="31832"/>
                  <a:pt x="924796" y="-17516"/>
                  <a:pt x="1142603" y="0"/>
                </a:cubicBezTo>
                <a:cubicBezTo>
                  <a:pt x="1360410" y="17516"/>
                  <a:pt x="1794176" y="19447"/>
                  <a:pt x="2001817" y="0"/>
                </a:cubicBezTo>
                <a:cubicBezTo>
                  <a:pt x="2209458" y="-19447"/>
                  <a:pt x="2406500" y="32216"/>
                  <a:pt x="2767055" y="0"/>
                </a:cubicBezTo>
                <a:cubicBezTo>
                  <a:pt x="3127610" y="-32216"/>
                  <a:pt x="3216144" y="-8724"/>
                  <a:pt x="3532293" y="0"/>
                </a:cubicBezTo>
                <a:cubicBezTo>
                  <a:pt x="3848442" y="8724"/>
                  <a:pt x="3814240" y="10152"/>
                  <a:pt x="3921624" y="0"/>
                </a:cubicBezTo>
                <a:cubicBezTo>
                  <a:pt x="4029008" y="-10152"/>
                  <a:pt x="4298395" y="3467"/>
                  <a:pt x="4404932" y="0"/>
                </a:cubicBezTo>
                <a:cubicBezTo>
                  <a:pt x="4511469" y="-3467"/>
                  <a:pt x="4715480" y="8742"/>
                  <a:pt x="4794264" y="0"/>
                </a:cubicBezTo>
                <a:cubicBezTo>
                  <a:pt x="4873048" y="-8742"/>
                  <a:pt x="5243814" y="1848"/>
                  <a:pt x="5371548" y="0"/>
                </a:cubicBezTo>
                <a:cubicBezTo>
                  <a:pt x="5499282" y="-1848"/>
                  <a:pt x="5624986" y="9816"/>
                  <a:pt x="5760880" y="0"/>
                </a:cubicBezTo>
                <a:cubicBezTo>
                  <a:pt x="5896774" y="-9816"/>
                  <a:pt x="6039617" y="-5164"/>
                  <a:pt x="6244188" y="0"/>
                </a:cubicBezTo>
                <a:cubicBezTo>
                  <a:pt x="6448759" y="5164"/>
                  <a:pt x="6597069" y="-6077"/>
                  <a:pt x="6727496" y="0"/>
                </a:cubicBezTo>
                <a:cubicBezTo>
                  <a:pt x="6857923" y="6077"/>
                  <a:pt x="7056932" y="438"/>
                  <a:pt x="7210804" y="0"/>
                </a:cubicBezTo>
                <a:cubicBezTo>
                  <a:pt x="7364676" y="-438"/>
                  <a:pt x="7544456" y="17421"/>
                  <a:pt x="7788088" y="0"/>
                </a:cubicBezTo>
                <a:cubicBezTo>
                  <a:pt x="8031720" y="-17421"/>
                  <a:pt x="8081687" y="14867"/>
                  <a:pt x="8271396" y="0"/>
                </a:cubicBezTo>
                <a:cubicBezTo>
                  <a:pt x="8461105" y="-14867"/>
                  <a:pt x="8594453" y="-10440"/>
                  <a:pt x="8848681" y="0"/>
                </a:cubicBezTo>
                <a:cubicBezTo>
                  <a:pt x="9102909" y="10440"/>
                  <a:pt x="9657477" y="-35300"/>
                  <a:pt x="9868998" y="0"/>
                </a:cubicBezTo>
                <a:cubicBezTo>
                  <a:pt x="10118211" y="4381"/>
                  <a:pt x="10321846" y="189587"/>
                  <a:pt x="10340340" y="471342"/>
                </a:cubicBezTo>
                <a:cubicBezTo>
                  <a:pt x="10344305" y="612524"/>
                  <a:pt x="10340966" y="968200"/>
                  <a:pt x="10340340" y="1118633"/>
                </a:cubicBezTo>
                <a:cubicBezTo>
                  <a:pt x="10339714" y="1269066"/>
                  <a:pt x="10372516" y="1485693"/>
                  <a:pt x="10340340" y="1784777"/>
                </a:cubicBezTo>
                <a:cubicBezTo>
                  <a:pt x="10308164" y="2083861"/>
                  <a:pt x="10316234" y="2205100"/>
                  <a:pt x="10340340" y="2356656"/>
                </a:cubicBezTo>
                <a:cubicBezTo>
                  <a:pt x="10348441" y="2622263"/>
                  <a:pt x="10128257" y="2877540"/>
                  <a:pt x="9868998" y="2827998"/>
                </a:cubicBezTo>
                <a:cubicBezTo>
                  <a:pt x="9651380" y="2823183"/>
                  <a:pt x="9490729" y="2825339"/>
                  <a:pt x="9385690" y="2827998"/>
                </a:cubicBezTo>
                <a:cubicBezTo>
                  <a:pt x="9280651" y="2830657"/>
                  <a:pt x="9157837" y="2828065"/>
                  <a:pt x="8996359" y="2827998"/>
                </a:cubicBezTo>
                <a:cubicBezTo>
                  <a:pt x="8834881" y="2827931"/>
                  <a:pt x="8544250" y="2842546"/>
                  <a:pt x="8325097" y="2827998"/>
                </a:cubicBezTo>
                <a:cubicBezTo>
                  <a:pt x="8105944" y="2813450"/>
                  <a:pt x="8044512" y="2824314"/>
                  <a:pt x="7935766" y="2827998"/>
                </a:cubicBezTo>
                <a:cubicBezTo>
                  <a:pt x="7827020" y="2831682"/>
                  <a:pt x="7499173" y="2819429"/>
                  <a:pt x="7170528" y="2827998"/>
                </a:cubicBezTo>
                <a:cubicBezTo>
                  <a:pt x="6841883" y="2836567"/>
                  <a:pt x="6882939" y="2820505"/>
                  <a:pt x="6781197" y="2827998"/>
                </a:cubicBezTo>
                <a:cubicBezTo>
                  <a:pt x="6679455" y="2835491"/>
                  <a:pt x="6396508" y="2848178"/>
                  <a:pt x="6297889" y="2827998"/>
                </a:cubicBezTo>
                <a:cubicBezTo>
                  <a:pt x="6199270" y="2807818"/>
                  <a:pt x="6087841" y="2820790"/>
                  <a:pt x="5908557" y="2827998"/>
                </a:cubicBezTo>
                <a:cubicBezTo>
                  <a:pt x="5729273" y="2835206"/>
                  <a:pt x="5540263" y="2833033"/>
                  <a:pt x="5331273" y="2827998"/>
                </a:cubicBezTo>
                <a:cubicBezTo>
                  <a:pt x="5122283" y="2822963"/>
                  <a:pt x="4872246" y="2849340"/>
                  <a:pt x="4566035" y="2827998"/>
                </a:cubicBezTo>
                <a:cubicBezTo>
                  <a:pt x="4259824" y="2806656"/>
                  <a:pt x="4215026" y="2833951"/>
                  <a:pt x="4082727" y="2827998"/>
                </a:cubicBezTo>
                <a:cubicBezTo>
                  <a:pt x="3950428" y="2822045"/>
                  <a:pt x="3753825" y="2800392"/>
                  <a:pt x="3505442" y="2827998"/>
                </a:cubicBezTo>
                <a:cubicBezTo>
                  <a:pt x="3257060" y="2855604"/>
                  <a:pt x="3254542" y="2817357"/>
                  <a:pt x="3022134" y="2827998"/>
                </a:cubicBezTo>
                <a:cubicBezTo>
                  <a:pt x="2789726" y="2838639"/>
                  <a:pt x="2660733" y="2817525"/>
                  <a:pt x="2350873" y="2827998"/>
                </a:cubicBezTo>
                <a:cubicBezTo>
                  <a:pt x="2041013" y="2838471"/>
                  <a:pt x="1877461" y="2855613"/>
                  <a:pt x="1491659" y="2827998"/>
                </a:cubicBezTo>
                <a:cubicBezTo>
                  <a:pt x="1105857" y="2800383"/>
                  <a:pt x="680146" y="2862364"/>
                  <a:pt x="471342" y="2827998"/>
                </a:cubicBezTo>
                <a:cubicBezTo>
                  <a:pt x="220060" y="2871501"/>
                  <a:pt x="-38785" y="2605391"/>
                  <a:pt x="0" y="2356656"/>
                </a:cubicBezTo>
                <a:cubicBezTo>
                  <a:pt x="28880" y="2211581"/>
                  <a:pt x="10840" y="1945238"/>
                  <a:pt x="0" y="1747071"/>
                </a:cubicBezTo>
                <a:cubicBezTo>
                  <a:pt x="-10840" y="1548904"/>
                  <a:pt x="-24979" y="1333789"/>
                  <a:pt x="0" y="1099780"/>
                </a:cubicBezTo>
                <a:cubicBezTo>
                  <a:pt x="24979" y="865771"/>
                  <a:pt x="20595" y="642848"/>
                  <a:pt x="0" y="471342"/>
                </a:cubicBezTo>
                <a:close/>
              </a:path>
              <a:path w="10340340" h="2827998" stroke="0" extrusionOk="0">
                <a:moveTo>
                  <a:pt x="0" y="471342"/>
                </a:moveTo>
                <a:cubicBezTo>
                  <a:pt x="36103" y="229871"/>
                  <a:pt x="229174" y="-31474"/>
                  <a:pt x="471342" y="0"/>
                </a:cubicBezTo>
                <a:cubicBezTo>
                  <a:pt x="641704" y="22814"/>
                  <a:pt x="866897" y="21302"/>
                  <a:pt x="1142603" y="0"/>
                </a:cubicBezTo>
                <a:cubicBezTo>
                  <a:pt x="1418309" y="-21302"/>
                  <a:pt x="1395826" y="-14434"/>
                  <a:pt x="1531935" y="0"/>
                </a:cubicBezTo>
                <a:cubicBezTo>
                  <a:pt x="1668044" y="14434"/>
                  <a:pt x="2060443" y="32939"/>
                  <a:pt x="2203196" y="0"/>
                </a:cubicBezTo>
                <a:cubicBezTo>
                  <a:pt x="2345949" y="-32939"/>
                  <a:pt x="2570426" y="-13806"/>
                  <a:pt x="2780480" y="0"/>
                </a:cubicBezTo>
                <a:cubicBezTo>
                  <a:pt x="2990534" y="13806"/>
                  <a:pt x="3287081" y="-15902"/>
                  <a:pt x="3451741" y="0"/>
                </a:cubicBezTo>
                <a:cubicBezTo>
                  <a:pt x="3616401" y="15902"/>
                  <a:pt x="3890714" y="11848"/>
                  <a:pt x="4123003" y="0"/>
                </a:cubicBezTo>
                <a:cubicBezTo>
                  <a:pt x="4355292" y="-11848"/>
                  <a:pt x="4435408" y="4236"/>
                  <a:pt x="4700287" y="0"/>
                </a:cubicBezTo>
                <a:cubicBezTo>
                  <a:pt x="4965166" y="-4236"/>
                  <a:pt x="4942743" y="6279"/>
                  <a:pt x="5089619" y="0"/>
                </a:cubicBezTo>
                <a:cubicBezTo>
                  <a:pt x="5236495" y="-6279"/>
                  <a:pt x="5325647" y="1986"/>
                  <a:pt x="5478950" y="0"/>
                </a:cubicBezTo>
                <a:cubicBezTo>
                  <a:pt x="5632253" y="-1986"/>
                  <a:pt x="5927443" y="-23769"/>
                  <a:pt x="6056235" y="0"/>
                </a:cubicBezTo>
                <a:cubicBezTo>
                  <a:pt x="6185028" y="23769"/>
                  <a:pt x="6492234" y="36700"/>
                  <a:pt x="6915449" y="0"/>
                </a:cubicBezTo>
                <a:cubicBezTo>
                  <a:pt x="7338664" y="-36700"/>
                  <a:pt x="7468848" y="36645"/>
                  <a:pt x="7680687" y="0"/>
                </a:cubicBezTo>
                <a:cubicBezTo>
                  <a:pt x="7892526" y="-36645"/>
                  <a:pt x="8144615" y="-17765"/>
                  <a:pt x="8445924" y="0"/>
                </a:cubicBezTo>
                <a:cubicBezTo>
                  <a:pt x="8747233" y="17765"/>
                  <a:pt x="8908183" y="2343"/>
                  <a:pt x="9117186" y="0"/>
                </a:cubicBezTo>
                <a:cubicBezTo>
                  <a:pt x="9326189" y="-2343"/>
                  <a:pt x="9700863" y="1782"/>
                  <a:pt x="9868998" y="0"/>
                </a:cubicBezTo>
                <a:cubicBezTo>
                  <a:pt x="10067582" y="-19095"/>
                  <a:pt x="10312142" y="214116"/>
                  <a:pt x="10340340" y="471342"/>
                </a:cubicBezTo>
                <a:cubicBezTo>
                  <a:pt x="10355123" y="711440"/>
                  <a:pt x="10332056" y="804554"/>
                  <a:pt x="10340340" y="1118633"/>
                </a:cubicBezTo>
                <a:cubicBezTo>
                  <a:pt x="10348624" y="1432712"/>
                  <a:pt x="10334141" y="1454728"/>
                  <a:pt x="10340340" y="1728218"/>
                </a:cubicBezTo>
                <a:cubicBezTo>
                  <a:pt x="10346539" y="2001709"/>
                  <a:pt x="10340267" y="2191743"/>
                  <a:pt x="10340340" y="2356656"/>
                </a:cubicBezTo>
                <a:cubicBezTo>
                  <a:pt x="10307038" y="2601569"/>
                  <a:pt x="10131538" y="2820944"/>
                  <a:pt x="9868998" y="2827998"/>
                </a:cubicBezTo>
                <a:cubicBezTo>
                  <a:pt x="9627463" y="2828904"/>
                  <a:pt x="9497767" y="2816572"/>
                  <a:pt x="9291713" y="2827998"/>
                </a:cubicBezTo>
                <a:cubicBezTo>
                  <a:pt x="9085659" y="2839424"/>
                  <a:pt x="9007578" y="2829262"/>
                  <a:pt x="8902382" y="2827998"/>
                </a:cubicBezTo>
                <a:cubicBezTo>
                  <a:pt x="8797186" y="2826734"/>
                  <a:pt x="8304902" y="2816062"/>
                  <a:pt x="8043168" y="2827998"/>
                </a:cubicBezTo>
                <a:cubicBezTo>
                  <a:pt x="7781434" y="2839934"/>
                  <a:pt x="7440750" y="2828764"/>
                  <a:pt x="7183953" y="2827998"/>
                </a:cubicBezTo>
                <a:cubicBezTo>
                  <a:pt x="6927157" y="2827232"/>
                  <a:pt x="6798962" y="2821963"/>
                  <a:pt x="6700645" y="2827998"/>
                </a:cubicBezTo>
                <a:cubicBezTo>
                  <a:pt x="6602328" y="2834033"/>
                  <a:pt x="6185180" y="2789409"/>
                  <a:pt x="5841431" y="2827998"/>
                </a:cubicBezTo>
                <a:cubicBezTo>
                  <a:pt x="5497682" y="2866587"/>
                  <a:pt x="5637739" y="2828445"/>
                  <a:pt x="5452100" y="2827998"/>
                </a:cubicBezTo>
                <a:cubicBezTo>
                  <a:pt x="5266461" y="2827551"/>
                  <a:pt x="4855177" y="2792308"/>
                  <a:pt x="4592885" y="2827998"/>
                </a:cubicBezTo>
                <a:cubicBezTo>
                  <a:pt x="4330593" y="2863688"/>
                  <a:pt x="4126114" y="2858043"/>
                  <a:pt x="3827648" y="2827998"/>
                </a:cubicBezTo>
                <a:cubicBezTo>
                  <a:pt x="3529182" y="2797953"/>
                  <a:pt x="3436420" y="2803533"/>
                  <a:pt x="3250363" y="2827998"/>
                </a:cubicBezTo>
                <a:cubicBezTo>
                  <a:pt x="3064306" y="2852463"/>
                  <a:pt x="2864873" y="2849453"/>
                  <a:pt x="2579102" y="2827998"/>
                </a:cubicBezTo>
                <a:cubicBezTo>
                  <a:pt x="2293331" y="2806543"/>
                  <a:pt x="2296778" y="2845775"/>
                  <a:pt x="2189771" y="2827998"/>
                </a:cubicBezTo>
                <a:cubicBezTo>
                  <a:pt x="2082764" y="2810221"/>
                  <a:pt x="1898166" y="2818467"/>
                  <a:pt x="1800439" y="2827998"/>
                </a:cubicBezTo>
                <a:cubicBezTo>
                  <a:pt x="1702712" y="2837529"/>
                  <a:pt x="1073144" y="2843137"/>
                  <a:pt x="471342" y="2827998"/>
                </a:cubicBezTo>
                <a:cubicBezTo>
                  <a:pt x="199316" y="2797798"/>
                  <a:pt x="-2839" y="2611372"/>
                  <a:pt x="0" y="2356656"/>
                </a:cubicBezTo>
                <a:cubicBezTo>
                  <a:pt x="19484" y="2138165"/>
                  <a:pt x="13238" y="1951653"/>
                  <a:pt x="0" y="1765924"/>
                </a:cubicBezTo>
                <a:cubicBezTo>
                  <a:pt x="-13238" y="1580195"/>
                  <a:pt x="-118" y="1383571"/>
                  <a:pt x="0" y="1099780"/>
                </a:cubicBezTo>
                <a:cubicBezTo>
                  <a:pt x="118" y="815989"/>
                  <a:pt x="-18607" y="699915"/>
                  <a:pt x="0" y="471342"/>
                </a:cubicBezTo>
                <a:close/>
              </a:path>
            </a:pathLst>
          </a:custGeom>
          <a:ln w="76200">
            <a:solidFill>
              <a:srgbClr val="B4DA8D"/>
            </a:solidFill>
            <a:prstDash val="sysDash"/>
            <a:extLst>
              <a:ext uri="{C807C97D-BFC1-408E-A445-0C87EB9F89A2}">
                <ask:lineSketchStyleProps xmlns:ask="http://schemas.microsoft.com/office/drawing/2018/sketchyshapes" sd="294000696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vi-VN" sz="4400" dirty="0">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4579BC33-D796-571C-F795-37E6E8B9B405}"/>
              </a:ext>
            </a:extLst>
          </p:cNvPr>
          <p:cNvSpPr/>
          <p:nvPr/>
        </p:nvSpPr>
        <p:spPr>
          <a:xfrm>
            <a:off x="894071" y="2541966"/>
            <a:ext cx="3663634" cy="1005971"/>
          </a:xfrm>
          <a:custGeom>
            <a:avLst/>
            <a:gdLst/>
            <a:ahLst/>
            <a:cxnLst/>
            <a:rect l="l" t="t" r="r" b="b"/>
            <a:pathLst>
              <a:path w="2665780" h="920906">
                <a:moveTo>
                  <a:pt x="0" y="0"/>
                </a:moveTo>
                <a:lnTo>
                  <a:pt x="2665780" y="0"/>
                </a:lnTo>
                <a:lnTo>
                  <a:pt x="2665780" y="920906"/>
                </a:lnTo>
                <a:lnTo>
                  <a:pt x="0" y="920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29E83177-6D07-0A89-6704-B304CFF7253E}"/>
              </a:ext>
            </a:extLst>
          </p:cNvPr>
          <p:cNvSpPr txBox="1"/>
          <p:nvPr/>
        </p:nvSpPr>
        <p:spPr>
          <a:xfrm>
            <a:off x="1499037" y="2541966"/>
            <a:ext cx="6117336" cy="923330"/>
          </a:xfrm>
          <a:prstGeom prst="rect">
            <a:avLst/>
          </a:prstGeom>
          <a:noFill/>
        </p:spPr>
        <p:txBody>
          <a:bodyPr wrap="square">
            <a:spAutoFit/>
          </a:bodyPr>
          <a:lstStyle/>
          <a:p>
            <a:r>
              <a:rPr lang="vi-VN" sz="5400" b="1" i="1" kern="0" dirty="0">
                <a:solidFill>
                  <a:srgbClr val="DB719B"/>
                </a:solidFill>
                <a:effectLst/>
                <a:latin typeface="Cambria" panose="02040503050406030204" pitchFamily="18" charset="0"/>
                <a:ea typeface="Cambria" panose="02040503050406030204" pitchFamily="18" charset="0"/>
              </a:rPr>
              <a:t>keo</a:t>
            </a:r>
            <a:endParaRPr lang="vi-VN" sz="11500" b="1" dirty="0">
              <a:solidFill>
                <a:srgbClr val="DB719B"/>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48FD7AA-E558-46A8-B415-0ED64D5DF392}"/>
              </a:ext>
            </a:extLst>
          </p:cNvPr>
          <p:cNvSpPr txBox="1"/>
          <p:nvPr/>
        </p:nvSpPr>
        <p:spPr>
          <a:xfrm>
            <a:off x="2725888" y="3968282"/>
            <a:ext cx="8533429" cy="982385"/>
          </a:xfrm>
          <a:prstGeom prst="rect">
            <a:avLst/>
          </a:prstGeom>
          <a:noFill/>
        </p:spPr>
        <p:txBody>
          <a:bodyPr wrap="square">
            <a:spAutoFit/>
          </a:bodyPr>
          <a:lstStyle/>
          <a:p>
            <a:pPr>
              <a:lnSpc>
                <a:spcPct val="150000"/>
              </a:lnSpc>
            </a:pPr>
            <a:r>
              <a:rPr lang="vi-VN" sz="4400" kern="100" dirty="0">
                <a:solidFill>
                  <a:srgbClr val="231F20"/>
                </a:solidFill>
                <a:effectLst/>
                <a:latin typeface="Cambria" panose="02040503050406030204" pitchFamily="18" charset="0"/>
                <a:ea typeface="Cambria" panose="02040503050406030204" pitchFamily="18" charset="0"/>
              </a:rPr>
              <a:t>một lần đấu sức.</a:t>
            </a:r>
            <a:endParaRPr lang="vi-VN" sz="3600" kern="100" dirty="0">
              <a:solidFill>
                <a:srgbClr val="231F2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8" name="Group 7">
            <a:extLst>
              <a:ext uri="{FF2B5EF4-FFF2-40B4-BE49-F238E27FC236}">
                <a16:creationId xmlns:a16="http://schemas.microsoft.com/office/drawing/2014/main" id="{749D9E22-2275-87B3-A270-2410A09D6D39}"/>
              </a:ext>
            </a:extLst>
          </p:cNvPr>
          <p:cNvGrpSpPr/>
          <p:nvPr/>
        </p:nvGrpSpPr>
        <p:grpSpPr>
          <a:xfrm>
            <a:off x="6136626" y="3653086"/>
            <a:ext cx="5565555" cy="2709729"/>
            <a:chOff x="6096000" y="3244032"/>
            <a:chExt cx="5565555" cy="2709729"/>
          </a:xfrm>
        </p:grpSpPr>
        <p:sp>
          <p:nvSpPr>
            <p:cNvPr id="11" name="Rectangle: Rounded Corners 10">
              <a:extLst>
                <a:ext uri="{FF2B5EF4-FFF2-40B4-BE49-F238E27FC236}">
                  <a16:creationId xmlns:a16="http://schemas.microsoft.com/office/drawing/2014/main" id="{02019018-4083-26CB-C630-AE6E597F81E6}"/>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 1. Đọc đúng.</a:t>
              </a:r>
            </a:p>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2. Đọc to, rõ.</a:t>
              </a:r>
            </a:p>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3. Ngắt, nghỉ đúng chỗ.</a:t>
              </a:r>
              <a:endParaRPr lang="vi-VN" sz="3200" kern="0">
                <a:solidFill>
                  <a:srgbClr val="000000"/>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CCDCE605-CE25-6156-6977-3D945A553AE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B533E942-D3AB-9F53-EF3B-174541760D21}"/>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7DF9BE0A-38B2-165C-B1C2-B7B09FEFA107}"/>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AEF0598D-DE59-9578-C84C-02348F3C9513}"/>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4C9E08AB-577C-BF3E-A4CA-F131A87C897C}"/>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67E58321-3B99-685A-3F8E-7394C2EF7D34}"/>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201BFB9D-6898-C0B2-E033-16BE97324575}"/>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B2E7C9E2-F3B0-4F2E-7CE4-CF48A5D5D2F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87EFFAA0-62B3-254A-FC46-EADF6972677E}"/>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881F0575-B2C4-0987-A217-69C98E61CF07}"/>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7B324B55-FAC4-6202-9591-05CB861073D0}"/>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376EA774-5E1F-5CE4-69E1-90AAC585BD5D}"/>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CB9BFB1C-59EC-318F-1235-FA47BCBB0A50}"/>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algn="ctr">
                <a:defRPr/>
              </a:pPr>
              <a:r>
                <a:rPr lang="en-US" sz="4400" b="1" kern="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Tiêu</a:t>
              </a:r>
              <a:r>
                <a:rPr lang="en-US" sz="4400" b="1" kern="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chí đánh giá</a:t>
              </a:r>
              <a:endPar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8262F99E-D610-432B-374F-4B7041FB3884}"/>
              </a:ext>
            </a:extLst>
          </p:cNvPr>
          <p:cNvGrpSpPr/>
          <p:nvPr/>
        </p:nvGrpSpPr>
        <p:grpSpPr>
          <a:xfrm>
            <a:off x="308078" y="3578282"/>
            <a:ext cx="5561110" cy="2784533"/>
            <a:chOff x="226098" y="3169228"/>
            <a:chExt cx="5561110" cy="2784533"/>
          </a:xfrm>
        </p:grpSpPr>
        <p:sp>
          <p:nvSpPr>
            <p:cNvPr id="27" name="Rectangle: Rounded Corners 26">
              <a:extLst>
                <a:ext uri="{FF2B5EF4-FFF2-40B4-BE49-F238E27FC236}">
                  <a16:creationId xmlns:a16="http://schemas.microsoft.com/office/drawing/2014/main" id="{B29EDB02-2295-8FEF-483B-26EF52F69533}"/>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Phân công đọc theo đoạn.</a:t>
              </a:r>
            </a:p>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Tất cả thành viên đều đọc.</a:t>
              </a:r>
            </a:p>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Giải nghĩa từ cùng nhau. </a:t>
              </a:r>
              <a:endParaRPr lang="vi-VN" sz="3200" kern="0">
                <a:solidFill>
                  <a:srgbClr val="000000"/>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16C766E2-F344-13FA-D3A7-9F8003B30EE0}"/>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algn="ctr">
                <a:defRPr/>
              </a:pP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Yêu</a:t>
              </a:r>
              <a:r>
                <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a:t>
              </a: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Cầu</a:t>
              </a:r>
              <a:endPar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C0DD048C-B377-44D4-D6A0-73714EBD7F17}"/>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0" name="Picture 29">
              <a:extLst>
                <a:ext uri="{FF2B5EF4-FFF2-40B4-BE49-F238E27FC236}">
                  <a16:creationId xmlns:a16="http://schemas.microsoft.com/office/drawing/2014/main" id="{D23B37C8-3053-1ED0-F861-4407E0488AE9}"/>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1" name="Picture 30">
              <a:extLst>
                <a:ext uri="{FF2B5EF4-FFF2-40B4-BE49-F238E27FC236}">
                  <a16:creationId xmlns:a16="http://schemas.microsoft.com/office/drawing/2014/main" id="{E736ED49-0C03-51F9-1C06-681EF7F2EEF6}"/>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32" name="Picture 31">
            <a:extLst>
              <a:ext uri="{FF2B5EF4-FFF2-40B4-BE49-F238E27FC236}">
                <a16:creationId xmlns:a16="http://schemas.microsoft.com/office/drawing/2014/main" id="{3522F761-207F-A13F-FC7B-E949FBEDF54A}"/>
              </a:ext>
            </a:extLst>
          </p:cNvPr>
          <p:cNvPicPr>
            <a:picLocks noChangeAspect="1"/>
          </p:cNvPicPr>
          <p:nvPr/>
        </p:nvPicPr>
        <p:blipFill>
          <a:blip r:embed="rId6"/>
          <a:stretch>
            <a:fillRect/>
          </a:stretch>
        </p:blipFill>
        <p:spPr>
          <a:xfrm>
            <a:off x="-48909" y="279508"/>
            <a:ext cx="12058933" cy="2353260"/>
          </a:xfrm>
          <a:prstGeom prst="rect">
            <a:avLst/>
          </a:prstGeom>
        </p:spPr>
      </p:pic>
      <p:pic>
        <p:nvPicPr>
          <p:cNvPr id="33" name="Picture 32">
            <a:extLst>
              <a:ext uri="{FF2B5EF4-FFF2-40B4-BE49-F238E27FC236}">
                <a16:creationId xmlns:a16="http://schemas.microsoft.com/office/drawing/2014/main" id="{FFDF5944-CB1C-D473-01BC-8D7436FA6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3433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2981376" y="502920"/>
            <a:ext cx="7040448" cy="5022239"/>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F0D321B-B5DE-EDEA-E759-87F6D5C6C843}"/>
              </a:ext>
            </a:extLst>
          </p:cNvPr>
          <p:cNvGrpSpPr/>
          <p:nvPr/>
        </p:nvGrpSpPr>
        <p:grpSpPr>
          <a:xfrm>
            <a:off x="4475317" y="1022091"/>
            <a:ext cx="3251018" cy="1108820"/>
            <a:chOff x="4639487" y="939795"/>
            <a:chExt cx="3251018" cy="1108820"/>
          </a:xfrm>
        </p:grpSpPr>
        <p:sp>
          <p:nvSpPr>
            <p:cNvPr id="12" name="TextBox 11">
              <a:extLst>
                <a:ext uri="{FF2B5EF4-FFF2-40B4-BE49-F238E27FC236}">
                  <a16:creationId xmlns:a16="http://schemas.microsoft.com/office/drawing/2014/main" id="{FB62726D-0BE9-2724-21DB-621E37F097A5}"/>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3FB9112-070F-3C99-811F-DE2E0B59B33E}"/>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ADF566-D164-8106-EC0D-C1ED1D4C97AF}"/>
              </a:ext>
            </a:extLst>
          </p:cNvPr>
          <p:cNvGrpSpPr/>
          <p:nvPr/>
        </p:nvGrpSpPr>
        <p:grpSpPr>
          <a:xfrm>
            <a:off x="3660532" y="2464976"/>
            <a:ext cx="6361292" cy="2040397"/>
            <a:chOff x="3824702" y="1915646"/>
            <a:chExt cx="6361292" cy="2040397"/>
          </a:xfrm>
        </p:grpSpPr>
        <p:sp>
          <p:nvSpPr>
            <p:cNvPr id="3" name="TextBox 2">
              <a:extLst>
                <a:ext uri="{FF2B5EF4-FFF2-40B4-BE49-F238E27FC236}">
                  <a16:creationId xmlns:a16="http://schemas.microsoft.com/office/drawing/2014/main" id="{3CF4DF82-9998-B7AD-DA40-B40B274D74FC}"/>
                </a:ext>
              </a:extLst>
            </p:cNvPr>
            <p:cNvSpPr txBox="1"/>
            <p:nvPr/>
          </p:nvSpPr>
          <p:spPr>
            <a:xfrm>
              <a:off x="3844406" y="1915646"/>
              <a:ext cx="6341588" cy="203324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rPr>
                <a:t>ĐỌC HIỂU</a:t>
              </a:r>
              <a:endParaRPr kumimoji="0" lang="vi-VN" sz="96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endParaRPr>
            </a:p>
          </p:txBody>
        </p:sp>
        <p:sp>
          <p:nvSpPr>
            <p:cNvPr id="4" name="TextBox 3">
              <a:extLst>
                <a:ext uri="{FF2B5EF4-FFF2-40B4-BE49-F238E27FC236}">
                  <a16:creationId xmlns:a16="http://schemas.microsoft.com/office/drawing/2014/main" id="{745E4119-5CCF-CF1B-37A6-0CA8564B4473}"/>
                </a:ext>
              </a:extLst>
            </p:cNvPr>
            <p:cNvSpPr txBox="1"/>
            <p:nvPr/>
          </p:nvSpPr>
          <p:spPr>
            <a:xfrm>
              <a:off x="3824702" y="1922794"/>
              <a:ext cx="6341588" cy="203324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dirty="0">
                  <a:ln>
                    <a:noFill/>
                  </a:ln>
                  <a:gradFill>
                    <a:gsLst>
                      <a:gs pos="0">
                        <a:srgbClr val="FF0066"/>
                      </a:gs>
                      <a:gs pos="65000">
                        <a:srgbClr val="069BB0"/>
                      </a:gs>
                      <a:gs pos="62000">
                        <a:srgbClr val="FFCC00"/>
                      </a:gs>
                    </a:gsLst>
                    <a:lin ang="5400000" scaled="1"/>
                  </a:gradFill>
                  <a:effectLst/>
                  <a:uLnTx/>
                  <a:uFillTx/>
                  <a:latin typeface="SVN-Dumpling" panose="02000000000000000000" pitchFamily="50" charset="0"/>
                </a:rPr>
                <a:t>ĐỌC HIỂU</a:t>
              </a:r>
              <a:endParaRPr kumimoji="0" lang="vi-VN" sz="9600" b="0" i="0" u="none" strike="noStrike" kern="0" cap="none" spc="0" normalizeH="0" baseline="0" noProof="0" dirty="0">
                <a:ln>
                  <a:noFill/>
                </a:ln>
                <a:gradFill>
                  <a:gsLst>
                    <a:gs pos="0">
                      <a:srgbClr val="FF0066"/>
                    </a:gs>
                    <a:gs pos="65000">
                      <a:srgbClr val="069BB0"/>
                    </a:gs>
                    <a:gs pos="62000">
                      <a:srgbClr val="FFCC00"/>
                    </a:gs>
                  </a:gsLst>
                  <a:lin ang="5400000" scaled="1"/>
                </a:gradFill>
                <a:effectLst/>
                <a:uLnTx/>
                <a:uFillTx/>
              </a:endParaRPr>
            </a:p>
          </p:txBody>
        </p:sp>
      </p:grpSp>
    </p:spTree>
    <p:extLst>
      <p:ext uri="{BB962C8B-B14F-4D97-AF65-F5344CB8AC3E}">
        <p14:creationId xmlns:p14="http://schemas.microsoft.com/office/powerpoint/2010/main" val="33454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2724-D9B4-A652-0307-300357B4C786}"/>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76BAE92-BF83-E73D-50AF-7D290A02A7B1}"/>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54D853BC-D41B-BCAE-8594-C8515F559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432" y="1655064"/>
            <a:ext cx="7815893" cy="3204516"/>
          </a:xfrm>
          <a:prstGeom prst="rect">
            <a:avLst/>
          </a:prstGeom>
        </p:spPr>
      </p:pic>
      <p:sp>
        <p:nvSpPr>
          <p:cNvPr id="5" name="Rectangle: Rounded Corners 4">
            <a:extLst>
              <a:ext uri="{FF2B5EF4-FFF2-40B4-BE49-F238E27FC236}">
                <a16:creationId xmlns:a16="http://schemas.microsoft.com/office/drawing/2014/main" id="{9F842DC3-9561-E089-DF28-A18CA17070E5}"/>
              </a:ext>
            </a:extLst>
          </p:cNvPr>
          <p:cNvSpPr/>
          <p:nvPr/>
        </p:nvSpPr>
        <p:spPr>
          <a:xfrm>
            <a:off x="598170" y="4859580"/>
            <a:ext cx="10995660" cy="150357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09457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133856"/>
          </a:xfrm>
          <a:custGeom>
            <a:avLst/>
            <a:gdLst>
              <a:gd name="connsiteX0" fmla="*/ 188980 w 11219688"/>
              <a:gd name="connsiteY0" fmla="*/ 0 h 1133856"/>
              <a:gd name="connsiteX1" fmla="*/ 878399 w 11219688"/>
              <a:gd name="connsiteY1" fmla="*/ 0 h 1133856"/>
              <a:gd name="connsiteX2" fmla="*/ 1567819 w 11219688"/>
              <a:gd name="connsiteY2" fmla="*/ 0 h 1133856"/>
              <a:gd name="connsiteX3" fmla="*/ 2367545 w 11219688"/>
              <a:gd name="connsiteY3" fmla="*/ 0 h 1133856"/>
              <a:gd name="connsiteX4" fmla="*/ 2946657 w 11219688"/>
              <a:gd name="connsiteY4" fmla="*/ 0 h 1133856"/>
              <a:gd name="connsiteX5" fmla="*/ 3415462 w 11219688"/>
              <a:gd name="connsiteY5" fmla="*/ 0 h 1133856"/>
              <a:gd name="connsiteX6" fmla="*/ 3773960 w 11219688"/>
              <a:gd name="connsiteY6" fmla="*/ 0 h 1133856"/>
              <a:gd name="connsiteX7" fmla="*/ 4353072 w 11219688"/>
              <a:gd name="connsiteY7" fmla="*/ 0 h 1133856"/>
              <a:gd name="connsiteX8" fmla="*/ 4711570 w 11219688"/>
              <a:gd name="connsiteY8" fmla="*/ 0 h 1133856"/>
              <a:gd name="connsiteX9" fmla="*/ 5070068 w 11219688"/>
              <a:gd name="connsiteY9" fmla="*/ 0 h 1133856"/>
              <a:gd name="connsiteX10" fmla="*/ 5980102 w 11219688"/>
              <a:gd name="connsiteY10" fmla="*/ 0 h 1133856"/>
              <a:gd name="connsiteX11" fmla="*/ 6559214 w 11219688"/>
              <a:gd name="connsiteY11" fmla="*/ 0 h 1133856"/>
              <a:gd name="connsiteX12" fmla="*/ 7469247 w 11219688"/>
              <a:gd name="connsiteY12" fmla="*/ 0 h 1133856"/>
              <a:gd name="connsiteX13" fmla="*/ 8379281 w 11219688"/>
              <a:gd name="connsiteY13" fmla="*/ 0 h 1133856"/>
              <a:gd name="connsiteX14" fmla="*/ 8737779 w 11219688"/>
              <a:gd name="connsiteY14" fmla="*/ 0 h 1133856"/>
              <a:gd name="connsiteX15" fmla="*/ 9647812 w 11219688"/>
              <a:gd name="connsiteY15" fmla="*/ 0 h 1133856"/>
              <a:gd name="connsiteX16" fmla="*/ 10447538 w 11219688"/>
              <a:gd name="connsiteY16" fmla="*/ 0 h 1133856"/>
              <a:gd name="connsiteX17" fmla="*/ 11219688 w 11219688"/>
              <a:gd name="connsiteY17" fmla="*/ 0 h 1133856"/>
              <a:gd name="connsiteX18" fmla="*/ 11219688 w 11219688"/>
              <a:gd name="connsiteY18" fmla="*/ 0 h 1133856"/>
              <a:gd name="connsiteX19" fmla="*/ 11219688 w 11219688"/>
              <a:gd name="connsiteY19" fmla="*/ 472438 h 1133856"/>
              <a:gd name="connsiteX20" fmla="*/ 11219688 w 11219688"/>
              <a:gd name="connsiteY20" fmla="*/ 944876 h 1133856"/>
              <a:gd name="connsiteX21" fmla="*/ 11030708 w 11219688"/>
              <a:gd name="connsiteY21" fmla="*/ 1133856 h 1133856"/>
              <a:gd name="connsiteX22" fmla="*/ 10561903 w 11219688"/>
              <a:gd name="connsiteY22" fmla="*/ 1133856 h 1133856"/>
              <a:gd name="connsiteX23" fmla="*/ 10203405 w 11219688"/>
              <a:gd name="connsiteY23" fmla="*/ 1133856 h 1133856"/>
              <a:gd name="connsiteX24" fmla="*/ 9293371 w 11219688"/>
              <a:gd name="connsiteY24" fmla="*/ 1133856 h 1133856"/>
              <a:gd name="connsiteX25" fmla="*/ 8493645 w 11219688"/>
              <a:gd name="connsiteY25" fmla="*/ 1133856 h 1133856"/>
              <a:gd name="connsiteX26" fmla="*/ 8024840 w 11219688"/>
              <a:gd name="connsiteY26" fmla="*/ 1133856 h 1133856"/>
              <a:gd name="connsiteX27" fmla="*/ 7114807 w 11219688"/>
              <a:gd name="connsiteY27" fmla="*/ 1133856 h 1133856"/>
              <a:gd name="connsiteX28" fmla="*/ 6204773 w 11219688"/>
              <a:gd name="connsiteY28" fmla="*/ 1133856 h 1133856"/>
              <a:gd name="connsiteX29" fmla="*/ 5405047 w 11219688"/>
              <a:gd name="connsiteY29" fmla="*/ 1133856 h 1133856"/>
              <a:gd name="connsiteX30" fmla="*/ 4715628 w 11219688"/>
              <a:gd name="connsiteY30" fmla="*/ 1133856 h 1133856"/>
              <a:gd name="connsiteX31" fmla="*/ 4136516 w 11219688"/>
              <a:gd name="connsiteY31" fmla="*/ 1133856 h 1133856"/>
              <a:gd name="connsiteX32" fmla="*/ 3336789 w 11219688"/>
              <a:gd name="connsiteY32" fmla="*/ 1133856 h 1133856"/>
              <a:gd name="connsiteX33" fmla="*/ 2978291 w 11219688"/>
              <a:gd name="connsiteY33" fmla="*/ 1133856 h 1133856"/>
              <a:gd name="connsiteX34" fmla="*/ 2288872 w 11219688"/>
              <a:gd name="connsiteY34" fmla="*/ 1133856 h 1133856"/>
              <a:gd name="connsiteX35" fmla="*/ 1930374 w 11219688"/>
              <a:gd name="connsiteY35" fmla="*/ 1133856 h 1133856"/>
              <a:gd name="connsiteX36" fmla="*/ 1351262 w 11219688"/>
              <a:gd name="connsiteY36" fmla="*/ 1133856 h 1133856"/>
              <a:gd name="connsiteX37" fmla="*/ 661842 w 11219688"/>
              <a:gd name="connsiteY37" fmla="*/ 1133856 h 1133856"/>
              <a:gd name="connsiteX38" fmla="*/ 0 w 11219688"/>
              <a:gd name="connsiteY38" fmla="*/ 1133856 h 1133856"/>
              <a:gd name="connsiteX39" fmla="*/ 0 w 11219688"/>
              <a:gd name="connsiteY39" fmla="*/ 1133856 h 1133856"/>
              <a:gd name="connsiteX40" fmla="*/ 0 w 11219688"/>
              <a:gd name="connsiteY40" fmla="*/ 642520 h 1133856"/>
              <a:gd name="connsiteX41" fmla="*/ 0 w 11219688"/>
              <a:gd name="connsiteY41" fmla="*/ 188980 h 1133856"/>
              <a:gd name="connsiteX42" fmla="*/ 188980 w 11219688"/>
              <a:gd name="connsiteY42" fmla="*/ 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133856" fill="none" extrusionOk="0">
                <a:moveTo>
                  <a:pt x="188980" y="0"/>
                </a:moveTo>
                <a:cubicBezTo>
                  <a:pt x="454869" y="15461"/>
                  <a:pt x="682671" y="23285"/>
                  <a:pt x="878399" y="0"/>
                </a:cubicBezTo>
                <a:cubicBezTo>
                  <a:pt x="1074127" y="-23285"/>
                  <a:pt x="1231806" y="-6192"/>
                  <a:pt x="1567819" y="0"/>
                </a:cubicBezTo>
                <a:cubicBezTo>
                  <a:pt x="1903832" y="6192"/>
                  <a:pt x="2051739" y="-14840"/>
                  <a:pt x="2367545" y="0"/>
                </a:cubicBezTo>
                <a:cubicBezTo>
                  <a:pt x="2683351" y="14840"/>
                  <a:pt x="2775468" y="-11031"/>
                  <a:pt x="2946657" y="0"/>
                </a:cubicBezTo>
                <a:cubicBezTo>
                  <a:pt x="3117846" y="11031"/>
                  <a:pt x="3215106" y="23323"/>
                  <a:pt x="3415462" y="0"/>
                </a:cubicBezTo>
                <a:cubicBezTo>
                  <a:pt x="3615819" y="-23323"/>
                  <a:pt x="3679691" y="11417"/>
                  <a:pt x="3773960" y="0"/>
                </a:cubicBezTo>
                <a:cubicBezTo>
                  <a:pt x="3868229" y="-11417"/>
                  <a:pt x="4203755" y="-19157"/>
                  <a:pt x="4353072" y="0"/>
                </a:cubicBezTo>
                <a:cubicBezTo>
                  <a:pt x="4502389" y="19157"/>
                  <a:pt x="4579101" y="220"/>
                  <a:pt x="4711570" y="0"/>
                </a:cubicBezTo>
                <a:cubicBezTo>
                  <a:pt x="4844039" y="-220"/>
                  <a:pt x="4933831" y="-8287"/>
                  <a:pt x="5070068" y="0"/>
                </a:cubicBezTo>
                <a:cubicBezTo>
                  <a:pt x="5206305" y="8287"/>
                  <a:pt x="5585882" y="-16728"/>
                  <a:pt x="5980102" y="0"/>
                </a:cubicBezTo>
                <a:cubicBezTo>
                  <a:pt x="6374322" y="16728"/>
                  <a:pt x="6389584" y="-6315"/>
                  <a:pt x="6559214" y="0"/>
                </a:cubicBezTo>
                <a:cubicBezTo>
                  <a:pt x="6728844" y="6315"/>
                  <a:pt x="7230412" y="4547"/>
                  <a:pt x="7469247" y="0"/>
                </a:cubicBezTo>
                <a:cubicBezTo>
                  <a:pt x="7708082" y="-4547"/>
                  <a:pt x="8196188" y="-3265"/>
                  <a:pt x="8379281" y="0"/>
                </a:cubicBezTo>
                <a:cubicBezTo>
                  <a:pt x="8562374" y="3265"/>
                  <a:pt x="8610240" y="7259"/>
                  <a:pt x="8737779" y="0"/>
                </a:cubicBezTo>
                <a:cubicBezTo>
                  <a:pt x="8865318" y="-7259"/>
                  <a:pt x="9273035" y="-27344"/>
                  <a:pt x="9647812" y="0"/>
                </a:cubicBezTo>
                <a:cubicBezTo>
                  <a:pt x="10022589" y="27344"/>
                  <a:pt x="10172684" y="-4572"/>
                  <a:pt x="10447538" y="0"/>
                </a:cubicBezTo>
                <a:cubicBezTo>
                  <a:pt x="10722392" y="4572"/>
                  <a:pt x="10900522" y="26242"/>
                  <a:pt x="11219688" y="0"/>
                </a:cubicBezTo>
                <a:lnTo>
                  <a:pt x="11219688" y="0"/>
                </a:lnTo>
                <a:cubicBezTo>
                  <a:pt x="11209377" y="174483"/>
                  <a:pt x="11215323" y="256229"/>
                  <a:pt x="11219688" y="472438"/>
                </a:cubicBezTo>
                <a:cubicBezTo>
                  <a:pt x="11224053" y="688647"/>
                  <a:pt x="11227615" y="739054"/>
                  <a:pt x="11219688" y="944876"/>
                </a:cubicBezTo>
                <a:cubicBezTo>
                  <a:pt x="11223449" y="1037167"/>
                  <a:pt x="11135518" y="1139857"/>
                  <a:pt x="11030708" y="1133856"/>
                </a:cubicBezTo>
                <a:cubicBezTo>
                  <a:pt x="10912957" y="1138987"/>
                  <a:pt x="10745299" y="1119481"/>
                  <a:pt x="10561903" y="1133856"/>
                </a:cubicBezTo>
                <a:cubicBezTo>
                  <a:pt x="10378508" y="1148231"/>
                  <a:pt x="10362746" y="1145892"/>
                  <a:pt x="10203405" y="1133856"/>
                </a:cubicBezTo>
                <a:cubicBezTo>
                  <a:pt x="10044064" y="1121820"/>
                  <a:pt x="9745315" y="1164981"/>
                  <a:pt x="9293371" y="1133856"/>
                </a:cubicBezTo>
                <a:cubicBezTo>
                  <a:pt x="8841427" y="1102731"/>
                  <a:pt x="8769379" y="1109662"/>
                  <a:pt x="8493645" y="1133856"/>
                </a:cubicBezTo>
                <a:cubicBezTo>
                  <a:pt x="8217911" y="1158050"/>
                  <a:pt x="8254245" y="1136274"/>
                  <a:pt x="8024840" y="1133856"/>
                </a:cubicBezTo>
                <a:cubicBezTo>
                  <a:pt x="7795436" y="1131438"/>
                  <a:pt x="7535967" y="1163563"/>
                  <a:pt x="7114807" y="1133856"/>
                </a:cubicBezTo>
                <a:cubicBezTo>
                  <a:pt x="6693647" y="1104149"/>
                  <a:pt x="6624116" y="1093386"/>
                  <a:pt x="6204773" y="1133856"/>
                </a:cubicBezTo>
                <a:cubicBezTo>
                  <a:pt x="5785430" y="1174326"/>
                  <a:pt x="5798343" y="1170982"/>
                  <a:pt x="5405047" y="1133856"/>
                </a:cubicBezTo>
                <a:cubicBezTo>
                  <a:pt x="5011751" y="1096730"/>
                  <a:pt x="4887453" y="1131882"/>
                  <a:pt x="4715628" y="1133856"/>
                </a:cubicBezTo>
                <a:cubicBezTo>
                  <a:pt x="4543803" y="1135830"/>
                  <a:pt x="4327899" y="1130497"/>
                  <a:pt x="4136516" y="1133856"/>
                </a:cubicBezTo>
                <a:cubicBezTo>
                  <a:pt x="3945133" y="1137215"/>
                  <a:pt x="3533476" y="1147617"/>
                  <a:pt x="3336789" y="1133856"/>
                </a:cubicBezTo>
                <a:cubicBezTo>
                  <a:pt x="3140102" y="1120095"/>
                  <a:pt x="3103040" y="1149108"/>
                  <a:pt x="2978291" y="1133856"/>
                </a:cubicBezTo>
                <a:cubicBezTo>
                  <a:pt x="2853542" y="1118604"/>
                  <a:pt x="2503534" y="1143484"/>
                  <a:pt x="2288872" y="1133856"/>
                </a:cubicBezTo>
                <a:cubicBezTo>
                  <a:pt x="2074210" y="1124228"/>
                  <a:pt x="2017006" y="1129746"/>
                  <a:pt x="1930374" y="1133856"/>
                </a:cubicBezTo>
                <a:cubicBezTo>
                  <a:pt x="1843742" y="1137966"/>
                  <a:pt x="1581852" y="1133159"/>
                  <a:pt x="1351262" y="1133856"/>
                </a:cubicBezTo>
                <a:cubicBezTo>
                  <a:pt x="1120672" y="1134553"/>
                  <a:pt x="844287" y="1114902"/>
                  <a:pt x="661842" y="1133856"/>
                </a:cubicBezTo>
                <a:cubicBezTo>
                  <a:pt x="479397" y="1152810"/>
                  <a:pt x="318969" y="1152539"/>
                  <a:pt x="0" y="1133856"/>
                </a:cubicBezTo>
                <a:lnTo>
                  <a:pt x="0" y="1133856"/>
                </a:lnTo>
                <a:cubicBezTo>
                  <a:pt x="-3464" y="932701"/>
                  <a:pt x="-12703" y="818284"/>
                  <a:pt x="0" y="642520"/>
                </a:cubicBezTo>
                <a:cubicBezTo>
                  <a:pt x="12703" y="466756"/>
                  <a:pt x="-87" y="363209"/>
                  <a:pt x="0" y="188980"/>
                </a:cubicBezTo>
                <a:cubicBezTo>
                  <a:pt x="9390" y="77886"/>
                  <a:pt x="80598" y="-11459"/>
                  <a:pt x="188980" y="0"/>
                </a:cubicBezTo>
                <a:close/>
              </a:path>
              <a:path w="11219688" h="1133856" stroke="0" extrusionOk="0">
                <a:moveTo>
                  <a:pt x="188980" y="0"/>
                </a:moveTo>
                <a:cubicBezTo>
                  <a:pt x="408204" y="-7086"/>
                  <a:pt x="533127" y="-17983"/>
                  <a:pt x="768092" y="0"/>
                </a:cubicBezTo>
                <a:cubicBezTo>
                  <a:pt x="1003057" y="17983"/>
                  <a:pt x="1260712" y="30245"/>
                  <a:pt x="1457511" y="0"/>
                </a:cubicBezTo>
                <a:cubicBezTo>
                  <a:pt x="1654310" y="-30245"/>
                  <a:pt x="1833360" y="13996"/>
                  <a:pt x="2036624" y="0"/>
                </a:cubicBezTo>
                <a:cubicBezTo>
                  <a:pt x="2239888" y="-13996"/>
                  <a:pt x="2302333" y="4647"/>
                  <a:pt x="2505429" y="0"/>
                </a:cubicBezTo>
                <a:cubicBezTo>
                  <a:pt x="2708525" y="-4647"/>
                  <a:pt x="2942402" y="5729"/>
                  <a:pt x="3084541" y="0"/>
                </a:cubicBezTo>
                <a:cubicBezTo>
                  <a:pt x="3226680" y="-5729"/>
                  <a:pt x="3367377" y="-19139"/>
                  <a:pt x="3553346" y="0"/>
                </a:cubicBezTo>
                <a:cubicBezTo>
                  <a:pt x="3739316" y="19139"/>
                  <a:pt x="4065136" y="20495"/>
                  <a:pt x="4463379" y="0"/>
                </a:cubicBezTo>
                <a:cubicBezTo>
                  <a:pt x="4861622" y="-20495"/>
                  <a:pt x="5013346" y="-35584"/>
                  <a:pt x="5373413" y="0"/>
                </a:cubicBezTo>
                <a:cubicBezTo>
                  <a:pt x="5733480" y="35584"/>
                  <a:pt x="6055613" y="-24322"/>
                  <a:pt x="6283446" y="0"/>
                </a:cubicBezTo>
                <a:cubicBezTo>
                  <a:pt x="6511279" y="24322"/>
                  <a:pt x="6725450" y="-32136"/>
                  <a:pt x="6972865" y="0"/>
                </a:cubicBezTo>
                <a:cubicBezTo>
                  <a:pt x="7220280" y="32136"/>
                  <a:pt x="7225636" y="-8307"/>
                  <a:pt x="7331363" y="0"/>
                </a:cubicBezTo>
                <a:cubicBezTo>
                  <a:pt x="7437090" y="8307"/>
                  <a:pt x="8029832" y="3875"/>
                  <a:pt x="8241397" y="0"/>
                </a:cubicBezTo>
                <a:cubicBezTo>
                  <a:pt x="8452962" y="-3875"/>
                  <a:pt x="8651477" y="-19515"/>
                  <a:pt x="9041123" y="0"/>
                </a:cubicBezTo>
                <a:cubicBezTo>
                  <a:pt x="9430769" y="19515"/>
                  <a:pt x="9420608" y="8820"/>
                  <a:pt x="9730542" y="0"/>
                </a:cubicBezTo>
                <a:cubicBezTo>
                  <a:pt x="10040476" y="-8820"/>
                  <a:pt x="10189301" y="-15354"/>
                  <a:pt x="10419962" y="0"/>
                </a:cubicBezTo>
                <a:cubicBezTo>
                  <a:pt x="10650623" y="15354"/>
                  <a:pt x="11006056" y="23835"/>
                  <a:pt x="11219688" y="0"/>
                </a:cubicBezTo>
                <a:lnTo>
                  <a:pt x="11219688" y="0"/>
                </a:lnTo>
                <a:cubicBezTo>
                  <a:pt x="11220669" y="135586"/>
                  <a:pt x="11203068" y="272633"/>
                  <a:pt x="11219688" y="444092"/>
                </a:cubicBezTo>
                <a:cubicBezTo>
                  <a:pt x="11236308" y="615551"/>
                  <a:pt x="11228917" y="747988"/>
                  <a:pt x="11219688" y="944876"/>
                </a:cubicBezTo>
                <a:cubicBezTo>
                  <a:pt x="11218429" y="1046485"/>
                  <a:pt x="11133726" y="1128130"/>
                  <a:pt x="11030708" y="1133856"/>
                </a:cubicBezTo>
                <a:cubicBezTo>
                  <a:pt x="10792956" y="1139144"/>
                  <a:pt x="10583133" y="1147260"/>
                  <a:pt x="10230982" y="1133856"/>
                </a:cubicBezTo>
                <a:cubicBezTo>
                  <a:pt x="9878831" y="1120452"/>
                  <a:pt x="10030028" y="1137118"/>
                  <a:pt x="9872484" y="1133856"/>
                </a:cubicBezTo>
                <a:cubicBezTo>
                  <a:pt x="9714940" y="1130594"/>
                  <a:pt x="9555899" y="1107283"/>
                  <a:pt x="9293371" y="1133856"/>
                </a:cubicBezTo>
                <a:cubicBezTo>
                  <a:pt x="9030843" y="1160429"/>
                  <a:pt x="9093330" y="1142242"/>
                  <a:pt x="8934873" y="1133856"/>
                </a:cubicBezTo>
                <a:cubicBezTo>
                  <a:pt x="8776416" y="1125470"/>
                  <a:pt x="8582075" y="1139102"/>
                  <a:pt x="8466068" y="1133856"/>
                </a:cubicBezTo>
                <a:cubicBezTo>
                  <a:pt x="8350062" y="1128610"/>
                  <a:pt x="7905589" y="1123110"/>
                  <a:pt x="7556035" y="1133856"/>
                </a:cubicBezTo>
                <a:cubicBezTo>
                  <a:pt x="7206481" y="1144602"/>
                  <a:pt x="7166847" y="1126298"/>
                  <a:pt x="6976923" y="1133856"/>
                </a:cubicBezTo>
                <a:cubicBezTo>
                  <a:pt x="6786999" y="1141414"/>
                  <a:pt x="6520112" y="1150803"/>
                  <a:pt x="6177196" y="1133856"/>
                </a:cubicBezTo>
                <a:cubicBezTo>
                  <a:pt x="5834280" y="1116909"/>
                  <a:pt x="5697914" y="1155433"/>
                  <a:pt x="5487777" y="1133856"/>
                </a:cubicBezTo>
                <a:cubicBezTo>
                  <a:pt x="5277640" y="1112279"/>
                  <a:pt x="5252040" y="1143730"/>
                  <a:pt x="5129279" y="1133856"/>
                </a:cubicBezTo>
                <a:cubicBezTo>
                  <a:pt x="5006518" y="1123982"/>
                  <a:pt x="4693375" y="1121720"/>
                  <a:pt x="4550167" y="1133856"/>
                </a:cubicBezTo>
                <a:cubicBezTo>
                  <a:pt x="4406959" y="1145992"/>
                  <a:pt x="3882077" y="1148200"/>
                  <a:pt x="3640134" y="1133856"/>
                </a:cubicBezTo>
                <a:cubicBezTo>
                  <a:pt x="3398191" y="1119512"/>
                  <a:pt x="3069245" y="1106311"/>
                  <a:pt x="2840407" y="1133856"/>
                </a:cubicBezTo>
                <a:cubicBezTo>
                  <a:pt x="2611569" y="1161401"/>
                  <a:pt x="2556756" y="1140463"/>
                  <a:pt x="2481909" y="1133856"/>
                </a:cubicBezTo>
                <a:cubicBezTo>
                  <a:pt x="2407062" y="1127249"/>
                  <a:pt x="2134823" y="1126174"/>
                  <a:pt x="2013104" y="1133856"/>
                </a:cubicBezTo>
                <a:cubicBezTo>
                  <a:pt x="1891385" y="1141538"/>
                  <a:pt x="1532308" y="1141009"/>
                  <a:pt x="1103071" y="1133856"/>
                </a:cubicBezTo>
                <a:cubicBezTo>
                  <a:pt x="673834" y="1126703"/>
                  <a:pt x="885619" y="1145166"/>
                  <a:pt x="744573" y="1133856"/>
                </a:cubicBezTo>
                <a:cubicBezTo>
                  <a:pt x="603527" y="1122546"/>
                  <a:pt x="353473" y="1145760"/>
                  <a:pt x="0" y="1133856"/>
                </a:cubicBezTo>
                <a:lnTo>
                  <a:pt x="0" y="1133856"/>
                </a:lnTo>
                <a:cubicBezTo>
                  <a:pt x="12012" y="942513"/>
                  <a:pt x="-6282" y="811314"/>
                  <a:pt x="0" y="661418"/>
                </a:cubicBezTo>
                <a:cubicBezTo>
                  <a:pt x="6282" y="511522"/>
                  <a:pt x="2571" y="287166"/>
                  <a:pt x="0" y="188980"/>
                </a:cubicBezTo>
                <a:cubicBezTo>
                  <a:pt x="14753" y="68916"/>
                  <a:pt x="98518" y="-11033"/>
                  <a:pt x="188980"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a:solidFill>
                  <a:schemeClr val="accent3">
                    <a:lumMod val="60000"/>
                    <a:lumOff val="40000"/>
                  </a:schemeClr>
                </a:solidFill>
                <a:latin typeface="Cambria" panose="02040503050406030204" pitchFamily="18" charset="0"/>
                <a:ea typeface="Cambria" panose="02040503050406030204" pitchFamily="18" charset="0"/>
              </a:rPr>
              <a:t>1. </a:t>
            </a:r>
            <a:r>
              <a:rPr lang="vi-VN" sz="3600" b="1" dirty="0">
                <a:solidFill>
                  <a:schemeClr val="accent3">
                    <a:lumMod val="60000"/>
                    <a:lumOff val="40000"/>
                  </a:schemeClr>
                </a:solidFill>
                <a:latin typeface="Cambria" panose="02040503050406030204" pitchFamily="18" charset="0"/>
                <a:ea typeface="Cambria" panose="02040503050406030204" pitchFamily="18" charset="0"/>
              </a:rPr>
              <a:t>Dựa theo nội dung, xếp các câu tục ngữ trên vào nhóm phù hợp:</a:t>
            </a:r>
          </a:p>
        </p:txBody>
      </p:sp>
      <p:sp>
        <p:nvSpPr>
          <p:cNvPr id="5" name="Rectangle: Rounded Corners 4">
            <a:extLst>
              <a:ext uri="{FF2B5EF4-FFF2-40B4-BE49-F238E27FC236}">
                <a16:creationId xmlns:a16="http://schemas.microsoft.com/office/drawing/2014/main" id="{C367274D-CDF2-D742-A0B1-057534181E61}"/>
              </a:ext>
            </a:extLst>
          </p:cNvPr>
          <p:cNvSpPr/>
          <p:nvPr/>
        </p:nvSpPr>
        <p:spPr>
          <a:xfrm>
            <a:off x="486156" y="1920240"/>
            <a:ext cx="7441692" cy="1133856"/>
          </a:xfrm>
          <a:prstGeom prst="roundRect">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latin typeface="Cambria" panose="02040503050406030204" pitchFamily="18" charset="0"/>
                <a:ea typeface="Cambria" panose="02040503050406030204" pitchFamily="18" charset="0"/>
              </a:rPr>
              <a:t>a. Khẳng định một lẽ phải: có ý chí thì nhất định thành công.</a:t>
            </a:r>
          </a:p>
        </p:txBody>
      </p:sp>
      <p:sp>
        <p:nvSpPr>
          <p:cNvPr id="6" name="Rectangle: Rounded Corners 5">
            <a:extLst>
              <a:ext uri="{FF2B5EF4-FFF2-40B4-BE49-F238E27FC236}">
                <a16:creationId xmlns:a16="http://schemas.microsoft.com/office/drawing/2014/main" id="{2D539F2F-B042-148E-55DC-78C5C21012C2}"/>
              </a:ext>
            </a:extLst>
          </p:cNvPr>
          <p:cNvSpPr/>
          <p:nvPr/>
        </p:nvSpPr>
        <p:spPr>
          <a:xfrm>
            <a:off x="422148" y="3566160"/>
            <a:ext cx="7441692" cy="1133856"/>
          </a:xfrm>
          <a:prstGeom prst="round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latin typeface="Cambria" panose="02040503050406030204" pitchFamily="18" charset="0"/>
                <a:ea typeface="Cambria" panose="02040503050406030204" pitchFamily="18" charset="0"/>
              </a:rPr>
              <a:t>b. Khuyên mọi người quyết tâm them đuổi mục tiêu đã chọn</a:t>
            </a:r>
          </a:p>
        </p:txBody>
      </p:sp>
      <p:sp>
        <p:nvSpPr>
          <p:cNvPr id="7" name="Rectangle: Rounded Corners 6">
            <a:extLst>
              <a:ext uri="{FF2B5EF4-FFF2-40B4-BE49-F238E27FC236}">
                <a16:creationId xmlns:a16="http://schemas.microsoft.com/office/drawing/2014/main" id="{40F27364-B141-D8DC-19E0-1D2CD8B7C290}"/>
              </a:ext>
            </a:extLst>
          </p:cNvPr>
          <p:cNvSpPr/>
          <p:nvPr/>
        </p:nvSpPr>
        <p:spPr>
          <a:xfrm>
            <a:off x="486156" y="5349240"/>
            <a:ext cx="7377684" cy="1133856"/>
          </a:xfrm>
          <a:prstGeom prst="roundRect">
            <a:avLst/>
          </a:prstGeom>
          <a:solidFill>
            <a:schemeClr val="accent3">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latin typeface="Cambria" panose="02040503050406030204" pitchFamily="18" charset="0"/>
                <a:ea typeface="Cambria" panose="02040503050406030204" pitchFamily="18" charset="0"/>
              </a:rPr>
              <a:t>c. Khuyên mọi người không nản lòng khi gặp khó khăn.</a:t>
            </a:r>
          </a:p>
        </p:txBody>
      </p:sp>
    </p:spTree>
    <p:extLst>
      <p:ext uri="{BB962C8B-B14F-4D97-AF65-F5344CB8AC3E}">
        <p14:creationId xmlns:p14="http://schemas.microsoft.com/office/powerpoint/2010/main" val="227522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133856"/>
          </a:xfrm>
          <a:custGeom>
            <a:avLst/>
            <a:gdLst>
              <a:gd name="connsiteX0" fmla="*/ 188980 w 11219688"/>
              <a:gd name="connsiteY0" fmla="*/ 0 h 1133856"/>
              <a:gd name="connsiteX1" fmla="*/ 878399 w 11219688"/>
              <a:gd name="connsiteY1" fmla="*/ 0 h 1133856"/>
              <a:gd name="connsiteX2" fmla="*/ 1567819 w 11219688"/>
              <a:gd name="connsiteY2" fmla="*/ 0 h 1133856"/>
              <a:gd name="connsiteX3" fmla="*/ 2367545 w 11219688"/>
              <a:gd name="connsiteY3" fmla="*/ 0 h 1133856"/>
              <a:gd name="connsiteX4" fmla="*/ 2946657 w 11219688"/>
              <a:gd name="connsiteY4" fmla="*/ 0 h 1133856"/>
              <a:gd name="connsiteX5" fmla="*/ 3415462 w 11219688"/>
              <a:gd name="connsiteY5" fmla="*/ 0 h 1133856"/>
              <a:gd name="connsiteX6" fmla="*/ 3773960 w 11219688"/>
              <a:gd name="connsiteY6" fmla="*/ 0 h 1133856"/>
              <a:gd name="connsiteX7" fmla="*/ 4353072 w 11219688"/>
              <a:gd name="connsiteY7" fmla="*/ 0 h 1133856"/>
              <a:gd name="connsiteX8" fmla="*/ 4711570 w 11219688"/>
              <a:gd name="connsiteY8" fmla="*/ 0 h 1133856"/>
              <a:gd name="connsiteX9" fmla="*/ 5070068 w 11219688"/>
              <a:gd name="connsiteY9" fmla="*/ 0 h 1133856"/>
              <a:gd name="connsiteX10" fmla="*/ 5980102 w 11219688"/>
              <a:gd name="connsiteY10" fmla="*/ 0 h 1133856"/>
              <a:gd name="connsiteX11" fmla="*/ 6559214 w 11219688"/>
              <a:gd name="connsiteY11" fmla="*/ 0 h 1133856"/>
              <a:gd name="connsiteX12" fmla="*/ 7469247 w 11219688"/>
              <a:gd name="connsiteY12" fmla="*/ 0 h 1133856"/>
              <a:gd name="connsiteX13" fmla="*/ 8379281 w 11219688"/>
              <a:gd name="connsiteY13" fmla="*/ 0 h 1133856"/>
              <a:gd name="connsiteX14" fmla="*/ 8737779 w 11219688"/>
              <a:gd name="connsiteY14" fmla="*/ 0 h 1133856"/>
              <a:gd name="connsiteX15" fmla="*/ 9647812 w 11219688"/>
              <a:gd name="connsiteY15" fmla="*/ 0 h 1133856"/>
              <a:gd name="connsiteX16" fmla="*/ 10447538 w 11219688"/>
              <a:gd name="connsiteY16" fmla="*/ 0 h 1133856"/>
              <a:gd name="connsiteX17" fmla="*/ 11219688 w 11219688"/>
              <a:gd name="connsiteY17" fmla="*/ 0 h 1133856"/>
              <a:gd name="connsiteX18" fmla="*/ 11219688 w 11219688"/>
              <a:gd name="connsiteY18" fmla="*/ 0 h 1133856"/>
              <a:gd name="connsiteX19" fmla="*/ 11219688 w 11219688"/>
              <a:gd name="connsiteY19" fmla="*/ 472438 h 1133856"/>
              <a:gd name="connsiteX20" fmla="*/ 11219688 w 11219688"/>
              <a:gd name="connsiteY20" fmla="*/ 944876 h 1133856"/>
              <a:gd name="connsiteX21" fmla="*/ 11030708 w 11219688"/>
              <a:gd name="connsiteY21" fmla="*/ 1133856 h 1133856"/>
              <a:gd name="connsiteX22" fmla="*/ 10561903 w 11219688"/>
              <a:gd name="connsiteY22" fmla="*/ 1133856 h 1133856"/>
              <a:gd name="connsiteX23" fmla="*/ 10203405 w 11219688"/>
              <a:gd name="connsiteY23" fmla="*/ 1133856 h 1133856"/>
              <a:gd name="connsiteX24" fmla="*/ 9293371 w 11219688"/>
              <a:gd name="connsiteY24" fmla="*/ 1133856 h 1133856"/>
              <a:gd name="connsiteX25" fmla="*/ 8493645 w 11219688"/>
              <a:gd name="connsiteY25" fmla="*/ 1133856 h 1133856"/>
              <a:gd name="connsiteX26" fmla="*/ 8024840 w 11219688"/>
              <a:gd name="connsiteY26" fmla="*/ 1133856 h 1133856"/>
              <a:gd name="connsiteX27" fmla="*/ 7114807 w 11219688"/>
              <a:gd name="connsiteY27" fmla="*/ 1133856 h 1133856"/>
              <a:gd name="connsiteX28" fmla="*/ 6204773 w 11219688"/>
              <a:gd name="connsiteY28" fmla="*/ 1133856 h 1133856"/>
              <a:gd name="connsiteX29" fmla="*/ 5405047 w 11219688"/>
              <a:gd name="connsiteY29" fmla="*/ 1133856 h 1133856"/>
              <a:gd name="connsiteX30" fmla="*/ 4715628 w 11219688"/>
              <a:gd name="connsiteY30" fmla="*/ 1133856 h 1133856"/>
              <a:gd name="connsiteX31" fmla="*/ 4136516 w 11219688"/>
              <a:gd name="connsiteY31" fmla="*/ 1133856 h 1133856"/>
              <a:gd name="connsiteX32" fmla="*/ 3336789 w 11219688"/>
              <a:gd name="connsiteY32" fmla="*/ 1133856 h 1133856"/>
              <a:gd name="connsiteX33" fmla="*/ 2978291 w 11219688"/>
              <a:gd name="connsiteY33" fmla="*/ 1133856 h 1133856"/>
              <a:gd name="connsiteX34" fmla="*/ 2288872 w 11219688"/>
              <a:gd name="connsiteY34" fmla="*/ 1133856 h 1133856"/>
              <a:gd name="connsiteX35" fmla="*/ 1930374 w 11219688"/>
              <a:gd name="connsiteY35" fmla="*/ 1133856 h 1133856"/>
              <a:gd name="connsiteX36" fmla="*/ 1351262 w 11219688"/>
              <a:gd name="connsiteY36" fmla="*/ 1133856 h 1133856"/>
              <a:gd name="connsiteX37" fmla="*/ 661842 w 11219688"/>
              <a:gd name="connsiteY37" fmla="*/ 1133856 h 1133856"/>
              <a:gd name="connsiteX38" fmla="*/ 0 w 11219688"/>
              <a:gd name="connsiteY38" fmla="*/ 1133856 h 1133856"/>
              <a:gd name="connsiteX39" fmla="*/ 0 w 11219688"/>
              <a:gd name="connsiteY39" fmla="*/ 1133856 h 1133856"/>
              <a:gd name="connsiteX40" fmla="*/ 0 w 11219688"/>
              <a:gd name="connsiteY40" fmla="*/ 642520 h 1133856"/>
              <a:gd name="connsiteX41" fmla="*/ 0 w 11219688"/>
              <a:gd name="connsiteY41" fmla="*/ 188980 h 1133856"/>
              <a:gd name="connsiteX42" fmla="*/ 188980 w 11219688"/>
              <a:gd name="connsiteY42" fmla="*/ 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133856" fill="none" extrusionOk="0">
                <a:moveTo>
                  <a:pt x="188980" y="0"/>
                </a:moveTo>
                <a:cubicBezTo>
                  <a:pt x="454869" y="15461"/>
                  <a:pt x="682671" y="23285"/>
                  <a:pt x="878399" y="0"/>
                </a:cubicBezTo>
                <a:cubicBezTo>
                  <a:pt x="1074127" y="-23285"/>
                  <a:pt x="1231806" y="-6192"/>
                  <a:pt x="1567819" y="0"/>
                </a:cubicBezTo>
                <a:cubicBezTo>
                  <a:pt x="1903832" y="6192"/>
                  <a:pt x="2051739" y="-14840"/>
                  <a:pt x="2367545" y="0"/>
                </a:cubicBezTo>
                <a:cubicBezTo>
                  <a:pt x="2683351" y="14840"/>
                  <a:pt x="2775468" y="-11031"/>
                  <a:pt x="2946657" y="0"/>
                </a:cubicBezTo>
                <a:cubicBezTo>
                  <a:pt x="3117846" y="11031"/>
                  <a:pt x="3215106" y="23323"/>
                  <a:pt x="3415462" y="0"/>
                </a:cubicBezTo>
                <a:cubicBezTo>
                  <a:pt x="3615819" y="-23323"/>
                  <a:pt x="3679691" y="11417"/>
                  <a:pt x="3773960" y="0"/>
                </a:cubicBezTo>
                <a:cubicBezTo>
                  <a:pt x="3868229" y="-11417"/>
                  <a:pt x="4203755" y="-19157"/>
                  <a:pt x="4353072" y="0"/>
                </a:cubicBezTo>
                <a:cubicBezTo>
                  <a:pt x="4502389" y="19157"/>
                  <a:pt x="4579101" y="220"/>
                  <a:pt x="4711570" y="0"/>
                </a:cubicBezTo>
                <a:cubicBezTo>
                  <a:pt x="4844039" y="-220"/>
                  <a:pt x="4933831" y="-8287"/>
                  <a:pt x="5070068" y="0"/>
                </a:cubicBezTo>
                <a:cubicBezTo>
                  <a:pt x="5206305" y="8287"/>
                  <a:pt x="5585882" y="-16728"/>
                  <a:pt x="5980102" y="0"/>
                </a:cubicBezTo>
                <a:cubicBezTo>
                  <a:pt x="6374322" y="16728"/>
                  <a:pt x="6389584" y="-6315"/>
                  <a:pt x="6559214" y="0"/>
                </a:cubicBezTo>
                <a:cubicBezTo>
                  <a:pt x="6728844" y="6315"/>
                  <a:pt x="7230412" y="4547"/>
                  <a:pt x="7469247" y="0"/>
                </a:cubicBezTo>
                <a:cubicBezTo>
                  <a:pt x="7708082" y="-4547"/>
                  <a:pt x="8196188" y="-3265"/>
                  <a:pt x="8379281" y="0"/>
                </a:cubicBezTo>
                <a:cubicBezTo>
                  <a:pt x="8562374" y="3265"/>
                  <a:pt x="8610240" y="7259"/>
                  <a:pt x="8737779" y="0"/>
                </a:cubicBezTo>
                <a:cubicBezTo>
                  <a:pt x="8865318" y="-7259"/>
                  <a:pt x="9273035" y="-27344"/>
                  <a:pt x="9647812" y="0"/>
                </a:cubicBezTo>
                <a:cubicBezTo>
                  <a:pt x="10022589" y="27344"/>
                  <a:pt x="10172684" y="-4572"/>
                  <a:pt x="10447538" y="0"/>
                </a:cubicBezTo>
                <a:cubicBezTo>
                  <a:pt x="10722392" y="4572"/>
                  <a:pt x="10900522" y="26242"/>
                  <a:pt x="11219688" y="0"/>
                </a:cubicBezTo>
                <a:lnTo>
                  <a:pt x="11219688" y="0"/>
                </a:lnTo>
                <a:cubicBezTo>
                  <a:pt x="11209377" y="174483"/>
                  <a:pt x="11215323" y="256229"/>
                  <a:pt x="11219688" y="472438"/>
                </a:cubicBezTo>
                <a:cubicBezTo>
                  <a:pt x="11224053" y="688647"/>
                  <a:pt x="11227615" y="739054"/>
                  <a:pt x="11219688" y="944876"/>
                </a:cubicBezTo>
                <a:cubicBezTo>
                  <a:pt x="11223449" y="1037167"/>
                  <a:pt x="11135518" y="1139857"/>
                  <a:pt x="11030708" y="1133856"/>
                </a:cubicBezTo>
                <a:cubicBezTo>
                  <a:pt x="10912957" y="1138987"/>
                  <a:pt x="10745299" y="1119481"/>
                  <a:pt x="10561903" y="1133856"/>
                </a:cubicBezTo>
                <a:cubicBezTo>
                  <a:pt x="10378508" y="1148231"/>
                  <a:pt x="10362746" y="1145892"/>
                  <a:pt x="10203405" y="1133856"/>
                </a:cubicBezTo>
                <a:cubicBezTo>
                  <a:pt x="10044064" y="1121820"/>
                  <a:pt x="9745315" y="1164981"/>
                  <a:pt x="9293371" y="1133856"/>
                </a:cubicBezTo>
                <a:cubicBezTo>
                  <a:pt x="8841427" y="1102731"/>
                  <a:pt x="8769379" y="1109662"/>
                  <a:pt x="8493645" y="1133856"/>
                </a:cubicBezTo>
                <a:cubicBezTo>
                  <a:pt x="8217911" y="1158050"/>
                  <a:pt x="8254245" y="1136274"/>
                  <a:pt x="8024840" y="1133856"/>
                </a:cubicBezTo>
                <a:cubicBezTo>
                  <a:pt x="7795436" y="1131438"/>
                  <a:pt x="7535967" y="1163563"/>
                  <a:pt x="7114807" y="1133856"/>
                </a:cubicBezTo>
                <a:cubicBezTo>
                  <a:pt x="6693647" y="1104149"/>
                  <a:pt x="6624116" y="1093386"/>
                  <a:pt x="6204773" y="1133856"/>
                </a:cubicBezTo>
                <a:cubicBezTo>
                  <a:pt x="5785430" y="1174326"/>
                  <a:pt x="5798343" y="1170982"/>
                  <a:pt x="5405047" y="1133856"/>
                </a:cubicBezTo>
                <a:cubicBezTo>
                  <a:pt x="5011751" y="1096730"/>
                  <a:pt x="4887453" y="1131882"/>
                  <a:pt x="4715628" y="1133856"/>
                </a:cubicBezTo>
                <a:cubicBezTo>
                  <a:pt x="4543803" y="1135830"/>
                  <a:pt x="4327899" y="1130497"/>
                  <a:pt x="4136516" y="1133856"/>
                </a:cubicBezTo>
                <a:cubicBezTo>
                  <a:pt x="3945133" y="1137215"/>
                  <a:pt x="3533476" y="1147617"/>
                  <a:pt x="3336789" y="1133856"/>
                </a:cubicBezTo>
                <a:cubicBezTo>
                  <a:pt x="3140102" y="1120095"/>
                  <a:pt x="3103040" y="1149108"/>
                  <a:pt x="2978291" y="1133856"/>
                </a:cubicBezTo>
                <a:cubicBezTo>
                  <a:pt x="2853542" y="1118604"/>
                  <a:pt x="2503534" y="1143484"/>
                  <a:pt x="2288872" y="1133856"/>
                </a:cubicBezTo>
                <a:cubicBezTo>
                  <a:pt x="2074210" y="1124228"/>
                  <a:pt x="2017006" y="1129746"/>
                  <a:pt x="1930374" y="1133856"/>
                </a:cubicBezTo>
                <a:cubicBezTo>
                  <a:pt x="1843742" y="1137966"/>
                  <a:pt x="1581852" y="1133159"/>
                  <a:pt x="1351262" y="1133856"/>
                </a:cubicBezTo>
                <a:cubicBezTo>
                  <a:pt x="1120672" y="1134553"/>
                  <a:pt x="844287" y="1114902"/>
                  <a:pt x="661842" y="1133856"/>
                </a:cubicBezTo>
                <a:cubicBezTo>
                  <a:pt x="479397" y="1152810"/>
                  <a:pt x="318969" y="1152539"/>
                  <a:pt x="0" y="1133856"/>
                </a:cubicBezTo>
                <a:lnTo>
                  <a:pt x="0" y="1133856"/>
                </a:lnTo>
                <a:cubicBezTo>
                  <a:pt x="-3464" y="932701"/>
                  <a:pt x="-12703" y="818284"/>
                  <a:pt x="0" y="642520"/>
                </a:cubicBezTo>
                <a:cubicBezTo>
                  <a:pt x="12703" y="466756"/>
                  <a:pt x="-87" y="363209"/>
                  <a:pt x="0" y="188980"/>
                </a:cubicBezTo>
                <a:cubicBezTo>
                  <a:pt x="9390" y="77886"/>
                  <a:pt x="80598" y="-11459"/>
                  <a:pt x="188980" y="0"/>
                </a:cubicBezTo>
                <a:close/>
              </a:path>
              <a:path w="11219688" h="1133856" stroke="0" extrusionOk="0">
                <a:moveTo>
                  <a:pt x="188980" y="0"/>
                </a:moveTo>
                <a:cubicBezTo>
                  <a:pt x="408204" y="-7086"/>
                  <a:pt x="533127" y="-17983"/>
                  <a:pt x="768092" y="0"/>
                </a:cubicBezTo>
                <a:cubicBezTo>
                  <a:pt x="1003057" y="17983"/>
                  <a:pt x="1260712" y="30245"/>
                  <a:pt x="1457511" y="0"/>
                </a:cubicBezTo>
                <a:cubicBezTo>
                  <a:pt x="1654310" y="-30245"/>
                  <a:pt x="1833360" y="13996"/>
                  <a:pt x="2036624" y="0"/>
                </a:cubicBezTo>
                <a:cubicBezTo>
                  <a:pt x="2239888" y="-13996"/>
                  <a:pt x="2302333" y="4647"/>
                  <a:pt x="2505429" y="0"/>
                </a:cubicBezTo>
                <a:cubicBezTo>
                  <a:pt x="2708525" y="-4647"/>
                  <a:pt x="2942402" y="5729"/>
                  <a:pt x="3084541" y="0"/>
                </a:cubicBezTo>
                <a:cubicBezTo>
                  <a:pt x="3226680" y="-5729"/>
                  <a:pt x="3367377" y="-19139"/>
                  <a:pt x="3553346" y="0"/>
                </a:cubicBezTo>
                <a:cubicBezTo>
                  <a:pt x="3739316" y="19139"/>
                  <a:pt x="4065136" y="20495"/>
                  <a:pt x="4463379" y="0"/>
                </a:cubicBezTo>
                <a:cubicBezTo>
                  <a:pt x="4861622" y="-20495"/>
                  <a:pt x="5013346" y="-35584"/>
                  <a:pt x="5373413" y="0"/>
                </a:cubicBezTo>
                <a:cubicBezTo>
                  <a:pt x="5733480" y="35584"/>
                  <a:pt x="6055613" y="-24322"/>
                  <a:pt x="6283446" y="0"/>
                </a:cubicBezTo>
                <a:cubicBezTo>
                  <a:pt x="6511279" y="24322"/>
                  <a:pt x="6725450" y="-32136"/>
                  <a:pt x="6972865" y="0"/>
                </a:cubicBezTo>
                <a:cubicBezTo>
                  <a:pt x="7220280" y="32136"/>
                  <a:pt x="7225636" y="-8307"/>
                  <a:pt x="7331363" y="0"/>
                </a:cubicBezTo>
                <a:cubicBezTo>
                  <a:pt x="7437090" y="8307"/>
                  <a:pt x="8029832" y="3875"/>
                  <a:pt x="8241397" y="0"/>
                </a:cubicBezTo>
                <a:cubicBezTo>
                  <a:pt x="8452962" y="-3875"/>
                  <a:pt x="8651477" y="-19515"/>
                  <a:pt x="9041123" y="0"/>
                </a:cubicBezTo>
                <a:cubicBezTo>
                  <a:pt x="9430769" y="19515"/>
                  <a:pt x="9420608" y="8820"/>
                  <a:pt x="9730542" y="0"/>
                </a:cubicBezTo>
                <a:cubicBezTo>
                  <a:pt x="10040476" y="-8820"/>
                  <a:pt x="10189301" y="-15354"/>
                  <a:pt x="10419962" y="0"/>
                </a:cubicBezTo>
                <a:cubicBezTo>
                  <a:pt x="10650623" y="15354"/>
                  <a:pt x="11006056" y="23835"/>
                  <a:pt x="11219688" y="0"/>
                </a:cubicBezTo>
                <a:lnTo>
                  <a:pt x="11219688" y="0"/>
                </a:lnTo>
                <a:cubicBezTo>
                  <a:pt x="11220669" y="135586"/>
                  <a:pt x="11203068" y="272633"/>
                  <a:pt x="11219688" y="444092"/>
                </a:cubicBezTo>
                <a:cubicBezTo>
                  <a:pt x="11236308" y="615551"/>
                  <a:pt x="11228917" y="747988"/>
                  <a:pt x="11219688" y="944876"/>
                </a:cubicBezTo>
                <a:cubicBezTo>
                  <a:pt x="11218429" y="1046485"/>
                  <a:pt x="11133726" y="1128130"/>
                  <a:pt x="11030708" y="1133856"/>
                </a:cubicBezTo>
                <a:cubicBezTo>
                  <a:pt x="10792956" y="1139144"/>
                  <a:pt x="10583133" y="1147260"/>
                  <a:pt x="10230982" y="1133856"/>
                </a:cubicBezTo>
                <a:cubicBezTo>
                  <a:pt x="9878831" y="1120452"/>
                  <a:pt x="10030028" y="1137118"/>
                  <a:pt x="9872484" y="1133856"/>
                </a:cubicBezTo>
                <a:cubicBezTo>
                  <a:pt x="9714940" y="1130594"/>
                  <a:pt x="9555899" y="1107283"/>
                  <a:pt x="9293371" y="1133856"/>
                </a:cubicBezTo>
                <a:cubicBezTo>
                  <a:pt x="9030843" y="1160429"/>
                  <a:pt x="9093330" y="1142242"/>
                  <a:pt x="8934873" y="1133856"/>
                </a:cubicBezTo>
                <a:cubicBezTo>
                  <a:pt x="8776416" y="1125470"/>
                  <a:pt x="8582075" y="1139102"/>
                  <a:pt x="8466068" y="1133856"/>
                </a:cubicBezTo>
                <a:cubicBezTo>
                  <a:pt x="8350062" y="1128610"/>
                  <a:pt x="7905589" y="1123110"/>
                  <a:pt x="7556035" y="1133856"/>
                </a:cubicBezTo>
                <a:cubicBezTo>
                  <a:pt x="7206481" y="1144602"/>
                  <a:pt x="7166847" y="1126298"/>
                  <a:pt x="6976923" y="1133856"/>
                </a:cubicBezTo>
                <a:cubicBezTo>
                  <a:pt x="6786999" y="1141414"/>
                  <a:pt x="6520112" y="1150803"/>
                  <a:pt x="6177196" y="1133856"/>
                </a:cubicBezTo>
                <a:cubicBezTo>
                  <a:pt x="5834280" y="1116909"/>
                  <a:pt x="5697914" y="1155433"/>
                  <a:pt x="5487777" y="1133856"/>
                </a:cubicBezTo>
                <a:cubicBezTo>
                  <a:pt x="5277640" y="1112279"/>
                  <a:pt x="5252040" y="1143730"/>
                  <a:pt x="5129279" y="1133856"/>
                </a:cubicBezTo>
                <a:cubicBezTo>
                  <a:pt x="5006518" y="1123982"/>
                  <a:pt x="4693375" y="1121720"/>
                  <a:pt x="4550167" y="1133856"/>
                </a:cubicBezTo>
                <a:cubicBezTo>
                  <a:pt x="4406959" y="1145992"/>
                  <a:pt x="3882077" y="1148200"/>
                  <a:pt x="3640134" y="1133856"/>
                </a:cubicBezTo>
                <a:cubicBezTo>
                  <a:pt x="3398191" y="1119512"/>
                  <a:pt x="3069245" y="1106311"/>
                  <a:pt x="2840407" y="1133856"/>
                </a:cubicBezTo>
                <a:cubicBezTo>
                  <a:pt x="2611569" y="1161401"/>
                  <a:pt x="2556756" y="1140463"/>
                  <a:pt x="2481909" y="1133856"/>
                </a:cubicBezTo>
                <a:cubicBezTo>
                  <a:pt x="2407062" y="1127249"/>
                  <a:pt x="2134823" y="1126174"/>
                  <a:pt x="2013104" y="1133856"/>
                </a:cubicBezTo>
                <a:cubicBezTo>
                  <a:pt x="1891385" y="1141538"/>
                  <a:pt x="1532308" y="1141009"/>
                  <a:pt x="1103071" y="1133856"/>
                </a:cubicBezTo>
                <a:cubicBezTo>
                  <a:pt x="673834" y="1126703"/>
                  <a:pt x="885619" y="1145166"/>
                  <a:pt x="744573" y="1133856"/>
                </a:cubicBezTo>
                <a:cubicBezTo>
                  <a:pt x="603527" y="1122546"/>
                  <a:pt x="353473" y="1145760"/>
                  <a:pt x="0" y="1133856"/>
                </a:cubicBezTo>
                <a:lnTo>
                  <a:pt x="0" y="1133856"/>
                </a:lnTo>
                <a:cubicBezTo>
                  <a:pt x="12012" y="942513"/>
                  <a:pt x="-6282" y="811314"/>
                  <a:pt x="0" y="661418"/>
                </a:cubicBezTo>
                <a:cubicBezTo>
                  <a:pt x="6282" y="511522"/>
                  <a:pt x="2571" y="287166"/>
                  <a:pt x="0" y="188980"/>
                </a:cubicBezTo>
                <a:cubicBezTo>
                  <a:pt x="14753" y="68916"/>
                  <a:pt x="98518" y="-11033"/>
                  <a:pt x="188980"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a:solidFill>
                  <a:schemeClr val="accent3">
                    <a:lumMod val="60000"/>
                    <a:lumOff val="40000"/>
                  </a:schemeClr>
                </a:solidFill>
                <a:latin typeface="Cambria" panose="02040503050406030204" pitchFamily="18" charset="0"/>
                <a:ea typeface="Cambria" panose="02040503050406030204" pitchFamily="18" charset="0"/>
              </a:rPr>
              <a:t>1. </a:t>
            </a:r>
            <a:r>
              <a:rPr lang="vi-VN" sz="3600" b="1" dirty="0">
                <a:solidFill>
                  <a:schemeClr val="accent3">
                    <a:lumMod val="60000"/>
                    <a:lumOff val="40000"/>
                  </a:schemeClr>
                </a:solidFill>
                <a:latin typeface="Cambria" panose="02040503050406030204" pitchFamily="18" charset="0"/>
                <a:ea typeface="Cambria" panose="02040503050406030204" pitchFamily="18" charset="0"/>
              </a:rPr>
              <a:t>Dựa theo nội dung, xếp các câu tục ngữ trên vào nhóm phù hợp:</a:t>
            </a:r>
          </a:p>
        </p:txBody>
      </p:sp>
      <p:graphicFrame>
        <p:nvGraphicFramePr>
          <p:cNvPr id="2" name="Table 1">
            <a:extLst>
              <a:ext uri="{FF2B5EF4-FFF2-40B4-BE49-F238E27FC236}">
                <a16:creationId xmlns:a16="http://schemas.microsoft.com/office/drawing/2014/main" id="{7727EDF1-8418-1AAB-0354-F5488BE27F75}"/>
              </a:ext>
            </a:extLst>
          </p:cNvPr>
          <p:cNvGraphicFramePr>
            <a:graphicFrameLocks noGrp="1"/>
          </p:cNvGraphicFramePr>
          <p:nvPr>
            <p:extLst>
              <p:ext uri="{D42A27DB-BD31-4B8C-83A1-F6EECF244321}">
                <p14:modId xmlns:p14="http://schemas.microsoft.com/office/powerpoint/2010/main" val="1490507628"/>
              </p:ext>
            </p:extLst>
          </p:nvPr>
        </p:nvGraphicFramePr>
        <p:xfrm>
          <a:off x="422148" y="1784000"/>
          <a:ext cx="11529060" cy="4985368"/>
        </p:xfrm>
        <a:graphic>
          <a:graphicData uri="http://schemas.openxmlformats.org/drawingml/2006/table">
            <a:tbl>
              <a:tblPr firstRow="1" firstCol="1" lastRow="1" lastCol="1" bandRow="1" bandCol="1"/>
              <a:tblGrid>
                <a:gridCol w="4744212">
                  <a:extLst>
                    <a:ext uri="{9D8B030D-6E8A-4147-A177-3AD203B41FA5}">
                      <a16:colId xmlns:a16="http://schemas.microsoft.com/office/drawing/2014/main" val="51779736"/>
                    </a:ext>
                  </a:extLst>
                </a:gridCol>
                <a:gridCol w="2661720">
                  <a:extLst>
                    <a:ext uri="{9D8B030D-6E8A-4147-A177-3AD203B41FA5}">
                      <a16:colId xmlns:a16="http://schemas.microsoft.com/office/drawing/2014/main" val="1782238020"/>
                    </a:ext>
                  </a:extLst>
                </a:gridCol>
                <a:gridCol w="4123128">
                  <a:extLst>
                    <a:ext uri="{9D8B030D-6E8A-4147-A177-3AD203B41FA5}">
                      <a16:colId xmlns:a16="http://schemas.microsoft.com/office/drawing/2014/main" val="2738656736"/>
                    </a:ext>
                  </a:extLst>
                </a:gridCol>
              </a:tblGrid>
              <a:tr h="675736">
                <a:tc>
                  <a:txBody>
                    <a:bodyPr/>
                    <a:lstStyle/>
                    <a:p>
                      <a:pPr marL="50800" algn="ctr">
                        <a:lnSpc>
                          <a:spcPct val="100000"/>
                        </a:lnSpc>
                        <a:spcBef>
                          <a:spcPts val="260"/>
                        </a:spcBef>
                        <a:spcAft>
                          <a:spcPts val="0"/>
                        </a:spcAft>
                      </a:pP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a:t>
                      </a:r>
                      <a:r>
                        <a:rPr lang="vi-VN" sz="2000" b="1"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Khẳng</a:t>
                      </a:r>
                      <a:r>
                        <a:rPr lang="vi-VN" sz="2000" b="1"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định</a:t>
                      </a:r>
                      <a:r>
                        <a:rPr lang="vi-VN" sz="2000" b="1"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một</a:t>
                      </a:r>
                      <a:r>
                        <a:rPr lang="vi-VN" sz="2000" b="1"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lẽ phải:</a:t>
                      </a:r>
                      <a:r>
                        <a:rPr lang="vi-VN" sz="2000" b="1"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a:t>
                      </a:r>
                      <a:r>
                        <a:rPr lang="vi-VN" sz="2000"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ý</a:t>
                      </a:r>
                      <a:r>
                        <a:rPr lang="vi-VN" sz="2000"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chí</a:t>
                      </a:r>
                      <a:r>
                        <a:rPr lang="vi-VN" sz="2000"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thì</a:t>
                      </a:r>
                      <a:r>
                        <a:rPr lang="vi-VN" sz="2000" kern="100" spc="33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nhất</a:t>
                      </a:r>
                      <a:r>
                        <a:rPr lang="en-GB" sz="2000" kern="1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định thành </a:t>
                      </a:r>
                      <a:r>
                        <a:rPr lang="vi-VN" sz="2000" kern="1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công.</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accent4">
                        <a:lumMod val="20000"/>
                        <a:lumOff val="80000"/>
                      </a:schemeClr>
                    </a:solidFill>
                  </a:tcPr>
                </a:tc>
                <a:tc>
                  <a:txBody>
                    <a:bodyPr/>
                    <a:lstStyle/>
                    <a:p>
                      <a:pPr marL="50800" algn="ctr">
                        <a:lnSpc>
                          <a:spcPct val="100000"/>
                        </a:lnSpc>
                        <a:spcBef>
                          <a:spcPts val="260"/>
                        </a:spcBef>
                        <a:spcAft>
                          <a:spcPts val="0"/>
                        </a:spcAft>
                      </a:pP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a:t>
                      </a:r>
                      <a:r>
                        <a:rPr lang="vi-VN" sz="2000" b="1" kern="100" spc="3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Khuyên</a:t>
                      </a:r>
                      <a:r>
                        <a:rPr lang="vi-VN" sz="2000" b="1" kern="100" spc="3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mọi</a:t>
                      </a:r>
                      <a:r>
                        <a:rPr lang="vi-VN" sz="2000" b="1" kern="100" spc="32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người</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algn="ctr">
                        <a:lnSpc>
                          <a:spcPct val="100000"/>
                        </a:lnSpc>
                        <a:spcBef>
                          <a:spcPts val="260"/>
                        </a:spcBef>
                        <a:spcAft>
                          <a:spcPts val="0"/>
                        </a:spcAft>
                      </a:pP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quyết tâm theo đuổi mục tiêu đã chọn.</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accent4">
                        <a:lumMod val="20000"/>
                        <a:lumOff val="80000"/>
                      </a:schemeClr>
                    </a:solidFill>
                  </a:tcPr>
                </a:tc>
                <a:tc>
                  <a:txBody>
                    <a:bodyPr/>
                    <a:lstStyle/>
                    <a:p>
                      <a:pPr marL="50800" algn="ctr">
                        <a:lnSpc>
                          <a:spcPct val="100000"/>
                        </a:lnSpc>
                        <a:spcBef>
                          <a:spcPts val="260"/>
                        </a:spcBef>
                        <a:spcAft>
                          <a:spcPts val="0"/>
                        </a:spcAft>
                      </a:pP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a:t>
                      </a:r>
                      <a:r>
                        <a:rPr lang="vi-VN" sz="2000" b="1" kern="100" spc="36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Khuyên</a:t>
                      </a:r>
                      <a:r>
                        <a:rPr lang="vi-VN" sz="2000" b="1" kern="100" spc="36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mọi</a:t>
                      </a:r>
                      <a:r>
                        <a:rPr lang="vi-VN" sz="2000" b="1" kern="100" spc="37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kern="1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người</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algn="ctr">
                        <a:lnSpc>
                          <a:spcPct val="100000"/>
                        </a:lnSpc>
                        <a:spcBef>
                          <a:spcPts val="260"/>
                        </a:spcBef>
                        <a:spcAft>
                          <a:spcPts val="0"/>
                        </a:spcAft>
                      </a:pP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không</a:t>
                      </a:r>
                      <a:r>
                        <a:rPr lang="vi-VN" sz="20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nản</a:t>
                      </a:r>
                      <a:r>
                        <a:rPr lang="vi-VN" sz="20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lòng</a:t>
                      </a:r>
                      <a:r>
                        <a:rPr lang="vi-VN" sz="20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khi</a:t>
                      </a:r>
                      <a:r>
                        <a:rPr lang="vi-VN" sz="20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gặp khó khăn.</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09365326"/>
                  </a:ext>
                </a:extLst>
              </a:tr>
              <a:tr h="4032868">
                <a:tc>
                  <a:txBody>
                    <a:bodyPr/>
                    <a:lstStyle/>
                    <a:p>
                      <a:pPr marL="0" marR="184150" lvl="0" indent="0" algn="ctr">
                        <a:lnSpc>
                          <a:spcPct val="100000"/>
                        </a:lnSpc>
                        <a:spcBef>
                          <a:spcPts val="260"/>
                        </a:spcBef>
                        <a:spcAft>
                          <a:spcPts val="0"/>
                        </a:spcAft>
                        <a:buClr>
                          <a:srgbClr val="231F20"/>
                        </a:buClr>
                        <a:buSzPts val="1200"/>
                        <a:buFontTx/>
                        <a:buNone/>
                        <a:tabLst>
                          <a:tab pos="203200" algn="l"/>
                        </a:tabLst>
                      </a:pPr>
                      <a:r>
                        <a:rPr lang="en-GB"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1.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Người có chí thì nên Nhà</a:t>
                      </a:r>
                      <a:r>
                        <a:rPr lang="vi-VN" sz="2400" kern="100" spc="-5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a:t>
                      </a:r>
                      <a:r>
                        <a:rPr lang="vi-VN" sz="2400" kern="100" spc="-5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nền</a:t>
                      </a:r>
                      <a:r>
                        <a:rPr lang="vi-VN" sz="2400" kern="100" spc="-5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thì</a:t>
                      </a:r>
                      <a:r>
                        <a:rPr lang="vi-VN" sz="2400" kern="100" spc="-5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vững.</a:t>
                      </a:r>
                      <a:endParaRPr lang="vi-VN" sz="2400" kern="100" spc="0" dirty="0">
                        <a:effectLst/>
                        <a:latin typeface="Cambria" panose="02040503050406030204" pitchFamily="18" charset="0"/>
                        <a:ea typeface="Cambria" panose="02040503050406030204" pitchFamily="18" charset="0"/>
                        <a:cs typeface="Times New Roman" panose="02020603050405020304" pitchFamily="18" charset="0"/>
                      </a:endParaRPr>
                    </a:p>
                    <a:p>
                      <a:pPr marL="0" marR="43180" lvl="0" indent="0" algn="ctr">
                        <a:lnSpc>
                          <a:spcPct val="100000"/>
                        </a:lnSpc>
                        <a:spcBef>
                          <a:spcPts val="260"/>
                        </a:spcBef>
                        <a:spcAft>
                          <a:spcPts val="0"/>
                        </a:spcAft>
                        <a:buClr>
                          <a:srgbClr val="231F20"/>
                        </a:buClr>
                        <a:buSzPts val="1200"/>
                        <a:buFontTx/>
                        <a:buNone/>
                        <a:tabLst>
                          <a:tab pos="245745" algn="l"/>
                        </a:tabLst>
                      </a:pP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công</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mài</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sắt,</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 ngày nên kim.</a:t>
                      </a:r>
                      <a:endParaRPr lang="vi-VN" sz="2400" kern="100" spc="0" dirty="0">
                        <a:effectLst/>
                        <a:latin typeface="Cambria" panose="02040503050406030204" pitchFamily="18" charset="0"/>
                        <a:ea typeface="Cambria" panose="02040503050406030204" pitchFamily="18" charset="0"/>
                        <a:cs typeface="Times New Roman" panose="02020603050405020304" pitchFamily="18" charset="0"/>
                      </a:endParaRPr>
                    </a:p>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4.</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Luyện</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mãi</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thành</a:t>
                      </a:r>
                      <a:r>
                        <a:rPr lang="vi-VN" sz="2400" kern="100" spc="26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tài, miệt mài tất giỏi.</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5.</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Học</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hành</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vất</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vả,</a:t>
                      </a:r>
                      <a:r>
                        <a:rPr lang="vi-VN" sz="2400" kern="100" spc="2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kết quả ngọt bùi.</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10.</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Ngọc</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kia</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chuốt</a:t>
                      </a:r>
                      <a:r>
                        <a:rPr lang="vi-VN" sz="2400" kern="100" spc="2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mãi cũng tròn,</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Sắt</a:t>
                      </a:r>
                      <a:r>
                        <a:rPr lang="vi-VN" sz="2400" kern="100" spc="4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kia</a:t>
                      </a:r>
                      <a:r>
                        <a:rPr lang="vi-VN" sz="2400" kern="100" spc="4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mài</a:t>
                      </a:r>
                      <a:r>
                        <a:rPr lang="vi-VN" sz="2400" kern="100" spc="4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mãi</a:t>
                      </a:r>
                      <a:r>
                        <a:rPr lang="vi-VN" sz="2400" kern="100" spc="4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cũng</a:t>
                      </a:r>
                      <a:r>
                        <a:rPr lang="vi-VN" sz="2400" kern="100" spc="4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2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còn</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nên </a:t>
                      </a:r>
                      <a:r>
                        <a:rPr lang="vi-VN" sz="2400" kern="1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kim.</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bg1"/>
                    </a:solidFill>
                  </a:tcPr>
                </a:tc>
                <a:tc>
                  <a:txBody>
                    <a:bodyPr/>
                    <a:lstStyle/>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9.</a:t>
                      </a:r>
                      <a:r>
                        <a:rPr lang="vi-VN" sz="2400" kern="100" spc="18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Chớ</a:t>
                      </a:r>
                      <a:r>
                        <a:rPr lang="vi-VN" sz="2400" kern="100" spc="17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thấy</a:t>
                      </a:r>
                      <a:r>
                        <a:rPr lang="vi-VN" sz="2400" kern="100" spc="18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sóng</a:t>
                      </a:r>
                      <a:r>
                        <a:rPr lang="vi-VN" sz="2400" kern="100" spc="17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cả</a:t>
                      </a:r>
                      <a:r>
                        <a:rPr lang="vi-VN" sz="2400" kern="100" spc="18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mà ngã tay chèo.</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bg1"/>
                    </a:solidFill>
                  </a:tcPr>
                </a:tc>
                <a:tc>
                  <a:txBody>
                    <a:bodyPr/>
                    <a:lstStyle/>
                    <a:p>
                      <a:pPr marL="50800" indent="0">
                        <a:lnSpc>
                          <a:spcPct val="100000"/>
                        </a:lnSpc>
                        <a:spcBef>
                          <a:spcPts val="260"/>
                        </a:spcBef>
                        <a:spcAft>
                          <a:spcPts val="0"/>
                        </a:spcAft>
                        <a:buFontTx/>
                        <a:buNone/>
                      </a:pP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3.</a:t>
                      </a:r>
                      <a:r>
                        <a:rPr lang="vi-VN" sz="2400" kern="100" spc="-3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Lửa</a:t>
                      </a:r>
                      <a:r>
                        <a:rPr lang="vi-VN" sz="2400" kern="100" spc="-3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thử</a:t>
                      </a:r>
                      <a:r>
                        <a:rPr lang="vi-VN" sz="2400" kern="100" spc="-3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vàng,</a:t>
                      </a:r>
                      <a:r>
                        <a:rPr lang="vi-VN" sz="2400" kern="100" spc="-3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gian</a:t>
                      </a:r>
                      <a:r>
                        <a:rPr lang="vi-VN" sz="2400" kern="100" spc="-3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nan thử sức.</a:t>
                      </a:r>
                      <a:endParaRPr lang="vi-VN" sz="24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42545" lvl="0" indent="0">
                        <a:lnSpc>
                          <a:spcPct val="100000"/>
                        </a:lnSpc>
                        <a:spcBef>
                          <a:spcPts val="260"/>
                        </a:spcBef>
                        <a:spcAft>
                          <a:spcPts val="0"/>
                        </a:spcAft>
                        <a:buClr>
                          <a:srgbClr val="231F20"/>
                        </a:buClr>
                        <a:buSzPts val="1200"/>
                        <a:buFontTx/>
                        <a:buNone/>
                        <a:tabLst>
                          <a:tab pos="234315" algn="l"/>
                        </a:tabLst>
                      </a:pPr>
                      <a:r>
                        <a:rPr lang="en-GB"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6.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Thất</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bại</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là</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2400" kern="100" spc="2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thành </a:t>
                      </a:r>
                      <a:r>
                        <a:rPr lang="vi-VN" sz="2400" kern="1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công.</a:t>
                      </a:r>
                      <a:endParaRPr lang="vi-VN" sz="2400" kern="100" spc="0" dirty="0">
                        <a:effectLst/>
                        <a:latin typeface="Cambria" panose="02040503050406030204" pitchFamily="18" charset="0"/>
                        <a:ea typeface="Cambria" panose="02040503050406030204" pitchFamily="18" charset="0"/>
                        <a:cs typeface="Times New Roman" panose="02020603050405020304" pitchFamily="18" charset="0"/>
                      </a:endParaRPr>
                    </a:p>
                    <a:p>
                      <a:pPr marL="0" marR="42545" lvl="0" indent="0">
                        <a:lnSpc>
                          <a:spcPct val="100000"/>
                        </a:lnSpc>
                        <a:spcBef>
                          <a:spcPts val="260"/>
                        </a:spcBef>
                        <a:spcAft>
                          <a:spcPts val="0"/>
                        </a:spcAft>
                        <a:buClr>
                          <a:srgbClr val="231F20"/>
                        </a:buClr>
                        <a:buSzPts val="1200"/>
                        <a:buFontTx/>
                        <a:buNone/>
                        <a:tabLst>
                          <a:tab pos="210185" algn="l"/>
                        </a:tabLst>
                      </a:pPr>
                      <a:r>
                        <a:rPr lang="en-GB"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7.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Thua keo này, bày keo </a:t>
                      </a:r>
                      <a:r>
                        <a:rPr lang="vi-VN" sz="2400" kern="1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khác.</a:t>
                      </a:r>
                      <a:endParaRPr lang="vi-VN" sz="2400" kern="100" spc="0" dirty="0">
                        <a:effectLst/>
                        <a:latin typeface="Cambria" panose="02040503050406030204" pitchFamily="18" charset="0"/>
                        <a:ea typeface="Cambria" panose="02040503050406030204" pitchFamily="18" charset="0"/>
                        <a:cs typeface="Times New Roman" panose="02020603050405020304" pitchFamily="18" charset="0"/>
                      </a:endParaRPr>
                    </a:p>
                    <a:p>
                      <a:pPr marL="0" marR="43815" lvl="0" indent="0">
                        <a:lnSpc>
                          <a:spcPct val="100000"/>
                        </a:lnSpc>
                        <a:spcBef>
                          <a:spcPts val="260"/>
                        </a:spcBef>
                        <a:spcAft>
                          <a:spcPts val="0"/>
                        </a:spcAft>
                        <a:buClr>
                          <a:srgbClr val="231F20"/>
                        </a:buClr>
                        <a:buSzPts val="1200"/>
                        <a:buFontTx/>
                        <a:buNone/>
                        <a:tabLst>
                          <a:tab pos="213360" algn="l"/>
                        </a:tabLst>
                      </a:pPr>
                      <a:r>
                        <a:rPr lang="en-GB"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8. </a:t>
                      </a:r>
                      <a:r>
                        <a:rPr lang="vi-VN" sz="2400" kern="100" spc="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Thắng không kiêu, bại không nản.</a:t>
                      </a:r>
                      <a:endParaRPr lang="vi-VN" sz="2400" kern="100" spc="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chemeClr val="bg1"/>
                    </a:solidFill>
                  </a:tcPr>
                </a:tc>
                <a:extLst>
                  <a:ext uri="{0D108BD9-81ED-4DB2-BD59-A6C34878D82A}">
                    <a16:rowId xmlns:a16="http://schemas.microsoft.com/office/drawing/2014/main" val="2695111888"/>
                  </a:ext>
                </a:extLst>
              </a:tr>
            </a:tbl>
          </a:graphicData>
        </a:graphic>
      </p:graphicFrame>
    </p:spTree>
    <p:extLst>
      <p:ext uri="{BB962C8B-B14F-4D97-AF65-F5344CB8AC3E}">
        <p14:creationId xmlns:p14="http://schemas.microsoft.com/office/powerpoint/2010/main" val="23292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133856"/>
          </a:xfrm>
          <a:custGeom>
            <a:avLst/>
            <a:gdLst>
              <a:gd name="connsiteX0" fmla="*/ 188980 w 11219688"/>
              <a:gd name="connsiteY0" fmla="*/ 0 h 1133856"/>
              <a:gd name="connsiteX1" fmla="*/ 878399 w 11219688"/>
              <a:gd name="connsiteY1" fmla="*/ 0 h 1133856"/>
              <a:gd name="connsiteX2" fmla="*/ 1567819 w 11219688"/>
              <a:gd name="connsiteY2" fmla="*/ 0 h 1133856"/>
              <a:gd name="connsiteX3" fmla="*/ 2367545 w 11219688"/>
              <a:gd name="connsiteY3" fmla="*/ 0 h 1133856"/>
              <a:gd name="connsiteX4" fmla="*/ 2946657 w 11219688"/>
              <a:gd name="connsiteY4" fmla="*/ 0 h 1133856"/>
              <a:gd name="connsiteX5" fmla="*/ 3415462 w 11219688"/>
              <a:gd name="connsiteY5" fmla="*/ 0 h 1133856"/>
              <a:gd name="connsiteX6" fmla="*/ 3773960 w 11219688"/>
              <a:gd name="connsiteY6" fmla="*/ 0 h 1133856"/>
              <a:gd name="connsiteX7" fmla="*/ 4353072 w 11219688"/>
              <a:gd name="connsiteY7" fmla="*/ 0 h 1133856"/>
              <a:gd name="connsiteX8" fmla="*/ 4711570 w 11219688"/>
              <a:gd name="connsiteY8" fmla="*/ 0 h 1133856"/>
              <a:gd name="connsiteX9" fmla="*/ 5070068 w 11219688"/>
              <a:gd name="connsiteY9" fmla="*/ 0 h 1133856"/>
              <a:gd name="connsiteX10" fmla="*/ 5980102 w 11219688"/>
              <a:gd name="connsiteY10" fmla="*/ 0 h 1133856"/>
              <a:gd name="connsiteX11" fmla="*/ 6559214 w 11219688"/>
              <a:gd name="connsiteY11" fmla="*/ 0 h 1133856"/>
              <a:gd name="connsiteX12" fmla="*/ 7469247 w 11219688"/>
              <a:gd name="connsiteY12" fmla="*/ 0 h 1133856"/>
              <a:gd name="connsiteX13" fmla="*/ 8379281 w 11219688"/>
              <a:gd name="connsiteY13" fmla="*/ 0 h 1133856"/>
              <a:gd name="connsiteX14" fmla="*/ 8737779 w 11219688"/>
              <a:gd name="connsiteY14" fmla="*/ 0 h 1133856"/>
              <a:gd name="connsiteX15" fmla="*/ 9647812 w 11219688"/>
              <a:gd name="connsiteY15" fmla="*/ 0 h 1133856"/>
              <a:gd name="connsiteX16" fmla="*/ 10447538 w 11219688"/>
              <a:gd name="connsiteY16" fmla="*/ 0 h 1133856"/>
              <a:gd name="connsiteX17" fmla="*/ 11219688 w 11219688"/>
              <a:gd name="connsiteY17" fmla="*/ 0 h 1133856"/>
              <a:gd name="connsiteX18" fmla="*/ 11219688 w 11219688"/>
              <a:gd name="connsiteY18" fmla="*/ 0 h 1133856"/>
              <a:gd name="connsiteX19" fmla="*/ 11219688 w 11219688"/>
              <a:gd name="connsiteY19" fmla="*/ 472438 h 1133856"/>
              <a:gd name="connsiteX20" fmla="*/ 11219688 w 11219688"/>
              <a:gd name="connsiteY20" fmla="*/ 944876 h 1133856"/>
              <a:gd name="connsiteX21" fmla="*/ 11030708 w 11219688"/>
              <a:gd name="connsiteY21" fmla="*/ 1133856 h 1133856"/>
              <a:gd name="connsiteX22" fmla="*/ 10561903 w 11219688"/>
              <a:gd name="connsiteY22" fmla="*/ 1133856 h 1133856"/>
              <a:gd name="connsiteX23" fmla="*/ 10203405 w 11219688"/>
              <a:gd name="connsiteY23" fmla="*/ 1133856 h 1133856"/>
              <a:gd name="connsiteX24" fmla="*/ 9293371 w 11219688"/>
              <a:gd name="connsiteY24" fmla="*/ 1133856 h 1133856"/>
              <a:gd name="connsiteX25" fmla="*/ 8493645 w 11219688"/>
              <a:gd name="connsiteY25" fmla="*/ 1133856 h 1133856"/>
              <a:gd name="connsiteX26" fmla="*/ 8024840 w 11219688"/>
              <a:gd name="connsiteY26" fmla="*/ 1133856 h 1133856"/>
              <a:gd name="connsiteX27" fmla="*/ 7114807 w 11219688"/>
              <a:gd name="connsiteY27" fmla="*/ 1133856 h 1133856"/>
              <a:gd name="connsiteX28" fmla="*/ 6204773 w 11219688"/>
              <a:gd name="connsiteY28" fmla="*/ 1133856 h 1133856"/>
              <a:gd name="connsiteX29" fmla="*/ 5405047 w 11219688"/>
              <a:gd name="connsiteY29" fmla="*/ 1133856 h 1133856"/>
              <a:gd name="connsiteX30" fmla="*/ 4715628 w 11219688"/>
              <a:gd name="connsiteY30" fmla="*/ 1133856 h 1133856"/>
              <a:gd name="connsiteX31" fmla="*/ 4136516 w 11219688"/>
              <a:gd name="connsiteY31" fmla="*/ 1133856 h 1133856"/>
              <a:gd name="connsiteX32" fmla="*/ 3336789 w 11219688"/>
              <a:gd name="connsiteY32" fmla="*/ 1133856 h 1133856"/>
              <a:gd name="connsiteX33" fmla="*/ 2978291 w 11219688"/>
              <a:gd name="connsiteY33" fmla="*/ 1133856 h 1133856"/>
              <a:gd name="connsiteX34" fmla="*/ 2288872 w 11219688"/>
              <a:gd name="connsiteY34" fmla="*/ 1133856 h 1133856"/>
              <a:gd name="connsiteX35" fmla="*/ 1930374 w 11219688"/>
              <a:gd name="connsiteY35" fmla="*/ 1133856 h 1133856"/>
              <a:gd name="connsiteX36" fmla="*/ 1351262 w 11219688"/>
              <a:gd name="connsiteY36" fmla="*/ 1133856 h 1133856"/>
              <a:gd name="connsiteX37" fmla="*/ 661842 w 11219688"/>
              <a:gd name="connsiteY37" fmla="*/ 1133856 h 1133856"/>
              <a:gd name="connsiteX38" fmla="*/ 0 w 11219688"/>
              <a:gd name="connsiteY38" fmla="*/ 1133856 h 1133856"/>
              <a:gd name="connsiteX39" fmla="*/ 0 w 11219688"/>
              <a:gd name="connsiteY39" fmla="*/ 1133856 h 1133856"/>
              <a:gd name="connsiteX40" fmla="*/ 0 w 11219688"/>
              <a:gd name="connsiteY40" fmla="*/ 642520 h 1133856"/>
              <a:gd name="connsiteX41" fmla="*/ 0 w 11219688"/>
              <a:gd name="connsiteY41" fmla="*/ 188980 h 1133856"/>
              <a:gd name="connsiteX42" fmla="*/ 188980 w 11219688"/>
              <a:gd name="connsiteY42" fmla="*/ 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133856" fill="none" extrusionOk="0">
                <a:moveTo>
                  <a:pt x="188980" y="0"/>
                </a:moveTo>
                <a:cubicBezTo>
                  <a:pt x="454869" y="15461"/>
                  <a:pt x="682671" y="23285"/>
                  <a:pt x="878399" y="0"/>
                </a:cubicBezTo>
                <a:cubicBezTo>
                  <a:pt x="1074127" y="-23285"/>
                  <a:pt x="1231806" y="-6192"/>
                  <a:pt x="1567819" y="0"/>
                </a:cubicBezTo>
                <a:cubicBezTo>
                  <a:pt x="1903832" y="6192"/>
                  <a:pt x="2051739" y="-14840"/>
                  <a:pt x="2367545" y="0"/>
                </a:cubicBezTo>
                <a:cubicBezTo>
                  <a:pt x="2683351" y="14840"/>
                  <a:pt x="2775468" y="-11031"/>
                  <a:pt x="2946657" y="0"/>
                </a:cubicBezTo>
                <a:cubicBezTo>
                  <a:pt x="3117846" y="11031"/>
                  <a:pt x="3215106" y="23323"/>
                  <a:pt x="3415462" y="0"/>
                </a:cubicBezTo>
                <a:cubicBezTo>
                  <a:pt x="3615819" y="-23323"/>
                  <a:pt x="3679691" y="11417"/>
                  <a:pt x="3773960" y="0"/>
                </a:cubicBezTo>
                <a:cubicBezTo>
                  <a:pt x="3868229" y="-11417"/>
                  <a:pt x="4203755" y="-19157"/>
                  <a:pt x="4353072" y="0"/>
                </a:cubicBezTo>
                <a:cubicBezTo>
                  <a:pt x="4502389" y="19157"/>
                  <a:pt x="4579101" y="220"/>
                  <a:pt x="4711570" y="0"/>
                </a:cubicBezTo>
                <a:cubicBezTo>
                  <a:pt x="4844039" y="-220"/>
                  <a:pt x="4933831" y="-8287"/>
                  <a:pt x="5070068" y="0"/>
                </a:cubicBezTo>
                <a:cubicBezTo>
                  <a:pt x="5206305" y="8287"/>
                  <a:pt x="5585882" y="-16728"/>
                  <a:pt x="5980102" y="0"/>
                </a:cubicBezTo>
                <a:cubicBezTo>
                  <a:pt x="6374322" y="16728"/>
                  <a:pt x="6389584" y="-6315"/>
                  <a:pt x="6559214" y="0"/>
                </a:cubicBezTo>
                <a:cubicBezTo>
                  <a:pt x="6728844" y="6315"/>
                  <a:pt x="7230412" y="4547"/>
                  <a:pt x="7469247" y="0"/>
                </a:cubicBezTo>
                <a:cubicBezTo>
                  <a:pt x="7708082" y="-4547"/>
                  <a:pt x="8196188" y="-3265"/>
                  <a:pt x="8379281" y="0"/>
                </a:cubicBezTo>
                <a:cubicBezTo>
                  <a:pt x="8562374" y="3265"/>
                  <a:pt x="8610240" y="7259"/>
                  <a:pt x="8737779" y="0"/>
                </a:cubicBezTo>
                <a:cubicBezTo>
                  <a:pt x="8865318" y="-7259"/>
                  <a:pt x="9273035" y="-27344"/>
                  <a:pt x="9647812" y="0"/>
                </a:cubicBezTo>
                <a:cubicBezTo>
                  <a:pt x="10022589" y="27344"/>
                  <a:pt x="10172684" y="-4572"/>
                  <a:pt x="10447538" y="0"/>
                </a:cubicBezTo>
                <a:cubicBezTo>
                  <a:pt x="10722392" y="4572"/>
                  <a:pt x="10900522" y="26242"/>
                  <a:pt x="11219688" y="0"/>
                </a:cubicBezTo>
                <a:lnTo>
                  <a:pt x="11219688" y="0"/>
                </a:lnTo>
                <a:cubicBezTo>
                  <a:pt x="11209377" y="174483"/>
                  <a:pt x="11215323" y="256229"/>
                  <a:pt x="11219688" y="472438"/>
                </a:cubicBezTo>
                <a:cubicBezTo>
                  <a:pt x="11224053" y="688647"/>
                  <a:pt x="11227615" y="739054"/>
                  <a:pt x="11219688" y="944876"/>
                </a:cubicBezTo>
                <a:cubicBezTo>
                  <a:pt x="11223449" y="1037167"/>
                  <a:pt x="11135518" y="1139857"/>
                  <a:pt x="11030708" y="1133856"/>
                </a:cubicBezTo>
                <a:cubicBezTo>
                  <a:pt x="10912957" y="1138987"/>
                  <a:pt x="10745299" y="1119481"/>
                  <a:pt x="10561903" y="1133856"/>
                </a:cubicBezTo>
                <a:cubicBezTo>
                  <a:pt x="10378508" y="1148231"/>
                  <a:pt x="10362746" y="1145892"/>
                  <a:pt x="10203405" y="1133856"/>
                </a:cubicBezTo>
                <a:cubicBezTo>
                  <a:pt x="10044064" y="1121820"/>
                  <a:pt x="9745315" y="1164981"/>
                  <a:pt x="9293371" y="1133856"/>
                </a:cubicBezTo>
                <a:cubicBezTo>
                  <a:pt x="8841427" y="1102731"/>
                  <a:pt x="8769379" y="1109662"/>
                  <a:pt x="8493645" y="1133856"/>
                </a:cubicBezTo>
                <a:cubicBezTo>
                  <a:pt x="8217911" y="1158050"/>
                  <a:pt x="8254245" y="1136274"/>
                  <a:pt x="8024840" y="1133856"/>
                </a:cubicBezTo>
                <a:cubicBezTo>
                  <a:pt x="7795436" y="1131438"/>
                  <a:pt x="7535967" y="1163563"/>
                  <a:pt x="7114807" y="1133856"/>
                </a:cubicBezTo>
                <a:cubicBezTo>
                  <a:pt x="6693647" y="1104149"/>
                  <a:pt x="6624116" y="1093386"/>
                  <a:pt x="6204773" y="1133856"/>
                </a:cubicBezTo>
                <a:cubicBezTo>
                  <a:pt x="5785430" y="1174326"/>
                  <a:pt x="5798343" y="1170982"/>
                  <a:pt x="5405047" y="1133856"/>
                </a:cubicBezTo>
                <a:cubicBezTo>
                  <a:pt x="5011751" y="1096730"/>
                  <a:pt x="4887453" y="1131882"/>
                  <a:pt x="4715628" y="1133856"/>
                </a:cubicBezTo>
                <a:cubicBezTo>
                  <a:pt x="4543803" y="1135830"/>
                  <a:pt x="4327899" y="1130497"/>
                  <a:pt x="4136516" y="1133856"/>
                </a:cubicBezTo>
                <a:cubicBezTo>
                  <a:pt x="3945133" y="1137215"/>
                  <a:pt x="3533476" y="1147617"/>
                  <a:pt x="3336789" y="1133856"/>
                </a:cubicBezTo>
                <a:cubicBezTo>
                  <a:pt x="3140102" y="1120095"/>
                  <a:pt x="3103040" y="1149108"/>
                  <a:pt x="2978291" y="1133856"/>
                </a:cubicBezTo>
                <a:cubicBezTo>
                  <a:pt x="2853542" y="1118604"/>
                  <a:pt x="2503534" y="1143484"/>
                  <a:pt x="2288872" y="1133856"/>
                </a:cubicBezTo>
                <a:cubicBezTo>
                  <a:pt x="2074210" y="1124228"/>
                  <a:pt x="2017006" y="1129746"/>
                  <a:pt x="1930374" y="1133856"/>
                </a:cubicBezTo>
                <a:cubicBezTo>
                  <a:pt x="1843742" y="1137966"/>
                  <a:pt x="1581852" y="1133159"/>
                  <a:pt x="1351262" y="1133856"/>
                </a:cubicBezTo>
                <a:cubicBezTo>
                  <a:pt x="1120672" y="1134553"/>
                  <a:pt x="844287" y="1114902"/>
                  <a:pt x="661842" y="1133856"/>
                </a:cubicBezTo>
                <a:cubicBezTo>
                  <a:pt x="479397" y="1152810"/>
                  <a:pt x="318969" y="1152539"/>
                  <a:pt x="0" y="1133856"/>
                </a:cubicBezTo>
                <a:lnTo>
                  <a:pt x="0" y="1133856"/>
                </a:lnTo>
                <a:cubicBezTo>
                  <a:pt x="-3464" y="932701"/>
                  <a:pt x="-12703" y="818284"/>
                  <a:pt x="0" y="642520"/>
                </a:cubicBezTo>
                <a:cubicBezTo>
                  <a:pt x="12703" y="466756"/>
                  <a:pt x="-87" y="363209"/>
                  <a:pt x="0" y="188980"/>
                </a:cubicBezTo>
                <a:cubicBezTo>
                  <a:pt x="9390" y="77886"/>
                  <a:pt x="80598" y="-11459"/>
                  <a:pt x="188980" y="0"/>
                </a:cubicBezTo>
                <a:close/>
              </a:path>
              <a:path w="11219688" h="1133856" stroke="0" extrusionOk="0">
                <a:moveTo>
                  <a:pt x="188980" y="0"/>
                </a:moveTo>
                <a:cubicBezTo>
                  <a:pt x="408204" y="-7086"/>
                  <a:pt x="533127" y="-17983"/>
                  <a:pt x="768092" y="0"/>
                </a:cubicBezTo>
                <a:cubicBezTo>
                  <a:pt x="1003057" y="17983"/>
                  <a:pt x="1260712" y="30245"/>
                  <a:pt x="1457511" y="0"/>
                </a:cubicBezTo>
                <a:cubicBezTo>
                  <a:pt x="1654310" y="-30245"/>
                  <a:pt x="1833360" y="13996"/>
                  <a:pt x="2036624" y="0"/>
                </a:cubicBezTo>
                <a:cubicBezTo>
                  <a:pt x="2239888" y="-13996"/>
                  <a:pt x="2302333" y="4647"/>
                  <a:pt x="2505429" y="0"/>
                </a:cubicBezTo>
                <a:cubicBezTo>
                  <a:pt x="2708525" y="-4647"/>
                  <a:pt x="2942402" y="5729"/>
                  <a:pt x="3084541" y="0"/>
                </a:cubicBezTo>
                <a:cubicBezTo>
                  <a:pt x="3226680" y="-5729"/>
                  <a:pt x="3367377" y="-19139"/>
                  <a:pt x="3553346" y="0"/>
                </a:cubicBezTo>
                <a:cubicBezTo>
                  <a:pt x="3739316" y="19139"/>
                  <a:pt x="4065136" y="20495"/>
                  <a:pt x="4463379" y="0"/>
                </a:cubicBezTo>
                <a:cubicBezTo>
                  <a:pt x="4861622" y="-20495"/>
                  <a:pt x="5013346" y="-35584"/>
                  <a:pt x="5373413" y="0"/>
                </a:cubicBezTo>
                <a:cubicBezTo>
                  <a:pt x="5733480" y="35584"/>
                  <a:pt x="6055613" y="-24322"/>
                  <a:pt x="6283446" y="0"/>
                </a:cubicBezTo>
                <a:cubicBezTo>
                  <a:pt x="6511279" y="24322"/>
                  <a:pt x="6725450" y="-32136"/>
                  <a:pt x="6972865" y="0"/>
                </a:cubicBezTo>
                <a:cubicBezTo>
                  <a:pt x="7220280" y="32136"/>
                  <a:pt x="7225636" y="-8307"/>
                  <a:pt x="7331363" y="0"/>
                </a:cubicBezTo>
                <a:cubicBezTo>
                  <a:pt x="7437090" y="8307"/>
                  <a:pt x="8029832" y="3875"/>
                  <a:pt x="8241397" y="0"/>
                </a:cubicBezTo>
                <a:cubicBezTo>
                  <a:pt x="8452962" y="-3875"/>
                  <a:pt x="8651477" y="-19515"/>
                  <a:pt x="9041123" y="0"/>
                </a:cubicBezTo>
                <a:cubicBezTo>
                  <a:pt x="9430769" y="19515"/>
                  <a:pt x="9420608" y="8820"/>
                  <a:pt x="9730542" y="0"/>
                </a:cubicBezTo>
                <a:cubicBezTo>
                  <a:pt x="10040476" y="-8820"/>
                  <a:pt x="10189301" y="-15354"/>
                  <a:pt x="10419962" y="0"/>
                </a:cubicBezTo>
                <a:cubicBezTo>
                  <a:pt x="10650623" y="15354"/>
                  <a:pt x="11006056" y="23835"/>
                  <a:pt x="11219688" y="0"/>
                </a:cubicBezTo>
                <a:lnTo>
                  <a:pt x="11219688" y="0"/>
                </a:lnTo>
                <a:cubicBezTo>
                  <a:pt x="11220669" y="135586"/>
                  <a:pt x="11203068" y="272633"/>
                  <a:pt x="11219688" y="444092"/>
                </a:cubicBezTo>
                <a:cubicBezTo>
                  <a:pt x="11236308" y="615551"/>
                  <a:pt x="11228917" y="747988"/>
                  <a:pt x="11219688" y="944876"/>
                </a:cubicBezTo>
                <a:cubicBezTo>
                  <a:pt x="11218429" y="1046485"/>
                  <a:pt x="11133726" y="1128130"/>
                  <a:pt x="11030708" y="1133856"/>
                </a:cubicBezTo>
                <a:cubicBezTo>
                  <a:pt x="10792956" y="1139144"/>
                  <a:pt x="10583133" y="1147260"/>
                  <a:pt x="10230982" y="1133856"/>
                </a:cubicBezTo>
                <a:cubicBezTo>
                  <a:pt x="9878831" y="1120452"/>
                  <a:pt x="10030028" y="1137118"/>
                  <a:pt x="9872484" y="1133856"/>
                </a:cubicBezTo>
                <a:cubicBezTo>
                  <a:pt x="9714940" y="1130594"/>
                  <a:pt x="9555899" y="1107283"/>
                  <a:pt x="9293371" y="1133856"/>
                </a:cubicBezTo>
                <a:cubicBezTo>
                  <a:pt x="9030843" y="1160429"/>
                  <a:pt x="9093330" y="1142242"/>
                  <a:pt x="8934873" y="1133856"/>
                </a:cubicBezTo>
                <a:cubicBezTo>
                  <a:pt x="8776416" y="1125470"/>
                  <a:pt x="8582075" y="1139102"/>
                  <a:pt x="8466068" y="1133856"/>
                </a:cubicBezTo>
                <a:cubicBezTo>
                  <a:pt x="8350062" y="1128610"/>
                  <a:pt x="7905589" y="1123110"/>
                  <a:pt x="7556035" y="1133856"/>
                </a:cubicBezTo>
                <a:cubicBezTo>
                  <a:pt x="7206481" y="1144602"/>
                  <a:pt x="7166847" y="1126298"/>
                  <a:pt x="6976923" y="1133856"/>
                </a:cubicBezTo>
                <a:cubicBezTo>
                  <a:pt x="6786999" y="1141414"/>
                  <a:pt x="6520112" y="1150803"/>
                  <a:pt x="6177196" y="1133856"/>
                </a:cubicBezTo>
                <a:cubicBezTo>
                  <a:pt x="5834280" y="1116909"/>
                  <a:pt x="5697914" y="1155433"/>
                  <a:pt x="5487777" y="1133856"/>
                </a:cubicBezTo>
                <a:cubicBezTo>
                  <a:pt x="5277640" y="1112279"/>
                  <a:pt x="5252040" y="1143730"/>
                  <a:pt x="5129279" y="1133856"/>
                </a:cubicBezTo>
                <a:cubicBezTo>
                  <a:pt x="5006518" y="1123982"/>
                  <a:pt x="4693375" y="1121720"/>
                  <a:pt x="4550167" y="1133856"/>
                </a:cubicBezTo>
                <a:cubicBezTo>
                  <a:pt x="4406959" y="1145992"/>
                  <a:pt x="3882077" y="1148200"/>
                  <a:pt x="3640134" y="1133856"/>
                </a:cubicBezTo>
                <a:cubicBezTo>
                  <a:pt x="3398191" y="1119512"/>
                  <a:pt x="3069245" y="1106311"/>
                  <a:pt x="2840407" y="1133856"/>
                </a:cubicBezTo>
                <a:cubicBezTo>
                  <a:pt x="2611569" y="1161401"/>
                  <a:pt x="2556756" y="1140463"/>
                  <a:pt x="2481909" y="1133856"/>
                </a:cubicBezTo>
                <a:cubicBezTo>
                  <a:pt x="2407062" y="1127249"/>
                  <a:pt x="2134823" y="1126174"/>
                  <a:pt x="2013104" y="1133856"/>
                </a:cubicBezTo>
                <a:cubicBezTo>
                  <a:pt x="1891385" y="1141538"/>
                  <a:pt x="1532308" y="1141009"/>
                  <a:pt x="1103071" y="1133856"/>
                </a:cubicBezTo>
                <a:cubicBezTo>
                  <a:pt x="673834" y="1126703"/>
                  <a:pt x="885619" y="1145166"/>
                  <a:pt x="744573" y="1133856"/>
                </a:cubicBezTo>
                <a:cubicBezTo>
                  <a:pt x="603527" y="1122546"/>
                  <a:pt x="353473" y="1145760"/>
                  <a:pt x="0" y="1133856"/>
                </a:cubicBezTo>
                <a:lnTo>
                  <a:pt x="0" y="1133856"/>
                </a:lnTo>
                <a:cubicBezTo>
                  <a:pt x="12012" y="942513"/>
                  <a:pt x="-6282" y="811314"/>
                  <a:pt x="0" y="661418"/>
                </a:cubicBezTo>
                <a:cubicBezTo>
                  <a:pt x="6282" y="511522"/>
                  <a:pt x="2571" y="287166"/>
                  <a:pt x="0" y="188980"/>
                </a:cubicBezTo>
                <a:cubicBezTo>
                  <a:pt x="14753" y="68916"/>
                  <a:pt x="98518" y="-11033"/>
                  <a:pt x="188980"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a:solidFill>
                  <a:schemeClr val="accent3">
                    <a:lumMod val="60000"/>
                    <a:lumOff val="40000"/>
                  </a:schemeClr>
                </a:solidFill>
                <a:latin typeface="Cambria" panose="02040503050406030204" pitchFamily="18" charset="0"/>
                <a:ea typeface="Cambria" panose="02040503050406030204" pitchFamily="18" charset="0"/>
              </a:rPr>
              <a:t>2. </a:t>
            </a:r>
            <a:r>
              <a:rPr lang="vi-VN" sz="3600" b="1" dirty="0">
                <a:solidFill>
                  <a:schemeClr val="accent3">
                    <a:lumMod val="60000"/>
                    <a:lumOff val="40000"/>
                  </a:schemeClr>
                </a:solidFill>
                <a:latin typeface="Cambria" panose="02040503050406030204" pitchFamily="18" charset="0"/>
                <a:ea typeface="Cambria" panose="02040503050406030204" pitchFamily="18" charset="0"/>
              </a:rPr>
              <a:t>Từ bài tập 1, em hiểu tục ngữ thường có nội dung như thế nào?</a:t>
            </a:r>
          </a:p>
        </p:txBody>
      </p:sp>
      <p:sp>
        <p:nvSpPr>
          <p:cNvPr id="3" name="Rectangle: Rounded Corners 2">
            <a:extLst>
              <a:ext uri="{FF2B5EF4-FFF2-40B4-BE49-F238E27FC236}">
                <a16:creationId xmlns:a16="http://schemas.microsoft.com/office/drawing/2014/main" id="{374B825D-05F9-FBAD-D52F-A6C2B3A3C70F}"/>
              </a:ext>
            </a:extLst>
          </p:cNvPr>
          <p:cNvSpPr/>
          <p:nvPr/>
        </p:nvSpPr>
        <p:spPr>
          <a:xfrm>
            <a:off x="586740" y="1847088"/>
            <a:ext cx="11018520" cy="4187952"/>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solidFill>
                <a:latin typeface="Cambria" panose="02040503050406030204" pitchFamily="18" charset="0"/>
                <a:ea typeface="Cambria" panose="02040503050406030204" pitchFamily="18" charset="0"/>
              </a:rPr>
              <a:t>Tục ngữ thường nêu những kinh nghiệm được nhân dân tích luỹ trong cuộc sống; từ đó, cho ta những lời khuyên về cách sống, cách ứng xử đúng đắn.</a:t>
            </a:r>
          </a:p>
        </p:txBody>
      </p:sp>
    </p:spTree>
    <p:extLst>
      <p:ext uri="{BB962C8B-B14F-4D97-AF65-F5344CB8AC3E}">
        <p14:creationId xmlns:p14="http://schemas.microsoft.com/office/powerpoint/2010/main" val="79984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133856"/>
          </a:xfrm>
          <a:custGeom>
            <a:avLst/>
            <a:gdLst>
              <a:gd name="connsiteX0" fmla="*/ 188980 w 11219688"/>
              <a:gd name="connsiteY0" fmla="*/ 0 h 1133856"/>
              <a:gd name="connsiteX1" fmla="*/ 878399 w 11219688"/>
              <a:gd name="connsiteY1" fmla="*/ 0 h 1133856"/>
              <a:gd name="connsiteX2" fmla="*/ 1567819 w 11219688"/>
              <a:gd name="connsiteY2" fmla="*/ 0 h 1133856"/>
              <a:gd name="connsiteX3" fmla="*/ 2367545 w 11219688"/>
              <a:gd name="connsiteY3" fmla="*/ 0 h 1133856"/>
              <a:gd name="connsiteX4" fmla="*/ 2946657 w 11219688"/>
              <a:gd name="connsiteY4" fmla="*/ 0 h 1133856"/>
              <a:gd name="connsiteX5" fmla="*/ 3415462 w 11219688"/>
              <a:gd name="connsiteY5" fmla="*/ 0 h 1133856"/>
              <a:gd name="connsiteX6" fmla="*/ 3773960 w 11219688"/>
              <a:gd name="connsiteY6" fmla="*/ 0 h 1133856"/>
              <a:gd name="connsiteX7" fmla="*/ 4353072 w 11219688"/>
              <a:gd name="connsiteY7" fmla="*/ 0 h 1133856"/>
              <a:gd name="connsiteX8" fmla="*/ 4711570 w 11219688"/>
              <a:gd name="connsiteY8" fmla="*/ 0 h 1133856"/>
              <a:gd name="connsiteX9" fmla="*/ 5070068 w 11219688"/>
              <a:gd name="connsiteY9" fmla="*/ 0 h 1133856"/>
              <a:gd name="connsiteX10" fmla="*/ 5980102 w 11219688"/>
              <a:gd name="connsiteY10" fmla="*/ 0 h 1133856"/>
              <a:gd name="connsiteX11" fmla="*/ 6559214 w 11219688"/>
              <a:gd name="connsiteY11" fmla="*/ 0 h 1133856"/>
              <a:gd name="connsiteX12" fmla="*/ 7469247 w 11219688"/>
              <a:gd name="connsiteY12" fmla="*/ 0 h 1133856"/>
              <a:gd name="connsiteX13" fmla="*/ 8379281 w 11219688"/>
              <a:gd name="connsiteY13" fmla="*/ 0 h 1133856"/>
              <a:gd name="connsiteX14" fmla="*/ 8737779 w 11219688"/>
              <a:gd name="connsiteY14" fmla="*/ 0 h 1133856"/>
              <a:gd name="connsiteX15" fmla="*/ 9647812 w 11219688"/>
              <a:gd name="connsiteY15" fmla="*/ 0 h 1133856"/>
              <a:gd name="connsiteX16" fmla="*/ 10447538 w 11219688"/>
              <a:gd name="connsiteY16" fmla="*/ 0 h 1133856"/>
              <a:gd name="connsiteX17" fmla="*/ 11219688 w 11219688"/>
              <a:gd name="connsiteY17" fmla="*/ 0 h 1133856"/>
              <a:gd name="connsiteX18" fmla="*/ 11219688 w 11219688"/>
              <a:gd name="connsiteY18" fmla="*/ 0 h 1133856"/>
              <a:gd name="connsiteX19" fmla="*/ 11219688 w 11219688"/>
              <a:gd name="connsiteY19" fmla="*/ 472438 h 1133856"/>
              <a:gd name="connsiteX20" fmla="*/ 11219688 w 11219688"/>
              <a:gd name="connsiteY20" fmla="*/ 944876 h 1133856"/>
              <a:gd name="connsiteX21" fmla="*/ 11030708 w 11219688"/>
              <a:gd name="connsiteY21" fmla="*/ 1133856 h 1133856"/>
              <a:gd name="connsiteX22" fmla="*/ 10561903 w 11219688"/>
              <a:gd name="connsiteY22" fmla="*/ 1133856 h 1133856"/>
              <a:gd name="connsiteX23" fmla="*/ 10203405 w 11219688"/>
              <a:gd name="connsiteY23" fmla="*/ 1133856 h 1133856"/>
              <a:gd name="connsiteX24" fmla="*/ 9293371 w 11219688"/>
              <a:gd name="connsiteY24" fmla="*/ 1133856 h 1133856"/>
              <a:gd name="connsiteX25" fmla="*/ 8493645 w 11219688"/>
              <a:gd name="connsiteY25" fmla="*/ 1133856 h 1133856"/>
              <a:gd name="connsiteX26" fmla="*/ 8024840 w 11219688"/>
              <a:gd name="connsiteY26" fmla="*/ 1133856 h 1133856"/>
              <a:gd name="connsiteX27" fmla="*/ 7114807 w 11219688"/>
              <a:gd name="connsiteY27" fmla="*/ 1133856 h 1133856"/>
              <a:gd name="connsiteX28" fmla="*/ 6204773 w 11219688"/>
              <a:gd name="connsiteY28" fmla="*/ 1133856 h 1133856"/>
              <a:gd name="connsiteX29" fmla="*/ 5405047 w 11219688"/>
              <a:gd name="connsiteY29" fmla="*/ 1133856 h 1133856"/>
              <a:gd name="connsiteX30" fmla="*/ 4715628 w 11219688"/>
              <a:gd name="connsiteY30" fmla="*/ 1133856 h 1133856"/>
              <a:gd name="connsiteX31" fmla="*/ 4136516 w 11219688"/>
              <a:gd name="connsiteY31" fmla="*/ 1133856 h 1133856"/>
              <a:gd name="connsiteX32" fmla="*/ 3336789 w 11219688"/>
              <a:gd name="connsiteY32" fmla="*/ 1133856 h 1133856"/>
              <a:gd name="connsiteX33" fmla="*/ 2978291 w 11219688"/>
              <a:gd name="connsiteY33" fmla="*/ 1133856 h 1133856"/>
              <a:gd name="connsiteX34" fmla="*/ 2288872 w 11219688"/>
              <a:gd name="connsiteY34" fmla="*/ 1133856 h 1133856"/>
              <a:gd name="connsiteX35" fmla="*/ 1930374 w 11219688"/>
              <a:gd name="connsiteY35" fmla="*/ 1133856 h 1133856"/>
              <a:gd name="connsiteX36" fmla="*/ 1351262 w 11219688"/>
              <a:gd name="connsiteY36" fmla="*/ 1133856 h 1133856"/>
              <a:gd name="connsiteX37" fmla="*/ 661842 w 11219688"/>
              <a:gd name="connsiteY37" fmla="*/ 1133856 h 1133856"/>
              <a:gd name="connsiteX38" fmla="*/ 0 w 11219688"/>
              <a:gd name="connsiteY38" fmla="*/ 1133856 h 1133856"/>
              <a:gd name="connsiteX39" fmla="*/ 0 w 11219688"/>
              <a:gd name="connsiteY39" fmla="*/ 1133856 h 1133856"/>
              <a:gd name="connsiteX40" fmla="*/ 0 w 11219688"/>
              <a:gd name="connsiteY40" fmla="*/ 642520 h 1133856"/>
              <a:gd name="connsiteX41" fmla="*/ 0 w 11219688"/>
              <a:gd name="connsiteY41" fmla="*/ 188980 h 1133856"/>
              <a:gd name="connsiteX42" fmla="*/ 188980 w 11219688"/>
              <a:gd name="connsiteY42" fmla="*/ 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133856" fill="none" extrusionOk="0">
                <a:moveTo>
                  <a:pt x="188980" y="0"/>
                </a:moveTo>
                <a:cubicBezTo>
                  <a:pt x="454869" y="15461"/>
                  <a:pt x="682671" y="23285"/>
                  <a:pt x="878399" y="0"/>
                </a:cubicBezTo>
                <a:cubicBezTo>
                  <a:pt x="1074127" y="-23285"/>
                  <a:pt x="1231806" y="-6192"/>
                  <a:pt x="1567819" y="0"/>
                </a:cubicBezTo>
                <a:cubicBezTo>
                  <a:pt x="1903832" y="6192"/>
                  <a:pt x="2051739" y="-14840"/>
                  <a:pt x="2367545" y="0"/>
                </a:cubicBezTo>
                <a:cubicBezTo>
                  <a:pt x="2683351" y="14840"/>
                  <a:pt x="2775468" y="-11031"/>
                  <a:pt x="2946657" y="0"/>
                </a:cubicBezTo>
                <a:cubicBezTo>
                  <a:pt x="3117846" y="11031"/>
                  <a:pt x="3215106" y="23323"/>
                  <a:pt x="3415462" y="0"/>
                </a:cubicBezTo>
                <a:cubicBezTo>
                  <a:pt x="3615819" y="-23323"/>
                  <a:pt x="3679691" y="11417"/>
                  <a:pt x="3773960" y="0"/>
                </a:cubicBezTo>
                <a:cubicBezTo>
                  <a:pt x="3868229" y="-11417"/>
                  <a:pt x="4203755" y="-19157"/>
                  <a:pt x="4353072" y="0"/>
                </a:cubicBezTo>
                <a:cubicBezTo>
                  <a:pt x="4502389" y="19157"/>
                  <a:pt x="4579101" y="220"/>
                  <a:pt x="4711570" y="0"/>
                </a:cubicBezTo>
                <a:cubicBezTo>
                  <a:pt x="4844039" y="-220"/>
                  <a:pt x="4933831" y="-8287"/>
                  <a:pt x="5070068" y="0"/>
                </a:cubicBezTo>
                <a:cubicBezTo>
                  <a:pt x="5206305" y="8287"/>
                  <a:pt x="5585882" y="-16728"/>
                  <a:pt x="5980102" y="0"/>
                </a:cubicBezTo>
                <a:cubicBezTo>
                  <a:pt x="6374322" y="16728"/>
                  <a:pt x="6389584" y="-6315"/>
                  <a:pt x="6559214" y="0"/>
                </a:cubicBezTo>
                <a:cubicBezTo>
                  <a:pt x="6728844" y="6315"/>
                  <a:pt x="7230412" y="4547"/>
                  <a:pt x="7469247" y="0"/>
                </a:cubicBezTo>
                <a:cubicBezTo>
                  <a:pt x="7708082" y="-4547"/>
                  <a:pt x="8196188" y="-3265"/>
                  <a:pt x="8379281" y="0"/>
                </a:cubicBezTo>
                <a:cubicBezTo>
                  <a:pt x="8562374" y="3265"/>
                  <a:pt x="8610240" y="7259"/>
                  <a:pt x="8737779" y="0"/>
                </a:cubicBezTo>
                <a:cubicBezTo>
                  <a:pt x="8865318" y="-7259"/>
                  <a:pt x="9273035" y="-27344"/>
                  <a:pt x="9647812" y="0"/>
                </a:cubicBezTo>
                <a:cubicBezTo>
                  <a:pt x="10022589" y="27344"/>
                  <a:pt x="10172684" y="-4572"/>
                  <a:pt x="10447538" y="0"/>
                </a:cubicBezTo>
                <a:cubicBezTo>
                  <a:pt x="10722392" y="4572"/>
                  <a:pt x="10900522" y="26242"/>
                  <a:pt x="11219688" y="0"/>
                </a:cubicBezTo>
                <a:lnTo>
                  <a:pt x="11219688" y="0"/>
                </a:lnTo>
                <a:cubicBezTo>
                  <a:pt x="11209377" y="174483"/>
                  <a:pt x="11215323" y="256229"/>
                  <a:pt x="11219688" y="472438"/>
                </a:cubicBezTo>
                <a:cubicBezTo>
                  <a:pt x="11224053" y="688647"/>
                  <a:pt x="11227615" y="739054"/>
                  <a:pt x="11219688" y="944876"/>
                </a:cubicBezTo>
                <a:cubicBezTo>
                  <a:pt x="11223449" y="1037167"/>
                  <a:pt x="11135518" y="1139857"/>
                  <a:pt x="11030708" y="1133856"/>
                </a:cubicBezTo>
                <a:cubicBezTo>
                  <a:pt x="10912957" y="1138987"/>
                  <a:pt x="10745299" y="1119481"/>
                  <a:pt x="10561903" y="1133856"/>
                </a:cubicBezTo>
                <a:cubicBezTo>
                  <a:pt x="10378508" y="1148231"/>
                  <a:pt x="10362746" y="1145892"/>
                  <a:pt x="10203405" y="1133856"/>
                </a:cubicBezTo>
                <a:cubicBezTo>
                  <a:pt x="10044064" y="1121820"/>
                  <a:pt x="9745315" y="1164981"/>
                  <a:pt x="9293371" y="1133856"/>
                </a:cubicBezTo>
                <a:cubicBezTo>
                  <a:pt x="8841427" y="1102731"/>
                  <a:pt x="8769379" y="1109662"/>
                  <a:pt x="8493645" y="1133856"/>
                </a:cubicBezTo>
                <a:cubicBezTo>
                  <a:pt x="8217911" y="1158050"/>
                  <a:pt x="8254245" y="1136274"/>
                  <a:pt x="8024840" y="1133856"/>
                </a:cubicBezTo>
                <a:cubicBezTo>
                  <a:pt x="7795436" y="1131438"/>
                  <a:pt x="7535967" y="1163563"/>
                  <a:pt x="7114807" y="1133856"/>
                </a:cubicBezTo>
                <a:cubicBezTo>
                  <a:pt x="6693647" y="1104149"/>
                  <a:pt x="6624116" y="1093386"/>
                  <a:pt x="6204773" y="1133856"/>
                </a:cubicBezTo>
                <a:cubicBezTo>
                  <a:pt x="5785430" y="1174326"/>
                  <a:pt x="5798343" y="1170982"/>
                  <a:pt x="5405047" y="1133856"/>
                </a:cubicBezTo>
                <a:cubicBezTo>
                  <a:pt x="5011751" y="1096730"/>
                  <a:pt x="4887453" y="1131882"/>
                  <a:pt x="4715628" y="1133856"/>
                </a:cubicBezTo>
                <a:cubicBezTo>
                  <a:pt x="4543803" y="1135830"/>
                  <a:pt x="4327899" y="1130497"/>
                  <a:pt x="4136516" y="1133856"/>
                </a:cubicBezTo>
                <a:cubicBezTo>
                  <a:pt x="3945133" y="1137215"/>
                  <a:pt x="3533476" y="1147617"/>
                  <a:pt x="3336789" y="1133856"/>
                </a:cubicBezTo>
                <a:cubicBezTo>
                  <a:pt x="3140102" y="1120095"/>
                  <a:pt x="3103040" y="1149108"/>
                  <a:pt x="2978291" y="1133856"/>
                </a:cubicBezTo>
                <a:cubicBezTo>
                  <a:pt x="2853542" y="1118604"/>
                  <a:pt x="2503534" y="1143484"/>
                  <a:pt x="2288872" y="1133856"/>
                </a:cubicBezTo>
                <a:cubicBezTo>
                  <a:pt x="2074210" y="1124228"/>
                  <a:pt x="2017006" y="1129746"/>
                  <a:pt x="1930374" y="1133856"/>
                </a:cubicBezTo>
                <a:cubicBezTo>
                  <a:pt x="1843742" y="1137966"/>
                  <a:pt x="1581852" y="1133159"/>
                  <a:pt x="1351262" y="1133856"/>
                </a:cubicBezTo>
                <a:cubicBezTo>
                  <a:pt x="1120672" y="1134553"/>
                  <a:pt x="844287" y="1114902"/>
                  <a:pt x="661842" y="1133856"/>
                </a:cubicBezTo>
                <a:cubicBezTo>
                  <a:pt x="479397" y="1152810"/>
                  <a:pt x="318969" y="1152539"/>
                  <a:pt x="0" y="1133856"/>
                </a:cubicBezTo>
                <a:lnTo>
                  <a:pt x="0" y="1133856"/>
                </a:lnTo>
                <a:cubicBezTo>
                  <a:pt x="-3464" y="932701"/>
                  <a:pt x="-12703" y="818284"/>
                  <a:pt x="0" y="642520"/>
                </a:cubicBezTo>
                <a:cubicBezTo>
                  <a:pt x="12703" y="466756"/>
                  <a:pt x="-87" y="363209"/>
                  <a:pt x="0" y="188980"/>
                </a:cubicBezTo>
                <a:cubicBezTo>
                  <a:pt x="9390" y="77886"/>
                  <a:pt x="80598" y="-11459"/>
                  <a:pt x="188980" y="0"/>
                </a:cubicBezTo>
                <a:close/>
              </a:path>
              <a:path w="11219688" h="1133856" stroke="0" extrusionOk="0">
                <a:moveTo>
                  <a:pt x="188980" y="0"/>
                </a:moveTo>
                <a:cubicBezTo>
                  <a:pt x="408204" y="-7086"/>
                  <a:pt x="533127" y="-17983"/>
                  <a:pt x="768092" y="0"/>
                </a:cubicBezTo>
                <a:cubicBezTo>
                  <a:pt x="1003057" y="17983"/>
                  <a:pt x="1260712" y="30245"/>
                  <a:pt x="1457511" y="0"/>
                </a:cubicBezTo>
                <a:cubicBezTo>
                  <a:pt x="1654310" y="-30245"/>
                  <a:pt x="1833360" y="13996"/>
                  <a:pt x="2036624" y="0"/>
                </a:cubicBezTo>
                <a:cubicBezTo>
                  <a:pt x="2239888" y="-13996"/>
                  <a:pt x="2302333" y="4647"/>
                  <a:pt x="2505429" y="0"/>
                </a:cubicBezTo>
                <a:cubicBezTo>
                  <a:pt x="2708525" y="-4647"/>
                  <a:pt x="2942402" y="5729"/>
                  <a:pt x="3084541" y="0"/>
                </a:cubicBezTo>
                <a:cubicBezTo>
                  <a:pt x="3226680" y="-5729"/>
                  <a:pt x="3367377" y="-19139"/>
                  <a:pt x="3553346" y="0"/>
                </a:cubicBezTo>
                <a:cubicBezTo>
                  <a:pt x="3739316" y="19139"/>
                  <a:pt x="4065136" y="20495"/>
                  <a:pt x="4463379" y="0"/>
                </a:cubicBezTo>
                <a:cubicBezTo>
                  <a:pt x="4861622" y="-20495"/>
                  <a:pt x="5013346" y="-35584"/>
                  <a:pt x="5373413" y="0"/>
                </a:cubicBezTo>
                <a:cubicBezTo>
                  <a:pt x="5733480" y="35584"/>
                  <a:pt x="6055613" y="-24322"/>
                  <a:pt x="6283446" y="0"/>
                </a:cubicBezTo>
                <a:cubicBezTo>
                  <a:pt x="6511279" y="24322"/>
                  <a:pt x="6725450" y="-32136"/>
                  <a:pt x="6972865" y="0"/>
                </a:cubicBezTo>
                <a:cubicBezTo>
                  <a:pt x="7220280" y="32136"/>
                  <a:pt x="7225636" y="-8307"/>
                  <a:pt x="7331363" y="0"/>
                </a:cubicBezTo>
                <a:cubicBezTo>
                  <a:pt x="7437090" y="8307"/>
                  <a:pt x="8029832" y="3875"/>
                  <a:pt x="8241397" y="0"/>
                </a:cubicBezTo>
                <a:cubicBezTo>
                  <a:pt x="8452962" y="-3875"/>
                  <a:pt x="8651477" y="-19515"/>
                  <a:pt x="9041123" y="0"/>
                </a:cubicBezTo>
                <a:cubicBezTo>
                  <a:pt x="9430769" y="19515"/>
                  <a:pt x="9420608" y="8820"/>
                  <a:pt x="9730542" y="0"/>
                </a:cubicBezTo>
                <a:cubicBezTo>
                  <a:pt x="10040476" y="-8820"/>
                  <a:pt x="10189301" y="-15354"/>
                  <a:pt x="10419962" y="0"/>
                </a:cubicBezTo>
                <a:cubicBezTo>
                  <a:pt x="10650623" y="15354"/>
                  <a:pt x="11006056" y="23835"/>
                  <a:pt x="11219688" y="0"/>
                </a:cubicBezTo>
                <a:lnTo>
                  <a:pt x="11219688" y="0"/>
                </a:lnTo>
                <a:cubicBezTo>
                  <a:pt x="11220669" y="135586"/>
                  <a:pt x="11203068" y="272633"/>
                  <a:pt x="11219688" y="444092"/>
                </a:cubicBezTo>
                <a:cubicBezTo>
                  <a:pt x="11236308" y="615551"/>
                  <a:pt x="11228917" y="747988"/>
                  <a:pt x="11219688" y="944876"/>
                </a:cubicBezTo>
                <a:cubicBezTo>
                  <a:pt x="11218429" y="1046485"/>
                  <a:pt x="11133726" y="1128130"/>
                  <a:pt x="11030708" y="1133856"/>
                </a:cubicBezTo>
                <a:cubicBezTo>
                  <a:pt x="10792956" y="1139144"/>
                  <a:pt x="10583133" y="1147260"/>
                  <a:pt x="10230982" y="1133856"/>
                </a:cubicBezTo>
                <a:cubicBezTo>
                  <a:pt x="9878831" y="1120452"/>
                  <a:pt x="10030028" y="1137118"/>
                  <a:pt x="9872484" y="1133856"/>
                </a:cubicBezTo>
                <a:cubicBezTo>
                  <a:pt x="9714940" y="1130594"/>
                  <a:pt x="9555899" y="1107283"/>
                  <a:pt x="9293371" y="1133856"/>
                </a:cubicBezTo>
                <a:cubicBezTo>
                  <a:pt x="9030843" y="1160429"/>
                  <a:pt x="9093330" y="1142242"/>
                  <a:pt x="8934873" y="1133856"/>
                </a:cubicBezTo>
                <a:cubicBezTo>
                  <a:pt x="8776416" y="1125470"/>
                  <a:pt x="8582075" y="1139102"/>
                  <a:pt x="8466068" y="1133856"/>
                </a:cubicBezTo>
                <a:cubicBezTo>
                  <a:pt x="8350062" y="1128610"/>
                  <a:pt x="7905589" y="1123110"/>
                  <a:pt x="7556035" y="1133856"/>
                </a:cubicBezTo>
                <a:cubicBezTo>
                  <a:pt x="7206481" y="1144602"/>
                  <a:pt x="7166847" y="1126298"/>
                  <a:pt x="6976923" y="1133856"/>
                </a:cubicBezTo>
                <a:cubicBezTo>
                  <a:pt x="6786999" y="1141414"/>
                  <a:pt x="6520112" y="1150803"/>
                  <a:pt x="6177196" y="1133856"/>
                </a:cubicBezTo>
                <a:cubicBezTo>
                  <a:pt x="5834280" y="1116909"/>
                  <a:pt x="5697914" y="1155433"/>
                  <a:pt x="5487777" y="1133856"/>
                </a:cubicBezTo>
                <a:cubicBezTo>
                  <a:pt x="5277640" y="1112279"/>
                  <a:pt x="5252040" y="1143730"/>
                  <a:pt x="5129279" y="1133856"/>
                </a:cubicBezTo>
                <a:cubicBezTo>
                  <a:pt x="5006518" y="1123982"/>
                  <a:pt x="4693375" y="1121720"/>
                  <a:pt x="4550167" y="1133856"/>
                </a:cubicBezTo>
                <a:cubicBezTo>
                  <a:pt x="4406959" y="1145992"/>
                  <a:pt x="3882077" y="1148200"/>
                  <a:pt x="3640134" y="1133856"/>
                </a:cubicBezTo>
                <a:cubicBezTo>
                  <a:pt x="3398191" y="1119512"/>
                  <a:pt x="3069245" y="1106311"/>
                  <a:pt x="2840407" y="1133856"/>
                </a:cubicBezTo>
                <a:cubicBezTo>
                  <a:pt x="2611569" y="1161401"/>
                  <a:pt x="2556756" y="1140463"/>
                  <a:pt x="2481909" y="1133856"/>
                </a:cubicBezTo>
                <a:cubicBezTo>
                  <a:pt x="2407062" y="1127249"/>
                  <a:pt x="2134823" y="1126174"/>
                  <a:pt x="2013104" y="1133856"/>
                </a:cubicBezTo>
                <a:cubicBezTo>
                  <a:pt x="1891385" y="1141538"/>
                  <a:pt x="1532308" y="1141009"/>
                  <a:pt x="1103071" y="1133856"/>
                </a:cubicBezTo>
                <a:cubicBezTo>
                  <a:pt x="673834" y="1126703"/>
                  <a:pt x="885619" y="1145166"/>
                  <a:pt x="744573" y="1133856"/>
                </a:cubicBezTo>
                <a:cubicBezTo>
                  <a:pt x="603527" y="1122546"/>
                  <a:pt x="353473" y="1145760"/>
                  <a:pt x="0" y="1133856"/>
                </a:cubicBezTo>
                <a:lnTo>
                  <a:pt x="0" y="1133856"/>
                </a:lnTo>
                <a:cubicBezTo>
                  <a:pt x="12012" y="942513"/>
                  <a:pt x="-6282" y="811314"/>
                  <a:pt x="0" y="661418"/>
                </a:cubicBezTo>
                <a:cubicBezTo>
                  <a:pt x="6282" y="511522"/>
                  <a:pt x="2571" y="287166"/>
                  <a:pt x="0" y="188980"/>
                </a:cubicBezTo>
                <a:cubicBezTo>
                  <a:pt x="14753" y="68916"/>
                  <a:pt x="98518" y="-11033"/>
                  <a:pt x="188980"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a:solidFill>
                  <a:schemeClr val="accent3">
                    <a:lumMod val="60000"/>
                    <a:lumOff val="40000"/>
                  </a:schemeClr>
                </a:solidFill>
                <a:latin typeface="Cambria" panose="02040503050406030204" pitchFamily="18" charset="0"/>
                <a:ea typeface="Cambria" panose="02040503050406030204" pitchFamily="18" charset="0"/>
              </a:rPr>
              <a:t>3. Em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có</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nhận</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xét</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gì</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về</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đặc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điểm</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hình</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thức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của</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các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câu</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tục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ngữ</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trong</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bài</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đọc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Tìm</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các</a:t>
            </a:r>
            <a:r>
              <a:rPr lang="en-GB" sz="3600" b="1" dirty="0">
                <a:solidFill>
                  <a:schemeClr val="accent3">
                    <a:lumMod val="60000"/>
                    <a:lumOff val="40000"/>
                  </a:schemeClr>
                </a:solidFill>
                <a:latin typeface="Cambria" panose="02040503050406030204" pitchFamily="18" charset="0"/>
                <a:ea typeface="Cambria" panose="02040503050406030204" pitchFamily="18" charset="0"/>
              </a:rPr>
              <a:t> ý </a:t>
            </a:r>
            <a:r>
              <a:rPr lang="en-GB" sz="3600" b="1" dirty="0" err="1">
                <a:solidFill>
                  <a:schemeClr val="accent3">
                    <a:lumMod val="60000"/>
                    <a:lumOff val="40000"/>
                  </a:schemeClr>
                </a:solidFill>
                <a:latin typeface="Cambria" panose="02040503050406030204" pitchFamily="18" charset="0"/>
                <a:ea typeface="Cambria" panose="02040503050406030204" pitchFamily="18" charset="0"/>
              </a:rPr>
              <a:t>đúng</a:t>
            </a:r>
            <a:r>
              <a:rPr lang="en-GB" sz="3600" b="1" dirty="0">
                <a:solidFill>
                  <a:schemeClr val="accent3">
                    <a:lumMod val="60000"/>
                    <a:lumOff val="40000"/>
                  </a:schemeClr>
                </a:solidFill>
                <a:latin typeface="Cambria" panose="02040503050406030204" pitchFamily="18" charset="0"/>
                <a:ea typeface="Cambria" panose="02040503050406030204" pitchFamily="18" charset="0"/>
              </a:rPr>
              <a:t>:</a:t>
            </a:r>
            <a:endParaRPr lang="vi-VN" sz="3600" b="1" dirty="0">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2F828178-875F-5871-3502-98DEC399043A}"/>
              </a:ext>
            </a:extLst>
          </p:cNvPr>
          <p:cNvSpPr/>
          <p:nvPr/>
        </p:nvSpPr>
        <p:spPr>
          <a:xfrm>
            <a:off x="486156" y="1920240"/>
            <a:ext cx="4826508" cy="16002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2"/>
                </a:solidFill>
                <a:latin typeface="Cambria" panose="02040503050406030204" pitchFamily="18" charset="0"/>
                <a:ea typeface="Cambria" panose="02040503050406030204" pitchFamily="18" charset="0"/>
              </a:rPr>
              <a:t>a) Ngắn gọn</a:t>
            </a:r>
            <a:endParaRPr lang="vi-VN" sz="3600" dirty="0">
              <a:solidFill>
                <a:schemeClr val="tx2"/>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30B08B-4B45-409B-53EB-7CB3E8E862C6}"/>
              </a:ext>
            </a:extLst>
          </p:cNvPr>
          <p:cNvSpPr/>
          <p:nvPr/>
        </p:nvSpPr>
        <p:spPr>
          <a:xfrm>
            <a:off x="5762244" y="1911096"/>
            <a:ext cx="5704332" cy="16002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2"/>
                </a:solidFill>
                <a:latin typeface="Cambria" panose="02040503050406030204" pitchFamily="18" charset="0"/>
                <a:ea typeface="Cambria" panose="02040503050406030204" pitchFamily="18" charset="0"/>
              </a:rPr>
              <a:t>b) Giàu hình ảnh</a:t>
            </a:r>
            <a:endParaRPr lang="vi-VN" sz="3600" dirty="0">
              <a:solidFill>
                <a:schemeClr val="tx2"/>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157BDAE6-9B71-C61B-79F4-E6F1CF46832F}"/>
              </a:ext>
            </a:extLst>
          </p:cNvPr>
          <p:cNvSpPr/>
          <p:nvPr/>
        </p:nvSpPr>
        <p:spPr>
          <a:xfrm>
            <a:off x="486156" y="4434840"/>
            <a:ext cx="4826508" cy="170078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2"/>
                </a:solidFill>
                <a:latin typeface="Cambria" panose="02040503050406030204" pitchFamily="18" charset="0"/>
                <a:ea typeface="Cambria" panose="02040503050406030204" pitchFamily="18" charset="0"/>
              </a:rPr>
              <a:t>c) Có vần điệu</a:t>
            </a:r>
            <a:endParaRPr lang="vi-VN" sz="3600" dirty="0">
              <a:solidFill>
                <a:schemeClr val="tx2"/>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82DD0CB-26C0-604B-AFA9-E5DA77B168BE}"/>
              </a:ext>
            </a:extLst>
          </p:cNvPr>
          <p:cNvSpPr/>
          <p:nvPr/>
        </p:nvSpPr>
        <p:spPr>
          <a:xfrm>
            <a:off x="5762244" y="4434840"/>
            <a:ext cx="5603748" cy="170078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2"/>
                </a:solidFill>
                <a:latin typeface="Cambria" panose="02040503050406030204" pitchFamily="18" charset="0"/>
                <a:ea typeface="Cambria" panose="02040503050406030204" pitchFamily="18" charset="0"/>
              </a:rPr>
              <a:t>d) Là câu thơ</a:t>
            </a:r>
            <a:endParaRPr lang="vi-VN" sz="3600"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73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5"/>
                                        </p:tgtEl>
                                        <p:attrNameLst>
                                          <p:attrName>fillcolor</p:attrName>
                                        </p:attrNameLst>
                                      </p:cBhvr>
                                      <p:to>
                                        <a:schemeClr val="accent2"/>
                                      </p:to>
                                    </p:animClr>
                                    <p:set>
                                      <p:cBhvr>
                                        <p:cTn id="11" dur="2000" fill="hold"/>
                                        <p:tgtEl>
                                          <p:spTgt spid="5"/>
                                        </p:tgtEl>
                                        <p:attrNameLst>
                                          <p:attrName>fill.type</p:attrName>
                                        </p:attrNameLst>
                                      </p:cBhvr>
                                      <p:to>
                                        <p:strVal val="solid"/>
                                      </p:to>
                                    </p:set>
                                    <p:set>
                                      <p:cBhvr>
                                        <p:cTn id="12" dur="2000" fill="hold"/>
                                        <p:tgtEl>
                                          <p:spTgt spid="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6"/>
                                        </p:tgtEl>
                                        <p:attrNameLst>
                                          <p:attrName>fillcolor</p:attrName>
                                        </p:attrNameLst>
                                      </p:cBhvr>
                                      <p:to>
                                        <a:schemeClr val="accent2"/>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216152"/>
          </a:xfrm>
          <a:custGeom>
            <a:avLst/>
            <a:gdLst>
              <a:gd name="connsiteX0" fmla="*/ 202696 w 11219688"/>
              <a:gd name="connsiteY0" fmla="*/ 0 h 1216152"/>
              <a:gd name="connsiteX1" fmla="*/ 891258 w 11219688"/>
              <a:gd name="connsiteY1" fmla="*/ 0 h 1216152"/>
              <a:gd name="connsiteX2" fmla="*/ 1579820 w 11219688"/>
              <a:gd name="connsiteY2" fmla="*/ 0 h 1216152"/>
              <a:gd name="connsiteX3" fmla="*/ 2378552 w 11219688"/>
              <a:gd name="connsiteY3" fmla="*/ 0 h 1216152"/>
              <a:gd name="connsiteX4" fmla="*/ 2956944 w 11219688"/>
              <a:gd name="connsiteY4" fmla="*/ 0 h 1216152"/>
              <a:gd name="connsiteX5" fmla="*/ 3425166 w 11219688"/>
              <a:gd name="connsiteY5" fmla="*/ 0 h 1216152"/>
              <a:gd name="connsiteX6" fmla="*/ 3783218 w 11219688"/>
              <a:gd name="connsiteY6" fmla="*/ 0 h 1216152"/>
              <a:gd name="connsiteX7" fmla="*/ 4361610 w 11219688"/>
              <a:gd name="connsiteY7" fmla="*/ 0 h 1216152"/>
              <a:gd name="connsiteX8" fmla="*/ 4719663 w 11219688"/>
              <a:gd name="connsiteY8" fmla="*/ 0 h 1216152"/>
              <a:gd name="connsiteX9" fmla="*/ 5077715 w 11219688"/>
              <a:gd name="connsiteY9" fmla="*/ 0 h 1216152"/>
              <a:gd name="connsiteX10" fmla="*/ 5986617 w 11219688"/>
              <a:gd name="connsiteY10" fmla="*/ 0 h 1216152"/>
              <a:gd name="connsiteX11" fmla="*/ 6565009 w 11219688"/>
              <a:gd name="connsiteY11" fmla="*/ 0 h 1216152"/>
              <a:gd name="connsiteX12" fmla="*/ 7473911 w 11219688"/>
              <a:gd name="connsiteY12" fmla="*/ 0 h 1216152"/>
              <a:gd name="connsiteX13" fmla="*/ 8382813 w 11219688"/>
              <a:gd name="connsiteY13" fmla="*/ 0 h 1216152"/>
              <a:gd name="connsiteX14" fmla="*/ 8740865 w 11219688"/>
              <a:gd name="connsiteY14" fmla="*/ 0 h 1216152"/>
              <a:gd name="connsiteX15" fmla="*/ 9649767 w 11219688"/>
              <a:gd name="connsiteY15" fmla="*/ 0 h 1216152"/>
              <a:gd name="connsiteX16" fmla="*/ 10448499 w 11219688"/>
              <a:gd name="connsiteY16" fmla="*/ 0 h 1216152"/>
              <a:gd name="connsiteX17" fmla="*/ 11219688 w 11219688"/>
              <a:gd name="connsiteY17" fmla="*/ 0 h 1216152"/>
              <a:gd name="connsiteX18" fmla="*/ 11219688 w 11219688"/>
              <a:gd name="connsiteY18" fmla="*/ 0 h 1216152"/>
              <a:gd name="connsiteX19" fmla="*/ 11219688 w 11219688"/>
              <a:gd name="connsiteY19" fmla="*/ 506728 h 1216152"/>
              <a:gd name="connsiteX20" fmla="*/ 11219688 w 11219688"/>
              <a:gd name="connsiteY20" fmla="*/ 1013456 h 1216152"/>
              <a:gd name="connsiteX21" fmla="*/ 11016992 w 11219688"/>
              <a:gd name="connsiteY21" fmla="*/ 1216152 h 1216152"/>
              <a:gd name="connsiteX22" fmla="*/ 10548770 w 11219688"/>
              <a:gd name="connsiteY22" fmla="*/ 1216152 h 1216152"/>
              <a:gd name="connsiteX23" fmla="*/ 10190718 w 11219688"/>
              <a:gd name="connsiteY23" fmla="*/ 1216152 h 1216152"/>
              <a:gd name="connsiteX24" fmla="*/ 9281816 w 11219688"/>
              <a:gd name="connsiteY24" fmla="*/ 1216152 h 1216152"/>
              <a:gd name="connsiteX25" fmla="*/ 8483084 w 11219688"/>
              <a:gd name="connsiteY25" fmla="*/ 1216152 h 1216152"/>
              <a:gd name="connsiteX26" fmla="*/ 8014862 w 11219688"/>
              <a:gd name="connsiteY26" fmla="*/ 1216152 h 1216152"/>
              <a:gd name="connsiteX27" fmla="*/ 7105960 w 11219688"/>
              <a:gd name="connsiteY27" fmla="*/ 1216152 h 1216152"/>
              <a:gd name="connsiteX28" fmla="*/ 6197058 w 11219688"/>
              <a:gd name="connsiteY28" fmla="*/ 1216152 h 1216152"/>
              <a:gd name="connsiteX29" fmla="*/ 5398326 w 11219688"/>
              <a:gd name="connsiteY29" fmla="*/ 1216152 h 1216152"/>
              <a:gd name="connsiteX30" fmla="*/ 4709764 w 11219688"/>
              <a:gd name="connsiteY30" fmla="*/ 1216152 h 1216152"/>
              <a:gd name="connsiteX31" fmla="*/ 4131372 w 11219688"/>
              <a:gd name="connsiteY31" fmla="*/ 1216152 h 1216152"/>
              <a:gd name="connsiteX32" fmla="*/ 3332640 w 11219688"/>
              <a:gd name="connsiteY32" fmla="*/ 1216152 h 1216152"/>
              <a:gd name="connsiteX33" fmla="*/ 2974588 w 11219688"/>
              <a:gd name="connsiteY33" fmla="*/ 1216152 h 1216152"/>
              <a:gd name="connsiteX34" fmla="*/ 2286026 w 11219688"/>
              <a:gd name="connsiteY34" fmla="*/ 1216152 h 1216152"/>
              <a:gd name="connsiteX35" fmla="*/ 1927974 w 11219688"/>
              <a:gd name="connsiteY35" fmla="*/ 1216152 h 1216152"/>
              <a:gd name="connsiteX36" fmla="*/ 1349582 w 11219688"/>
              <a:gd name="connsiteY36" fmla="*/ 1216152 h 1216152"/>
              <a:gd name="connsiteX37" fmla="*/ 661020 w 11219688"/>
              <a:gd name="connsiteY37" fmla="*/ 1216152 h 1216152"/>
              <a:gd name="connsiteX38" fmla="*/ 0 w 11219688"/>
              <a:gd name="connsiteY38" fmla="*/ 1216152 h 1216152"/>
              <a:gd name="connsiteX39" fmla="*/ 0 w 11219688"/>
              <a:gd name="connsiteY39" fmla="*/ 1216152 h 1216152"/>
              <a:gd name="connsiteX40" fmla="*/ 0 w 11219688"/>
              <a:gd name="connsiteY40" fmla="*/ 689155 h 1216152"/>
              <a:gd name="connsiteX41" fmla="*/ 0 w 11219688"/>
              <a:gd name="connsiteY41" fmla="*/ 202696 h 1216152"/>
              <a:gd name="connsiteX42" fmla="*/ 202696 w 11219688"/>
              <a:gd name="connsiteY42" fmla="*/ 0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216152" fill="none" extrusionOk="0">
                <a:moveTo>
                  <a:pt x="202696" y="0"/>
                </a:moveTo>
                <a:cubicBezTo>
                  <a:pt x="357474" y="31262"/>
                  <a:pt x="573146" y="-16307"/>
                  <a:pt x="891258" y="0"/>
                </a:cubicBezTo>
                <a:cubicBezTo>
                  <a:pt x="1209370" y="16307"/>
                  <a:pt x="1274769" y="19417"/>
                  <a:pt x="1579820" y="0"/>
                </a:cubicBezTo>
                <a:cubicBezTo>
                  <a:pt x="1884871" y="-19417"/>
                  <a:pt x="2124300" y="-14959"/>
                  <a:pt x="2378552" y="0"/>
                </a:cubicBezTo>
                <a:cubicBezTo>
                  <a:pt x="2632804" y="14959"/>
                  <a:pt x="2728452" y="-986"/>
                  <a:pt x="2956944" y="0"/>
                </a:cubicBezTo>
                <a:cubicBezTo>
                  <a:pt x="3185436" y="986"/>
                  <a:pt x="3257645" y="-19790"/>
                  <a:pt x="3425166" y="0"/>
                </a:cubicBezTo>
                <a:cubicBezTo>
                  <a:pt x="3592687" y="19790"/>
                  <a:pt x="3665440" y="-14159"/>
                  <a:pt x="3783218" y="0"/>
                </a:cubicBezTo>
                <a:cubicBezTo>
                  <a:pt x="3900996" y="14159"/>
                  <a:pt x="4225547" y="-3141"/>
                  <a:pt x="4361610" y="0"/>
                </a:cubicBezTo>
                <a:cubicBezTo>
                  <a:pt x="4497673" y="3141"/>
                  <a:pt x="4626710" y="9501"/>
                  <a:pt x="4719663" y="0"/>
                </a:cubicBezTo>
                <a:cubicBezTo>
                  <a:pt x="4812616" y="-9501"/>
                  <a:pt x="4937609" y="-15153"/>
                  <a:pt x="5077715" y="0"/>
                </a:cubicBezTo>
                <a:cubicBezTo>
                  <a:pt x="5217821" y="15153"/>
                  <a:pt x="5562304" y="-41113"/>
                  <a:pt x="5986617" y="0"/>
                </a:cubicBezTo>
                <a:cubicBezTo>
                  <a:pt x="6410930" y="41113"/>
                  <a:pt x="6343061" y="-26319"/>
                  <a:pt x="6565009" y="0"/>
                </a:cubicBezTo>
                <a:cubicBezTo>
                  <a:pt x="6786957" y="26319"/>
                  <a:pt x="7272147" y="-24487"/>
                  <a:pt x="7473911" y="0"/>
                </a:cubicBezTo>
                <a:cubicBezTo>
                  <a:pt x="7675675" y="24487"/>
                  <a:pt x="7970581" y="5460"/>
                  <a:pt x="8382813" y="0"/>
                </a:cubicBezTo>
                <a:cubicBezTo>
                  <a:pt x="8795045" y="-5460"/>
                  <a:pt x="8565594" y="-411"/>
                  <a:pt x="8740865" y="0"/>
                </a:cubicBezTo>
                <a:cubicBezTo>
                  <a:pt x="8916136" y="411"/>
                  <a:pt x="9249291" y="28626"/>
                  <a:pt x="9649767" y="0"/>
                </a:cubicBezTo>
                <a:cubicBezTo>
                  <a:pt x="10050243" y="-28626"/>
                  <a:pt x="10108901" y="37528"/>
                  <a:pt x="10448499" y="0"/>
                </a:cubicBezTo>
                <a:cubicBezTo>
                  <a:pt x="10788097" y="-37528"/>
                  <a:pt x="10835436" y="3288"/>
                  <a:pt x="11219688" y="0"/>
                </a:cubicBezTo>
                <a:lnTo>
                  <a:pt x="11219688" y="0"/>
                </a:lnTo>
                <a:cubicBezTo>
                  <a:pt x="11241200" y="138429"/>
                  <a:pt x="11224215" y="397412"/>
                  <a:pt x="11219688" y="506728"/>
                </a:cubicBezTo>
                <a:cubicBezTo>
                  <a:pt x="11215161" y="616044"/>
                  <a:pt x="11199569" y="795719"/>
                  <a:pt x="11219688" y="1013456"/>
                </a:cubicBezTo>
                <a:cubicBezTo>
                  <a:pt x="11225477" y="1106812"/>
                  <a:pt x="11130962" y="1243804"/>
                  <a:pt x="11016992" y="1216152"/>
                </a:cubicBezTo>
                <a:cubicBezTo>
                  <a:pt x="10806783" y="1207991"/>
                  <a:pt x="10747890" y="1233295"/>
                  <a:pt x="10548770" y="1216152"/>
                </a:cubicBezTo>
                <a:cubicBezTo>
                  <a:pt x="10349650" y="1199009"/>
                  <a:pt x="10289586" y="1199124"/>
                  <a:pt x="10190718" y="1216152"/>
                </a:cubicBezTo>
                <a:cubicBezTo>
                  <a:pt x="10091850" y="1233180"/>
                  <a:pt x="9690526" y="1201752"/>
                  <a:pt x="9281816" y="1216152"/>
                </a:cubicBezTo>
                <a:cubicBezTo>
                  <a:pt x="8873106" y="1230552"/>
                  <a:pt x="8760743" y="1177825"/>
                  <a:pt x="8483084" y="1216152"/>
                </a:cubicBezTo>
                <a:cubicBezTo>
                  <a:pt x="8205425" y="1254479"/>
                  <a:pt x="8174852" y="1228096"/>
                  <a:pt x="8014862" y="1216152"/>
                </a:cubicBezTo>
                <a:cubicBezTo>
                  <a:pt x="7854872" y="1204208"/>
                  <a:pt x="7320135" y="1202068"/>
                  <a:pt x="7105960" y="1216152"/>
                </a:cubicBezTo>
                <a:cubicBezTo>
                  <a:pt x="6891785" y="1230236"/>
                  <a:pt x="6480742" y="1173287"/>
                  <a:pt x="6197058" y="1216152"/>
                </a:cubicBezTo>
                <a:cubicBezTo>
                  <a:pt x="5913374" y="1259017"/>
                  <a:pt x="5583713" y="1214897"/>
                  <a:pt x="5398326" y="1216152"/>
                </a:cubicBezTo>
                <a:cubicBezTo>
                  <a:pt x="5212939" y="1217407"/>
                  <a:pt x="5014257" y="1233987"/>
                  <a:pt x="4709764" y="1216152"/>
                </a:cubicBezTo>
                <a:cubicBezTo>
                  <a:pt x="4405271" y="1198317"/>
                  <a:pt x="4366064" y="1237911"/>
                  <a:pt x="4131372" y="1216152"/>
                </a:cubicBezTo>
                <a:cubicBezTo>
                  <a:pt x="3896680" y="1194393"/>
                  <a:pt x="3657853" y="1189239"/>
                  <a:pt x="3332640" y="1216152"/>
                </a:cubicBezTo>
                <a:cubicBezTo>
                  <a:pt x="3007427" y="1243065"/>
                  <a:pt x="3140120" y="1227818"/>
                  <a:pt x="2974588" y="1216152"/>
                </a:cubicBezTo>
                <a:cubicBezTo>
                  <a:pt x="2809056" y="1204486"/>
                  <a:pt x="2485245" y="1210032"/>
                  <a:pt x="2286026" y="1216152"/>
                </a:cubicBezTo>
                <a:cubicBezTo>
                  <a:pt x="2086807" y="1222272"/>
                  <a:pt x="2018788" y="1220871"/>
                  <a:pt x="1927974" y="1216152"/>
                </a:cubicBezTo>
                <a:cubicBezTo>
                  <a:pt x="1837160" y="1211433"/>
                  <a:pt x="1580293" y="1190803"/>
                  <a:pt x="1349582" y="1216152"/>
                </a:cubicBezTo>
                <a:cubicBezTo>
                  <a:pt x="1118871" y="1241501"/>
                  <a:pt x="960704" y="1190212"/>
                  <a:pt x="661020" y="1216152"/>
                </a:cubicBezTo>
                <a:cubicBezTo>
                  <a:pt x="361336" y="1242092"/>
                  <a:pt x="289828" y="1237490"/>
                  <a:pt x="0" y="1216152"/>
                </a:cubicBezTo>
                <a:lnTo>
                  <a:pt x="0" y="1216152"/>
                </a:lnTo>
                <a:cubicBezTo>
                  <a:pt x="-5718" y="1040023"/>
                  <a:pt x="8201" y="821673"/>
                  <a:pt x="0" y="689155"/>
                </a:cubicBezTo>
                <a:cubicBezTo>
                  <a:pt x="-8201" y="556637"/>
                  <a:pt x="-11242" y="390892"/>
                  <a:pt x="0" y="202696"/>
                </a:cubicBezTo>
                <a:cubicBezTo>
                  <a:pt x="5241" y="86997"/>
                  <a:pt x="85747" y="-14293"/>
                  <a:pt x="202696" y="0"/>
                </a:cubicBezTo>
                <a:close/>
              </a:path>
              <a:path w="11219688" h="1216152" stroke="0" extrusionOk="0">
                <a:moveTo>
                  <a:pt x="202696" y="0"/>
                </a:moveTo>
                <a:cubicBezTo>
                  <a:pt x="470974" y="-11417"/>
                  <a:pt x="562077" y="25069"/>
                  <a:pt x="781088" y="0"/>
                </a:cubicBezTo>
                <a:cubicBezTo>
                  <a:pt x="1000099" y="-25069"/>
                  <a:pt x="1127211" y="-7211"/>
                  <a:pt x="1469650" y="0"/>
                </a:cubicBezTo>
                <a:cubicBezTo>
                  <a:pt x="1812089" y="7211"/>
                  <a:pt x="1793986" y="10110"/>
                  <a:pt x="2048042" y="0"/>
                </a:cubicBezTo>
                <a:cubicBezTo>
                  <a:pt x="2302098" y="-10110"/>
                  <a:pt x="2352583" y="-22383"/>
                  <a:pt x="2516264" y="0"/>
                </a:cubicBezTo>
                <a:cubicBezTo>
                  <a:pt x="2679945" y="22383"/>
                  <a:pt x="2843942" y="25558"/>
                  <a:pt x="3094656" y="0"/>
                </a:cubicBezTo>
                <a:cubicBezTo>
                  <a:pt x="3345370" y="-25558"/>
                  <a:pt x="3467877" y="-17108"/>
                  <a:pt x="3562879" y="0"/>
                </a:cubicBezTo>
                <a:cubicBezTo>
                  <a:pt x="3657881" y="17108"/>
                  <a:pt x="4152909" y="-6709"/>
                  <a:pt x="4471780" y="0"/>
                </a:cubicBezTo>
                <a:cubicBezTo>
                  <a:pt x="4790651" y="6709"/>
                  <a:pt x="5088572" y="621"/>
                  <a:pt x="5380682" y="0"/>
                </a:cubicBezTo>
                <a:cubicBezTo>
                  <a:pt x="5672792" y="-621"/>
                  <a:pt x="5998892" y="1570"/>
                  <a:pt x="6289584" y="0"/>
                </a:cubicBezTo>
                <a:cubicBezTo>
                  <a:pt x="6580276" y="-1570"/>
                  <a:pt x="6723950" y="1318"/>
                  <a:pt x="6978146" y="0"/>
                </a:cubicBezTo>
                <a:cubicBezTo>
                  <a:pt x="7232342" y="-1318"/>
                  <a:pt x="7196001" y="-12866"/>
                  <a:pt x="7336198" y="0"/>
                </a:cubicBezTo>
                <a:cubicBezTo>
                  <a:pt x="7476395" y="12866"/>
                  <a:pt x="8032498" y="18505"/>
                  <a:pt x="8245100" y="0"/>
                </a:cubicBezTo>
                <a:cubicBezTo>
                  <a:pt x="8457702" y="-18505"/>
                  <a:pt x="8645138" y="-2310"/>
                  <a:pt x="9043832" y="0"/>
                </a:cubicBezTo>
                <a:cubicBezTo>
                  <a:pt x="9442526" y="2310"/>
                  <a:pt x="9444073" y="-2998"/>
                  <a:pt x="9732394" y="0"/>
                </a:cubicBezTo>
                <a:cubicBezTo>
                  <a:pt x="10020715" y="2998"/>
                  <a:pt x="10182463" y="-27034"/>
                  <a:pt x="10420956" y="0"/>
                </a:cubicBezTo>
                <a:cubicBezTo>
                  <a:pt x="10659449" y="27034"/>
                  <a:pt x="10936700" y="29381"/>
                  <a:pt x="11219688" y="0"/>
                </a:cubicBezTo>
                <a:lnTo>
                  <a:pt x="11219688" y="0"/>
                </a:lnTo>
                <a:cubicBezTo>
                  <a:pt x="11227271" y="227481"/>
                  <a:pt x="11223316" y="270761"/>
                  <a:pt x="11219688" y="476324"/>
                </a:cubicBezTo>
                <a:cubicBezTo>
                  <a:pt x="11216060" y="681887"/>
                  <a:pt x="11196051" y="802270"/>
                  <a:pt x="11219688" y="1013456"/>
                </a:cubicBezTo>
                <a:cubicBezTo>
                  <a:pt x="11210833" y="1105970"/>
                  <a:pt x="11124893" y="1199035"/>
                  <a:pt x="11016992" y="1216152"/>
                </a:cubicBezTo>
                <a:cubicBezTo>
                  <a:pt x="10823542" y="1198277"/>
                  <a:pt x="10482347" y="1203819"/>
                  <a:pt x="10218260" y="1216152"/>
                </a:cubicBezTo>
                <a:cubicBezTo>
                  <a:pt x="9954173" y="1228485"/>
                  <a:pt x="9933750" y="1225084"/>
                  <a:pt x="9860208" y="1216152"/>
                </a:cubicBezTo>
                <a:cubicBezTo>
                  <a:pt x="9786666" y="1207220"/>
                  <a:pt x="9458508" y="1187718"/>
                  <a:pt x="9281816" y="1216152"/>
                </a:cubicBezTo>
                <a:cubicBezTo>
                  <a:pt x="9105124" y="1244586"/>
                  <a:pt x="9071813" y="1229635"/>
                  <a:pt x="8923764" y="1216152"/>
                </a:cubicBezTo>
                <a:cubicBezTo>
                  <a:pt x="8775715" y="1202669"/>
                  <a:pt x="8571774" y="1222448"/>
                  <a:pt x="8455541" y="1216152"/>
                </a:cubicBezTo>
                <a:cubicBezTo>
                  <a:pt x="8339308" y="1209856"/>
                  <a:pt x="7968147" y="1202274"/>
                  <a:pt x="7546640" y="1216152"/>
                </a:cubicBezTo>
                <a:cubicBezTo>
                  <a:pt x="7125133" y="1230030"/>
                  <a:pt x="7125506" y="1205377"/>
                  <a:pt x="6968247" y="1216152"/>
                </a:cubicBezTo>
                <a:cubicBezTo>
                  <a:pt x="6810988" y="1226927"/>
                  <a:pt x="6531096" y="1224593"/>
                  <a:pt x="6169516" y="1216152"/>
                </a:cubicBezTo>
                <a:cubicBezTo>
                  <a:pt x="5807936" y="1207711"/>
                  <a:pt x="5636234" y="1198573"/>
                  <a:pt x="5480954" y="1216152"/>
                </a:cubicBezTo>
                <a:cubicBezTo>
                  <a:pt x="5325674" y="1233731"/>
                  <a:pt x="5252857" y="1227821"/>
                  <a:pt x="5122901" y="1216152"/>
                </a:cubicBezTo>
                <a:cubicBezTo>
                  <a:pt x="4992945" y="1204483"/>
                  <a:pt x="4671801" y="1207861"/>
                  <a:pt x="4544509" y="1216152"/>
                </a:cubicBezTo>
                <a:cubicBezTo>
                  <a:pt x="4417217" y="1224443"/>
                  <a:pt x="3881785" y="1210562"/>
                  <a:pt x="3635607" y="1216152"/>
                </a:cubicBezTo>
                <a:cubicBezTo>
                  <a:pt x="3389429" y="1221742"/>
                  <a:pt x="3035213" y="1230052"/>
                  <a:pt x="2836875" y="1216152"/>
                </a:cubicBezTo>
                <a:cubicBezTo>
                  <a:pt x="2638537" y="1202252"/>
                  <a:pt x="2589330" y="1205010"/>
                  <a:pt x="2478823" y="1216152"/>
                </a:cubicBezTo>
                <a:cubicBezTo>
                  <a:pt x="2368316" y="1227294"/>
                  <a:pt x="2234576" y="1225268"/>
                  <a:pt x="2010601" y="1216152"/>
                </a:cubicBezTo>
                <a:cubicBezTo>
                  <a:pt x="1786626" y="1207036"/>
                  <a:pt x="1419483" y="1216834"/>
                  <a:pt x="1101699" y="1216152"/>
                </a:cubicBezTo>
                <a:cubicBezTo>
                  <a:pt x="783915" y="1215470"/>
                  <a:pt x="837753" y="1209234"/>
                  <a:pt x="743647" y="1216152"/>
                </a:cubicBezTo>
                <a:cubicBezTo>
                  <a:pt x="649541" y="1223070"/>
                  <a:pt x="349511" y="1209489"/>
                  <a:pt x="0" y="1216152"/>
                </a:cubicBezTo>
                <a:lnTo>
                  <a:pt x="0" y="1216152"/>
                </a:lnTo>
                <a:cubicBezTo>
                  <a:pt x="16965" y="1084690"/>
                  <a:pt x="-5493" y="856914"/>
                  <a:pt x="0" y="709424"/>
                </a:cubicBezTo>
                <a:cubicBezTo>
                  <a:pt x="5493" y="561934"/>
                  <a:pt x="23192" y="432080"/>
                  <a:pt x="0" y="202696"/>
                </a:cubicBezTo>
                <a:cubicBezTo>
                  <a:pt x="11235" y="78799"/>
                  <a:pt x="94597" y="-3052"/>
                  <a:pt x="202696"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dirty="0">
                <a:solidFill>
                  <a:schemeClr val="accent3">
                    <a:lumMod val="60000"/>
                    <a:lumOff val="40000"/>
                  </a:schemeClr>
                </a:solidFill>
                <a:latin typeface="Cambria" panose="02040503050406030204" pitchFamily="18" charset="0"/>
                <a:ea typeface="Cambria" panose="02040503050406030204" pitchFamily="18" charset="0"/>
              </a:rPr>
              <a:t>4. </a:t>
            </a:r>
            <a:r>
              <a:rPr lang="vi-VN" sz="3600" b="1" dirty="0">
                <a:solidFill>
                  <a:schemeClr val="accent3">
                    <a:lumMod val="60000"/>
                    <a:lumOff val="40000"/>
                  </a:schemeClr>
                </a:solidFill>
                <a:latin typeface="Cambria" panose="02040503050406030204" pitchFamily="18" charset="0"/>
                <a:ea typeface="Cambria" panose="02040503050406030204" pitchFamily="18" charset="0"/>
              </a:rPr>
              <a:t>Câu tục ngữ nào trong bài đọc để lại cho em ấn tượng đặc biệt nhất? Vì sao?</a:t>
            </a:r>
          </a:p>
        </p:txBody>
      </p:sp>
      <p:pic>
        <p:nvPicPr>
          <p:cNvPr id="3" name="Picture 2">
            <a:extLst>
              <a:ext uri="{FF2B5EF4-FFF2-40B4-BE49-F238E27FC236}">
                <a16:creationId xmlns:a16="http://schemas.microsoft.com/office/drawing/2014/main" id="{420B8AD2-9B97-615A-9050-1612FD53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62" y="2499360"/>
            <a:ext cx="8004640" cy="452043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159" y="466344"/>
            <a:ext cx="1461664" cy="1362456"/>
          </a:xfrm>
          <a:prstGeom prst="rect">
            <a:avLst/>
          </a:prstGeom>
        </p:spPr>
      </p:pic>
    </p:spTree>
    <p:extLst>
      <p:ext uri="{BB962C8B-B14F-4D97-AF65-F5344CB8AC3E}">
        <p14:creationId xmlns:p14="http://schemas.microsoft.com/office/powerpoint/2010/main" val="333770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90994" y="1223529"/>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369B1BC2-F924-D4EE-793F-299F746DC6FD}"/>
              </a:ext>
            </a:extLst>
          </p:cNvPr>
          <p:cNvSpPr txBox="1"/>
          <p:nvPr/>
        </p:nvSpPr>
        <p:spPr>
          <a:xfrm>
            <a:off x="2686125" y="2176272"/>
            <a:ext cx="6056466" cy="2800767"/>
          </a:xfrm>
          <a:prstGeom prst="rect">
            <a:avLst/>
          </a:prstGeom>
          <a:noFill/>
        </p:spPr>
        <p:txBody>
          <a:bodyPr wrap="none" rtlCol="0">
            <a:spAutoFit/>
          </a:bodyPr>
          <a:lstStyle/>
          <a:p>
            <a:pPr algn="ctr"/>
            <a:r>
              <a:rPr lang="en-GB" sz="8800" dirty="0">
                <a:gradFill>
                  <a:gsLst>
                    <a:gs pos="53000">
                      <a:srgbClr val="FFC000"/>
                    </a:gs>
                    <a:gs pos="43000">
                      <a:schemeClr val="accent3">
                        <a:lumMod val="60000"/>
                        <a:lumOff val="40000"/>
                      </a:schemeClr>
                    </a:gs>
                  </a:gsLst>
                  <a:lin ang="5400000" scaled="1"/>
                </a:gradFill>
                <a:latin typeface="iCiel Pony" panose="02000000000000000000" pitchFamily="2" charset="-93"/>
              </a:rPr>
              <a:t>AI NHANH?</a:t>
            </a:r>
          </a:p>
          <a:p>
            <a:pPr algn="ctr"/>
            <a:r>
              <a:rPr lang="en-GB" sz="8800" dirty="0">
                <a:gradFill>
                  <a:gsLst>
                    <a:gs pos="53000">
                      <a:srgbClr val="FFC000"/>
                    </a:gs>
                    <a:gs pos="43000">
                      <a:schemeClr val="accent3">
                        <a:lumMod val="60000"/>
                        <a:lumOff val="40000"/>
                      </a:schemeClr>
                    </a:gs>
                  </a:gsLst>
                  <a:lin ang="5400000" scaled="1"/>
                </a:gradFill>
                <a:latin typeface="iCiel Pony" panose="02000000000000000000" pitchFamily="2" charset="-93"/>
              </a:rPr>
              <a:t>AI ĐÚNG?</a:t>
            </a:r>
            <a:endParaRPr lang="vi-VN" sz="8800" dirty="0">
              <a:gradFill>
                <a:gsLst>
                  <a:gs pos="53000">
                    <a:srgbClr val="FFC000"/>
                  </a:gs>
                  <a:gs pos="43000">
                    <a:schemeClr val="accent3">
                      <a:lumMod val="60000"/>
                      <a:lumOff val="40000"/>
                    </a:schemeClr>
                  </a:gs>
                </a:gsLst>
                <a:lin ang="5400000" scaled="1"/>
              </a:gradFill>
              <a:latin typeface="iCiel Pony" panose="02000000000000000000" pitchFamily="2" charset="-93"/>
            </a:endParaRPr>
          </a:p>
        </p:txBody>
      </p:sp>
    </p:spTree>
    <p:extLst>
      <p:ext uri="{BB962C8B-B14F-4D97-AF65-F5344CB8AC3E}">
        <p14:creationId xmlns:p14="http://schemas.microsoft.com/office/powerpoint/2010/main" val="34892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2"/>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0DCDD1C-77B5-1878-C24B-10E06F608D7A}"/>
              </a:ext>
            </a:extLst>
          </p:cNvPr>
          <p:cNvSpPr/>
          <p:nvPr/>
        </p:nvSpPr>
        <p:spPr>
          <a:xfrm>
            <a:off x="486156" y="466344"/>
            <a:ext cx="11219688" cy="1216152"/>
          </a:xfrm>
          <a:custGeom>
            <a:avLst/>
            <a:gdLst>
              <a:gd name="connsiteX0" fmla="*/ 202696 w 11219688"/>
              <a:gd name="connsiteY0" fmla="*/ 0 h 1216152"/>
              <a:gd name="connsiteX1" fmla="*/ 891258 w 11219688"/>
              <a:gd name="connsiteY1" fmla="*/ 0 h 1216152"/>
              <a:gd name="connsiteX2" fmla="*/ 1579820 w 11219688"/>
              <a:gd name="connsiteY2" fmla="*/ 0 h 1216152"/>
              <a:gd name="connsiteX3" fmla="*/ 2378552 w 11219688"/>
              <a:gd name="connsiteY3" fmla="*/ 0 h 1216152"/>
              <a:gd name="connsiteX4" fmla="*/ 2956944 w 11219688"/>
              <a:gd name="connsiteY4" fmla="*/ 0 h 1216152"/>
              <a:gd name="connsiteX5" fmla="*/ 3425166 w 11219688"/>
              <a:gd name="connsiteY5" fmla="*/ 0 h 1216152"/>
              <a:gd name="connsiteX6" fmla="*/ 3783218 w 11219688"/>
              <a:gd name="connsiteY6" fmla="*/ 0 h 1216152"/>
              <a:gd name="connsiteX7" fmla="*/ 4361610 w 11219688"/>
              <a:gd name="connsiteY7" fmla="*/ 0 h 1216152"/>
              <a:gd name="connsiteX8" fmla="*/ 4719663 w 11219688"/>
              <a:gd name="connsiteY8" fmla="*/ 0 h 1216152"/>
              <a:gd name="connsiteX9" fmla="*/ 5077715 w 11219688"/>
              <a:gd name="connsiteY9" fmla="*/ 0 h 1216152"/>
              <a:gd name="connsiteX10" fmla="*/ 5986617 w 11219688"/>
              <a:gd name="connsiteY10" fmla="*/ 0 h 1216152"/>
              <a:gd name="connsiteX11" fmla="*/ 6565009 w 11219688"/>
              <a:gd name="connsiteY11" fmla="*/ 0 h 1216152"/>
              <a:gd name="connsiteX12" fmla="*/ 7473911 w 11219688"/>
              <a:gd name="connsiteY12" fmla="*/ 0 h 1216152"/>
              <a:gd name="connsiteX13" fmla="*/ 8382813 w 11219688"/>
              <a:gd name="connsiteY13" fmla="*/ 0 h 1216152"/>
              <a:gd name="connsiteX14" fmla="*/ 8740865 w 11219688"/>
              <a:gd name="connsiteY14" fmla="*/ 0 h 1216152"/>
              <a:gd name="connsiteX15" fmla="*/ 9649767 w 11219688"/>
              <a:gd name="connsiteY15" fmla="*/ 0 h 1216152"/>
              <a:gd name="connsiteX16" fmla="*/ 10448499 w 11219688"/>
              <a:gd name="connsiteY16" fmla="*/ 0 h 1216152"/>
              <a:gd name="connsiteX17" fmla="*/ 11219688 w 11219688"/>
              <a:gd name="connsiteY17" fmla="*/ 0 h 1216152"/>
              <a:gd name="connsiteX18" fmla="*/ 11219688 w 11219688"/>
              <a:gd name="connsiteY18" fmla="*/ 0 h 1216152"/>
              <a:gd name="connsiteX19" fmla="*/ 11219688 w 11219688"/>
              <a:gd name="connsiteY19" fmla="*/ 506728 h 1216152"/>
              <a:gd name="connsiteX20" fmla="*/ 11219688 w 11219688"/>
              <a:gd name="connsiteY20" fmla="*/ 1013456 h 1216152"/>
              <a:gd name="connsiteX21" fmla="*/ 11016992 w 11219688"/>
              <a:gd name="connsiteY21" fmla="*/ 1216152 h 1216152"/>
              <a:gd name="connsiteX22" fmla="*/ 10548770 w 11219688"/>
              <a:gd name="connsiteY22" fmla="*/ 1216152 h 1216152"/>
              <a:gd name="connsiteX23" fmla="*/ 10190718 w 11219688"/>
              <a:gd name="connsiteY23" fmla="*/ 1216152 h 1216152"/>
              <a:gd name="connsiteX24" fmla="*/ 9281816 w 11219688"/>
              <a:gd name="connsiteY24" fmla="*/ 1216152 h 1216152"/>
              <a:gd name="connsiteX25" fmla="*/ 8483084 w 11219688"/>
              <a:gd name="connsiteY25" fmla="*/ 1216152 h 1216152"/>
              <a:gd name="connsiteX26" fmla="*/ 8014862 w 11219688"/>
              <a:gd name="connsiteY26" fmla="*/ 1216152 h 1216152"/>
              <a:gd name="connsiteX27" fmla="*/ 7105960 w 11219688"/>
              <a:gd name="connsiteY27" fmla="*/ 1216152 h 1216152"/>
              <a:gd name="connsiteX28" fmla="*/ 6197058 w 11219688"/>
              <a:gd name="connsiteY28" fmla="*/ 1216152 h 1216152"/>
              <a:gd name="connsiteX29" fmla="*/ 5398326 w 11219688"/>
              <a:gd name="connsiteY29" fmla="*/ 1216152 h 1216152"/>
              <a:gd name="connsiteX30" fmla="*/ 4709764 w 11219688"/>
              <a:gd name="connsiteY30" fmla="*/ 1216152 h 1216152"/>
              <a:gd name="connsiteX31" fmla="*/ 4131372 w 11219688"/>
              <a:gd name="connsiteY31" fmla="*/ 1216152 h 1216152"/>
              <a:gd name="connsiteX32" fmla="*/ 3332640 w 11219688"/>
              <a:gd name="connsiteY32" fmla="*/ 1216152 h 1216152"/>
              <a:gd name="connsiteX33" fmla="*/ 2974588 w 11219688"/>
              <a:gd name="connsiteY33" fmla="*/ 1216152 h 1216152"/>
              <a:gd name="connsiteX34" fmla="*/ 2286026 w 11219688"/>
              <a:gd name="connsiteY34" fmla="*/ 1216152 h 1216152"/>
              <a:gd name="connsiteX35" fmla="*/ 1927974 w 11219688"/>
              <a:gd name="connsiteY35" fmla="*/ 1216152 h 1216152"/>
              <a:gd name="connsiteX36" fmla="*/ 1349582 w 11219688"/>
              <a:gd name="connsiteY36" fmla="*/ 1216152 h 1216152"/>
              <a:gd name="connsiteX37" fmla="*/ 661020 w 11219688"/>
              <a:gd name="connsiteY37" fmla="*/ 1216152 h 1216152"/>
              <a:gd name="connsiteX38" fmla="*/ 0 w 11219688"/>
              <a:gd name="connsiteY38" fmla="*/ 1216152 h 1216152"/>
              <a:gd name="connsiteX39" fmla="*/ 0 w 11219688"/>
              <a:gd name="connsiteY39" fmla="*/ 1216152 h 1216152"/>
              <a:gd name="connsiteX40" fmla="*/ 0 w 11219688"/>
              <a:gd name="connsiteY40" fmla="*/ 689155 h 1216152"/>
              <a:gd name="connsiteX41" fmla="*/ 0 w 11219688"/>
              <a:gd name="connsiteY41" fmla="*/ 202696 h 1216152"/>
              <a:gd name="connsiteX42" fmla="*/ 202696 w 11219688"/>
              <a:gd name="connsiteY42" fmla="*/ 0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216152" fill="none" extrusionOk="0">
                <a:moveTo>
                  <a:pt x="202696" y="0"/>
                </a:moveTo>
                <a:cubicBezTo>
                  <a:pt x="357474" y="31262"/>
                  <a:pt x="573146" y="-16307"/>
                  <a:pt x="891258" y="0"/>
                </a:cubicBezTo>
                <a:cubicBezTo>
                  <a:pt x="1209370" y="16307"/>
                  <a:pt x="1274769" y="19417"/>
                  <a:pt x="1579820" y="0"/>
                </a:cubicBezTo>
                <a:cubicBezTo>
                  <a:pt x="1884871" y="-19417"/>
                  <a:pt x="2124300" y="-14959"/>
                  <a:pt x="2378552" y="0"/>
                </a:cubicBezTo>
                <a:cubicBezTo>
                  <a:pt x="2632804" y="14959"/>
                  <a:pt x="2728452" y="-986"/>
                  <a:pt x="2956944" y="0"/>
                </a:cubicBezTo>
                <a:cubicBezTo>
                  <a:pt x="3185436" y="986"/>
                  <a:pt x="3257645" y="-19790"/>
                  <a:pt x="3425166" y="0"/>
                </a:cubicBezTo>
                <a:cubicBezTo>
                  <a:pt x="3592687" y="19790"/>
                  <a:pt x="3665440" y="-14159"/>
                  <a:pt x="3783218" y="0"/>
                </a:cubicBezTo>
                <a:cubicBezTo>
                  <a:pt x="3900996" y="14159"/>
                  <a:pt x="4225547" y="-3141"/>
                  <a:pt x="4361610" y="0"/>
                </a:cubicBezTo>
                <a:cubicBezTo>
                  <a:pt x="4497673" y="3141"/>
                  <a:pt x="4626710" y="9501"/>
                  <a:pt x="4719663" y="0"/>
                </a:cubicBezTo>
                <a:cubicBezTo>
                  <a:pt x="4812616" y="-9501"/>
                  <a:pt x="4937609" y="-15153"/>
                  <a:pt x="5077715" y="0"/>
                </a:cubicBezTo>
                <a:cubicBezTo>
                  <a:pt x="5217821" y="15153"/>
                  <a:pt x="5562304" y="-41113"/>
                  <a:pt x="5986617" y="0"/>
                </a:cubicBezTo>
                <a:cubicBezTo>
                  <a:pt x="6410930" y="41113"/>
                  <a:pt x="6343061" y="-26319"/>
                  <a:pt x="6565009" y="0"/>
                </a:cubicBezTo>
                <a:cubicBezTo>
                  <a:pt x="6786957" y="26319"/>
                  <a:pt x="7272147" y="-24487"/>
                  <a:pt x="7473911" y="0"/>
                </a:cubicBezTo>
                <a:cubicBezTo>
                  <a:pt x="7675675" y="24487"/>
                  <a:pt x="7970581" y="5460"/>
                  <a:pt x="8382813" y="0"/>
                </a:cubicBezTo>
                <a:cubicBezTo>
                  <a:pt x="8795045" y="-5460"/>
                  <a:pt x="8565594" y="-411"/>
                  <a:pt x="8740865" y="0"/>
                </a:cubicBezTo>
                <a:cubicBezTo>
                  <a:pt x="8916136" y="411"/>
                  <a:pt x="9249291" y="28626"/>
                  <a:pt x="9649767" y="0"/>
                </a:cubicBezTo>
                <a:cubicBezTo>
                  <a:pt x="10050243" y="-28626"/>
                  <a:pt x="10108901" y="37528"/>
                  <a:pt x="10448499" y="0"/>
                </a:cubicBezTo>
                <a:cubicBezTo>
                  <a:pt x="10788097" y="-37528"/>
                  <a:pt x="10835436" y="3288"/>
                  <a:pt x="11219688" y="0"/>
                </a:cubicBezTo>
                <a:lnTo>
                  <a:pt x="11219688" y="0"/>
                </a:lnTo>
                <a:cubicBezTo>
                  <a:pt x="11241200" y="138429"/>
                  <a:pt x="11224215" y="397412"/>
                  <a:pt x="11219688" y="506728"/>
                </a:cubicBezTo>
                <a:cubicBezTo>
                  <a:pt x="11215161" y="616044"/>
                  <a:pt x="11199569" y="795719"/>
                  <a:pt x="11219688" y="1013456"/>
                </a:cubicBezTo>
                <a:cubicBezTo>
                  <a:pt x="11225477" y="1106812"/>
                  <a:pt x="11130962" y="1243804"/>
                  <a:pt x="11016992" y="1216152"/>
                </a:cubicBezTo>
                <a:cubicBezTo>
                  <a:pt x="10806783" y="1207991"/>
                  <a:pt x="10747890" y="1233295"/>
                  <a:pt x="10548770" y="1216152"/>
                </a:cubicBezTo>
                <a:cubicBezTo>
                  <a:pt x="10349650" y="1199009"/>
                  <a:pt x="10289586" y="1199124"/>
                  <a:pt x="10190718" y="1216152"/>
                </a:cubicBezTo>
                <a:cubicBezTo>
                  <a:pt x="10091850" y="1233180"/>
                  <a:pt x="9690526" y="1201752"/>
                  <a:pt x="9281816" y="1216152"/>
                </a:cubicBezTo>
                <a:cubicBezTo>
                  <a:pt x="8873106" y="1230552"/>
                  <a:pt x="8760743" y="1177825"/>
                  <a:pt x="8483084" y="1216152"/>
                </a:cubicBezTo>
                <a:cubicBezTo>
                  <a:pt x="8205425" y="1254479"/>
                  <a:pt x="8174852" y="1228096"/>
                  <a:pt x="8014862" y="1216152"/>
                </a:cubicBezTo>
                <a:cubicBezTo>
                  <a:pt x="7854872" y="1204208"/>
                  <a:pt x="7320135" y="1202068"/>
                  <a:pt x="7105960" y="1216152"/>
                </a:cubicBezTo>
                <a:cubicBezTo>
                  <a:pt x="6891785" y="1230236"/>
                  <a:pt x="6480742" y="1173287"/>
                  <a:pt x="6197058" y="1216152"/>
                </a:cubicBezTo>
                <a:cubicBezTo>
                  <a:pt x="5913374" y="1259017"/>
                  <a:pt x="5583713" y="1214897"/>
                  <a:pt x="5398326" y="1216152"/>
                </a:cubicBezTo>
                <a:cubicBezTo>
                  <a:pt x="5212939" y="1217407"/>
                  <a:pt x="5014257" y="1233987"/>
                  <a:pt x="4709764" y="1216152"/>
                </a:cubicBezTo>
                <a:cubicBezTo>
                  <a:pt x="4405271" y="1198317"/>
                  <a:pt x="4366064" y="1237911"/>
                  <a:pt x="4131372" y="1216152"/>
                </a:cubicBezTo>
                <a:cubicBezTo>
                  <a:pt x="3896680" y="1194393"/>
                  <a:pt x="3657853" y="1189239"/>
                  <a:pt x="3332640" y="1216152"/>
                </a:cubicBezTo>
                <a:cubicBezTo>
                  <a:pt x="3007427" y="1243065"/>
                  <a:pt x="3140120" y="1227818"/>
                  <a:pt x="2974588" y="1216152"/>
                </a:cubicBezTo>
                <a:cubicBezTo>
                  <a:pt x="2809056" y="1204486"/>
                  <a:pt x="2485245" y="1210032"/>
                  <a:pt x="2286026" y="1216152"/>
                </a:cubicBezTo>
                <a:cubicBezTo>
                  <a:pt x="2086807" y="1222272"/>
                  <a:pt x="2018788" y="1220871"/>
                  <a:pt x="1927974" y="1216152"/>
                </a:cubicBezTo>
                <a:cubicBezTo>
                  <a:pt x="1837160" y="1211433"/>
                  <a:pt x="1580293" y="1190803"/>
                  <a:pt x="1349582" y="1216152"/>
                </a:cubicBezTo>
                <a:cubicBezTo>
                  <a:pt x="1118871" y="1241501"/>
                  <a:pt x="960704" y="1190212"/>
                  <a:pt x="661020" y="1216152"/>
                </a:cubicBezTo>
                <a:cubicBezTo>
                  <a:pt x="361336" y="1242092"/>
                  <a:pt x="289828" y="1237490"/>
                  <a:pt x="0" y="1216152"/>
                </a:cubicBezTo>
                <a:lnTo>
                  <a:pt x="0" y="1216152"/>
                </a:lnTo>
                <a:cubicBezTo>
                  <a:pt x="-5718" y="1040023"/>
                  <a:pt x="8201" y="821673"/>
                  <a:pt x="0" y="689155"/>
                </a:cubicBezTo>
                <a:cubicBezTo>
                  <a:pt x="-8201" y="556637"/>
                  <a:pt x="-11242" y="390892"/>
                  <a:pt x="0" y="202696"/>
                </a:cubicBezTo>
                <a:cubicBezTo>
                  <a:pt x="5241" y="86997"/>
                  <a:pt x="85747" y="-14293"/>
                  <a:pt x="202696" y="0"/>
                </a:cubicBezTo>
                <a:close/>
              </a:path>
              <a:path w="11219688" h="1216152" stroke="0" extrusionOk="0">
                <a:moveTo>
                  <a:pt x="202696" y="0"/>
                </a:moveTo>
                <a:cubicBezTo>
                  <a:pt x="470974" y="-11417"/>
                  <a:pt x="562077" y="25069"/>
                  <a:pt x="781088" y="0"/>
                </a:cubicBezTo>
                <a:cubicBezTo>
                  <a:pt x="1000099" y="-25069"/>
                  <a:pt x="1127211" y="-7211"/>
                  <a:pt x="1469650" y="0"/>
                </a:cubicBezTo>
                <a:cubicBezTo>
                  <a:pt x="1812089" y="7211"/>
                  <a:pt x="1793986" y="10110"/>
                  <a:pt x="2048042" y="0"/>
                </a:cubicBezTo>
                <a:cubicBezTo>
                  <a:pt x="2302098" y="-10110"/>
                  <a:pt x="2352583" y="-22383"/>
                  <a:pt x="2516264" y="0"/>
                </a:cubicBezTo>
                <a:cubicBezTo>
                  <a:pt x="2679945" y="22383"/>
                  <a:pt x="2843942" y="25558"/>
                  <a:pt x="3094656" y="0"/>
                </a:cubicBezTo>
                <a:cubicBezTo>
                  <a:pt x="3345370" y="-25558"/>
                  <a:pt x="3467877" y="-17108"/>
                  <a:pt x="3562879" y="0"/>
                </a:cubicBezTo>
                <a:cubicBezTo>
                  <a:pt x="3657881" y="17108"/>
                  <a:pt x="4152909" y="-6709"/>
                  <a:pt x="4471780" y="0"/>
                </a:cubicBezTo>
                <a:cubicBezTo>
                  <a:pt x="4790651" y="6709"/>
                  <a:pt x="5088572" y="621"/>
                  <a:pt x="5380682" y="0"/>
                </a:cubicBezTo>
                <a:cubicBezTo>
                  <a:pt x="5672792" y="-621"/>
                  <a:pt x="5998892" y="1570"/>
                  <a:pt x="6289584" y="0"/>
                </a:cubicBezTo>
                <a:cubicBezTo>
                  <a:pt x="6580276" y="-1570"/>
                  <a:pt x="6723950" y="1318"/>
                  <a:pt x="6978146" y="0"/>
                </a:cubicBezTo>
                <a:cubicBezTo>
                  <a:pt x="7232342" y="-1318"/>
                  <a:pt x="7196001" y="-12866"/>
                  <a:pt x="7336198" y="0"/>
                </a:cubicBezTo>
                <a:cubicBezTo>
                  <a:pt x="7476395" y="12866"/>
                  <a:pt x="8032498" y="18505"/>
                  <a:pt x="8245100" y="0"/>
                </a:cubicBezTo>
                <a:cubicBezTo>
                  <a:pt x="8457702" y="-18505"/>
                  <a:pt x="8645138" y="-2310"/>
                  <a:pt x="9043832" y="0"/>
                </a:cubicBezTo>
                <a:cubicBezTo>
                  <a:pt x="9442526" y="2310"/>
                  <a:pt x="9444073" y="-2998"/>
                  <a:pt x="9732394" y="0"/>
                </a:cubicBezTo>
                <a:cubicBezTo>
                  <a:pt x="10020715" y="2998"/>
                  <a:pt x="10182463" y="-27034"/>
                  <a:pt x="10420956" y="0"/>
                </a:cubicBezTo>
                <a:cubicBezTo>
                  <a:pt x="10659449" y="27034"/>
                  <a:pt x="10936700" y="29381"/>
                  <a:pt x="11219688" y="0"/>
                </a:cubicBezTo>
                <a:lnTo>
                  <a:pt x="11219688" y="0"/>
                </a:lnTo>
                <a:cubicBezTo>
                  <a:pt x="11227271" y="227481"/>
                  <a:pt x="11223316" y="270761"/>
                  <a:pt x="11219688" y="476324"/>
                </a:cubicBezTo>
                <a:cubicBezTo>
                  <a:pt x="11216060" y="681887"/>
                  <a:pt x="11196051" y="802270"/>
                  <a:pt x="11219688" y="1013456"/>
                </a:cubicBezTo>
                <a:cubicBezTo>
                  <a:pt x="11210833" y="1105970"/>
                  <a:pt x="11124893" y="1199035"/>
                  <a:pt x="11016992" y="1216152"/>
                </a:cubicBezTo>
                <a:cubicBezTo>
                  <a:pt x="10823542" y="1198277"/>
                  <a:pt x="10482347" y="1203819"/>
                  <a:pt x="10218260" y="1216152"/>
                </a:cubicBezTo>
                <a:cubicBezTo>
                  <a:pt x="9954173" y="1228485"/>
                  <a:pt x="9933750" y="1225084"/>
                  <a:pt x="9860208" y="1216152"/>
                </a:cubicBezTo>
                <a:cubicBezTo>
                  <a:pt x="9786666" y="1207220"/>
                  <a:pt x="9458508" y="1187718"/>
                  <a:pt x="9281816" y="1216152"/>
                </a:cubicBezTo>
                <a:cubicBezTo>
                  <a:pt x="9105124" y="1244586"/>
                  <a:pt x="9071813" y="1229635"/>
                  <a:pt x="8923764" y="1216152"/>
                </a:cubicBezTo>
                <a:cubicBezTo>
                  <a:pt x="8775715" y="1202669"/>
                  <a:pt x="8571774" y="1222448"/>
                  <a:pt x="8455541" y="1216152"/>
                </a:cubicBezTo>
                <a:cubicBezTo>
                  <a:pt x="8339308" y="1209856"/>
                  <a:pt x="7968147" y="1202274"/>
                  <a:pt x="7546640" y="1216152"/>
                </a:cubicBezTo>
                <a:cubicBezTo>
                  <a:pt x="7125133" y="1230030"/>
                  <a:pt x="7125506" y="1205377"/>
                  <a:pt x="6968247" y="1216152"/>
                </a:cubicBezTo>
                <a:cubicBezTo>
                  <a:pt x="6810988" y="1226927"/>
                  <a:pt x="6531096" y="1224593"/>
                  <a:pt x="6169516" y="1216152"/>
                </a:cubicBezTo>
                <a:cubicBezTo>
                  <a:pt x="5807936" y="1207711"/>
                  <a:pt x="5636234" y="1198573"/>
                  <a:pt x="5480954" y="1216152"/>
                </a:cubicBezTo>
                <a:cubicBezTo>
                  <a:pt x="5325674" y="1233731"/>
                  <a:pt x="5252857" y="1227821"/>
                  <a:pt x="5122901" y="1216152"/>
                </a:cubicBezTo>
                <a:cubicBezTo>
                  <a:pt x="4992945" y="1204483"/>
                  <a:pt x="4671801" y="1207861"/>
                  <a:pt x="4544509" y="1216152"/>
                </a:cubicBezTo>
                <a:cubicBezTo>
                  <a:pt x="4417217" y="1224443"/>
                  <a:pt x="3881785" y="1210562"/>
                  <a:pt x="3635607" y="1216152"/>
                </a:cubicBezTo>
                <a:cubicBezTo>
                  <a:pt x="3389429" y="1221742"/>
                  <a:pt x="3035213" y="1230052"/>
                  <a:pt x="2836875" y="1216152"/>
                </a:cubicBezTo>
                <a:cubicBezTo>
                  <a:pt x="2638537" y="1202252"/>
                  <a:pt x="2589330" y="1205010"/>
                  <a:pt x="2478823" y="1216152"/>
                </a:cubicBezTo>
                <a:cubicBezTo>
                  <a:pt x="2368316" y="1227294"/>
                  <a:pt x="2234576" y="1225268"/>
                  <a:pt x="2010601" y="1216152"/>
                </a:cubicBezTo>
                <a:cubicBezTo>
                  <a:pt x="1786626" y="1207036"/>
                  <a:pt x="1419483" y="1216834"/>
                  <a:pt x="1101699" y="1216152"/>
                </a:cubicBezTo>
                <a:cubicBezTo>
                  <a:pt x="783915" y="1215470"/>
                  <a:pt x="837753" y="1209234"/>
                  <a:pt x="743647" y="1216152"/>
                </a:cubicBezTo>
                <a:cubicBezTo>
                  <a:pt x="649541" y="1223070"/>
                  <a:pt x="349511" y="1209489"/>
                  <a:pt x="0" y="1216152"/>
                </a:cubicBezTo>
                <a:lnTo>
                  <a:pt x="0" y="1216152"/>
                </a:lnTo>
                <a:cubicBezTo>
                  <a:pt x="16965" y="1084690"/>
                  <a:pt x="-5493" y="856914"/>
                  <a:pt x="0" y="709424"/>
                </a:cubicBezTo>
                <a:cubicBezTo>
                  <a:pt x="5493" y="561934"/>
                  <a:pt x="23192" y="432080"/>
                  <a:pt x="0" y="202696"/>
                </a:cubicBezTo>
                <a:cubicBezTo>
                  <a:pt x="11235" y="78799"/>
                  <a:pt x="94597" y="-3052"/>
                  <a:pt x="202696"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GB" sz="3600" b="1">
                <a:solidFill>
                  <a:schemeClr val="accent3">
                    <a:lumMod val="60000"/>
                    <a:lumOff val="40000"/>
                  </a:schemeClr>
                </a:solidFill>
                <a:latin typeface="Cambria" panose="02040503050406030204" pitchFamily="18" charset="0"/>
                <a:ea typeface="Cambria" panose="02040503050406030204" pitchFamily="18" charset="0"/>
              </a:rPr>
              <a:t>Nếu muốn tự khuyên mình nên kiên trì học tập, em sẽ dùng câu tục ngữ nào? Vì sao?</a:t>
            </a:r>
            <a:endParaRPr lang="vi-VN" sz="3600" b="1" dirty="0">
              <a:solidFill>
                <a:schemeClr val="accent3">
                  <a:lumMod val="60000"/>
                  <a:lumOff val="4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20B8AD2-9B97-615A-9050-1612FD53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62" y="2499360"/>
            <a:ext cx="8004640" cy="4520435"/>
          </a:xfrm>
          <a:prstGeom prst="rect">
            <a:avLst/>
          </a:prstGeom>
        </p:spPr>
      </p:pic>
    </p:spTree>
    <p:extLst>
      <p:ext uri="{BB962C8B-B14F-4D97-AF65-F5344CB8AC3E}">
        <p14:creationId xmlns:p14="http://schemas.microsoft.com/office/powerpoint/2010/main" val="24061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A3B6DCF-1DFA-D9E4-2FC7-0778D9F0F8F9}"/>
              </a:ext>
            </a:extLst>
          </p:cNvPr>
          <p:cNvSpPr/>
          <p:nvPr/>
        </p:nvSpPr>
        <p:spPr>
          <a:xfrm>
            <a:off x="1494658" y="1051560"/>
            <a:ext cx="8847206" cy="4612920"/>
          </a:xfrm>
          <a:custGeom>
            <a:avLst/>
            <a:gdLst/>
            <a:ahLst/>
            <a:cxnLst/>
            <a:rect l="l" t="t" r="r" b="b"/>
            <a:pathLst>
              <a:path w="4391266" h="2909214">
                <a:moveTo>
                  <a:pt x="0" y="0"/>
                </a:moveTo>
                <a:lnTo>
                  <a:pt x="4391265" y="0"/>
                </a:lnTo>
                <a:lnTo>
                  <a:pt x="4391265" y="2909214"/>
                </a:lnTo>
                <a:lnTo>
                  <a:pt x="0" y="2909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0">
            <a:extLst>
              <a:ext uri="{FF2B5EF4-FFF2-40B4-BE49-F238E27FC236}">
                <a16:creationId xmlns:a16="http://schemas.microsoft.com/office/drawing/2014/main" id="{E00A8CFF-7C92-D213-EB01-217EC688B4F0}"/>
              </a:ext>
            </a:extLst>
          </p:cNvPr>
          <p:cNvSpPr/>
          <p:nvPr/>
        </p:nvSpPr>
        <p:spPr>
          <a:xfrm>
            <a:off x="8284846" y="2487168"/>
            <a:ext cx="5211697" cy="5152469"/>
          </a:xfrm>
          <a:custGeom>
            <a:avLst/>
            <a:gdLst/>
            <a:ahLst/>
            <a:cxnLst/>
            <a:rect l="l" t="t" r="r" b="b"/>
            <a:pathLst>
              <a:path w="2278720" h="2567572">
                <a:moveTo>
                  <a:pt x="0" y="0"/>
                </a:moveTo>
                <a:lnTo>
                  <a:pt x="2278720" y="0"/>
                </a:lnTo>
                <a:lnTo>
                  <a:pt x="2278720" y="2567572"/>
                </a:lnTo>
                <a:lnTo>
                  <a:pt x="0" y="256757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00AF52A-8CF4-1EF5-B0AB-7536C273AAF5}"/>
              </a:ext>
            </a:extLst>
          </p:cNvPr>
          <p:cNvSpPr txBox="1"/>
          <p:nvPr/>
        </p:nvSpPr>
        <p:spPr>
          <a:xfrm>
            <a:off x="3907155" y="1779282"/>
            <a:ext cx="3381054" cy="707886"/>
          </a:xfrm>
          <a:prstGeom prst="rect">
            <a:avLst/>
          </a:prstGeom>
          <a:noFill/>
        </p:spPr>
        <p:txBody>
          <a:bodyPr wrap="none" rtlCol="0">
            <a:spAutoFit/>
          </a:bodyPr>
          <a:lstStyle/>
          <a:p>
            <a:r>
              <a:rPr lang="en-GB" sz="4000" dirty="0" err="1">
                <a:solidFill>
                  <a:schemeClr val="accent2"/>
                </a:solidFill>
                <a:latin typeface="iCiel Pony" panose="02000000000000000000" pitchFamily="2" charset="-93"/>
              </a:rPr>
              <a:t>Nội</a:t>
            </a:r>
            <a:r>
              <a:rPr lang="en-GB" sz="4000" dirty="0">
                <a:solidFill>
                  <a:schemeClr val="accent2"/>
                </a:solidFill>
                <a:latin typeface="iCiel Pony" panose="02000000000000000000" pitchFamily="2" charset="-93"/>
              </a:rPr>
              <a:t> dung </a:t>
            </a:r>
            <a:r>
              <a:rPr lang="en-GB" sz="4000" dirty="0" err="1">
                <a:solidFill>
                  <a:schemeClr val="accent2"/>
                </a:solidFill>
                <a:latin typeface="iCiel Pony" panose="02000000000000000000" pitchFamily="2" charset="-93"/>
              </a:rPr>
              <a:t>bài</a:t>
            </a:r>
            <a:endParaRPr lang="vi-VN" sz="4000" dirty="0">
              <a:solidFill>
                <a:schemeClr val="accent2"/>
              </a:solidFill>
              <a:latin typeface="iCiel Pony" panose="02000000000000000000" pitchFamily="2" charset="-93"/>
            </a:endParaRPr>
          </a:p>
        </p:txBody>
      </p:sp>
      <p:sp>
        <p:nvSpPr>
          <p:cNvPr id="8" name="TextBox 7">
            <a:extLst>
              <a:ext uri="{FF2B5EF4-FFF2-40B4-BE49-F238E27FC236}">
                <a16:creationId xmlns:a16="http://schemas.microsoft.com/office/drawing/2014/main" id="{86A50F7B-59B2-D20C-B454-FBD910435A88}"/>
              </a:ext>
            </a:extLst>
          </p:cNvPr>
          <p:cNvSpPr txBox="1"/>
          <p:nvPr/>
        </p:nvSpPr>
        <p:spPr>
          <a:xfrm>
            <a:off x="2135124" y="2382505"/>
            <a:ext cx="6757416" cy="2800767"/>
          </a:xfrm>
          <a:prstGeom prst="rect">
            <a:avLst/>
          </a:prstGeom>
          <a:noFill/>
        </p:spPr>
        <p:txBody>
          <a:bodyPr wrap="square">
            <a:spAutoFit/>
          </a:bodyPr>
          <a:lstStyle/>
          <a:p>
            <a:r>
              <a:rPr lang="vi-VN" sz="4400" kern="0" dirty="0">
                <a:effectLst/>
                <a:latin typeface="Cambria" panose="02040503050406030204" pitchFamily="18" charset="0"/>
                <a:ea typeface="Cambria" panose="02040503050406030204" pitchFamily="18" charset="0"/>
              </a:rPr>
              <a:t>Các câu tục ngữ trong bài </a:t>
            </a:r>
            <a:r>
              <a:rPr lang="vi-VN" sz="4400" kern="0" dirty="0">
                <a:solidFill>
                  <a:srgbClr val="231F20"/>
                </a:solidFill>
                <a:effectLst/>
                <a:latin typeface="Cambria" panose="02040503050406030204" pitchFamily="18" charset="0"/>
                <a:ea typeface="Cambria" panose="02040503050406030204" pitchFamily="18" charset="0"/>
              </a:rPr>
              <a:t>khuyên chúng ta phải có ý chí, nghị lực để đạt được thành công.</a:t>
            </a:r>
            <a:endParaRPr lang="vi-VN"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90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2981376" y="502920"/>
            <a:ext cx="7040448" cy="5022239"/>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F0D321B-B5DE-EDEA-E759-87F6D5C6C843}"/>
              </a:ext>
            </a:extLst>
          </p:cNvPr>
          <p:cNvGrpSpPr/>
          <p:nvPr/>
        </p:nvGrpSpPr>
        <p:grpSpPr>
          <a:xfrm>
            <a:off x="4475317" y="1022091"/>
            <a:ext cx="3251018" cy="1108820"/>
            <a:chOff x="4639487" y="939795"/>
            <a:chExt cx="3251018" cy="1108820"/>
          </a:xfrm>
        </p:grpSpPr>
        <p:sp>
          <p:nvSpPr>
            <p:cNvPr id="12" name="TextBox 11">
              <a:extLst>
                <a:ext uri="{FF2B5EF4-FFF2-40B4-BE49-F238E27FC236}">
                  <a16:creationId xmlns:a16="http://schemas.microsoft.com/office/drawing/2014/main" id="{FB62726D-0BE9-2724-21DB-621E37F097A5}"/>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3FB9112-070F-3C99-811F-DE2E0B59B33E}"/>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089CAB93-115E-B174-9B95-CF5F6E760405}"/>
              </a:ext>
            </a:extLst>
          </p:cNvPr>
          <p:cNvPicPr>
            <a:picLocks noChangeAspect="1"/>
          </p:cNvPicPr>
          <p:nvPr/>
        </p:nvPicPr>
        <p:blipFill>
          <a:blip r:embed="rId5"/>
          <a:stretch>
            <a:fillRect/>
          </a:stretch>
        </p:blipFill>
        <p:spPr>
          <a:xfrm>
            <a:off x="3347136" y="2649258"/>
            <a:ext cx="6080328" cy="1597160"/>
          </a:xfrm>
          <a:prstGeom prst="rect">
            <a:avLst/>
          </a:prstGeom>
        </p:spPr>
      </p:pic>
    </p:spTree>
    <p:extLst>
      <p:ext uri="{BB962C8B-B14F-4D97-AF65-F5344CB8AC3E}">
        <p14:creationId xmlns:p14="http://schemas.microsoft.com/office/powerpoint/2010/main" val="6663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BB021D28-575E-BF24-1B82-33680535F6DA}"/>
              </a:ext>
            </a:extLst>
          </p:cNvPr>
          <p:cNvGrpSpPr/>
          <p:nvPr/>
        </p:nvGrpSpPr>
        <p:grpSpPr>
          <a:xfrm>
            <a:off x="3009168" y="82296"/>
            <a:ext cx="5531922" cy="1760619"/>
            <a:chOff x="2661696" y="210312"/>
            <a:chExt cx="5531922" cy="1760619"/>
          </a:xfrm>
        </p:grpSpPr>
        <p:sp>
          <p:nvSpPr>
            <p:cNvPr id="2" name="Freeform 6">
              <a:extLst>
                <a:ext uri="{FF2B5EF4-FFF2-40B4-BE49-F238E27FC236}">
                  <a16:creationId xmlns:a16="http://schemas.microsoft.com/office/drawing/2014/main" id="{FF3E77B8-C266-F68B-D041-C58AB6B264F5}"/>
                </a:ext>
              </a:extLst>
            </p:cNvPr>
            <p:cNvSpPr/>
            <p:nvPr/>
          </p:nvSpPr>
          <p:spPr>
            <a:xfrm>
              <a:off x="2661696" y="715734"/>
              <a:ext cx="4649420" cy="1220473"/>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08DCA10-2DA4-08A7-6196-89A860395DC9}"/>
                </a:ext>
              </a:extLst>
            </p:cNvPr>
            <p:cNvPicPr>
              <a:picLocks noChangeAspect="1"/>
            </p:cNvPicPr>
            <p:nvPr/>
          </p:nvPicPr>
          <p:blipFill>
            <a:blip r:embed="rId4"/>
            <a:stretch>
              <a:fillRect/>
            </a:stretch>
          </p:blipFill>
          <p:spPr>
            <a:xfrm>
              <a:off x="6428614" y="210312"/>
              <a:ext cx="1765004" cy="1760619"/>
            </a:xfrm>
            <a:prstGeom prst="rect">
              <a:avLst/>
            </a:prstGeom>
          </p:spPr>
        </p:pic>
        <p:sp>
          <p:nvSpPr>
            <p:cNvPr id="5" name="TextBox 4">
              <a:extLst>
                <a:ext uri="{FF2B5EF4-FFF2-40B4-BE49-F238E27FC236}">
                  <a16:creationId xmlns:a16="http://schemas.microsoft.com/office/drawing/2014/main" id="{A213FAB9-CB3F-1447-A229-C955CCDD6BF9}"/>
                </a:ext>
              </a:extLst>
            </p:cNvPr>
            <p:cNvSpPr txBox="1"/>
            <p:nvPr/>
          </p:nvSpPr>
          <p:spPr>
            <a:xfrm>
              <a:off x="2725888" y="1033582"/>
              <a:ext cx="39164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err="1">
                  <a:solidFill>
                    <a:srgbClr val="156082"/>
                  </a:solidFill>
                  <a:latin typeface="iCiel Pony" panose="02000000000000000000" pitchFamily="2" charset="-93"/>
                </a:rPr>
                <a:t>Đọc</a:t>
              </a:r>
              <a:r>
                <a:rPr lang="en-GB" sz="4400" dirty="0">
                  <a:solidFill>
                    <a:srgbClr val="156082"/>
                  </a:solidFill>
                  <a:latin typeface="iCiel Pony" panose="02000000000000000000" pitchFamily="2" charset="-93"/>
                </a:rPr>
                <a:t> </a:t>
              </a:r>
              <a:r>
                <a:rPr lang="en-GB" sz="4400" dirty="0" err="1">
                  <a:solidFill>
                    <a:srgbClr val="156082"/>
                  </a:solidFill>
                  <a:latin typeface="iCiel Pony" panose="02000000000000000000" pitchFamily="2" charset="-93"/>
                </a:rPr>
                <a:t>diễn</a:t>
              </a:r>
              <a:r>
                <a:rPr lang="en-GB" sz="4400" dirty="0">
                  <a:solidFill>
                    <a:srgbClr val="156082"/>
                  </a:solidFill>
                  <a:latin typeface="iCiel Pony" panose="02000000000000000000" pitchFamily="2" charset="-93"/>
                </a:rPr>
                <a:t> </a:t>
              </a:r>
              <a:r>
                <a:rPr lang="en-GB" sz="4400" dirty="0" err="1">
                  <a:solidFill>
                    <a:srgbClr val="156082"/>
                  </a:solidFill>
                  <a:latin typeface="iCiel Pony" panose="02000000000000000000" pitchFamily="2" charset="-93"/>
                </a:rPr>
                <a:t>cảm</a:t>
              </a:r>
              <a:endParaRPr kumimoji="0" lang="vi-VN" sz="4400" b="0" i="0" u="none" strike="noStrike" kern="1200" cap="none" spc="0" normalizeH="0" baseline="0" noProof="0" dirty="0">
                <a:ln>
                  <a:noFill/>
                </a:ln>
                <a:solidFill>
                  <a:srgbClr val="156082"/>
                </a:solidFill>
                <a:effectLst/>
                <a:uLnTx/>
                <a:uFillTx/>
                <a:latin typeface="iCiel Pony" panose="02000000000000000000" pitchFamily="2" charset="-93"/>
                <a:ea typeface="+mn-ea"/>
                <a:cs typeface="+mn-cs"/>
              </a:endParaRPr>
            </a:p>
          </p:txBody>
        </p:sp>
      </p:grpSp>
      <p:pic>
        <p:nvPicPr>
          <p:cNvPr id="6" name="Picture 5">
            <a:extLst>
              <a:ext uri="{FF2B5EF4-FFF2-40B4-BE49-F238E27FC236}">
                <a16:creationId xmlns:a16="http://schemas.microsoft.com/office/drawing/2014/main" id="{FC1DBF4F-2B8F-6A35-48D6-49933A1F02E2}"/>
              </a:ext>
            </a:extLst>
          </p:cNvPr>
          <p:cNvPicPr>
            <a:picLocks noChangeAspect="1"/>
          </p:cNvPicPr>
          <p:nvPr/>
        </p:nvPicPr>
        <p:blipFill>
          <a:blip r:embed="rId5"/>
          <a:stretch>
            <a:fillRect/>
          </a:stretch>
        </p:blipFill>
        <p:spPr>
          <a:xfrm>
            <a:off x="3370117" y="1715618"/>
            <a:ext cx="7239399" cy="484063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5550" y="4901937"/>
            <a:ext cx="1774771" cy="1654311"/>
          </a:xfrm>
          <a:prstGeom prst="rect">
            <a:avLst/>
          </a:prstGeom>
        </p:spPr>
      </p:pic>
    </p:spTree>
    <p:extLst>
      <p:ext uri="{BB962C8B-B14F-4D97-AF65-F5344CB8AC3E}">
        <p14:creationId xmlns:p14="http://schemas.microsoft.com/office/powerpoint/2010/main" val="36994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2981376" y="502920"/>
            <a:ext cx="7040448" cy="5022239"/>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F0D321B-B5DE-EDEA-E759-87F6D5C6C843}"/>
              </a:ext>
            </a:extLst>
          </p:cNvPr>
          <p:cNvGrpSpPr/>
          <p:nvPr/>
        </p:nvGrpSpPr>
        <p:grpSpPr>
          <a:xfrm>
            <a:off x="4475317" y="1022091"/>
            <a:ext cx="3251018" cy="1108820"/>
            <a:chOff x="4639487" y="939795"/>
            <a:chExt cx="3251018" cy="1108820"/>
          </a:xfrm>
        </p:grpSpPr>
        <p:sp>
          <p:nvSpPr>
            <p:cNvPr id="12" name="TextBox 11">
              <a:extLst>
                <a:ext uri="{FF2B5EF4-FFF2-40B4-BE49-F238E27FC236}">
                  <a16:creationId xmlns:a16="http://schemas.microsoft.com/office/drawing/2014/main" id="{FB62726D-0BE9-2724-21DB-621E37F097A5}"/>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3FB9112-070F-3C99-811F-DE2E0B59B33E}"/>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613D91A-5153-7639-2849-C873FDEC71EB}"/>
              </a:ext>
            </a:extLst>
          </p:cNvPr>
          <p:cNvPicPr>
            <a:picLocks noChangeAspect="1"/>
          </p:cNvPicPr>
          <p:nvPr/>
        </p:nvPicPr>
        <p:blipFill>
          <a:blip r:embed="rId5"/>
          <a:stretch>
            <a:fillRect/>
          </a:stretch>
        </p:blipFill>
        <p:spPr>
          <a:xfrm>
            <a:off x="3269196" y="2508847"/>
            <a:ext cx="6464808" cy="1856913"/>
          </a:xfrm>
          <a:prstGeom prst="rect">
            <a:avLst/>
          </a:prstGeom>
        </p:spPr>
      </p:pic>
    </p:spTree>
    <p:extLst>
      <p:ext uri="{BB962C8B-B14F-4D97-AF65-F5344CB8AC3E}">
        <p14:creationId xmlns:p14="http://schemas.microsoft.com/office/powerpoint/2010/main" val="212573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2926512" y="493776"/>
            <a:ext cx="7040448" cy="5022239"/>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E5E092B1-6A3A-A543-EF96-EB9805C22C5E}"/>
              </a:ext>
            </a:extLst>
          </p:cNvPr>
          <p:cNvSpPr txBox="1"/>
          <p:nvPr/>
        </p:nvSpPr>
        <p:spPr>
          <a:xfrm>
            <a:off x="3575304" y="2304288"/>
            <a:ext cx="5582412" cy="2862322"/>
          </a:xfrm>
          <a:prstGeom prst="rect">
            <a:avLst/>
          </a:prstGeom>
          <a:noFill/>
        </p:spPr>
        <p:txBody>
          <a:bodyPr wrap="square">
            <a:spAutoFit/>
          </a:bodyPr>
          <a:lstStyle/>
          <a:p>
            <a:pPr algn="ctr"/>
            <a:r>
              <a:rPr lang="vi-VN" sz="3600" i="1" dirty="0">
                <a:effectLst/>
                <a:latin typeface="Cambria" panose="02040503050406030204" pitchFamily="18" charset="0"/>
                <a:ea typeface="Cambria" panose="02040503050406030204" pitchFamily="18" charset="0"/>
              </a:rPr>
              <a:t>Sau khi đọc các câu tục ngữ trong bài em có suy nghĩ gì? Để trở thành một người thành công chúng ta nên làm gì?</a:t>
            </a:r>
            <a:endParaRPr lang="vi-VN"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344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5755422"/>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a:t>
            </a:r>
            <a:r>
              <a:rPr lang="vi-VN" sz="4000" dirty="0">
                <a:solidFill>
                  <a:srgbClr val="0070C0"/>
                </a:solidFill>
                <a:latin typeface="Times New Roman" panose="02020603050405020304" pitchFamily="18" charset="0"/>
                <a:cs typeface="Times New Roman" panose="02020603050405020304" pitchFamily="18" charset="0"/>
              </a:rPr>
              <a:t>,5</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latin typeface="Calibri" panose="020F0502020204030204"/>
              </a:rPr>
              <a:t>Hiền Trần</a:t>
            </a:r>
            <a:r>
              <a:rPr lang="en-GB" sz="3600" dirty="0">
                <a:latin typeface="Calibri" panose="020F0502020204030204"/>
              </a:rPr>
              <a:t> </a:t>
            </a:r>
            <a:r>
              <a:rPr lang="en-GB" sz="3600" dirty="0" err="1">
                <a:latin typeface="Calibri" panose="020F0502020204030204"/>
              </a:rPr>
              <a:t>soạn</a:t>
            </a:r>
            <a:r>
              <a:rPr lang="vi-VN" sz="3600" dirty="0">
                <a:latin typeface="Calibri" panose="020F0502020204030204"/>
              </a:rPr>
              <a:t>-</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a:latin typeface="Calibri" panose="020F0502020204030204"/>
              </a:rPr>
              <a:t>tạo</a:t>
            </a:r>
            <a:r>
              <a:rPr lang="vi-VN" sz="3600" dirty="0">
                <a:latin typeface="Calibri" panose="020F0502020204030204"/>
              </a:rPr>
              <a:t>, KNTT, Cánh diều-</a:t>
            </a:r>
            <a:r>
              <a:rPr lang="en-GB" sz="3600" dirty="0">
                <a:latin typeface="Calibri" panose="020F0502020204030204"/>
              </a:rPr>
              <a:t> </a:t>
            </a:r>
            <a:r>
              <a:rPr lang="en-GB" sz="3600" dirty="0" err="1">
                <a:latin typeface="Calibri" panose="020F0502020204030204"/>
              </a:rPr>
              <a:t>lớp</a:t>
            </a:r>
            <a:r>
              <a:rPr lang="en-GB" sz="3600" dirty="0">
                <a:latin typeface="Calibri" panose="020F0502020204030204"/>
              </a:rPr>
              <a:t> 5 </a:t>
            </a:r>
            <a:r>
              <a:rPr lang="en-GB" sz="3600" dirty="0" err="1">
                <a:latin typeface="Calibri" panose="020F0502020204030204"/>
              </a:rPr>
              <a:t>chương</a:t>
            </a:r>
            <a:r>
              <a:rPr lang="en-GB" sz="3600" dirty="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vi-VN" sz="3600" dirty="0">
                <a:latin typeface="Calibri" panose="020F0502020204030204"/>
              </a:rPr>
              <a:t>sach</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a:solidFill>
                  <a:srgbClr val="FF0000"/>
                </a:solidFill>
                <a:latin typeface="Calibri" panose="020F0502020204030204"/>
              </a:rPr>
              <a:t>ZALO</a:t>
            </a:r>
            <a:r>
              <a:rPr lang="vi-VN" sz="3600" dirty="0">
                <a:solidFill>
                  <a:srgbClr val="FF0000"/>
                </a:solidFill>
                <a:latin typeface="Calibri" panose="020F0502020204030204"/>
              </a:rPr>
              <a:t> Duy nhất</a:t>
            </a:r>
            <a:r>
              <a:rPr lang="en-GB" sz="3600" dirty="0">
                <a:solidFill>
                  <a:srgbClr val="FF0000"/>
                </a:solidFill>
                <a:latin typeface="Calibri" panose="020F0502020204030204"/>
              </a:rPr>
              <a:t>  </a:t>
            </a:r>
            <a:r>
              <a:rPr lang="en-GB" sz="4800" dirty="0">
                <a:solidFill>
                  <a:srgbClr val="FF0000"/>
                </a:solidFill>
                <a:latin typeface="Calibri" panose="020F0502020204030204"/>
              </a:rPr>
              <a:t>SĐT: 035</a:t>
            </a:r>
            <a:r>
              <a:rPr lang="vi-VN" sz="4800" dirty="0">
                <a:solidFill>
                  <a:srgbClr val="FF0000"/>
                </a:solidFill>
                <a:latin typeface="Calibri" panose="020F0502020204030204"/>
              </a:rPr>
              <a:t>3095025</a:t>
            </a:r>
            <a:endParaRPr lang="en-US" sz="4800" dirty="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Facebook:</a:t>
            </a:r>
            <a:endParaRPr lang="vi-VN" sz="3600" dirty="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5,9,12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953282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C0213BA-D3A8-EE14-A933-6B3CB347D54D}"/>
              </a:ext>
            </a:extLst>
          </p:cNvPr>
          <p:cNvPicPr>
            <a:picLocks noChangeAspect="1"/>
          </p:cNvPicPr>
          <p:nvPr/>
        </p:nvPicPr>
        <p:blipFill>
          <a:blip r:embed="rId3"/>
          <a:stretch>
            <a:fillRect/>
          </a:stretch>
        </p:blipFill>
        <p:spPr>
          <a:xfrm>
            <a:off x="2889504" y="1281977"/>
            <a:ext cx="8108438" cy="3299880"/>
          </a:xfrm>
          <a:prstGeom prst="rect">
            <a:avLst/>
          </a:prstGeom>
        </p:spPr>
      </p:pic>
    </p:spTree>
    <p:extLst>
      <p:ext uri="{BB962C8B-B14F-4D97-AF65-F5344CB8AC3E}">
        <p14:creationId xmlns:p14="http://schemas.microsoft.com/office/powerpoint/2010/main" val="80592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Câu 1: Sức mạnh tinh thần giúp con người kiên quyết  trong hành động, không lùi bước trước mọi khó khăn là nghĩa của từ nào dưới đây? </a:t>
            </a: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239004" y="2093014"/>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888314" y="2649976"/>
              <a:ext cx="3365413" cy="830997"/>
            </a:xfrm>
            <a:prstGeom prst="rect">
              <a:avLst/>
            </a:prstGeom>
            <a:noFill/>
          </p:spPr>
          <p:txBody>
            <a:bodyPr wrap="square">
              <a:spAutoFit/>
            </a:bodyPr>
            <a:lstStyle/>
            <a:p>
              <a:r>
                <a:rPr lang="vi-VN" sz="4800" b="1" dirty="0">
                  <a:latin typeface="Cambria" panose="02040503050406030204" pitchFamily="18" charset="0"/>
                  <a:ea typeface="Cambria" panose="02040503050406030204" pitchFamily="18" charset="0"/>
                </a:rPr>
                <a:t>Kiên trì </a:t>
              </a: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603085" y="2093014"/>
            <a:ext cx="5895393" cy="1732467"/>
            <a:chOff x="6603085" y="2093014"/>
            <a:chExt cx="5895393"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6603085"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8242282" y="2465310"/>
              <a:ext cx="4256196" cy="830997"/>
            </a:xfrm>
            <a:prstGeom prst="rect">
              <a:avLst/>
            </a:prstGeom>
            <a:noFill/>
          </p:spPr>
          <p:txBody>
            <a:bodyPr wrap="square">
              <a:spAutoFit/>
            </a:bodyPr>
            <a:lstStyle/>
            <a:p>
              <a:r>
                <a:rPr lang="vi-VN" sz="4800" b="1" kern="0" dirty="0">
                  <a:effectLst/>
                  <a:latin typeface="Cambria" panose="02040503050406030204" pitchFamily="18" charset="0"/>
                  <a:ea typeface="Cambria" panose="02040503050406030204" pitchFamily="18" charset="0"/>
                  <a:cs typeface="Times New Roman" panose="02020603050405020304" pitchFamily="18" charset="0"/>
                </a:rPr>
                <a:t>Nghị lực </a:t>
              </a:r>
              <a:endParaRPr lang="vi-VN" sz="4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097360" y="3996780"/>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553121" y="4586134"/>
              <a:ext cx="3365413" cy="830997"/>
            </a:xfrm>
            <a:prstGeom prst="rect">
              <a:avLst/>
            </a:prstGeom>
            <a:noFill/>
          </p:spPr>
          <p:txBody>
            <a:bodyPr wrap="square">
              <a:spAutoFit/>
            </a:bodyPr>
            <a:lstStyle/>
            <a:p>
              <a:r>
                <a:rPr lang="vi-VN" sz="4800" b="1">
                  <a:latin typeface="Cambria" panose="02040503050406030204" pitchFamily="18" charset="0"/>
                  <a:ea typeface="Cambria" panose="02040503050406030204" pitchFamily="18" charset="0"/>
                </a:rPr>
                <a:t>Kiên cố</a:t>
              </a:r>
              <a:endParaRPr lang="vi-VN" sz="48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Câu 2: Khả năng tự xác định mục đích cho hành động và hướng hoạt động của mình, khắc phục khó khăn nhằm đạt mục đích đó là nghĩa của từ nào dưới đây? </a:t>
            </a: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239004" y="2093014"/>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888314" y="2649976"/>
              <a:ext cx="3365413" cy="830997"/>
            </a:xfrm>
            <a:prstGeom prst="rect">
              <a:avLst/>
            </a:prstGeom>
            <a:noFill/>
          </p:spPr>
          <p:txBody>
            <a:bodyPr wrap="square">
              <a:spAutoFit/>
            </a:bodyPr>
            <a:lstStyle/>
            <a:p>
              <a:r>
                <a:rPr lang="en-GB" sz="4800" b="1" dirty="0">
                  <a:latin typeface="Cambria" panose="02040503050406030204" pitchFamily="18" charset="0"/>
                  <a:ea typeface="Cambria" panose="02040503050406030204" pitchFamily="18" charset="0"/>
                </a:rPr>
                <a:t>Ý </a:t>
              </a:r>
              <a:r>
                <a:rPr lang="en-GB" sz="4800" b="1" dirty="0" err="1">
                  <a:latin typeface="Cambria" panose="02040503050406030204" pitchFamily="18" charset="0"/>
                  <a:ea typeface="Cambria" panose="02040503050406030204" pitchFamily="18" charset="0"/>
                </a:rPr>
                <a:t>chí</a:t>
              </a:r>
              <a:endParaRPr lang="vi-VN" sz="48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603085" y="2093014"/>
            <a:ext cx="5895393" cy="1732467"/>
            <a:chOff x="6603085" y="2093014"/>
            <a:chExt cx="5895393"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6603085"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8242282" y="2465310"/>
              <a:ext cx="4256196" cy="830997"/>
            </a:xfrm>
            <a:prstGeom prst="rect">
              <a:avLst/>
            </a:prstGeom>
            <a:noFill/>
          </p:spPr>
          <p:txBody>
            <a:bodyPr wrap="square">
              <a:spAutoFit/>
            </a:bodyPr>
            <a:lstStyle/>
            <a:p>
              <a:r>
                <a:rPr lang="vi-VN" sz="4800" b="1" kern="0" dirty="0">
                  <a:effectLst/>
                  <a:latin typeface="Cambria" panose="02040503050406030204" pitchFamily="18" charset="0"/>
                  <a:ea typeface="Cambria" panose="02040503050406030204" pitchFamily="18" charset="0"/>
                  <a:cs typeface="Times New Roman" panose="02020603050405020304" pitchFamily="18" charset="0"/>
                </a:rPr>
                <a:t>Nghị lực </a:t>
              </a:r>
              <a:endParaRPr lang="vi-VN" sz="4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097360" y="3996780"/>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553121" y="4586134"/>
              <a:ext cx="3365413" cy="830997"/>
            </a:xfrm>
            <a:prstGeom prst="rect">
              <a:avLst/>
            </a:prstGeom>
            <a:noFill/>
          </p:spPr>
          <p:txBody>
            <a:bodyPr wrap="square">
              <a:spAutoFit/>
            </a:bodyPr>
            <a:lstStyle/>
            <a:p>
              <a:r>
                <a:rPr lang="vi-VN" sz="4800" b="1">
                  <a:latin typeface="Cambria" panose="02040503050406030204" pitchFamily="18" charset="0"/>
                  <a:ea typeface="Cambria" panose="02040503050406030204" pitchFamily="18" charset="0"/>
                </a:rPr>
                <a:t>Kiên cố</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3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a:solidFill>
                  <a:srgbClr val="FF0000"/>
                </a:solidFill>
                <a:latin typeface="Cambria" panose="02040503050406030204" pitchFamily="18" charset="0"/>
                <a:ea typeface="Cambria" panose="02040503050406030204" pitchFamily="18" charset="0"/>
              </a:rPr>
              <a:t>Câu 3: Khả năng tự chủ và kiểm soát bản thân để đạt được mục tiêu hoặc vượt qua thách thức, khó khăn là nghĩa của từ nào dưới đây? </a:t>
            </a:r>
            <a:endParaRPr lang="vi-VN" sz="3200" b="1" dirty="0">
              <a:solidFill>
                <a:srgbClr val="FF0000"/>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239004" y="2093014"/>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888314" y="2649976"/>
              <a:ext cx="3365413" cy="830997"/>
            </a:xfrm>
            <a:prstGeom prst="rect">
              <a:avLst/>
            </a:prstGeom>
            <a:noFill/>
          </p:spPr>
          <p:txBody>
            <a:bodyPr wrap="square">
              <a:spAutoFit/>
            </a:bodyPr>
            <a:lstStyle/>
            <a:p>
              <a:r>
                <a:rPr lang="en-GB" sz="4800" b="1" dirty="0" err="1">
                  <a:latin typeface="Cambria" panose="02040503050406030204" pitchFamily="18" charset="0"/>
                  <a:ea typeface="Cambria" panose="02040503050406030204" pitchFamily="18" charset="0"/>
                </a:rPr>
                <a:t>Quyết</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tâm</a:t>
              </a:r>
              <a:endParaRPr lang="vi-VN" sz="48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603085" y="2093014"/>
            <a:ext cx="5895393" cy="1732467"/>
            <a:chOff x="6603085" y="2093014"/>
            <a:chExt cx="5895393"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6603085"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8242282" y="2465310"/>
              <a:ext cx="4256196" cy="830997"/>
            </a:xfrm>
            <a:prstGeom prst="rect">
              <a:avLst/>
            </a:prstGeom>
            <a:noFill/>
          </p:spPr>
          <p:txBody>
            <a:bodyPr wrap="square">
              <a:spAutoFit/>
            </a:bodyPr>
            <a:lstStyle/>
            <a:p>
              <a:r>
                <a:rPr lang="vi-VN" sz="4800" b="1" kern="0" dirty="0">
                  <a:effectLst/>
                  <a:latin typeface="Cambria" panose="02040503050406030204" pitchFamily="18" charset="0"/>
                  <a:ea typeface="Cambria" panose="02040503050406030204" pitchFamily="18" charset="0"/>
                  <a:cs typeface="Times New Roman" panose="02020603050405020304" pitchFamily="18" charset="0"/>
                </a:rPr>
                <a:t>Nghị lực </a:t>
              </a:r>
              <a:endParaRPr lang="vi-VN" sz="4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097360" y="3996780"/>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553121" y="4586134"/>
              <a:ext cx="3689161" cy="830997"/>
            </a:xfrm>
            <a:prstGeom prst="rect">
              <a:avLst/>
            </a:prstGeom>
            <a:noFill/>
          </p:spPr>
          <p:txBody>
            <a:bodyPr wrap="square">
              <a:spAutoFit/>
            </a:bodyPr>
            <a:lstStyle/>
            <a:p>
              <a:r>
                <a:rPr lang="en-GB" sz="4800" b="1" dirty="0" err="1">
                  <a:latin typeface="Cambria" panose="02040503050406030204" pitchFamily="18" charset="0"/>
                  <a:ea typeface="Cambria" panose="02040503050406030204" pitchFamily="18" charset="0"/>
                </a:rPr>
                <a:t>Kiên</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quyết</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634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0D66-FCE1-2EBF-814E-640EF4B65B7E}"/>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86FD6D6-5E68-B3CA-B36D-DF836EB1A045}"/>
              </a:ext>
            </a:extLst>
          </p:cNvPr>
          <p:cNvSpPr>
            <a:spLocks noGrp="1"/>
          </p:cNvSpPr>
          <p:nvPr>
            <p:ph type="subTitle" idx="1"/>
          </p:nvPr>
        </p:nvSpPr>
        <p:spPr/>
        <p:txBody>
          <a:bodyPr/>
          <a:lstStyle/>
          <a:p>
            <a:endParaRPr lang="vi-VN"/>
          </a:p>
        </p:txBody>
      </p:sp>
      <p:pic>
        <p:nvPicPr>
          <p:cNvPr id="5" name="Picture 4" descr="A cartoon of a field of grass&#10;&#10;Description automatically generated">
            <a:extLst>
              <a:ext uri="{FF2B5EF4-FFF2-40B4-BE49-F238E27FC236}">
                <a16:creationId xmlns:a16="http://schemas.microsoft.com/office/drawing/2014/main" id="{5FB36DF0-3E58-6A07-3E03-25545BB93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94D1DD55-0179-118C-711A-3DA8E9A817F7}"/>
              </a:ext>
            </a:extLst>
          </p:cNvPr>
          <p:cNvGrpSpPr/>
          <p:nvPr/>
        </p:nvGrpSpPr>
        <p:grpSpPr>
          <a:xfrm>
            <a:off x="5404104" y="1030287"/>
            <a:ext cx="2744662" cy="830998"/>
            <a:chOff x="5404104" y="1030287"/>
            <a:chExt cx="2744662" cy="830998"/>
          </a:xfrm>
        </p:grpSpPr>
        <p:sp>
          <p:nvSpPr>
            <p:cNvPr id="6" name="TextBox 5">
              <a:extLst>
                <a:ext uri="{FF2B5EF4-FFF2-40B4-BE49-F238E27FC236}">
                  <a16:creationId xmlns:a16="http://schemas.microsoft.com/office/drawing/2014/main" id="{70E52514-0ADE-0513-0D5D-DC0134D90874}"/>
                </a:ext>
              </a:extLst>
            </p:cNvPr>
            <p:cNvSpPr txBox="1"/>
            <p:nvPr/>
          </p:nvSpPr>
          <p:spPr>
            <a:xfrm>
              <a:off x="5404104" y="1030288"/>
              <a:ext cx="2744662" cy="830997"/>
            </a:xfrm>
            <a:prstGeom prst="rect">
              <a:avLst/>
            </a:prstGeom>
            <a:noFill/>
          </p:spPr>
          <p:txBody>
            <a:bodyPr wrap="none" rtlCol="0">
              <a:prstTxWarp prst="textArchUp">
                <a:avLst/>
              </a:prstTxWarp>
              <a:spAutoFit/>
            </a:bodyPr>
            <a:lstStyle/>
            <a:p>
              <a:r>
                <a:rPr lang="en-GB" sz="4800" dirty="0" err="1">
                  <a:ln w="317500">
                    <a:solidFill>
                      <a:schemeClr val="bg1"/>
                    </a:solidFill>
                  </a:ln>
                  <a:effectLst>
                    <a:outerShdw dist="38100" dir="2700000" algn="tl" rotWithShape="0">
                      <a:srgbClr val="99CCFF"/>
                    </a:outerShdw>
                  </a:effectLst>
                  <a:latin typeface="#9Slide06 SVNKarlita" pitchFamily="2" charset="-128"/>
                  <a:ea typeface="#9Slide06 SVNKarlita" pitchFamily="2" charset="-128"/>
                  <a:cs typeface="#9Slide06 SVNKarlita" pitchFamily="2" charset="-128"/>
                </a:rPr>
                <a:t>Tiếng</a:t>
              </a:r>
              <a:r>
                <a:rPr lang="en-GB" sz="4800" dirty="0">
                  <a:ln w="317500">
                    <a:solidFill>
                      <a:schemeClr val="bg1"/>
                    </a:solidFill>
                  </a:ln>
                  <a:effectLst>
                    <a:outerShdw dist="38100" dir="2700000" algn="tl" rotWithShape="0">
                      <a:srgbClr val="99CCFF"/>
                    </a:outerShdw>
                  </a:effectLst>
                  <a:latin typeface="#9Slide06 SVNKarlita" pitchFamily="2" charset="-128"/>
                  <a:ea typeface="#9Slide06 SVNKarlita" pitchFamily="2" charset="-128"/>
                  <a:cs typeface="#9Slide06 SVNKarlita" pitchFamily="2" charset="-128"/>
                </a:rPr>
                <a:t> </a:t>
              </a:r>
              <a:r>
                <a:rPr lang="en-GB" sz="4800" dirty="0" err="1">
                  <a:ln w="317500">
                    <a:solidFill>
                      <a:schemeClr val="bg1"/>
                    </a:solidFill>
                  </a:ln>
                  <a:effectLst>
                    <a:outerShdw dist="38100" dir="2700000" algn="tl" rotWithShape="0">
                      <a:srgbClr val="99CCFF"/>
                    </a:outerShdw>
                  </a:effectLst>
                  <a:latin typeface="#9Slide06 SVNKarlita" pitchFamily="2" charset="-128"/>
                  <a:ea typeface="#9Slide06 SVNKarlita" pitchFamily="2" charset="-128"/>
                  <a:cs typeface="#9Slide06 SVNKarlita" pitchFamily="2" charset="-128"/>
                </a:rPr>
                <a:t>Việt</a:t>
              </a:r>
              <a:endParaRPr lang="vi-VN" sz="4800" dirty="0">
                <a:ln w="317500">
                  <a:solidFill>
                    <a:schemeClr val="bg1"/>
                  </a:solidFill>
                </a:ln>
                <a:effectLst>
                  <a:outerShdw dist="38100" dir="2700000" algn="tl" rotWithShape="0">
                    <a:srgbClr val="99CCFF"/>
                  </a:outerShdw>
                </a:effectLst>
                <a:ea typeface="#9Slide06 SVNKarlita" pitchFamily="2" charset="-128"/>
                <a:cs typeface="#9Slide06 SVNKarlita" pitchFamily="2" charset="-128"/>
              </a:endParaRPr>
            </a:p>
          </p:txBody>
        </p:sp>
        <p:sp>
          <p:nvSpPr>
            <p:cNvPr id="7" name="TextBox 6">
              <a:extLst>
                <a:ext uri="{FF2B5EF4-FFF2-40B4-BE49-F238E27FC236}">
                  <a16:creationId xmlns:a16="http://schemas.microsoft.com/office/drawing/2014/main" id="{1EC5043F-E9EB-B106-3472-06C58C03A242}"/>
                </a:ext>
              </a:extLst>
            </p:cNvPr>
            <p:cNvSpPr txBox="1"/>
            <p:nvPr/>
          </p:nvSpPr>
          <p:spPr>
            <a:xfrm>
              <a:off x="5404104" y="1030287"/>
              <a:ext cx="2744662" cy="830997"/>
            </a:xfrm>
            <a:prstGeom prst="rect">
              <a:avLst/>
            </a:prstGeom>
            <a:noFill/>
          </p:spPr>
          <p:txBody>
            <a:bodyPr wrap="none" rtlCol="0">
              <a:prstTxWarp prst="textArchUp">
                <a:avLst/>
              </a:prstTxWarp>
              <a:spAutoFit/>
            </a:bodyPr>
            <a:lstStyle/>
            <a:p>
              <a:r>
                <a:rPr lang="en-GB" sz="4800" dirty="0" err="1">
                  <a:gradFill>
                    <a:gsLst>
                      <a:gs pos="53000">
                        <a:srgbClr val="FFC000"/>
                      </a:gs>
                      <a:gs pos="51000">
                        <a:srgbClr val="99CCFF"/>
                      </a:gs>
                    </a:gsLst>
                    <a:lin ang="5400000" scaled="1"/>
                  </a:gradFill>
                  <a:latin typeface="#9Slide06 SVNKarlita" pitchFamily="2" charset="-128"/>
                  <a:ea typeface="#9Slide06 SVNKarlita" pitchFamily="2" charset="-128"/>
                  <a:cs typeface="#9Slide06 SVNKarlita" pitchFamily="2" charset="-128"/>
                </a:rPr>
                <a:t>Tiếng</a:t>
              </a:r>
              <a:r>
                <a:rPr lang="en-GB" sz="4800" dirty="0">
                  <a:gradFill>
                    <a:gsLst>
                      <a:gs pos="53000">
                        <a:srgbClr val="FFC000"/>
                      </a:gs>
                      <a:gs pos="51000">
                        <a:srgbClr val="99CCFF"/>
                      </a:gs>
                    </a:gsLst>
                    <a:lin ang="5400000" scaled="1"/>
                  </a:gradFill>
                  <a:latin typeface="#9Slide06 SVNKarlita" pitchFamily="2" charset="-128"/>
                  <a:ea typeface="#9Slide06 SVNKarlita" pitchFamily="2" charset="-128"/>
                  <a:cs typeface="#9Slide06 SVNKarlita" pitchFamily="2" charset="-128"/>
                </a:rPr>
                <a:t> </a:t>
              </a:r>
              <a:r>
                <a:rPr lang="en-GB" sz="4800" dirty="0" err="1">
                  <a:gradFill>
                    <a:gsLst>
                      <a:gs pos="53000">
                        <a:srgbClr val="FFC000"/>
                      </a:gs>
                      <a:gs pos="51000">
                        <a:srgbClr val="99CCFF"/>
                      </a:gs>
                    </a:gsLst>
                    <a:lin ang="5400000" scaled="1"/>
                  </a:gradFill>
                  <a:latin typeface="#9Slide06 SVNKarlita" pitchFamily="2" charset="-128"/>
                  <a:ea typeface="#9Slide06 SVNKarlita" pitchFamily="2" charset="-128"/>
                  <a:cs typeface="#9Slide06 SVNKarlita" pitchFamily="2" charset="-128"/>
                </a:rPr>
                <a:t>Việt</a:t>
              </a:r>
              <a:endParaRPr lang="vi-VN" sz="4800" dirty="0">
                <a:gradFill>
                  <a:gsLst>
                    <a:gs pos="53000">
                      <a:srgbClr val="FFC000"/>
                    </a:gs>
                    <a:gs pos="51000">
                      <a:srgbClr val="99CCFF"/>
                    </a:gs>
                  </a:gsLst>
                  <a:lin ang="5400000" scaled="1"/>
                </a:gradFill>
                <a:ea typeface="#9Slide06 SVNKarlita" pitchFamily="2" charset="-128"/>
                <a:cs typeface="#9Slide06 SVNKarlita" pitchFamily="2" charset="-128"/>
              </a:endParaRPr>
            </a:p>
          </p:txBody>
        </p:sp>
      </p:grpSp>
      <p:sp>
        <p:nvSpPr>
          <p:cNvPr id="9" name="Rectangle: Rounded Corners 8">
            <a:extLst>
              <a:ext uri="{FF2B5EF4-FFF2-40B4-BE49-F238E27FC236}">
                <a16:creationId xmlns:a16="http://schemas.microsoft.com/office/drawing/2014/main" id="{3AD64513-AA64-2D90-A806-134DB582B08A}"/>
              </a:ext>
            </a:extLst>
          </p:cNvPr>
          <p:cNvSpPr/>
          <p:nvPr/>
        </p:nvSpPr>
        <p:spPr>
          <a:xfrm>
            <a:off x="3029712" y="1854871"/>
            <a:ext cx="1700784" cy="651955"/>
          </a:xfrm>
          <a:prstGeom prst="roundRect">
            <a:avLst>
              <a:gd name="adj" fmla="val 50000"/>
            </a:avLst>
          </a:prstGeom>
          <a:ln w="38100">
            <a:solidFill>
              <a:srgbClr val="99CC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dirty="0" err="1">
                <a:solidFill>
                  <a:schemeClr val="accent1"/>
                </a:solidFill>
                <a:latin typeface="#9Slide06 SVNKarlita" pitchFamily="2" charset="-128"/>
                <a:ea typeface="#9Slide06 SVNKarlita" pitchFamily="2" charset="-128"/>
                <a:cs typeface="#9Slide06 SVNKarlita" pitchFamily="2" charset="-128"/>
              </a:rPr>
              <a:t>Đọc</a:t>
            </a:r>
            <a:endParaRPr lang="vi-VN" sz="4000" dirty="0">
              <a:solidFill>
                <a:schemeClr val="accent1"/>
              </a:solidFill>
              <a:ea typeface="#9Slide06 SVNKarlita" pitchFamily="2" charset="-128"/>
              <a:cs typeface="#9Slide06 SVNKarlita" pitchFamily="2" charset="-128"/>
            </a:endParaRPr>
          </a:p>
        </p:txBody>
      </p:sp>
      <p:grpSp>
        <p:nvGrpSpPr>
          <p:cNvPr id="15" name="Group 14">
            <a:extLst>
              <a:ext uri="{FF2B5EF4-FFF2-40B4-BE49-F238E27FC236}">
                <a16:creationId xmlns:a16="http://schemas.microsoft.com/office/drawing/2014/main" id="{AF63C677-CF6C-81AC-4A41-1A517D5BCBDD}"/>
              </a:ext>
            </a:extLst>
          </p:cNvPr>
          <p:cNvGrpSpPr/>
          <p:nvPr/>
        </p:nvGrpSpPr>
        <p:grpSpPr>
          <a:xfrm>
            <a:off x="4730496" y="2326754"/>
            <a:ext cx="6773418" cy="3058401"/>
            <a:chOff x="4730496" y="2326754"/>
            <a:chExt cx="6773418" cy="3058401"/>
          </a:xfrm>
        </p:grpSpPr>
        <p:sp>
          <p:nvSpPr>
            <p:cNvPr id="11" name="TextBox 10">
              <a:extLst>
                <a:ext uri="{FF2B5EF4-FFF2-40B4-BE49-F238E27FC236}">
                  <a16:creationId xmlns:a16="http://schemas.microsoft.com/office/drawing/2014/main" id="{5D79799F-77E9-9F3B-CB1E-4B777CC9E7F4}"/>
                </a:ext>
              </a:extLst>
            </p:cNvPr>
            <p:cNvSpPr txBox="1"/>
            <p:nvPr/>
          </p:nvSpPr>
          <p:spPr>
            <a:xfrm>
              <a:off x="4730496" y="2326754"/>
              <a:ext cx="6773418" cy="3051988"/>
            </a:xfrm>
            <a:prstGeom prst="rect">
              <a:avLst/>
            </a:prstGeom>
            <a:noFill/>
          </p:spPr>
          <p:txBody>
            <a:bodyPr wrap="square">
              <a:spAutoFit/>
            </a:bodyPr>
            <a:lstStyle/>
            <a:p>
              <a:pPr algn="l"/>
              <a:r>
                <a:rPr lang="vi-VN" sz="9600" b="0" i="0" dirty="0">
                  <a:ln w="190500">
                    <a:solidFill>
                      <a:schemeClr val="bg1"/>
                    </a:solidFill>
                  </a:ln>
                  <a:solidFill>
                    <a:srgbClr val="111111"/>
                  </a:solidFill>
                  <a:effectLst>
                    <a:outerShdw dist="38100" dir="2700000" algn="tl" rotWithShape="0">
                      <a:prstClr val="black"/>
                    </a:outerShdw>
                  </a:effectLst>
                  <a:latin typeface="#9Slide05 Pateglamt Script" panose="02000000000000000000" pitchFamily="2" charset="-93"/>
                </a:rPr>
                <a:t>Tục ngữ về ý chí, nghị lực </a:t>
              </a:r>
            </a:p>
          </p:txBody>
        </p:sp>
        <p:sp>
          <p:nvSpPr>
            <p:cNvPr id="12" name="TextBox 11">
              <a:extLst>
                <a:ext uri="{FF2B5EF4-FFF2-40B4-BE49-F238E27FC236}">
                  <a16:creationId xmlns:a16="http://schemas.microsoft.com/office/drawing/2014/main" id="{DCAB0B91-3F75-EA93-8AFA-19CC6654166C}"/>
                </a:ext>
              </a:extLst>
            </p:cNvPr>
            <p:cNvSpPr txBox="1"/>
            <p:nvPr/>
          </p:nvSpPr>
          <p:spPr>
            <a:xfrm>
              <a:off x="4730496" y="2333167"/>
              <a:ext cx="6773418" cy="3051988"/>
            </a:xfrm>
            <a:prstGeom prst="rect">
              <a:avLst/>
            </a:prstGeom>
            <a:noFill/>
          </p:spPr>
          <p:txBody>
            <a:bodyPr wrap="square">
              <a:spAutoFit/>
            </a:bodyPr>
            <a:lstStyle/>
            <a:p>
              <a:pPr algn="l"/>
              <a:r>
                <a:rPr lang="vi-VN" sz="9600" b="0" i="0" dirty="0">
                  <a:gradFill>
                    <a:gsLst>
                      <a:gs pos="53000">
                        <a:srgbClr val="FFC000"/>
                      </a:gs>
                      <a:gs pos="51000">
                        <a:schemeClr val="accent5">
                          <a:lumMod val="60000"/>
                          <a:lumOff val="40000"/>
                        </a:schemeClr>
                      </a:gs>
                    </a:gsLst>
                    <a:lin ang="5400000" scaled="1"/>
                  </a:gradFill>
                  <a:effectLst/>
                  <a:latin typeface="#9Slide05 Pateglamt Script" panose="02000000000000000000" pitchFamily="2" charset="-93"/>
                </a:rPr>
                <a:t>Tục ngữ về ý chí, nghị lực </a:t>
              </a:r>
            </a:p>
          </p:txBody>
        </p:sp>
      </p:grpSp>
    </p:spTree>
    <p:extLst>
      <p:ext uri="{BB962C8B-B14F-4D97-AF65-F5344CB8AC3E}">
        <p14:creationId xmlns:p14="http://schemas.microsoft.com/office/powerpoint/2010/main" val="19948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2981376" y="502920"/>
            <a:ext cx="7040448" cy="5022239"/>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8F0D321B-B5DE-EDEA-E759-87F6D5C6C843}"/>
              </a:ext>
            </a:extLst>
          </p:cNvPr>
          <p:cNvGrpSpPr/>
          <p:nvPr/>
        </p:nvGrpSpPr>
        <p:grpSpPr>
          <a:xfrm>
            <a:off x="4475317" y="1022091"/>
            <a:ext cx="3251018" cy="1108820"/>
            <a:chOff x="4639487" y="939795"/>
            <a:chExt cx="3251018" cy="1108820"/>
          </a:xfrm>
        </p:grpSpPr>
        <p:sp>
          <p:nvSpPr>
            <p:cNvPr id="12" name="TextBox 11">
              <a:extLst>
                <a:ext uri="{FF2B5EF4-FFF2-40B4-BE49-F238E27FC236}">
                  <a16:creationId xmlns:a16="http://schemas.microsoft.com/office/drawing/2014/main" id="{FB62726D-0BE9-2724-21DB-621E37F097A5}"/>
                </a:ext>
              </a:extLst>
            </p:cNvPr>
            <p:cNvSpPr txBox="1"/>
            <p:nvPr/>
          </p:nvSpPr>
          <p:spPr>
            <a:xfrm>
              <a:off x="4639487" y="939795"/>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endParaRPr>
            </a:p>
          </p:txBody>
        </p:sp>
        <p:sp>
          <p:nvSpPr>
            <p:cNvPr id="13" name="TextBox 12">
              <a:extLst>
                <a:ext uri="{FF2B5EF4-FFF2-40B4-BE49-F238E27FC236}">
                  <a16:creationId xmlns:a16="http://schemas.microsoft.com/office/drawing/2014/main" id="{13FB9112-070F-3C99-811F-DE2E0B59B33E}"/>
                </a:ext>
              </a:extLst>
            </p:cNvPr>
            <p:cNvSpPr txBox="1"/>
            <p:nvPr/>
          </p:nvSpPr>
          <p:spPr>
            <a:xfrm>
              <a:off x="4639487" y="940619"/>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động</a:t>
              </a:r>
              <a:endParaRPr kumimoji="0" lang="vi-VN" sz="6600" b="0" i="0" u="none" strike="noStrike" kern="0" cap="none" spc="0" normalizeH="0" baseline="0" noProof="0" dirty="0">
                <a:ln>
                  <a:noFill/>
                </a:ln>
                <a:solidFill>
                  <a:srgbClr val="005CAD"/>
                </a:solidFill>
                <a:effectLst/>
                <a:uLnTx/>
                <a:uFillTx/>
              </a:endParaRPr>
            </a:p>
          </p:txBody>
        </p:sp>
      </p:grpSp>
      <p:grpSp>
        <p:nvGrpSpPr>
          <p:cNvPr id="14" name="Group 13">
            <a:extLst>
              <a:ext uri="{FF2B5EF4-FFF2-40B4-BE49-F238E27FC236}">
                <a16:creationId xmlns:a16="http://schemas.microsoft.com/office/drawing/2014/main" id="{AA64F21B-1EC8-37FF-054E-EBCDE75086CC}"/>
              </a:ext>
            </a:extLst>
          </p:cNvPr>
          <p:cNvGrpSpPr/>
          <p:nvPr/>
        </p:nvGrpSpPr>
        <p:grpSpPr>
          <a:xfrm>
            <a:off x="3680236" y="1997941"/>
            <a:ext cx="6489676" cy="3217227"/>
            <a:chOff x="3844406" y="1915645"/>
            <a:chExt cx="6489676" cy="3217227"/>
          </a:xfrm>
        </p:grpSpPr>
        <p:sp>
          <p:nvSpPr>
            <p:cNvPr id="15" name="TextBox 14">
              <a:extLst>
                <a:ext uri="{FF2B5EF4-FFF2-40B4-BE49-F238E27FC236}">
                  <a16:creationId xmlns:a16="http://schemas.microsoft.com/office/drawing/2014/main" id="{EE2CD0D4-A632-3926-6D73-4CA1A502D235}"/>
                </a:ext>
              </a:extLst>
            </p:cNvPr>
            <p:cNvSpPr txBox="1"/>
            <p:nvPr/>
          </p:nvSpPr>
          <p:spPr>
            <a:xfrm>
              <a:off x="3844406" y="1915646"/>
              <a:ext cx="6341588" cy="320998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72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rPr>
                <a:t>LUYỆN ĐỌC THÀNH TIẾNG</a:t>
              </a:r>
              <a:endParaRPr kumimoji="0" lang="vi-VN" sz="72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endParaRPr>
            </a:p>
          </p:txBody>
        </p:sp>
        <p:sp>
          <p:nvSpPr>
            <p:cNvPr id="16" name="TextBox 15">
              <a:extLst>
                <a:ext uri="{FF2B5EF4-FFF2-40B4-BE49-F238E27FC236}">
                  <a16:creationId xmlns:a16="http://schemas.microsoft.com/office/drawing/2014/main" id="{240913EF-9B9C-317C-C748-729A4D61E28C}"/>
                </a:ext>
              </a:extLst>
            </p:cNvPr>
            <p:cNvSpPr txBox="1"/>
            <p:nvPr/>
          </p:nvSpPr>
          <p:spPr>
            <a:xfrm>
              <a:off x="3844406" y="1915645"/>
              <a:ext cx="6489676" cy="3217227"/>
            </a:xfrm>
            <a:prstGeom prst="rect">
              <a:avLst/>
            </a:prstGeom>
            <a:noFill/>
          </p:spPr>
          <p:txBody>
            <a:bodyPr wrap="square" rtlCol="0">
              <a:spAutoFit/>
            </a:bodyPr>
            <a:lstStyle/>
            <a:p>
              <a:pPr lvl="0">
                <a:lnSpc>
                  <a:spcPct val="150000"/>
                </a:lnSpc>
                <a:defRPr/>
              </a:pPr>
              <a:r>
                <a:rPr kumimoji="0" lang="en-GB" sz="7200" b="0" i="0" u="none" strike="noStrike" kern="0" cap="none" spc="0" normalizeH="0" baseline="0" noProof="0">
                  <a:ln>
                    <a:noFill/>
                  </a:ln>
                  <a:gradFill>
                    <a:gsLst>
                      <a:gs pos="0">
                        <a:srgbClr val="6ED8EA"/>
                      </a:gs>
                      <a:gs pos="65000">
                        <a:srgbClr val="069BB0"/>
                      </a:gs>
                      <a:gs pos="65000">
                        <a:srgbClr val="FFCC00"/>
                      </a:gs>
                    </a:gsLst>
                    <a:lin ang="5400000" scaled="1"/>
                  </a:gradFill>
                  <a:effectLst/>
                  <a:uLnTx/>
                  <a:uFillTx/>
                  <a:latin typeface="Times New Roman" panose="02020603050405020304" pitchFamily="18" charset="0"/>
                  <a:cs typeface="Times New Roman" panose="02020603050405020304" pitchFamily="18" charset="0"/>
                </a:rPr>
                <a:t>LUY</a:t>
              </a:r>
              <a:r>
                <a:rPr lang="en-GB" sz="7200" kern="0">
                  <a:gradFill>
                    <a:gsLst>
                      <a:gs pos="0">
                        <a:srgbClr val="6ED8EA"/>
                      </a:gs>
                      <a:gs pos="65000">
                        <a:srgbClr val="069BB0"/>
                      </a:gs>
                      <a:gs pos="65000">
                        <a:srgbClr val="FFCC00"/>
                      </a:gs>
                    </a:gsLst>
                    <a:lin ang="5400000" scaled="1"/>
                  </a:gradFill>
                  <a:latin typeface="Times New Roman" panose="02020603050405020304" pitchFamily="18" charset="0"/>
                  <a:cs typeface="Times New Roman" panose="02020603050405020304" pitchFamily="18" charset="0"/>
                </a:rPr>
                <a:t>ỆN</a:t>
              </a:r>
              <a:r>
                <a:rPr kumimoji="0" lang="en-GB" sz="7200" b="0" i="0" u="none" strike="noStrike" kern="0" cap="none" spc="0" normalizeH="0" baseline="0" noProof="0">
                  <a:ln>
                    <a:noFill/>
                  </a:ln>
                  <a:gradFill>
                    <a:gsLst>
                      <a:gs pos="0">
                        <a:srgbClr val="6ED8EA"/>
                      </a:gs>
                      <a:gs pos="65000">
                        <a:srgbClr val="069BB0"/>
                      </a:gs>
                      <a:gs pos="65000">
                        <a:srgbClr val="FFCC00"/>
                      </a:gs>
                    </a:gsLst>
                    <a:lin ang="5400000" scaled="1"/>
                  </a:gradFill>
                  <a:effectLst/>
                  <a:uLnTx/>
                  <a:uFillTx/>
                  <a:latin typeface="Times New Roman" panose="02020603050405020304" pitchFamily="18" charset="0"/>
                  <a:cs typeface="Times New Roman" panose="02020603050405020304" pitchFamily="18" charset="0"/>
                </a:rPr>
                <a:t> ĐỌC THÀNH </a:t>
              </a:r>
              <a:r>
                <a:rPr lang="en-GB" sz="7200" kern="0">
                  <a:gradFill>
                    <a:gsLst>
                      <a:gs pos="0">
                        <a:srgbClr val="6ED8EA"/>
                      </a:gs>
                      <a:gs pos="65000">
                        <a:srgbClr val="069BB0"/>
                      </a:gs>
                      <a:gs pos="65000">
                        <a:srgbClr val="FFCC00"/>
                      </a:gs>
                    </a:gsLst>
                    <a:lin ang="5400000" scaled="1"/>
                  </a:gradFill>
                  <a:latin typeface="Times New Roman" panose="02020603050405020304" pitchFamily="18" charset="0"/>
                  <a:cs typeface="Times New Roman" panose="02020603050405020304" pitchFamily="18" charset="0"/>
                </a:rPr>
                <a:t>TIẾNG</a:t>
              </a:r>
              <a:endParaRPr kumimoji="0" lang="vi-VN" sz="72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latin typeface="Times New Roman" panose="02020603050405020304" pitchFamily="18" charset="0"/>
                <a:cs typeface="Times New Roman" panose="02020603050405020304" pitchFamily="18" charset="0"/>
              </a:endParaRPr>
            </a:p>
          </p:txBody>
        </p:sp>
      </p:grpSp>
      <p:sp>
        <p:nvSpPr>
          <p:cNvPr id="9" name="Freeform 2">
            <a:extLst>
              <a:ext uri="{FF2B5EF4-FFF2-40B4-BE49-F238E27FC236}">
                <a16:creationId xmlns:a16="http://schemas.microsoft.com/office/drawing/2014/main" id="{7DD7C031-905F-A519-90B1-7FD3C61B59D1}"/>
              </a:ext>
            </a:extLst>
          </p:cNvPr>
          <p:cNvSpPr/>
          <p:nvPr/>
        </p:nvSpPr>
        <p:spPr>
          <a:xfrm>
            <a:off x="-537922" y="2381629"/>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50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TextBox 5">
            <a:extLst>
              <a:ext uri="{FF2B5EF4-FFF2-40B4-BE49-F238E27FC236}">
                <a16:creationId xmlns:a16="http://schemas.microsoft.com/office/drawing/2014/main" id="{E4625340-200A-EA4D-CA0B-E515434C2FB3}"/>
              </a:ext>
            </a:extLst>
          </p:cNvPr>
          <p:cNvSpPr txBox="1"/>
          <p:nvPr/>
        </p:nvSpPr>
        <p:spPr>
          <a:xfrm>
            <a:off x="2272284" y="371779"/>
            <a:ext cx="8635202" cy="923330"/>
          </a:xfrm>
          <a:prstGeom prst="rect">
            <a:avLst/>
          </a:prstGeom>
          <a:noFill/>
        </p:spPr>
        <p:txBody>
          <a:bodyPr wrap="square">
            <a:spAutoFit/>
          </a:bodyPr>
          <a:lstStyle/>
          <a:p>
            <a:r>
              <a:rPr lang="vi-VN" sz="5400" b="1" i="0" dirty="0">
                <a:solidFill>
                  <a:srgbClr val="0070C0"/>
                </a:solidFill>
                <a:effectLst/>
                <a:latin typeface="+mj-lt"/>
              </a:rPr>
              <a:t>Tục ngữ về ý chí nghị lực</a:t>
            </a:r>
            <a:endParaRPr lang="vi-VN" sz="5400" dirty="0">
              <a:solidFill>
                <a:srgbClr val="0070C0"/>
              </a:solidFill>
              <a:latin typeface="+mj-lt"/>
            </a:endParaRPr>
          </a:p>
        </p:txBody>
      </p:sp>
      <p:sp>
        <p:nvSpPr>
          <p:cNvPr id="8" name="TextBox 7">
            <a:extLst>
              <a:ext uri="{FF2B5EF4-FFF2-40B4-BE49-F238E27FC236}">
                <a16:creationId xmlns:a16="http://schemas.microsoft.com/office/drawing/2014/main" id="{0CA18CF8-FB9A-7B74-E7F8-F5EB66D50DA3}"/>
              </a:ext>
            </a:extLst>
          </p:cNvPr>
          <p:cNvSpPr txBox="1"/>
          <p:nvPr/>
        </p:nvSpPr>
        <p:spPr>
          <a:xfrm>
            <a:off x="574084" y="1424547"/>
            <a:ext cx="10194254" cy="5093702"/>
          </a:xfrm>
          <a:prstGeom prst="rect">
            <a:avLst/>
          </a:prstGeom>
          <a:noFill/>
        </p:spPr>
        <p:txBody>
          <a:bodyPr wrap="square">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1. Người có chí thì nên</a:t>
            </a:r>
          </a:p>
          <a:p>
            <a:pPr algn="just"/>
            <a:r>
              <a:rPr lang="vi-VN" sz="2500" b="0" i="0" dirty="0">
                <a:solidFill>
                  <a:srgbClr val="000000"/>
                </a:solidFill>
                <a:effectLst/>
                <a:latin typeface="Cambria" panose="02040503050406030204" pitchFamily="18" charset="0"/>
                <a:ea typeface="Cambria" panose="02040503050406030204" pitchFamily="18" charset="0"/>
              </a:rPr>
              <a:t>Nhà có nền thì vững.</a:t>
            </a:r>
          </a:p>
          <a:p>
            <a:pPr algn="just"/>
            <a:r>
              <a:rPr lang="vi-VN" sz="2500" b="0" i="0" dirty="0">
                <a:solidFill>
                  <a:srgbClr val="000000"/>
                </a:solidFill>
                <a:effectLst/>
                <a:latin typeface="Cambria" panose="02040503050406030204" pitchFamily="18" charset="0"/>
                <a:ea typeface="Cambria" panose="02040503050406030204" pitchFamily="18" charset="0"/>
              </a:rPr>
              <a:t>2. Có công mài sắt, có ngày nên kim.</a:t>
            </a:r>
          </a:p>
          <a:p>
            <a:pPr algn="just"/>
            <a:r>
              <a:rPr lang="vi-VN" sz="2500" b="0" i="0" dirty="0">
                <a:solidFill>
                  <a:srgbClr val="000000"/>
                </a:solidFill>
                <a:effectLst/>
                <a:latin typeface="Cambria" panose="02040503050406030204" pitchFamily="18" charset="0"/>
                <a:ea typeface="Cambria" panose="02040503050406030204" pitchFamily="18" charset="0"/>
              </a:rPr>
              <a:t>3. Lửa thử vàng, gian nan thử sức.</a:t>
            </a:r>
          </a:p>
          <a:p>
            <a:pPr algn="just"/>
            <a:r>
              <a:rPr lang="vi-VN" sz="2500" b="0" i="0" dirty="0">
                <a:solidFill>
                  <a:srgbClr val="000000"/>
                </a:solidFill>
                <a:effectLst/>
                <a:latin typeface="Cambria" panose="02040503050406030204" pitchFamily="18" charset="0"/>
                <a:ea typeface="Cambria" panose="02040503050406030204" pitchFamily="18" charset="0"/>
              </a:rPr>
              <a:t>4. Luyện mãi thành tài, miệt mài tất giỏi.</a:t>
            </a:r>
          </a:p>
          <a:p>
            <a:pPr algn="just"/>
            <a:r>
              <a:rPr lang="vi-VN" sz="2500" b="0" i="0" dirty="0">
                <a:solidFill>
                  <a:srgbClr val="000000"/>
                </a:solidFill>
                <a:effectLst/>
                <a:latin typeface="Cambria" panose="02040503050406030204" pitchFamily="18" charset="0"/>
                <a:ea typeface="Cambria" panose="02040503050406030204" pitchFamily="18" charset="0"/>
              </a:rPr>
              <a:t>5. Học hành vất vả, kết quả ngọt bùi.</a:t>
            </a:r>
          </a:p>
          <a:p>
            <a:pPr algn="just"/>
            <a:r>
              <a:rPr lang="vi-VN" sz="2500" b="0" i="0" dirty="0">
                <a:solidFill>
                  <a:srgbClr val="000000"/>
                </a:solidFill>
                <a:effectLst/>
                <a:latin typeface="Cambria" panose="02040503050406030204" pitchFamily="18" charset="0"/>
                <a:ea typeface="Cambria" panose="02040503050406030204" pitchFamily="18" charset="0"/>
              </a:rPr>
              <a:t>6. Thất bại là mẹ thành công.</a:t>
            </a:r>
          </a:p>
          <a:p>
            <a:pPr algn="just"/>
            <a:r>
              <a:rPr lang="vi-VN" sz="2500" b="0" i="0" dirty="0">
                <a:solidFill>
                  <a:srgbClr val="000000"/>
                </a:solidFill>
                <a:effectLst/>
                <a:latin typeface="Cambria" panose="02040503050406030204" pitchFamily="18" charset="0"/>
                <a:ea typeface="Cambria" panose="02040503050406030204" pitchFamily="18" charset="0"/>
              </a:rPr>
              <a:t>7. Thua keo này, bày keo khác.</a:t>
            </a:r>
          </a:p>
          <a:p>
            <a:pPr algn="just"/>
            <a:r>
              <a:rPr lang="vi-VN" sz="2500" b="0" i="0" dirty="0">
                <a:solidFill>
                  <a:srgbClr val="000000"/>
                </a:solidFill>
                <a:effectLst/>
                <a:latin typeface="Cambria" panose="02040503050406030204" pitchFamily="18" charset="0"/>
                <a:ea typeface="Cambria" panose="02040503050406030204" pitchFamily="18" charset="0"/>
              </a:rPr>
              <a:t>8. Thắng không kiêu, bại không nản.</a:t>
            </a:r>
          </a:p>
          <a:p>
            <a:pPr algn="just"/>
            <a:r>
              <a:rPr lang="vi-VN" sz="2500" b="0" i="0" dirty="0">
                <a:solidFill>
                  <a:srgbClr val="000000"/>
                </a:solidFill>
                <a:effectLst/>
                <a:latin typeface="Cambria" panose="02040503050406030204" pitchFamily="18" charset="0"/>
                <a:ea typeface="Cambria" panose="02040503050406030204" pitchFamily="18" charset="0"/>
              </a:rPr>
              <a:t>9. Chớ thấy sóng cả mà ngã tay chèo.</a:t>
            </a:r>
          </a:p>
          <a:p>
            <a:pPr algn="just"/>
            <a:r>
              <a:rPr lang="vi-VN" sz="2500" b="0" i="0" dirty="0">
                <a:solidFill>
                  <a:srgbClr val="000000"/>
                </a:solidFill>
                <a:effectLst/>
                <a:latin typeface="Cambria" panose="02040503050406030204" pitchFamily="18" charset="0"/>
                <a:ea typeface="Cambria" panose="02040503050406030204" pitchFamily="18" charset="0"/>
              </a:rPr>
              <a:t>10. Ngọc kia chuốt mãi cũng tròn,</a:t>
            </a:r>
          </a:p>
          <a:p>
            <a:pPr algn="just"/>
            <a:r>
              <a:rPr lang="vi-VN" sz="2500" b="0" i="0" dirty="0">
                <a:solidFill>
                  <a:srgbClr val="000000"/>
                </a:solidFill>
                <a:effectLst/>
                <a:latin typeface="Cambria" panose="02040503050406030204" pitchFamily="18" charset="0"/>
                <a:ea typeface="Cambria" panose="02040503050406030204" pitchFamily="18" charset="0"/>
              </a:rPr>
              <a:t>Sắt kia mài mãi cũng còn nên kim.</a:t>
            </a:r>
          </a:p>
          <a:p>
            <a:pPr algn="r"/>
            <a:r>
              <a:rPr lang="vi-VN" sz="2500" b="0" i="0" dirty="0">
                <a:solidFill>
                  <a:srgbClr val="000000"/>
                </a:solidFill>
                <a:effectLst/>
                <a:latin typeface="Cambria" panose="02040503050406030204" pitchFamily="18" charset="0"/>
                <a:ea typeface="Cambria" panose="02040503050406030204" pitchFamily="18" charset="0"/>
              </a:rPr>
              <a:t>Tục ngữ Việt Nam</a:t>
            </a:r>
          </a:p>
        </p:txBody>
      </p:sp>
      <p:pic>
        <p:nvPicPr>
          <p:cNvPr id="10" name="Picture 9" descr="A cartoon of a child in a boat&#10;&#10;Description automatically generated">
            <a:extLst>
              <a:ext uri="{FF2B5EF4-FFF2-40B4-BE49-F238E27FC236}">
                <a16:creationId xmlns:a16="http://schemas.microsoft.com/office/drawing/2014/main" id="{CB853F54-2DCE-B621-6F41-BFC358CF57F3}"/>
              </a:ext>
            </a:extLst>
          </p:cNvPr>
          <p:cNvPicPr>
            <a:picLocks noChangeAspect="1"/>
          </p:cNvPicPr>
          <p:nvPr/>
        </p:nvPicPr>
        <p:blipFill>
          <a:blip r:embed="rId2">
            <a:extLst>
              <a:ext uri="{28A0092B-C50C-407E-A947-70E740481C1C}">
                <a14:useLocalDpi xmlns:a14="http://schemas.microsoft.com/office/drawing/2010/main" val="0"/>
              </a:ext>
            </a:extLst>
          </a:blip>
          <a:srcRect l="55594" t="16866" r="661" b="16867"/>
          <a:stretch/>
        </p:blipFill>
        <p:spPr>
          <a:xfrm>
            <a:off x="6707123" y="1216575"/>
            <a:ext cx="4379267" cy="4516290"/>
          </a:xfrm>
          <a:prstGeom prst="rect">
            <a:avLst/>
          </a:prstGeom>
        </p:spPr>
      </p:pic>
    </p:spTree>
    <p:extLst>
      <p:ext uri="{BB962C8B-B14F-4D97-AF65-F5344CB8AC3E}">
        <p14:creationId xmlns:p14="http://schemas.microsoft.com/office/powerpoint/2010/main" val="16633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7" name="Group 6">
            <a:extLst>
              <a:ext uri="{FF2B5EF4-FFF2-40B4-BE49-F238E27FC236}">
                <a16:creationId xmlns:a16="http://schemas.microsoft.com/office/drawing/2014/main" id="{BB021D28-575E-BF24-1B82-33680535F6DA}"/>
              </a:ext>
            </a:extLst>
          </p:cNvPr>
          <p:cNvGrpSpPr/>
          <p:nvPr/>
        </p:nvGrpSpPr>
        <p:grpSpPr>
          <a:xfrm>
            <a:off x="2661696" y="210312"/>
            <a:ext cx="5531922" cy="1760619"/>
            <a:chOff x="2661696" y="210312"/>
            <a:chExt cx="5531922" cy="1760619"/>
          </a:xfrm>
        </p:grpSpPr>
        <p:sp>
          <p:nvSpPr>
            <p:cNvPr id="2" name="Freeform 6">
              <a:extLst>
                <a:ext uri="{FF2B5EF4-FFF2-40B4-BE49-F238E27FC236}">
                  <a16:creationId xmlns:a16="http://schemas.microsoft.com/office/drawing/2014/main" id="{FF3E77B8-C266-F68B-D041-C58AB6B264F5}"/>
                </a:ext>
              </a:extLst>
            </p:cNvPr>
            <p:cNvSpPr/>
            <p:nvPr/>
          </p:nvSpPr>
          <p:spPr>
            <a:xfrm>
              <a:off x="2661696" y="715734"/>
              <a:ext cx="4649420" cy="1220473"/>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208DCA10-2DA4-08A7-6196-89A860395DC9}"/>
                </a:ext>
              </a:extLst>
            </p:cNvPr>
            <p:cNvPicPr>
              <a:picLocks noChangeAspect="1"/>
            </p:cNvPicPr>
            <p:nvPr/>
          </p:nvPicPr>
          <p:blipFill>
            <a:blip r:embed="rId4"/>
            <a:stretch>
              <a:fillRect/>
            </a:stretch>
          </p:blipFill>
          <p:spPr>
            <a:xfrm>
              <a:off x="6428614" y="210312"/>
              <a:ext cx="1765004" cy="1760619"/>
            </a:xfrm>
            <a:prstGeom prst="rect">
              <a:avLst/>
            </a:prstGeom>
          </p:spPr>
        </p:pic>
        <p:sp>
          <p:nvSpPr>
            <p:cNvPr id="5" name="TextBox 4">
              <a:extLst>
                <a:ext uri="{FF2B5EF4-FFF2-40B4-BE49-F238E27FC236}">
                  <a16:creationId xmlns:a16="http://schemas.microsoft.com/office/drawing/2014/main" id="{A213FAB9-CB3F-1447-A229-C955CCDD6BF9}"/>
                </a:ext>
              </a:extLst>
            </p:cNvPr>
            <p:cNvSpPr txBox="1"/>
            <p:nvPr/>
          </p:nvSpPr>
          <p:spPr>
            <a:xfrm>
              <a:off x="2725888" y="1033582"/>
              <a:ext cx="4112023" cy="584775"/>
            </a:xfrm>
            <a:prstGeom prst="rect">
              <a:avLst/>
            </a:prstGeom>
            <a:noFill/>
          </p:spPr>
          <p:txBody>
            <a:bodyPr wrap="none" rtlCol="0">
              <a:spAutoFit/>
            </a:bodyPr>
            <a:lstStyle/>
            <a:p>
              <a:r>
                <a:rPr lang="en-GB" sz="3200" dirty="0" err="1">
                  <a:solidFill>
                    <a:schemeClr val="accent1"/>
                  </a:solidFill>
                  <a:latin typeface="iCiel Pony" panose="02000000000000000000" pitchFamily="2" charset="-93"/>
                </a:rPr>
                <a:t>Lưu</a:t>
              </a:r>
              <a:r>
                <a:rPr lang="en-GB" sz="3200" dirty="0">
                  <a:solidFill>
                    <a:schemeClr val="accent1"/>
                  </a:solidFill>
                  <a:latin typeface="iCiel Pony" panose="02000000000000000000" pitchFamily="2" charset="-93"/>
                </a:rPr>
                <a:t> ý </a:t>
              </a:r>
              <a:r>
                <a:rPr lang="en-GB" sz="3200" dirty="0" err="1">
                  <a:solidFill>
                    <a:schemeClr val="accent1"/>
                  </a:solidFill>
                  <a:latin typeface="iCiel Pony" panose="02000000000000000000" pitchFamily="2" charset="-93"/>
                </a:rPr>
                <a:t>giọng</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đọc</a:t>
              </a:r>
              <a:r>
                <a:rPr lang="en-GB" sz="3200" dirty="0">
                  <a:solidFill>
                    <a:schemeClr val="accent1"/>
                  </a:solidFill>
                  <a:latin typeface="iCiel Pony" panose="02000000000000000000" pitchFamily="2" charset="-93"/>
                </a:rPr>
                <a:t> </a:t>
              </a:r>
              <a:r>
                <a:rPr lang="en-GB" sz="3200" dirty="0" err="1">
                  <a:solidFill>
                    <a:schemeClr val="accent1"/>
                  </a:solidFill>
                  <a:latin typeface="iCiel Pony" panose="02000000000000000000" pitchFamily="2" charset="-93"/>
                </a:rPr>
                <a:t>bài</a:t>
              </a:r>
              <a:endParaRPr lang="vi-VN" sz="3200" dirty="0">
                <a:solidFill>
                  <a:schemeClr val="accent1"/>
                </a:solidFill>
                <a:latin typeface="iCiel Pony" panose="02000000000000000000" pitchFamily="2" charset="-93"/>
              </a:endParaRPr>
            </a:p>
          </p:txBody>
        </p:sp>
      </p:grpSp>
      <p:sp>
        <p:nvSpPr>
          <p:cNvPr id="9" name="Rectangle: Rounded Corners 8">
            <a:extLst>
              <a:ext uri="{FF2B5EF4-FFF2-40B4-BE49-F238E27FC236}">
                <a16:creationId xmlns:a16="http://schemas.microsoft.com/office/drawing/2014/main" id="{3DA1B8A7-1263-339D-F471-D8460A614FA1}"/>
              </a:ext>
            </a:extLst>
          </p:cNvPr>
          <p:cNvSpPr/>
          <p:nvPr/>
        </p:nvSpPr>
        <p:spPr>
          <a:xfrm>
            <a:off x="879348" y="2078971"/>
            <a:ext cx="10433304" cy="3488037"/>
          </a:xfrm>
          <a:custGeom>
            <a:avLst/>
            <a:gdLst>
              <a:gd name="connsiteX0" fmla="*/ 0 w 10433304"/>
              <a:gd name="connsiteY0" fmla="*/ 581351 h 3488037"/>
              <a:gd name="connsiteX1" fmla="*/ 581351 w 10433304"/>
              <a:gd name="connsiteY1" fmla="*/ 0 h 3488037"/>
              <a:gd name="connsiteX2" fmla="*/ 1058125 w 10433304"/>
              <a:gd name="connsiteY2" fmla="*/ 0 h 3488037"/>
              <a:gd name="connsiteX3" fmla="*/ 1813017 w 10433304"/>
              <a:gd name="connsiteY3" fmla="*/ 0 h 3488037"/>
              <a:gd name="connsiteX4" fmla="*/ 2197084 w 10433304"/>
              <a:gd name="connsiteY4" fmla="*/ 0 h 3488037"/>
              <a:gd name="connsiteX5" fmla="*/ 2673858 w 10433304"/>
              <a:gd name="connsiteY5" fmla="*/ 0 h 3488037"/>
              <a:gd name="connsiteX6" fmla="*/ 3057926 w 10433304"/>
              <a:gd name="connsiteY6" fmla="*/ 0 h 3488037"/>
              <a:gd name="connsiteX7" fmla="*/ 3627406 w 10433304"/>
              <a:gd name="connsiteY7" fmla="*/ 0 h 3488037"/>
              <a:gd name="connsiteX8" fmla="*/ 4011474 w 10433304"/>
              <a:gd name="connsiteY8" fmla="*/ 0 h 3488037"/>
              <a:gd name="connsiteX9" fmla="*/ 4488248 w 10433304"/>
              <a:gd name="connsiteY9" fmla="*/ 0 h 3488037"/>
              <a:gd name="connsiteX10" fmla="*/ 4965021 w 10433304"/>
              <a:gd name="connsiteY10" fmla="*/ 0 h 3488037"/>
              <a:gd name="connsiteX11" fmla="*/ 5441795 w 10433304"/>
              <a:gd name="connsiteY11" fmla="*/ 0 h 3488037"/>
              <a:gd name="connsiteX12" fmla="*/ 6011275 w 10433304"/>
              <a:gd name="connsiteY12" fmla="*/ 0 h 3488037"/>
              <a:gd name="connsiteX13" fmla="*/ 6488049 w 10433304"/>
              <a:gd name="connsiteY13" fmla="*/ 0 h 3488037"/>
              <a:gd name="connsiteX14" fmla="*/ 7057529 w 10433304"/>
              <a:gd name="connsiteY14" fmla="*/ 0 h 3488037"/>
              <a:gd name="connsiteX15" fmla="*/ 7812421 w 10433304"/>
              <a:gd name="connsiteY15" fmla="*/ 0 h 3488037"/>
              <a:gd name="connsiteX16" fmla="*/ 8660018 w 10433304"/>
              <a:gd name="connsiteY16" fmla="*/ 0 h 3488037"/>
              <a:gd name="connsiteX17" fmla="*/ 9851953 w 10433304"/>
              <a:gd name="connsiteY17" fmla="*/ 0 h 3488037"/>
              <a:gd name="connsiteX18" fmla="*/ 10433304 w 10433304"/>
              <a:gd name="connsiteY18" fmla="*/ 581351 h 3488037"/>
              <a:gd name="connsiteX19" fmla="*/ 10433304 w 10433304"/>
              <a:gd name="connsiteY19" fmla="*/ 1162685 h 3488037"/>
              <a:gd name="connsiteX20" fmla="*/ 10433304 w 10433304"/>
              <a:gd name="connsiteY20" fmla="*/ 1767272 h 3488037"/>
              <a:gd name="connsiteX21" fmla="*/ 10433304 w 10433304"/>
              <a:gd name="connsiteY21" fmla="*/ 2278846 h 3488037"/>
              <a:gd name="connsiteX22" fmla="*/ 10433304 w 10433304"/>
              <a:gd name="connsiteY22" fmla="*/ 2906686 h 3488037"/>
              <a:gd name="connsiteX23" fmla="*/ 9851953 w 10433304"/>
              <a:gd name="connsiteY23" fmla="*/ 3488037 h 3488037"/>
              <a:gd name="connsiteX24" fmla="*/ 9097061 w 10433304"/>
              <a:gd name="connsiteY24" fmla="*/ 3488037 h 3488037"/>
              <a:gd name="connsiteX25" fmla="*/ 8342169 w 10433304"/>
              <a:gd name="connsiteY25" fmla="*/ 3488037 h 3488037"/>
              <a:gd name="connsiteX26" fmla="*/ 7958101 w 10433304"/>
              <a:gd name="connsiteY26" fmla="*/ 3488037 h 3488037"/>
              <a:gd name="connsiteX27" fmla="*/ 7481328 w 10433304"/>
              <a:gd name="connsiteY27" fmla="*/ 3488037 h 3488037"/>
              <a:gd name="connsiteX28" fmla="*/ 7097260 w 10433304"/>
              <a:gd name="connsiteY28" fmla="*/ 3488037 h 3488037"/>
              <a:gd name="connsiteX29" fmla="*/ 6527780 w 10433304"/>
              <a:gd name="connsiteY29" fmla="*/ 3488037 h 3488037"/>
              <a:gd name="connsiteX30" fmla="*/ 5772888 w 10433304"/>
              <a:gd name="connsiteY30" fmla="*/ 3488037 h 3488037"/>
              <a:gd name="connsiteX31" fmla="*/ 5296114 w 10433304"/>
              <a:gd name="connsiteY31" fmla="*/ 3488037 h 3488037"/>
              <a:gd name="connsiteX32" fmla="*/ 4726634 w 10433304"/>
              <a:gd name="connsiteY32" fmla="*/ 3488037 h 3488037"/>
              <a:gd name="connsiteX33" fmla="*/ 4249861 w 10433304"/>
              <a:gd name="connsiteY33" fmla="*/ 3488037 h 3488037"/>
              <a:gd name="connsiteX34" fmla="*/ 3587675 w 10433304"/>
              <a:gd name="connsiteY34" fmla="*/ 3488037 h 3488037"/>
              <a:gd name="connsiteX35" fmla="*/ 2740077 w 10433304"/>
              <a:gd name="connsiteY35" fmla="*/ 3488037 h 3488037"/>
              <a:gd name="connsiteX36" fmla="*/ 2077891 w 10433304"/>
              <a:gd name="connsiteY36" fmla="*/ 3488037 h 3488037"/>
              <a:gd name="connsiteX37" fmla="*/ 1415705 w 10433304"/>
              <a:gd name="connsiteY37" fmla="*/ 3488037 h 3488037"/>
              <a:gd name="connsiteX38" fmla="*/ 581351 w 10433304"/>
              <a:gd name="connsiteY38" fmla="*/ 3488037 h 3488037"/>
              <a:gd name="connsiteX39" fmla="*/ 0 w 10433304"/>
              <a:gd name="connsiteY39" fmla="*/ 2906686 h 3488037"/>
              <a:gd name="connsiteX40" fmla="*/ 0 w 10433304"/>
              <a:gd name="connsiteY40" fmla="*/ 2371859 h 3488037"/>
              <a:gd name="connsiteX41" fmla="*/ 0 w 10433304"/>
              <a:gd name="connsiteY41" fmla="*/ 1813779 h 3488037"/>
              <a:gd name="connsiteX42" fmla="*/ 0 w 10433304"/>
              <a:gd name="connsiteY42" fmla="*/ 1232445 h 3488037"/>
              <a:gd name="connsiteX43" fmla="*/ 0 w 10433304"/>
              <a:gd name="connsiteY43" fmla="*/ 581351 h 3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33304" h="3488037" fill="none" extrusionOk="0">
                <a:moveTo>
                  <a:pt x="0" y="581351"/>
                </a:moveTo>
                <a:cubicBezTo>
                  <a:pt x="16016" y="262109"/>
                  <a:pt x="267312" y="26322"/>
                  <a:pt x="581351" y="0"/>
                </a:cubicBezTo>
                <a:cubicBezTo>
                  <a:pt x="689435" y="-484"/>
                  <a:pt x="952972" y="-21257"/>
                  <a:pt x="1058125" y="0"/>
                </a:cubicBezTo>
                <a:cubicBezTo>
                  <a:pt x="1163278" y="21257"/>
                  <a:pt x="1620798" y="27114"/>
                  <a:pt x="1813017" y="0"/>
                </a:cubicBezTo>
                <a:cubicBezTo>
                  <a:pt x="2005236" y="-27114"/>
                  <a:pt x="2045706" y="-5885"/>
                  <a:pt x="2197084" y="0"/>
                </a:cubicBezTo>
                <a:cubicBezTo>
                  <a:pt x="2348462" y="5885"/>
                  <a:pt x="2547571" y="2388"/>
                  <a:pt x="2673858" y="0"/>
                </a:cubicBezTo>
                <a:cubicBezTo>
                  <a:pt x="2800145" y="-2388"/>
                  <a:pt x="2943687" y="4935"/>
                  <a:pt x="3057926" y="0"/>
                </a:cubicBezTo>
                <a:cubicBezTo>
                  <a:pt x="3172165" y="-4935"/>
                  <a:pt x="3411378" y="-5351"/>
                  <a:pt x="3627406" y="0"/>
                </a:cubicBezTo>
                <a:cubicBezTo>
                  <a:pt x="3843434" y="5351"/>
                  <a:pt x="3819706" y="18554"/>
                  <a:pt x="4011474" y="0"/>
                </a:cubicBezTo>
                <a:cubicBezTo>
                  <a:pt x="4203242" y="-18554"/>
                  <a:pt x="4267295" y="-16758"/>
                  <a:pt x="4488248" y="0"/>
                </a:cubicBezTo>
                <a:cubicBezTo>
                  <a:pt x="4709201" y="16758"/>
                  <a:pt x="4826023" y="-871"/>
                  <a:pt x="4965021" y="0"/>
                </a:cubicBezTo>
                <a:cubicBezTo>
                  <a:pt x="5104019" y="871"/>
                  <a:pt x="5336274" y="-15214"/>
                  <a:pt x="5441795" y="0"/>
                </a:cubicBezTo>
                <a:cubicBezTo>
                  <a:pt x="5547316" y="15214"/>
                  <a:pt x="5869262" y="8310"/>
                  <a:pt x="6011275" y="0"/>
                </a:cubicBezTo>
                <a:cubicBezTo>
                  <a:pt x="6153288" y="-8310"/>
                  <a:pt x="6313216" y="-8396"/>
                  <a:pt x="6488049" y="0"/>
                </a:cubicBezTo>
                <a:cubicBezTo>
                  <a:pt x="6662882" y="8396"/>
                  <a:pt x="6799541" y="18647"/>
                  <a:pt x="7057529" y="0"/>
                </a:cubicBezTo>
                <a:cubicBezTo>
                  <a:pt x="7315517" y="-18647"/>
                  <a:pt x="7631633" y="29456"/>
                  <a:pt x="7812421" y="0"/>
                </a:cubicBezTo>
                <a:cubicBezTo>
                  <a:pt x="7993209" y="-29456"/>
                  <a:pt x="8283704" y="3272"/>
                  <a:pt x="8660018" y="0"/>
                </a:cubicBezTo>
                <a:cubicBezTo>
                  <a:pt x="9036332" y="-3272"/>
                  <a:pt x="9389580" y="54628"/>
                  <a:pt x="9851953" y="0"/>
                </a:cubicBezTo>
                <a:cubicBezTo>
                  <a:pt x="10117985" y="-39246"/>
                  <a:pt x="10460901" y="231729"/>
                  <a:pt x="10433304" y="581351"/>
                </a:cubicBezTo>
                <a:cubicBezTo>
                  <a:pt x="10440058" y="845848"/>
                  <a:pt x="10460658" y="919023"/>
                  <a:pt x="10433304" y="1162685"/>
                </a:cubicBezTo>
                <a:cubicBezTo>
                  <a:pt x="10405950" y="1406347"/>
                  <a:pt x="10409932" y="1574153"/>
                  <a:pt x="10433304" y="1767272"/>
                </a:cubicBezTo>
                <a:cubicBezTo>
                  <a:pt x="10456676" y="1960391"/>
                  <a:pt x="10432325" y="2053046"/>
                  <a:pt x="10433304" y="2278846"/>
                </a:cubicBezTo>
                <a:cubicBezTo>
                  <a:pt x="10434283" y="2504646"/>
                  <a:pt x="10416368" y="2722898"/>
                  <a:pt x="10433304" y="2906686"/>
                </a:cubicBezTo>
                <a:cubicBezTo>
                  <a:pt x="10409477" y="3297078"/>
                  <a:pt x="10203307" y="3527868"/>
                  <a:pt x="9851953" y="3488037"/>
                </a:cubicBezTo>
                <a:cubicBezTo>
                  <a:pt x="9681287" y="3514014"/>
                  <a:pt x="9342483" y="3515130"/>
                  <a:pt x="9097061" y="3488037"/>
                </a:cubicBezTo>
                <a:cubicBezTo>
                  <a:pt x="8851639" y="3460944"/>
                  <a:pt x="8586523" y="3461624"/>
                  <a:pt x="8342169" y="3488037"/>
                </a:cubicBezTo>
                <a:cubicBezTo>
                  <a:pt x="8097815" y="3514450"/>
                  <a:pt x="8053578" y="3481322"/>
                  <a:pt x="7958101" y="3488037"/>
                </a:cubicBezTo>
                <a:cubicBezTo>
                  <a:pt x="7862624" y="3494752"/>
                  <a:pt x="7664815" y="3474585"/>
                  <a:pt x="7481328" y="3488037"/>
                </a:cubicBezTo>
                <a:cubicBezTo>
                  <a:pt x="7297841" y="3501489"/>
                  <a:pt x="7267091" y="3473612"/>
                  <a:pt x="7097260" y="3488037"/>
                </a:cubicBezTo>
                <a:cubicBezTo>
                  <a:pt x="6927429" y="3502462"/>
                  <a:pt x="6756267" y="3460766"/>
                  <a:pt x="6527780" y="3488037"/>
                </a:cubicBezTo>
                <a:cubicBezTo>
                  <a:pt x="6299293" y="3515308"/>
                  <a:pt x="5959699" y="3474892"/>
                  <a:pt x="5772888" y="3488037"/>
                </a:cubicBezTo>
                <a:cubicBezTo>
                  <a:pt x="5586077" y="3501182"/>
                  <a:pt x="5525679" y="3470278"/>
                  <a:pt x="5296114" y="3488037"/>
                </a:cubicBezTo>
                <a:cubicBezTo>
                  <a:pt x="5066549" y="3505796"/>
                  <a:pt x="4989508" y="3494918"/>
                  <a:pt x="4726634" y="3488037"/>
                </a:cubicBezTo>
                <a:cubicBezTo>
                  <a:pt x="4463760" y="3481156"/>
                  <a:pt x="4415585" y="3487913"/>
                  <a:pt x="4249861" y="3488037"/>
                </a:cubicBezTo>
                <a:cubicBezTo>
                  <a:pt x="4084137" y="3488161"/>
                  <a:pt x="3796510" y="3486770"/>
                  <a:pt x="3587675" y="3488037"/>
                </a:cubicBezTo>
                <a:cubicBezTo>
                  <a:pt x="3378840" y="3489304"/>
                  <a:pt x="3048400" y="3473106"/>
                  <a:pt x="2740077" y="3488037"/>
                </a:cubicBezTo>
                <a:cubicBezTo>
                  <a:pt x="2431754" y="3502968"/>
                  <a:pt x="2216336" y="3507205"/>
                  <a:pt x="2077891" y="3488037"/>
                </a:cubicBezTo>
                <a:cubicBezTo>
                  <a:pt x="1939446" y="3468869"/>
                  <a:pt x="1653011" y="3514020"/>
                  <a:pt x="1415705" y="3488037"/>
                </a:cubicBezTo>
                <a:cubicBezTo>
                  <a:pt x="1178399" y="3462054"/>
                  <a:pt x="900809" y="3490287"/>
                  <a:pt x="581351" y="3488037"/>
                </a:cubicBezTo>
                <a:cubicBezTo>
                  <a:pt x="233282" y="3548033"/>
                  <a:pt x="-72082" y="3249280"/>
                  <a:pt x="0" y="2906686"/>
                </a:cubicBezTo>
                <a:cubicBezTo>
                  <a:pt x="-12028" y="2731897"/>
                  <a:pt x="5300" y="2557507"/>
                  <a:pt x="0" y="2371859"/>
                </a:cubicBezTo>
                <a:cubicBezTo>
                  <a:pt x="-5300" y="2186211"/>
                  <a:pt x="-10277" y="1977696"/>
                  <a:pt x="0" y="1813779"/>
                </a:cubicBezTo>
                <a:cubicBezTo>
                  <a:pt x="10277" y="1649862"/>
                  <a:pt x="-7784" y="1355097"/>
                  <a:pt x="0" y="1232445"/>
                </a:cubicBezTo>
                <a:cubicBezTo>
                  <a:pt x="7784" y="1109793"/>
                  <a:pt x="11301" y="744136"/>
                  <a:pt x="0" y="581351"/>
                </a:cubicBezTo>
                <a:close/>
              </a:path>
              <a:path w="10433304" h="3488037" stroke="0" extrusionOk="0">
                <a:moveTo>
                  <a:pt x="0" y="581351"/>
                </a:moveTo>
                <a:cubicBezTo>
                  <a:pt x="17168" y="269241"/>
                  <a:pt x="265700" y="-9401"/>
                  <a:pt x="581351" y="0"/>
                </a:cubicBezTo>
                <a:cubicBezTo>
                  <a:pt x="793386" y="1568"/>
                  <a:pt x="993654" y="10558"/>
                  <a:pt x="1243537" y="0"/>
                </a:cubicBezTo>
                <a:cubicBezTo>
                  <a:pt x="1493420" y="-10558"/>
                  <a:pt x="1474927" y="1201"/>
                  <a:pt x="1627605" y="0"/>
                </a:cubicBezTo>
                <a:cubicBezTo>
                  <a:pt x="1780283" y="-1201"/>
                  <a:pt x="2154503" y="-27722"/>
                  <a:pt x="2289791" y="0"/>
                </a:cubicBezTo>
                <a:cubicBezTo>
                  <a:pt x="2425079" y="27722"/>
                  <a:pt x="2668448" y="-23639"/>
                  <a:pt x="2859270" y="0"/>
                </a:cubicBezTo>
                <a:cubicBezTo>
                  <a:pt x="3050092" y="23639"/>
                  <a:pt x="3254932" y="18077"/>
                  <a:pt x="3521456" y="0"/>
                </a:cubicBezTo>
                <a:cubicBezTo>
                  <a:pt x="3787980" y="-18077"/>
                  <a:pt x="4047235" y="-4152"/>
                  <a:pt x="4183642" y="0"/>
                </a:cubicBezTo>
                <a:cubicBezTo>
                  <a:pt x="4320049" y="4152"/>
                  <a:pt x="4483757" y="10071"/>
                  <a:pt x="4753122" y="0"/>
                </a:cubicBezTo>
                <a:cubicBezTo>
                  <a:pt x="5022487" y="-10071"/>
                  <a:pt x="4946190" y="14434"/>
                  <a:pt x="5137190" y="0"/>
                </a:cubicBezTo>
                <a:cubicBezTo>
                  <a:pt x="5328190" y="-14434"/>
                  <a:pt x="5428596" y="4924"/>
                  <a:pt x="5521257" y="0"/>
                </a:cubicBezTo>
                <a:cubicBezTo>
                  <a:pt x="5613918" y="-4924"/>
                  <a:pt x="5909618" y="-465"/>
                  <a:pt x="6090737" y="0"/>
                </a:cubicBezTo>
                <a:cubicBezTo>
                  <a:pt x="6271856" y="465"/>
                  <a:pt x="6523824" y="24118"/>
                  <a:pt x="6938335" y="0"/>
                </a:cubicBezTo>
                <a:cubicBezTo>
                  <a:pt x="7352846" y="-24118"/>
                  <a:pt x="7494779" y="20625"/>
                  <a:pt x="7693227" y="0"/>
                </a:cubicBezTo>
                <a:cubicBezTo>
                  <a:pt x="7891675" y="-20625"/>
                  <a:pt x="8132989" y="8176"/>
                  <a:pt x="8448119" y="0"/>
                </a:cubicBezTo>
                <a:cubicBezTo>
                  <a:pt x="8763249" y="-8176"/>
                  <a:pt x="8888080" y="-21494"/>
                  <a:pt x="9110305" y="0"/>
                </a:cubicBezTo>
                <a:cubicBezTo>
                  <a:pt x="9332530" y="21494"/>
                  <a:pt x="9544646" y="33214"/>
                  <a:pt x="9851953" y="0"/>
                </a:cubicBezTo>
                <a:cubicBezTo>
                  <a:pt x="10138176" y="-10780"/>
                  <a:pt x="10360936" y="268209"/>
                  <a:pt x="10433304" y="581351"/>
                </a:cubicBezTo>
                <a:cubicBezTo>
                  <a:pt x="10430441" y="763694"/>
                  <a:pt x="10450560" y="956465"/>
                  <a:pt x="10433304" y="1185938"/>
                </a:cubicBezTo>
                <a:cubicBezTo>
                  <a:pt x="10416048" y="1415411"/>
                  <a:pt x="10435866" y="1543981"/>
                  <a:pt x="10433304" y="1744019"/>
                </a:cubicBezTo>
                <a:cubicBezTo>
                  <a:pt x="10430742" y="1944057"/>
                  <a:pt x="10409937" y="2123518"/>
                  <a:pt x="10433304" y="2255592"/>
                </a:cubicBezTo>
                <a:cubicBezTo>
                  <a:pt x="10456671" y="2387666"/>
                  <a:pt x="10402079" y="2730628"/>
                  <a:pt x="10433304" y="2906686"/>
                </a:cubicBezTo>
                <a:cubicBezTo>
                  <a:pt x="10456964" y="3264014"/>
                  <a:pt x="10161755" y="3514256"/>
                  <a:pt x="9851953" y="3488037"/>
                </a:cubicBezTo>
                <a:cubicBezTo>
                  <a:pt x="9762729" y="3471238"/>
                  <a:pt x="9597692" y="3482483"/>
                  <a:pt x="9467885" y="3488037"/>
                </a:cubicBezTo>
                <a:cubicBezTo>
                  <a:pt x="9338078" y="3493591"/>
                  <a:pt x="8812426" y="3509109"/>
                  <a:pt x="8620287" y="3488037"/>
                </a:cubicBezTo>
                <a:cubicBezTo>
                  <a:pt x="8428148" y="3466965"/>
                  <a:pt x="8052461" y="3465619"/>
                  <a:pt x="7772689" y="3488037"/>
                </a:cubicBezTo>
                <a:cubicBezTo>
                  <a:pt x="7492917" y="3510455"/>
                  <a:pt x="7472270" y="3501006"/>
                  <a:pt x="7295916" y="3488037"/>
                </a:cubicBezTo>
                <a:cubicBezTo>
                  <a:pt x="7119562" y="3475068"/>
                  <a:pt x="6684395" y="3519485"/>
                  <a:pt x="6448318" y="3488037"/>
                </a:cubicBezTo>
                <a:cubicBezTo>
                  <a:pt x="6212241" y="3456589"/>
                  <a:pt x="6157040" y="3493932"/>
                  <a:pt x="6064250" y="3488037"/>
                </a:cubicBezTo>
                <a:cubicBezTo>
                  <a:pt x="5971460" y="3482142"/>
                  <a:pt x="5590172" y="3453967"/>
                  <a:pt x="5216652" y="3488037"/>
                </a:cubicBezTo>
                <a:cubicBezTo>
                  <a:pt x="4843132" y="3522107"/>
                  <a:pt x="4773239" y="3520743"/>
                  <a:pt x="4461760" y="3488037"/>
                </a:cubicBezTo>
                <a:cubicBezTo>
                  <a:pt x="4150281" y="3455331"/>
                  <a:pt x="4082495" y="3488271"/>
                  <a:pt x="3892280" y="3488037"/>
                </a:cubicBezTo>
                <a:cubicBezTo>
                  <a:pt x="3702065" y="3487803"/>
                  <a:pt x="3384905" y="3470212"/>
                  <a:pt x="3230094" y="3488037"/>
                </a:cubicBezTo>
                <a:cubicBezTo>
                  <a:pt x="3075283" y="3505862"/>
                  <a:pt x="3014431" y="3483696"/>
                  <a:pt x="2846027" y="3488037"/>
                </a:cubicBezTo>
                <a:cubicBezTo>
                  <a:pt x="2677623" y="3492378"/>
                  <a:pt x="2636339" y="3496360"/>
                  <a:pt x="2461959" y="3488037"/>
                </a:cubicBezTo>
                <a:cubicBezTo>
                  <a:pt x="2287579" y="3479714"/>
                  <a:pt x="1982840" y="3529831"/>
                  <a:pt x="1614361" y="3488037"/>
                </a:cubicBezTo>
                <a:cubicBezTo>
                  <a:pt x="1245882" y="3446243"/>
                  <a:pt x="910873" y="3491455"/>
                  <a:pt x="581351" y="3488037"/>
                </a:cubicBezTo>
                <a:cubicBezTo>
                  <a:pt x="252052" y="3491549"/>
                  <a:pt x="-75395" y="3246216"/>
                  <a:pt x="0" y="2906686"/>
                </a:cubicBezTo>
                <a:cubicBezTo>
                  <a:pt x="6529" y="2741295"/>
                  <a:pt x="-2785" y="2481760"/>
                  <a:pt x="0" y="2348606"/>
                </a:cubicBezTo>
                <a:cubicBezTo>
                  <a:pt x="2785" y="2215452"/>
                  <a:pt x="-24546" y="1930795"/>
                  <a:pt x="0" y="1813779"/>
                </a:cubicBezTo>
                <a:cubicBezTo>
                  <a:pt x="24546" y="1696763"/>
                  <a:pt x="12907" y="1459425"/>
                  <a:pt x="0" y="1278952"/>
                </a:cubicBezTo>
                <a:cubicBezTo>
                  <a:pt x="-12907" y="1098479"/>
                  <a:pt x="17729" y="897391"/>
                  <a:pt x="0" y="581351"/>
                </a:cubicBezTo>
                <a:close/>
              </a:path>
            </a:pathLst>
          </a:custGeom>
          <a:ln w="76200">
            <a:solidFill>
              <a:srgbClr val="B4DA8D"/>
            </a:solidFill>
            <a:prstDash val="sysDash"/>
            <a:extLst>
              <a:ext uri="{C807C97D-BFC1-408E-A445-0C87EB9F89A2}">
                <ask:lineSketchStyleProps xmlns:ask="http://schemas.microsoft.com/office/drawing/2018/sketchyshapes" sd="294000696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400">
                <a:latin typeface="Cambria" panose="02040503050406030204" pitchFamily="18" charset="0"/>
                <a:ea typeface="Cambria" panose="02040503050406030204" pitchFamily="18" charset="0"/>
              </a:rPr>
              <a:t>Ngắt hơi cuối mỗi dòng và ở dấu câu. Giọng đọc rõ ràng, mạch lạc, dứt khoát...</a:t>
            </a:r>
          </a:p>
        </p:txBody>
      </p:sp>
    </p:spTree>
    <p:extLst>
      <p:ext uri="{BB962C8B-B14F-4D97-AF65-F5344CB8AC3E}">
        <p14:creationId xmlns:p14="http://schemas.microsoft.com/office/powerpoint/2010/main" val="15991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959</Words>
  <Application>Microsoft Office PowerPoint</Application>
  <PresentationFormat>Widescreen</PresentationFormat>
  <Paragraphs>103</Paragraphs>
  <Slides>27</Slides>
  <Notes>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#9Slide05 Pateglamt Script</vt:lpstr>
      <vt:lpstr>#9Slide06 SVNKarlita</vt:lpstr>
      <vt:lpstr>Aptos</vt:lpstr>
      <vt:lpstr>Aptos Display</vt:lpstr>
      <vt:lpstr>Arial</vt:lpstr>
      <vt:lpstr>Calibri</vt:lpstr>
      <vt:lpstr>Cambria</vt:lpstr>
      <vt:lpstr>iCiel Pony</vt:lpstr>
      <vt:lpstr>SVN-DK Clochard</vt:lpstr>
      <vt:lpstr>SVN-Dumpling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5</cp:revision>
  <dcterms:created xsi:type="dcterms:W3CDTF">2024-09-21T12:51:20Z</dcterms:created>
  <dcterms:modified xsi:type="dcterms:W3CDTF">2025-10-26T15:49:16Z</dcterms:modified>
</cp:coreProperties>
</file>