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367" r:id="rId2"/>
    <p:sldId id="307" r:id="rId3"/>
    <p:sldId id="369" r:id="rId4"/>
    <p:sldId id="338" r:id="rId5"/>
    <p:sldId id="370" r:id="rId6"/>
    <p:sldId id="340" r:id="rId7"/>
    <p:sldId id="291" r:id="rId8"/>
    <p:sldId id="305" r:id="rId9"/>
    <p:sldId id="372" r:id="rId10"/>
    <p:sldId id="306" r:id="rId11"/>
    <p:sldId id="371" r:id="rId12"/>
    <p:sldId id="373" r:id="rId13"/>
    <p:sldId id="295" r:id="rId14"/>
    <p:sldId id="288" r:id="rId15"/>
    <p:sldId id="278" r:id="rId16"/>
    <p:sldId id="296" r:id="rId17"/>
    <p:sldId id="297" r:id="rId18"/>
    <p:sldId id="308" r:id="rId19"/>
    <p:sldId id="299" r:id="rId20"/>
    <p:sldId id="300" r:id="rId21"/>
  </p:sldIdLst>
  <p:sldSz cx="12192000" cy="6858000"/>
  <p:notesSz cx="6858000" cy="9144000"/>
  <p:embeddedFontLst>
    <p:embeddedFont>
      <p:font typeface=".VnAvant" panose="020B7200000000000000" pitchFamily="34" charset="0"/>
      <p:regular r:id="rId23"/>
      <p:bold r:id="rId24"/>
      <p:italic r:id="rId25"/>
      <p:bold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HP001 4 hàng" panose="020B0603050302020204" pitchFamily="34" charset="0"/>
      <p:regular r:id="rId31"/>
      <p:bold r:id="rId32"/>
    </p:embeddedFont>
    <p:embeddedFont>
      <p:font typeface="SimSun" panose="02010600030101010101" pitchFamily="2" charset="-122"/>
      <p:regular r:id="rId33"/>
    </p:embeddedFont>
    <p:embeddedFont>
      <p:font typeface="SimSun" panose="02010600030101010101" pitchFamily="2" charset="-122"/>
      <p:regular r:id="rId33"/>
    </p:embeddedFont>
    <p:embeddedFont>
      <p:font typeface="VNI-Avo" panose="020B0604020202020204"/>
      <p:regular r:id="rId34"/>
      <p:bold r:id="rId35"/>
      <p:italic r:id="rId36"/>
      <p:boldItalic r:id="rId37"/>
    </p:embeddedFont>
  </p:embeddedFontLst>
  <p:custDataLst>
    <p:tags r:id="rId3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57" autoAdjust="0"/>
    <p:restoredTop sz="94660"/>
  </p:normalViewPr>
  <p:slideViewPr>
    <p:cSldViewPr snapToGrid="0">
      <p:cViewPr varScale="1">
        <p:scale>
          <a:sx n="66" d="100"/>
          <a:sy n="66" d="100"/>
        </p:scale>
        <p:origin x="90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1EB0E4-D8E2-4521-8929-D65CB389AF81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6CF27A-A891-4609-86FC-E8B329632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014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3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538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612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180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495480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98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649" r:id="rId4"/>
    <p:sldLayoutId id="2147483650" r:id="rId5"/>
    <p:sldLayoutId id="2147483655" r:id="rId6"/>
    <p:sldLayoutId id="2147483745" r:id="rId7"/>
    <p:sldLayoutId id="2147483749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4">
            <a:extLst>
              <a:ext uri="{FF2B5EF4-FFF2-40B4-BE49-F238E27FC236}">
                <a16:creationId xmlns:a16="http://schemas.microsoft.com/office/drawing/2014/main" id="{E9E84299-F9AC-4E07-86FD-125DB116D3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0" t="31444" r="21976"/>
          <a:stretch/>
        </p:blipFill>
        <p:spPr>
          <a:xfrm>
            <a:off x="7871972" y="4561900"/>
            <a:ext cx="4113169" cy="2675889"/>
          </a:xfrm>
          <a:prstGeom prst="rect">
            <a:avLst/>
          </a:prstGeom>
        </p:spPr>
      </p:pic>
      <p:pic>
        <p:nvPicPr>
          <p:cNvPr id="3" name="图片 35">
            <a:extLst>
              <a:ext uri="{FF2B5EF4-FFF2-40B4-BE49-F238E27FC236}">
                <a16:creationId xmlns:a16="http://schemas.microsoft.com/office/drawing/2014/main" id="{7A40FBA4-BDF8-442F-BB3E-EF5DE45AE7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4455372"/>
            <a:ext cx="12192000" cy="2402628"/>
          </a:xfrm>
          <a:prstGeom prst="rect">
            <a:avLst/>
          </a:prstGeom>
        </p:spPr>
      </p:pic>
      <p:sp>
        <p:nvSpPr>
          <p:cNvPr id="4" name="文本框 1">
            <a:extLst>
              <a:ext uri="{FF2B5EF4-FFF2-40B4-BE49-F238E27FC236}">
                <a16:creationId xmlns:a16="http://schemas.microsoft.com/office/drawing/2014/main" id="{70767FD4-96D8-4304-9BC9-7499F762B60B}"/>
              </a:ext>
            </a:extLst>
          </p:cNvPr>
          <p:cNvSpPr txBox="1"/>
          <p:nvPr/>
        </p:nvSpPr>
        <p:spPr>
          <a:xfrm>
            <a:off x="3119556" y="3090591"/>
            <a:ext cx="762537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800" b="1" dirty="0">
                <a:ln w="28575">
                  <a:solidFill>
                    <a:srgbClr val="70AD47">
                      <a:lumMod val="75000"/>
                    </a:srgbClr>
                  </a:solidFill>
                </a:ln>
                <a:solidFill>
                  <a:srgbClr val="70AD47">
                    <a:lumMod val="75000"/>
                  </a:srgbClr>
                </a:solidFill>
                <a:latin typeface="+mj-lt"/>
                <a:ea typeface="inpin heiti" charset="-122"/>
              </a:rPr>
              <a:t>KHỞI ĐỘNG</a:t>
            </a:r>
            <a:endParaRPr kumimoji="0" lang="zh-CN" altLang="en-US" sz="8800" b="1" i="0" u="none" strike="noStrike" kern="1200" cap="none" spc="0" normalizeH="0" baseline="0" noProof="0" dirty="0">
              <a:ln w="28575">
                <a:solidFill>
                  <a:srgbClr val="70AD47">
                    <a:lumMod val="75000"/>
                  </a:srgbClr>
                </a:solidFill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+mj-lt"/>
              <a:ea typeface="inpin heiti" charset="-122"/>
            </a:endParaRPr>
          </a:p>
        </p:txBody>
      </p:sp>
      <p:pic>
        <p:nvPicPr>
          <p:cNvPr id="5" name="图片 13">
            <a:extLst>
              <a:ext uri="{FF2B5EF4-FFF2-40B4-BE49-F238E27FC236}">
                <a16:creationId xmlns:a16="http://schemas.microsoft.com/office/drawing/2014/main" id="{9431EBB8-9BEA-4936-9AB8-EEE411D5E2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9690439" y="343162"/>
            <a:ext cx="2504126" cy="2525039"/>
          </a:xfrm>
          <a:prstGeom prst="rect">
            <a:avLst/>
          </a:prstGeom>
        </p:spPr>
      </p:pic>
      <p:pic>
        <p:nvPicPr>
          <p:cNvPr id="6" name="图片 36">
            <a:extLst>
              <a:ext uri="{FF2B5EF4-FFF2-40B4-BE49-F238E27FC236}">
                <a16:creationId xmlns:a16="http://schemas.microsoft.com/office/drawing/2014/main" id="{BDC7D5A4-7D0C-48A2-A866-F779621D88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39" b="73195"/>
          <a:stretch/>
        </p:blipFill>
        <p:spPr>
          <a:xfrm>
            <a:off x="0" y="422832"/>
            <a:ext cx="3119556" cy="2242457"/>
          </a:xfrm>
          <a:prstGeom prst="rect">
            <a:avLst/>
          </a:prstGeom>
        </p:spPr>
      </p:pic>
      <p:pic>
        <p:nvPicPr>
          <p:cNvPr id="7" name="图片 38">
            <a:extLst>
              <a:ext uri="{FF2B5EF4-FFF2-40B4-BE49-F238E27FC236}">
                <a16:creationId xmlns:a16="http://schemas.microsoft.com/office/drawing/2014/main" id="{D61759F3-61F7-4BD5-A391-58B8B8FC79D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1" r="44375" b="68184"/>
          <a:stretch/>
        </p:blipFill>
        <p:spPr>
          <a:xfrm>
            <a:off x="3213388" y="422832"/>
            <a:ext cx="5580311" cy="2667759"/>
          </a:xfrm>
          <a:prstGeom prst="rect">
            <a:avLst/>
          </a:prstGeom>
        </p:spPr>
      </p:pic>
      <p:pic>
        <p:nvPicPr>
          <p:cNvPr id="8" name="图片 39">
            <a:extLst>
              <a:ext uri="{FF2B5EF4-FFF2-40B4-BE49-F238E27FC236}">
                <a16:creationId xmlns:a16="http://schemas.microsoft.com/office/drawing/2014/main" id="{51AA100F-DFD7-4CCD-8DA3-CC37CF45038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690861" y="3841092"/>
            <a:ext cx="903104" cy="91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88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30" name="Picture 1"/>
          <p:cNvPicPr>
            <a:picLocks noChangeAspect="1" noChangeArrowheads="1"/>
          </p:cNvPicPr>
          <p:nvPr/>
        </p:nvPicPr>
        <p:blipFill>
          <a:blip r:embed="rId2"/>
          <a:srcRect l="27190" t="20187" r="27019" b="19423"/>
          <a:stretch>
            <a:fillRect/>
          </a:stretch>
        </p:blipFill>
        <p:spPr bwMode="auto">
          <a:xfrm>
            <a:off x="908568" y="1025298"/>
            <a:ext cx="9855200" cy="534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756034" y="2543293"/>
            <a:ext cx="1035050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vi-VN" sz="36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3432" name="TextBox 4"/>
          <p:cNvSpPr txBox="1">
            <a:spLocks noChangeArrowheads="1"/>
          </p:cNvSpPr>
          <p:nvPr/>
        </p:nvSpPr>
        <p:spPr bwMode="auto">
          <a:xfrm>
            <a:off x="358775" y="5080000"/>
            <a:ext cx="1271588" cy="762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 b="1" dirty="0" err="1">
                <a:latin typeface=".VnAvant" pitchFamily="34" charset="0"/>
              </a:rPr>
              <a:t>giß</a:t>
            </a:r>
            <a:endParaRPr lang="vi-VN" sz="4400" b="1" dirty="0">
              <a:latin typeface=".VnAvant" pitchFamily="34" charset="0"/>
            </a:endParaRPr>
          </a:p>
        </p:txBody>
      </p:sp>
      <p:sp>
        <p:nvSpPr>
          <p:cNvPr id="103433" name="TextBox 7"/>
          <p:cNvSpPr txBox="1">
            <a:spLocks noChangeArrowheads="1"/>
          </p:cNvSpPr>
          <p:nvPr/>
        </p:nvSpPr>
        <p:spPr bwMode="auto">
          <a:xfrm>
            <a:off x="3424238" y="5753100"/>
            <a:ext cx="216693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 b="1" dirty="0" err="1">
                <a:latin typeface=".VnAvant" pitchFamily="34" charset="0"/>
              </a:rPr>
              <a:t>bê</a:t>
            </a:r>
            <a:r>
              <a:rPr lang="en-US" sz="4400" b="1" dirty="0">
                <a:latin typeface=".VnAvant" pitchFamily="34" charset="0"/>
              </a:rPr>
              <a:t> </a:t>
            </a:r>
            <a:r>
              <a:rPr lang="en-US" sz="4400" b="1" dirty="0" err="1">
                <a:latin typeface=".VnAvant" pitchFamily="34" charset="0"/>
              </a:rPr>
              <a:t>kÌ</a:t>
            </a:r>
            <a:endParaRPr lang="vi-VN" sz="4400" b="1" dirty="0">
              <a:latin typeface=".VnAvant" pitchFamily="34" charset="0"/>
            </a:endParaRPr>
          </a:p>
        </p:txBody>
      </p:sp>
      <p:sp>
        <p:nvSpPr>
          <p:cNvPr id="103434" name="TextBox 8"/>
          <p:cNvSpPr txBox="1">
            <a:spLocks noChangeArrowheads="1"/>
          </p:cNvSpPr>
          <p:nvPr/>
        </p:nvSpPr>
        <p:spPr bwMode="auto">
          <a:xfrm>
            <a:off x="9633401" y="5461966"/>
            <a:ext cx="2260734" cy="762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400" b="1" dirty="0" err="1">
                <a:latin typeface=".VnAvant" pitchFamily="34" charset="0"/>
              </a:rPr>
              <a:t>giá</a:t>
            </a:r>
            <a:r>
              <a:rPr lang="en-US" sz="4400" b="1" dirty="0">
                <a:latin typeface=".VnAvant" pitchFamily="34" charset="0"/>
              </a:rPr>
              <a:t> c¸</a:t>
            </a:r>
            <a:endParaRPr lang="vi-VN" sz="4400" b="1" dirty="0">
              <a:latin typeface=".VnAvant" pitchFamily="34" charset="0"/>
            </a:endParaRPr>
          </a:p>
        </p:txBody>
      </p:sp>
      <p:sp>
        <p:nvSpPr>
          <p:cNvPr id="103435" name="TextBox 9"/>
          <p:cNvSpPr txBox="1">
            <a:spLocks noChangeArrowheads="1"/>
          </p:cNvSpPr>
          <p:nvPr/>
        </p:nvSpPr>
        <p:spPr bwMode="auto">
          <a:xfrm>
            <a:off x="10053549" y="2073275"/>
            <a:ext cx="1595437" cy="762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400" b="1" dirty="0" err="1">
                <a:latin typeface=".VnAvant" pitchFamily="34" charset="0"/>
              </a:rPr>
              <a:t>kÎ</a:t>
            </a:r>
            <a:endParaRPr lang="vi-VN" sz="4400" b="1" dirty="0">
              <a:latin typeface=".VnAvant" pitchFamily="34" charset="0"/>
            </a:endParaRPr>
          </a:p>
        </p:txBody>
      </p:sp>
      <p:sp>
        <p:nvSpPr>
          <p:cNvPr id="103436" name="TextBox 10"/>
          <p:cNvSpPr txBox="1">
            <a:spLocks noChangeArrowheads="1"/>
          </p:cNvSpPr>
          <p:nvPr/>
        </p:nvSpPr>
        <p:spPr bwMode="auto">
          <a:xfrm>
            <a:off x="6557874" y="1974850"/>
            <a:ext cx="1422400" cy="762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 b="1" dirty="0" err="1">
                <a:latin typeface=".VnAvant" pitchFamily="34" charset="0"/>
              </a:rPr>
              <a:t>giÎ</a:t>
            </a:r>
            <a:endParaRPr lang="vi-VN" sz="4400" b="1" dirty="0">
              <a:latin typeface=".VnAvant" pitchFamily="34" charset="0"/>
            </a:endParaRPr>
          </a:p>
        </p:txBody>
      </p:sp>
      <p:sp>
        <p:nvSpPr>
          <p:cNvPr id="2" name="TextBox 11"/>
          <p:cNvSpPr txBox="1"/>
          <p:nvPr/>
        </p:nvSpPr>
        <p:spPr>
          <a:xfrm>
            <a:off x="1774772" y="2701681"/>
            <a:ext cx="953622" cy="7685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.VnAvant" pitchFamily="34" charset="0"/>
              </a:rPr>
              <a:t>kÓ</a:t>
            </a:r>
            <a:endParaRPr lang="vi-VN" sz="44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" name="TextBox 11"/>
          <p:cNvSpPr txBox="1">
            <a:spLocks noChangeArrowheads="1"/>
          </p:cNvSpPr>
          <p:nvPr/>
        </p:nvSpPr>
        <p:spPr bwMode="auto">
          <a:xfrm>
            <a:off x="5407025" y="2310041"/>
            <a:ext cx="1035050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vi-VN" sz="36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" name="TextBox 11"/>
          <p:cNvSpPr txBox="1">
            <a:spLocks noChangeArrowheads="1"/>
          </p:cNvSpPr>
          <p:nvPr/>
        </p:nvSpPr>
        <p:spPr bwMode="auto">
          <a:xfrm>
            <a:off x="8739188" y="2266499"/>
            <a:ext cx="1035050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vi-VN" sz="36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" name="TextBox 11"/>
          <p:cNvSpPr txBox="1">
            <a:spLocks noChangeArrowheads="1"/>
          </p:cNvSpPr>
          <p:nvPr/>
        </p:nvSpPr>
        <p:spPr bwMode="auto">
          <a:xfrm>
            <a:off x="5426075" y="6071510"/>
            <a:ext cx="1035050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vi-VN" sz="36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TextBox 11"/>
          <p:cNvSpPr txBox="1">
            <a:spLocks noChangeArrowheads="1"/>
          </p:cNvSpPr>
          <p:nvPr/>
        </p:nvSpPr>
        <p:spPr bwMode="auto">
          <a:xfrm>
            <a:off x="2217738" y="6072188"/>
            <a:ext cx="892175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vi-VN" sz="20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37586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3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3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3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32" grpId="0" animBg="1"/>
      <p:bldP spid="103433" grpId="0"/>
      <p:bldP spid="103434" grpId="0" animBg="1"/>
      <p:bldP spid="103435" grpId="0" animBg="1"/>
      <p:bldP spid="103436" grpId="0" animBg="1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77938" y="4495489"/>
            <a:ext cx="250348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giß</a:t>
            </a:r>
            <a:endParaRPr lang="en-US" sz="9600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77938" y="1953372"/>
            <a:ext cx="190593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6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kÓ</a:t>
            </a:r>
            <a:endParaRPr lang="en-US" sz="9600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B6E6E42-51C7-4E9E-BBC5-DBB2921C84F4}"/>
              </a:ext>
            </a:extLst>
          </p:cNvPr>
          <p:cNvSpPr/>
          <p:nvPr/>
        </p:nvSpPr>
        <p:spPr>
          <a:xfrm>
            <a:off x="7516161" y="1934028"/>
            <a:ext cx="190593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6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kÎ</a:t>
            </a:r>
            <a:endParaRPr lang="en-US" sz="9600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5B9C7C3-EDA3-483E-9618-503587800E9D}"/>
              </a:ext>
            </a:extLst>
          </p:cNvPr>
          <p:cNvSpPr/>
          <p:nvPr/>
        </p:nvSpPr>
        <p:spPr>
          <a:xfrm>
            <a:off x="3795440" y="4587682"/>
            <a:ext cx="361405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6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bê</a:t>
            </a:r>
            <a:r>
              <a:rPr lang="en-US" sz="96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96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kÌ</a:t>
            </a:r>
            <a:endParaRPr lang="en-US" sz="9600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7D65E2-33C6-49C6-B801-29D18D562895}"/>
              </a:ext>
            </a:extLst>
          </p:cNvPr>
          <p:cNvSpPr/>
          <p:nvPr/>
        </p:nvSpPr>
        <p:spPr>
          <a:xfrm>
            <a:off x="3722870" y="1959117"/>
            <a:ext cx="250348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6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giÎ</a:t>
            </a:r>
            <a:endParaRPr lang="en-US" sz="9600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729DE3E-19C0-4D43-A27B-5396A79ADA06}"/>
              </a:ext>
            </a:extLst>
          </p:cNvPr>
          <p:cNvSpPr/>
          <p:nvPr/>
        </p:nvSpPr>
        <p:spPr>
          <a:xfrm>
            <a:off x="7627207" y="4662075"/>
            <a:ext cx="444867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6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giá</a:t>
            </a:r>
            <a:r>
              <a:rPr lang="en-US" sz="9600" b="1" dirty="0">
                <a:solidFill>
                  <a:srgbClr val="002060"/>
                </a:solidFill>
                <a:latin typeface=".VnAvant" panose="020B7200000000000000" pitchFamily="34" charset="0"/>
              </a:rPr>
              <a:t> c¸</a:t>
            </a:r>
            <a:endParaRPr lang="en-US" sz="9600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115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9" name="TextBox 1"/>
          <p:cNvSpPr txBox="1">
            <a:spLocks noChangeArrowheads="1"/>
          </p:cNvSpPr>
          <p:nvPr/>
        </p:nvSpPr>
        <p:spPr bwMode="auto">
          <a:xfrm>
            <a:off x="471488" y="160338"/>
            <a:ext cx="10895012" cy="7016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2</a:t>
            </a:r>
            <a:r>
              <a:rPr lang="en-US" sz="4000"/>
              <a:t>.Tiếng nào có chữ </a:t>
            </a:r>
            <a:r>
              <a:rPr lang="en-US" sz="4000">
                <a:solidFill>
                  <a:srgbClr val="FF0000"/>
                </a:solidFill>
              </a:rPr>
              <a:t>gi</a:t>
            </a:r>
            <a:r>
              <a:rPr lang="en-US" sz="4000"/>
              <a:t> ? Tiếng nào có chữ </a:t>
            </a:r>
            <a:r>
              <a:rPr lang="en-US" sz="4000">
                <a:solidFill>
                  <a:srgbClr val="FF0000"/>
                </a:solidFill>
              </a:rPr>
              <a:t>k</a:t>
            </a:r>
            <a:r>
              <a:rPr lang="en-US" sz="4000"/>
              <a:t> ?</a:t>
            </a:r>
            <a:endParaRPr lang="vi-VN" sz="4000"/>
          </a:p>
        </p:txBody>
      </p:sp>
      <p:pic>
        <p:nvPicPr>
          <p:cNvPr id="103430" name="Picture 1"/>
          <p:cNvPicPr>
            <a:picLocks noChangeAspect="1" noChangeArrowheads="1"/>
          </p:cNvPicPr>
          <p:nvPr/>
        </p:nvPicPr>
        <p:blipFill>
          <a:blip r:embed="rId2"/>
          <a:srcRect l="27190" t="20187" r="27019" b="19423"/>
          <a:stretch>
            <a:fillRect/>
          </a:stretch>
        </p:blipFill>
        <p:spPr bwMode="auto">
          <a:xfrm>
            <a:off x="908568" y="1025298"/>
            <a:ext cx="9855200" cy="534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756034" y="2543293"/>
            <a:ext cx="1035050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vi-VN" sz="36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3432" name="TextBox 4"/>
          <p:cNvSpPr txBox="1">
            <a:spLocks noChangeArrowheads="1"/>
          </p:cNvSpPr>
          <p:nvPr/>
        </p:nvSpPr>
        <p:spPr bwMode="auto">
          <a:xfrm>
            <a:off x="358775" y="5080000"/>
            <a:ext cx="1271588" cy="762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 b="1" dirty="0" err="1">
                <a:latin typeface=".VnAvant" pitchFamily="34" charset="0"/>
              </a:rPr>
              <a:t>giß</a:t>
            </a:r>
            <a:endParaRPr lang="vi-VN" sz="4400" b="1" dirty="0">
              <a:latin typeface=".VnAvant" pitchFamily="34" charset="0"/>
            </a:endParaRPr>
          </a:p>
        </p:txBody>
      </p:sp>
      <p:sp>
        <p:nvSpPr>
          <p:cNvPr id="103433" name="TextBox 7"/>
          <p:cNvSpPr txBox="1">
            <a:spLocks noChangeArrowheads="1"/>
          </p:cNvSpPr>
          <p:nvPr/>
        </p:nvSpPr>
        <p:spPr bwMode="auto">
          <a:xfrm>
            <a:off x="3424238" y="5753100"/>
            <a:ext cx="216693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 b="1" dirty="0" err="1">
                <a:latin typeface=".VnAvant" pitchFamily="34" charset="0"/>
              </a:rPr>
              <a:t>bê</a:t>
            </a:r>
            <a:r>
              <a:rPr lang="en-US" sz="4400" b="1" dirty="0">
                <a:latin typeface=".VnAvant" pitchFamily="34" charset="0"/>
              </a:rPr>
              <a:t> </a:t>
            </a:r>
            <a:r>
              <a:rPr lang="en-US" sz="4400" b="1" dirty="0" err="1">
                <a:latin typeface=".VnAvant" pitchFamily="34" charset="0"/>
              </a:rPr>
              <a:t>kÌ</a:t>
            </a:r>
            <a:endParaRPr lang="vi-VN" sz="4400" b="1" dirty="0">
              <a:latin typeface=".VnAvant" pitchFamily="34" charset="0"/>
            </a:endParaRPr>
          </a:p>
        </p:txBody>
      </p:sp>
      <p:sp>
        <p:nvSpPr>
          <p:cNvPr id="103434" name="TextBox 8"/>
          <p:cNvSpPr txBox="1">
            <a:spLocks noChangeArrowheads="1"/>
          </p:cNvSpPr>
          <p:nvPr/>
        </p:nvSpPr>
        <p:spPr bwMode="auto">
          <a:xfrm>
            <a:off x="9633401" y="5461966"/>
            <a:ext cx="2260734" cy="762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400" b="1" dirty="0" err="1">
                <a:latin typeface=".VnAvant" pitchFamily="34" charset="0"/>
              </a:rPr>
              <a:t>giá</a:t>
            </a:r>
            <a:r>
              <a:rPr lang="en-US" sz="4400" b="1" dirty="0">
                <a:latin typeface=".VnAvant" pitchFamily="34" charset="0"/>
              </a:rPr>
              <a:t> c¸</a:t>
            </a:r>
            <a:endParaRPr lang="vi-VN" sz="4400" b="1" dirty="0">
              <a:latin typeface=".VnAvant" pitchFamily="34" charset="0"/>
            </a:endParaRPr>
          </a:p>
        </p:txBody>
      </p:sp>
      <p:sp>
        <p:nvSpPr>
          <p:cNvPr id="103435" name="TextBox 9"/>
          <p:cNvSpPr txBox="1">
            <a:spLocks noChangeArrowheads="1"/>
          </p:cNvSpPr>
          <p:nvPr/>
        </p:nvSpPr>
        <p:spPr bwMode="auto">
          <a:xfrm>
            <a:off x="10053549" y="2073275"/>
            <a:ext cx="1595437" cy="762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400" b="1" dirty="0" err="1">
                <a:latin typeface=".VnAvant" pitchFamily="34" charset="0"/>
              </a:rPr>
              <a:t>kÎ</a:t>
            </a:r>
            <a:endParaRPr lang="vi-VN" sz="4400" b="1" dirty="0">
              <a:latin typeface=".VnAvant" pitchFamily="34" charset="0"/>
            </a:endParaRPr>
          </a:p>
        </p:txBody>
      </p:sp>
      <p:sp>
        <p:nvSpPr>
          <p:cNvPr id="103436" name="TextBox 10"/>
          <p:cNvSpPr txBox="1">
            <a:spLocks noChangeArrowheads="1"/>
          </p:cNvSpPr>
          <p:nvPr/>
        </p:nvSpPr>
        <p:spPr bwMode="auto">
          <a:xfrm>
            <a:off x="6557874" y="1974850"/>
            <a:ext cx="1422400" cy="762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 b="1" dirty="0" err="1">
                <a:latin typeface=".VnAvant" pitchFamily="34" charset="0"/>
              </a:rPr>
              <a:t>giÎ</a:t>
            </a:r>
            <a:endParaRPr lang="vi-VN" sz="4400" b="1" dirty="0">
              <a:latin typeface=".VnAvant" pitchFamily="34" charset="0"/>
            </a:endParaRPr>
          </a:p>
        </p:txBody>
      </p:sp>
      <p:sp>
        <p:nvSpPr>
          <p:cNvPr id="2" name="TextBox 11"/>
          <p:cNvSpPr txBox="1"/>
          <p:nvPr/>
        </p:nvSpPr>
        <p:spPr>
          <a:xfrm>
            <a:off x="1774772" y="2701681"/>
            <a:ext cx="953622" cy="7685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.VnAvant" pitchFamily="34" charset="0"/>
              </a:rPr>
              <a:t>kÓ</a:t>
            </a:r>
            <a:endParaRPr lang="vi-VN" sz="44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" name="TextBox 11"/>
          <p:cNvSpPr txBox="1">
            <a:spLocks noChangeArrowheads="1"/>
          </p:cNvSpPr>
          <p:nvPr/>
        </p:nvSpPr>
        <p:spPr bwMode="auto">
          <a:xfrm>
            <a:off x="5407025" y="2310041"/>
            <a:ext cx="1035050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vi-VN" sz="36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" name="TextBox 11"/>
          <p:cNvSpPr txBox="1">
            <a:spLocks noChangeArrowheads="1"/>
          </p:cNvSpPr>
          <p:nvPr/>
        </p:nvSpPr>
        <p:spPr bwMode="auto">
          <a:xfrm>
            <a:off x="8739188" y="2266499"/>
            <a:ext cx="1035050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vi-VN" sz="36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" name="TextBox 11"/>
          <p:cNvSpPr txBox="1">
            <a:spLocks noChangeArrowheads="1"/>
          </p:cNvSpPr>
          <p:nvPr/>
        </p:nvSpPr>
        <p:spPr bwMode="auto">
          <a:xfrm>
            <a:off x="5426075" y="6071510"/>
            <a:ext cx="1035050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vi-VN" sz="36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TextBox 11"/>
          <p:cNvSpPr txBox="1">
            <a:spLocks noChangeArrowheads="1"/>
          </p:cNvSpPr>
          <p:nvPr/>
        </p:nvSpPr>
        <p:spPr bwMode="auto">
          <a:xfrm>
            <a:off x="2217738" y="6072188"/>
            <a:ext cx="892175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vi-VN" sz="20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3449" name="Line 25"/>
          <p:cNvSpPr>
            <a:spLocks noChangeShapeType="1"/>
          </p:cNvSpPr>
          <p:nvPr/>
        </p:nvSpPr>
        <p:spPr bwMode="auto">
          <a:xfrm>
            <a:off x="2295346" y="2397125"/>
            <a:ext cx="4837291" cy="1585913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3451" name="Line 27"/>
          <p:cNvSpPr>
            <a:spLocks noChangeShapeType="1"/>
          </p:cNvSpPr>
          <p:nvPr/>
        </p:nvSpPr>
        <p:spPr bwMode="auto">
          <a:xfrm flipH="1">
            <a:off x="4673600" y="2147888"/>
            <a:ext cx="1035050" cy="1652587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3452" name="Line 28"/>
          <p:cNvSpPr>
            <a:spLocks noChangeShapeType="1"/>
          </p:cNvSpPr>
          <p:nvPr/>
        </p:nvSpPr>
        <p:spPr bwMode="auto">
          <a:xfrm flipH="1">
            <a:off x="8289924" y="2265362"/>
            <a:ext cx="692149" cy="1493838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3453" name="Line 29"/>
          <p:cNvSpPr>
            <a:spLocks noChangeShapeType="1"/>
          </p:cNvSpPr>
          <p:nvPr/>
        </p:nvSpPr>
        <p:spPr bwMode="auto">
          <a:xfrm flipH="1" flipV="1">
            <a:off x="4876800" y="3800473"/>
            <a:ext cx="4105273" cy="2012951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3454" name="Line 30"/>
          <p:cNvSpPr>
            <a:spLocks noChangeShapeType="1"/>
          </p:cNvSpPr>
          <p:nvPr/>
        </p:nvSpPr>
        <p:spPr bwMode="auto">
          <a:xfrm flipH="1">
            <a:off x="5820228" y="4124325"/>
            <a:ext cx="1698171" cy="1519258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3455" name="Line 31"/>
          <p:cNvSpPr>
            <a:spLocks noChangeShapeType="1"/>
          </p:cNvSpPr>
          <p:nvPr/>
        </p:nvSpPr>
        <p:spPr bwMode="auto">
          <a:xfrm flipV="1">
            <a:off x="2603499" y="3860800"/>
            <a:ext cx="892176" cy="1531938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310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3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3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03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03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03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03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49" grpId="0" animBg="1"/>
      <p:bldP spid="103451" grpId="0" animBg="1"/>
      <p:bldP spid="103452" grpId="0" animBg="1"/>
      <p:bldP spid="103453" grpId="0" animBg="1"/>
      <p:bldP spid="103454" grpId="0" animBg="1"/>
      <p:bldP spid="10345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" t="18720" r="6143" b="11213"/>
          <a:stretch/>
        </p:blipFill>
        <p:spPr>
          <a:xfrm>
            <a:off x="2215166" y="1345018"/>
            <a:ext cx="9225466" cy="4128503"/>
          </a:xfrm>
          <a:prstGeom prst="rect">
            <a:avLst/>
          </a:prstGeom>
        </p:spPr>
      </p:pic>
      <p:pic>
        <p:nvPicPr>
          <p:cNvPr id="5" name="Picture 20" descr="https://i.pinimg.com/564x/3b/94/80/3b9480ec6e90b2dc6f56cf54c5d7354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66" y="1281396"/>
            <a:ext cx="2454697" cy="3244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38912" y="2418907"/>
            <a:ext cx="12012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</a:rPr>
              <a:t>Ghi nhớ</a:t>
            </a:r>
          </a:p>
        </p:txBody>
      </p:sp>
    </p:spTree>
    <p:extLst>
      <p:ext uri="{BB962C8B-B14F-4D97-AF65-F5344CB8AC3E}">
        <p14:creationId xmlns:p14="http://schemas.microsoft.com/office/powerpoint/2010/main" val="8804584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ttps://i.pinimg.com/564x/d7/6c/7d/d76c7d11cc09986926b0b5e5c69d749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604" y="3601794"/>
            <a:ext cx="2979241" cy="2979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组合 4">
            <a:extLst>
              <a:ext uri="{FF2B5EF4-FFF2-40B4-BE49-F238E27FC236}">
                <a16:creationId xmlns:a16="http://schemas.microsoft.com/office/drawing/2014/main" id="{806D24D6-F000-4273-9DDB-3C084FEC07CD}"/>
              </a:ext>
            </a:extLst>
          </p:cNvPr>
          <p:cNvGrpSpPr/>
          <p:nvPr/>
        </p:nvGrpSpPr>
        <p:grpSpPr>
          <a:xfrm>
            <a:off x="4123737" y="573403"/>
            <a:ext cx="6653099" cy="3466495"/>
            <a:chOff x="7552489" y="-3020772"/>
            <a:chExt cx="8517089" cy="5887204"/>
          </a:xfrm>
        </p:grpSpPr>
        <p:pic>
          <p:nvPicPr>
            <p:cNvPr id="7" name="图片 13">
              <a:extLst>
                <a:ext uri="{FF2B5EF4-FFF2-40B4-BE49-F238E27FC236}">
                  <a16:creationId xmlns:a16="http://schemas.microsoft.com/office/drawing/2014/main" id="{E14EFD27-A0AB-4803-A654-62F45BB7F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52489" y="-3020772"/>
              <a:ext cx="8407457" cy="5887204"/>
            </a:xfrm>
            <a:prstGeom prst="rect">
              <a:avLst/>
            </a:prstGeom>
          </p:spPr>
        </p:pic>
        <p:pic>
          <p:nvPicPr>
            <p:cNvPr id="10" name="图片 15">
              <a:extLst>
                <a:ext uri="{FF2B5EF4-FFF2-40B4-BE49-F238E27FC236}">
                  <a16:creationId xmlns:a16="http://schemas.microsoft.com/office/drawing/2014/main" id="{821AB21B-2DF6-4EAF-86C9-1886F3E77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444779" y="838603"/>
              <a:ext cx="1624799" cy="1930400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E082C9B-D93C-4226-8F43-2AF0F4E78599}"/>
              </a:ext>
            </a:extLst>
          </p:cNvPr>
          <p:cNvSpPr txBox="1"/>
          <p:nvPr/>
        </p:nvSpPr>
        <p:spPr>
          <a:xfrm>
            <a:off x="5247759" y="2046128"/>
            <a:ext cx="48165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rgbClr val="002060"/>
                </a:solidFill>
              </a:rPr>
              <a:t>Thư giãn</a:t>
            </a:r>
          </a:p>
        </p:txBody>
      </p:sp>
    </p:spTree>
    <p:extLst>
      <p:ext uri="{BB962C8B-B14F-4D97-AF65-F5344CB8AC3E}">
        <p14:creationId xmlns:p14="http://schemas.microsoft.com/office/powerpoint/2010/main" val="119971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ết quả hình ảnh cho cute background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56"/>
          <a:stretch/>
        </p:blipFill>
        <p:spPr bwMode="auto">
          <a:xfrm>
            <a:off x="1551991" y="877187"/>
            <a:ext cx="9154061" cy="480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436967" y="2921168"/>
            <a:ext cx="43221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>
                <a:solidFill>
                  <a:srgbClr val="002060"/>
                </a:solidFill>
              </a:rPr>
              <a:t>Tập đọc</a:t>
            </a:r>
          </a:p>
        </p:txBody>
      </p:sp>
    </p:spTree>
    <p:extLst>
      <p:ext uri="{BB962C8B-B14F-4D97-AF65-F5344CB8AC3E}">
        <p14:creationId xmlns:p14="http://schemas.microsoft.com/office/powerpoint/2010/main" val="27366497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5" t="34276" r="15026" b="5138"/>
          <a:stretch/>
        </p:blipFill>
        <p:spPr>
          <a:xfrm>
            <a:off x="499729" y="813392"/>
            <a:ext cx="11217349" cy="564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7397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89" y="1238203"/>
            <a:ext cx="11403723" cy="3526302"/>
          </a:xfrm>
          <a:prstGeom prst="rect">
            <a:avLst/>
          </a:prstGeom>
        </p:spPr>
      </p:pic>
      <p:pic>
        <p:nvPicPr>
          <p:cNvPr id="3" name="Picture 2" descr="https://i.pinimg.com/564x/0f/bd/3f/0fbd3f78e711c206b5df6a8499b99b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339" y="430619"/>
            <a:ext cx="2041451" cy="1594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444566" y="2079777"/>
            <a:ext cx="326235" cy="30365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  <a:latin typeface="VNI-Avo" pitchFamily="2" charset="0"/>
              </a:rPr>
              <a:t>1</a:t>
            </a:r>
            <a:endParaRPr lang="en-US" sz="2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3601764" y="2079777"/>
            <a:ext cx="326235" cy="30365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VNI-Avo" pitchFamily="2" charset="0"/>
              </a:rPr>
              <a:t>2</a:t>
            </a:r>
            <a:endParaRPr lang="en-US" sz="2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8413275" y="2015382"/>
            <a:ext cx="326235" cy="30365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VNI-Avo" pitchFamily="2" charset="0"/>
              </a:rPr>
              <a:t>3</a:t>
            </a:r>
            <a:endParaRPr lang="en-US" sz="2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497729" y="3786303"/>
            <a:ext cx="326235" cy="30365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VNI-Avo" pitchFamily="2" charset="0"/>
              </a:rPr>
              <a:t>4</a:t>
            </a:r>
            <a:endParaRPr lang="en-US" sz="2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5226797" y="1919177"/>
            <a:ext cx="131312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426597" y="3651069"/>
            <a:ext cx="131461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7227972" y="2870791"/>
            <a:ext cx="659219" cy="106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10568654" y="2881424"/>
            <a:ext cx="963858" cy="974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6060280" y="4546356"/>
            <a:ext cx="659219" cy="106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660846" y="3652117"/>
            <a:ext cx="659219" cy="106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524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2126" y="57610"/>
            <a:ext cx="11912956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002060"/>
                </a:solidFill>
                <a:latin typeface=".VnAvant" pitchFamily="34" charset="0"/>
              </a:rPr>
              <a:t>BÐ </a:t>
            </a:r>
            <a:r>
              <a:rPr lang="en-US" sz="7200" b="1" dirty="0" err="1">
                <a:solidFill>
                  <a:srgbClr val="002060"/>
                </a:solidFill>
                <a:latin typeface=".VnAvant" pitchFamily="34" charset="0"/>
              </a:rPr>
              <a:t>kÓ</a:t>
            </a:r>
            <a:endParaRPr lang="en-US" sz="7200" b="1" dirty="0">
              <a:solidFill>
                <a:srgbClr val="002060"/>
              </a:solidFill>
              <a:latin typeface=".VnAvant" pitchFamily="34" charset="0"/>
            </a:endParaRPr>
          </a:p>
          <a:p>
            <a:r>
              <a:rPr lang="en-US" sz="6600" b="1" dirty="0">
                <a:solidFill>
                  <a:srgbClr val="002060"/>
                </a:solidFill>
                <a:latin typeface=".VnAvant" pitchFamily="34" charset="0"/>
              </a:rPr>
              <a:t>Bµ </a:t>
            </a:r>
            <a:r>
              <a:rPr lang="en-US" sz="6600" b="1" dirty="0" err="1">
                <a:solidFill>
                  <a:srgbClr val="002060"/>
                </a:solidFill>
                <a:latin typeface=".VnAvant" pitchFamily="34" charset="0"/>
              </a:rPr>
              <a:t>bÕ</a:t>
            </a:r>
            <a:r>
              <a:rPr lang="en-US" sz="6600" b="1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.VnAvant" pitchFamily="34" charset="0"/>
              </a:rPr>
              <a:t>bÐ</a:t>
            </a:r>
            <a:r>
              <a:rPr lang="en-US" sz="6600" b="1" dirty="0">
                <a:solidFill>
                  <a:srgbClr val="002060"/>
                </a:solidFill>
                <a:latin typeface=".VnAvant" pitchFamily="34" charset="0"/>
              </a:rPr>
              <a:t> Lª. </a:t>
            </a:r>
          </a:p>
          <a:p>
            <a:r>
              <a:rPr lang="en-US" sz="6600" b="1" dirty="0">
                <a:solidFill>
                  <a:srgbClr val="002060"/>
                </a:solidFill>
                <a:latin typeface=".VnAvant" pitchFamily="34" charset="0"/>
              </a:rPr>
              <a:t>BÐ bi b«: “D× … </a:t>
            </a:r>
            <a:r>
              <a:rPr lang="en-US" sz="6600" b="1" dirty="0" err="1">
                <a:solidFill>
                  <a:srgbClr val="002060"/>
                </a:solidFill>
                <a:latin typeface=".VnAvant" pitchFamily="34" charset="0"/>
              </a:rPr>
              <a:t>giß</a:t>
            </a:r>
            <a:r>
              <a:rPr lang="en-US" sz="6600" b="1" dirty="0">
                <a:solidFill>
                  <a:srgbClr val="002060"/>
                </a:solidFill>
                <a:latin typeface=".VnAvant" pitchFamily="34" charset="0"/>
              </a:rPr>
              <a:t>…” </a:t>
            </a:r>
          </a:p>
          <a:p>
            <a:r>
              <a:rPr lang="en-US" sz="6600" b="1" dirty="0">
                <a:solidFill>
                  <a:srgbClr val="002060"/>
                </a:solidFill>
                <a:latin typeface=".VnAvant" pitchFamily="34" charset="0"/>
              </a:rPr>
              <a:t>§ã lµ </a:t>
            </a:r>
            <a:r>
              <a:rPr lang="en-US" sz="6600" b="1" dirty="0" err="1">
                <a:solidFill>
                  <a:srgbClr val="002060"/>
                </a:solidFill>
                <a:latin typeface=".VnAvant" pitchFamily="34" charset="0"/>
              </a:rPr>
              <a:t>bÐ</a:t>
            </a:r>
            <a:r>
              <a:rPr lang="en-US" sz="6600" b="1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.VnAvant" pitchFamily="34" charset="0"/>
              </a:rPr>
              <a:t>kÓ</a:t>
            </a:r>
            <a:r>
              <a:rPr lang="en-US" sz="6600" b="1" dirty="0">
                <a:solidFill>
                  <a:srgbClr val="002060"/>
                </a:solidFill>
                <a:latin typeface=".VnAvant" pitchFamily="34" charset="0"/>
              </a:rPr>
              <a:t>: D</a:t>
            </a:r>
            <a:r>
              <a:rPr lang="en-US" sz="6600" b="1">
                <a:solidFill>
                  <a:srgbClr val="002060"/>
                </a:solidFill>
                <a:latin typeface=".VnAvant" pitchFamily="34" charset="0"/>
              </a:rPr>
              <a:t>× KÕ </a:t>
            </a:r>
            <a:r>
              <a:rPr lang="en-US" sz="6600" b="1" dirty="0" err="1">
                <a:solidFill>
                  <a:srgbClr val="002060"/>
                </a:solidFill>
                <a:latin typeface=".VnAvant" pitchFamily="34" charset="0"/>
              </a:rPr>
              <a:t>gi</a:t>
            </a:r>
            <a:r>
              <a:rPr lang="en-US" sz="6600" b="1" dirty="0">
                <a:solidFill>
                  <a:srgbClr val="002060"/>
                </a:solidFill>
                <a:latin typeface=".VnAvant" pitchFamily="34" charset="0"/>
              </a:rPr>
              <a:t>· </a:t>
            </a:r>
            <a:r>
              <a:rPr lang="en-US" sz="6600" b="1" dirty="0" err="1">
                <a:solidFill>
                  <a:srgbClr val="002060"/>
                </a:solidFill>
                <a:latin typeface=".VnAvant" pitchFamily="34" charset="0"/>
              </a:rPr>
              <a:t>giß</a:t>
            </a:r>
            <a:r>
              <a:rPr lang="en-US" sz="6600" b="1" dirty="0">
                <a:solidFill>
                  <a:srgbClr val="002060"/>
                </a:solidFill>
                <a:latin typeface=".VnAvant" pitchFamily="34" charset="0"/>
              </a:rPr>
              <a:t>.</a:t>
            </a:r>
          </a:p>
          <a:p>
            <a:r>
              <a:rPr lang="en-US" sz="6600" b="1" dirty="0" err="1">
                <a:solidFill>
                  <a:srgbClr val="002060"/>
                </a:solidFill>
                <a:latin typeface=".VnAvant" pitchFamily="34" charset="0"/>
              </a:rPr>
              <a:t>Cç</a:t>
            </a:r>
            <a:r>
              <a:rPr lang="en-US" sz="6600" b="1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.VnAvant" pitchFamily="34" charset="0"/>
              </a:rPr>
              <a:t>cã</a:t>
            </a:r>
            <a:r>
              <a:rPr lang="en-US" sz="6600" b="1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.VnAvant" pitchFamily="34" charset="0"/>
              </a:rPr>
              <a:t>giß</a:t>
            </a:r>
            <a:r>
              <a:rPr lang="en-US" sz="6600" b="1" dirty="0">
                <a:solidFill>
                  <a:srgbClr val="002060"/>
                </a:solidFill>
                <a:latin typeface=".VnAvant" pitchFamily="34" charset="0"/>
              </a:rPr>
              <a:t>, </a:t>
            </a:r>
            <a:r>
              <a:rPr lang="en-US" sz="6600" b="1" dirty="0" err="1">
                <a:solidFill>
                  <a:srgbClr val="002060"/>
                </a:solidFill>
                <a:latin typeface=".VnAvant" pitchFamily="34" charset="0"/>
              </a:rPr>
              <a:t>cã</a:t>
            </a:r>
            <a:r>
              <a:rPr lang="en-US" sz="6600" b="1" dirty="0">
                <a:solidFill>
                  <a:srgbClr val="002060"/>
                </a:solidFill>
                <a:latin typeface=".VnAvant" pitchFamily="34" charset="0"/>
              </a:rPr>
              <a:t> gµ, </a:t>
            </a:r>
            <a:r>
              <a:rPr lang="en-US" sz="6600" b="1" dirty="0" err="1">
                <a:solidFill>
                  <a:srgbClr val="002060"/>
                </a:solidFill>
                <a:latin typeface=".VnAvant" pitchFamily="34" charset="0"/>
              </a:rPr>
              <a:t>cã</a:t>
            </a:r>
            <a:r>
              <a:rPr lang="en-US" sz="6600" b="1" dirty="0">
                <a:solidFill>
                  <a:srgbClr val="002060"/>
                </a:solidFill>
                <a:latin typeface=".VnAvant" pitchFamily="34" charset="0"/>
              </a:rPr>
              <a:t> c¶ </a:t>
            </a:r>
            <a:r>
              <a:rPr lang="en-US" sz="6600" b="1" dirty="0" err="1">
                <a:solidFill>
                  <a:srgbClr val="002060"/>
                </a:solidFill>
                <a:latin typeface=".VnAvant" pitchFamily="34" charset="0"/>
              </a:rPr>
              <a:t>gi</a:t>
            </a:r>
            <a:r>
              <a:rPr lang="en-US" sz="6600" b="1" dirty="0">
                <a:solidFill>
                  <a:srgbClr val="002060"/>
                </a:solidFill>
                <a:latin typeface=".VnAvant" pitchFamily="34" charset="0"/>
              </a:rPr>
              <a:t>¸ ®ç.</a:t>
            </a:r>
          </a:p>
        </p:txBody>
      </p:sp>
      <p:sp>
        <p:nvSpPr>
          <p:cNvPr id="3" name="Oval 2"/>
          <p:cNvSpPr/>
          <p:nvPr/>
        </p:nvSpPr>
        <p:spPr>
          <a:xfrm>
            <a:off x="251239" y="1136653"/>
            <a:ext cx="461962" cy="30003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2000" b="1" dirty="0">
                <a:solidFill>
                  <a:srgbClr val="002060"/>
                </a:solidFill>
                <a:latin typeface="Arial" charset="0"/>
                <a:ea typeface="SimSun" charset="-122"/>
              </a:rPr>
              <a:t>1</a:t>
            </a:r>
            <a:endParaRPr lang="en-US" sz="2000" b="1" dirty="0">
              <a:solidFill>
                <a:srgbClr val="002060"/>
              </a:solidFill>
              <a:ea typeface="SimSun" charset="-122"/>
            </a:endParaRPr>
          </a:p>
        </p:txBody>
      </p:sp>
      <p:sp>
        <p:nvSpPr>
          <p:cNvPr id="4" name="Oval 3"/>
          <p:cNvSpPr/>
          <p:nvPr/>
        </p:nvSpPr>
        <p:spPr>
          <a:xfrm>
            <a:off x="181145" y="2162706"/>
            <a:ext cx="461962" cy="30003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2000" b="1">
                <a:solidFill>
                  <a:srgbClr val="002060"/>
                </a:solidFill>
                <a:latin typeface="Arial" charset="0"/>
                <a:ea typeface="SimSun" charset="-122"/>
              </a:rPr>
              <a:t>2</a:t>
            </a:r>
            <a:endParaRPr lang="en-US" sz="2000" b="1">
              <a:solidFill>
                <a:srgbClr val="002060"/>
              </a:solidFill>
              <a:ea typeface="SimSun" charset="-122"/>
            </a:endParaRPr>
          </a:p>
        </p:txBody>
      </p:sp>
      <p:sp>
        <p:nvSpPr>
          <p:cNvPr id="5" name="Oval 4"/>
          <p:cNvSpPr/>
          <p:nvPr/>
        </p:nvSpPr>
        <p:spPr>
          <a:xfrm>
            <a:off x="181145" y="3196931"/>
            <a:ext cx="461962" cy="30003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2000" b="1">
                <a:solidFill>
                  <a:srgbClr val="002060"/>
                </a:solidFill>
                <a:latin typeface="Arial" charset="0"/>
                <a:ea typeface="SimSun" charset="-122"/>
              </a:rPr>
              <a:t>3</a:t>
            </a:r>
            <a:endParaRPr lang="en-US" sz="2000" b="1">
              <a:solidFill>
                <a:srgbClr val="002060"/>
              </a:solidFill>
              <a:ea typeface="SimSun" charset="-122"/>
            </a:endParaRPr>
          </a:p>
        </p:txBody>
      </p:sp>
      <p:sp>
        <p:nvSpPr>
          <p:cNvPr id="6" name="Oval 5"/>
          <p:cNvSpPr/>
          <p:nvPr/>
        </p:nvSpPr>
        <p:spPr>
          <a:xfrm>
            <a:off x="181145" y="4245576"/>
            <a:ext cx="461962" cy="30003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2000" b="1">
                <a:solidFill>
                  <a:srgbClr val="002060"/>
                </a:solidFill>
                <a:latin typeface="Arial" charset="0"/>
                <a:ea typeface="SimSun" charset="-122"/>
              </a:rPr>
              <a:t>4</a:t>
            </a:r>
            <a:endParaRPr lang="en-US" sz="2000" b="1">
              <a:solidFill>
                <a:srgbClr val="002060"/>
              </a:solidFill>
              <a:ea typeface="SimSun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431374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https://i.pinimg.com/564x/5d/65/53/5d6553f1a00fa3176db4e05d82cb7b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79" y="3938511"/>
            <a:ext cx="1633042" cy="2303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Kết quả hình ảnh cho cute background">
            <a:extLst>
              <a:ext uri="{FF2B5EF4-FFF2-40B4-BE49-F238E27FC236}">
                <a16:creationId xmlns:a16="http://schemas.microsoft.com/office/drawing/2014/main" id="{3A16B051-A552-4989-B931-532C9491B7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56"/>
          <a:stretch/>
        </p:blipFill>
        <p:spPr bwMode="auto">
          <a:xfrm>
            <a:off x="1956252" y="1026059"/>
            <a:ext cx="9154061" cy="480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321002-685A-4E75-BD03-57E1EA2F7651}"/>
              </a:ext>
            </a:extLst>
          </p:cNvPr>
          <p:cNvSpPr txBox="1"/>
          <p:nvPr/>
        </p:nvSpPr>
        <p:spPr>
          <a:xfrm>
            <a:off x="5063873" y="3244160"/>
            <a:ext cx="3131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002060"/>
                </a:solidFill>
              </a:rPr>
              <a:t>Tập viết</a:t>
            </a:r>
          </a:p>
        </p:txBody>
      </p:sp>
    </p:spTree>
    <p:extLst>
      <p:ext uri="{BB962C8B-B14F-4D97-AF65-F5344CB8AC3E}">
        <p14:creationId xmlns:p14="http://schemas.microsoft.com/office/powerpoint/2010/main" val="6493447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4248" y="894745"/>
            <a:ext cx="1039887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solidFill>
                  <a:srgbClr val="FF0000"/>
                </a:solidFill>
                <a:latin typeface=".VnAvant" pitchFamily="34" charset="0"/>
              </a:rPr>
              <a:t>GhÕ</a:t>
            </a:r>
          </a:p>
          <a:p>
            <a:r>
              <a:rPr lang="en-US" sz="6600" b="1">
                <a:solidFill>
                  <a:srgbClr val="7030A0"/>
                </a:solidFill>
                <a:latin typeface=".VnAvant" pitchFamily="34" charset="0"/>
              </a:rPr>
              <a:t>Hµ cã ghÕ gç.</a:t>
            </a:r>
          </a:p>
          <a:p>
            <a:r>
              <a:rPr lang="en-US" sz="6600" b="1">
                <a:solidFill>
                  <a:srgbClr val="7030A0"/>
                </a:solidFill>
                <a:latin typeface=".VnAvant" pitchFamily="34" charset="0"/>
              </a:rPr>
              <a:t>Ba Hµ cã ghÕ da.</a:t>
            </a:r>
          </a:p>
          <a:p>
            <a:r>
              <a:rPr lang="en-US" sz="6600" b="1">
                <a:solidFill>
                  <a:srgbClr val="7030A0"/>
                </a:solidFill>
                <a:latin typeface=".VnAvant" pitchFamily="34" charset="0"/>
              </a:rPr>
              <a:t>Bê hå cã ghÕ ®¸. </a:t>
            </a:r>
          </a:p>
          <a:p>
            <a:r>
              <a:rPr lang="en-US" sz="6600" b="1">
                <a:solidFill>
                  <a:srgbClr val="7030A0"/>
                </a:solidFill>
                <a:latin typeface=".VnAvant" pitchFamily="34" charset="0"/>
              </a:rPr>
              <a:t>Bµ bÕ bÐ Lª ë ghÕ ®¸.</a:t>
            </a:r>
          </a:p>
        </p:txBody>
      </p:sp>
    </p:spTree>
    <p:extLst>
      <p:ext uri="{BB962C8B-B14F-4D97-AF65-F5344CB8AC3E}">
        <p14:creationId xmlns:p14="http://schemas.microsoft.com/office/powerpoint/2010/main" val="39431374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2" t="38005" r="21312" b="35673"/>
          <a:stretch/>
        </p:blipFill>
        <p:spPr>
          <a:xfrm>
            <a:off x="893134" y="1244010"/>
            <a:ext cx="11142921" cy="1967023"/>
          </a:xfrm>
          <a:prstGeom prst="rect">
            <a:avLst/>
          </a:prstGeom>
        </p:spPr>
      </p:pic>
      <p:pic>
        <p:nvPicPr>
          <p:cNvPr id="5" name="Picture 6" descr="https://i.pinimg.com/564x/5d/65/53/5d6553f1a00fa3176db4e05d82cb7b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12" y="3383399"/>
            <a:ext cx="1988184" cy="280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70916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220278" y="1648606"/>
            <a:ext cx="6559826" cy="18709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8800" b="1" dirty="0" err="1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Bµi</a:t>
            </a:r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 17: </a:t>
            </a:r>
            <a:r>
              <a:rPr lang="en-US" sz="8800" b="1" dirty="0" err="1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gi</a:t>
            </a:r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, k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19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458739" y="2574694"/>
            <a:ext cx="3807912" cy="2425710"/>
            <a:chOff x="5837129" y="3236962"/>
            <a:chExt cx="3807912" cy="242571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60335" y="4462343"/>
              <a:ext cx="1884706" cy="1200329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3236962"/>
              <a:ext cx="3807912" cy="1200329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4462342"/>
              <a:ext cx="1891430" cy="1200329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7599" y="3725826"/>
            <a:ext cx="1378854" cy="110799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6600" b="1" noProof="0" dirty="0" err="1">
                <a:solidFill>
                  <a:srgbClr val="FF0000"/>
                </a:solidFill>
                <a:latin typeface=".VnAvant" pitchFamily="34" charset="0"/>
                <a:cs typeface="Arial" panose="020B0604020202020204" pitchFamily="34" charset="0"/>
              </a:rPr>
              <a:t>gi</a:t>
            </a:r>
            <a:endParaRPr kumimoji="0" lang="en-US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83482" y="5211035"/>
            <a:ext cx="35542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.VnAvant" pitchFamily="34" charset="0"/>
              </a:rPr>
              <a:t> </a:t>
            </a:r>
            <a:r>
              <a:rPr lang="en-US" sz="6600" b="1" dirty="0" err="1">
                <a:latin typeface=".VnAvant" pitchFamily="34" charset="0"/>
              </a:rPr>
              <a:t>gi</a:t>
            </a:r>
            <a:r>
              <a:rPr lang="en-US" sz="6600" b="1" dirty="0">
                <a:latin typeface=".VnAvant" pitchFamily="34" charset="0"/>
              </a:rPr>
              <a:t>¸ ®ç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102230" y="2568985"/>
            <a:ext cx="26171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  <a:latin typeface=".VnAvant" pitchFamily="34" charset="0"/>
              </a:rPr>
              <a:t>gi</a:t>
            </a:r>
            <a:r>
              <a:rPr lang="en-US" sz="6600" b="1" dirty="0">
                <a:latin typeface=".VnAvant" pitchFamily="34" charset="0"/>
              </a:rPr>
              <a:t>¸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184001" y="3780732"/>
            <a:ext cx="21371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.VnAvant" pitchFamily="34" charset="0"/>
              </a:rPr>
              <a:t>¸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5795D75-F257-425A-A18C-DFC06FBB621F}"/>
              </a:ext>
            </a:extLst>
          </p:cNvPr>
          <p:cNvGrpSpPr/>
          <p:nvPr/>
        </p:nvGrpSpPr>
        <p:grpSpPr>
          <a:xfrm>
            <a:off x="3957401" y="104361"/>
            <a:ext cx="4788013" cy="888945"/>
            <a:chOff x="3957402" y="104361"/>
            <a:chExt cx="4107306" cy="88894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789B42C-CFF8-42B4-B449-A8DA8CDBCD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74" t="11137" r="14556" b="46673"/>
            <a:stretch/>
          </p:blipFill>
          <p:spPr>
            <a:xfrm>
              <a:off x="3957402" y="111230"/>
              <a:ext cx="4107306" cy="882076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85CECB5-BF29-4050-BD13-69B03E53A567}"/>
                </a:ext>
              </a:extLst>
            </p:cNvPr>
            <p:cNvSpPr txBox="1"/>
            <p:nvPr/>
          </p:nvSpPr>
          <p:spPr>
            <a:xfrm>
              <a:off x="4749024" y="104361"/>
              <a:ext cx="274298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solidFill>
                    <a:srgbClr val="FF0000"/>
                  </a:solidFill>
                </a:rPr>
                <a:t>Làm</a:t>
              </a:r>
              <a:r>
                <a:rPr lang="en-US" sz="4400" b="1" dirty="0">
                  <a:solidFill>
                    <a:srgbClr val="FF0000"/>
                  </a:solidFill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</a:rPr>
                <a:t>quen</a:t>
              </a:r>
              <a:endParaRPr lang="en-US" sz="4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4FB8DD43-05C0-4512-A1B7-5EAC2FD36D41}"/>
              </a:ext>
            </a:extLst>
          </p:cNvPr>
          <p:cNvSpPr txBox="1"/>
          <p:nvPr/>
        </p:nvSpPr>
        <p:spPr>
          <a:xfrm>
            <a:off x="1547376" y="5211035"/>
            <a:ext cx="32264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.VnAvant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.VnAvant" pitchFamily="34" charset="0"/>
              </a:rPr>
              <a:t>gi</a:t>
            </a:r>
            <a:r>
              <a:rPr lang="en-US" sz="6600" b="1" dirty="0">
                <a:latin typeface=".VnAvant" pitchFamily="34" charset="0"/>
              </a:rPr>
              <a:t>¸</a:t>
            </a:r>
            <a:r>
              <a:rPr lang="en-US" sz="66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600" b="1" dirty="0">
                <a:latin typeface=".VnAvant" pitchFamily="34" charset="0"/>
              </a:rPr>
              <a:t>®ç</a:t>
            </a:r>
          </a:p>
        </p:txBody>
      </p:sp>
      <p:pic>
        <p:nvPicPr>
          <p:cNvPr id="15" name="Picture 9">
            <a:extLst>
              <a:ext uri="{FF2B5EF4-FFF2-40B4-BE49-F238E27FC236}">
                <a16:creationId xmlns:a16="http://schemas.microsoft.com/office/drawing/2014/main" id="{C3180BD7-8F00-43CB-893A-F0E8A582E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1236" y="1905242"/>
            <a:ext cx="4588022" cy="3095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7775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/>
      <p:bldP spid="17" grpId="0"/>
      <p:bldP spid="18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458739" y="2574694"/>
            <a:ext cx="3807912" cy="2425710"/>
            <a:chOff x="5837129" y="3236962"/>
            <a:chExt cx="3807912" cy="242571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60335" y="4462343"/>
              <a:ext cx="1884706" cy="1200329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3236962"/>
              <a:ext cx="3807912" cy="1200329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4462342"/>
              <a:ext cx="1891430" cy="1200329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7599" y="3725826"/>
            <a:ext cx="1378854" cy="110799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6600" b="1" dirty="0">
                <a:solidFill>
                  <a:srgbClr val="FF0000"/>
                </a:solidFill>
                <a:latin typeface=".VnAvant" pitchFamily="34" charset="0"/>
                <a:cs typeface="Arial" panose="020B0604020202020204" pitchFamily="34" charset="0"/>
              </a:rPr>
              <a:t>k</a:t>
            </a:r>
            <a:endParaRPr kumimoji="0" lang="en-US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83482" y="5211035"/>
            <a:ext cx="35542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.VnAvant" pitchFamily="34" charset="0"/>
              </a:rPr>
              <a:t> k× ®µ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102230" y="2568985"/>
            <a:ext cx="26171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vant" pitchFamily="34" charset="0"/>
              </a:rPr>
              <a:t>k</a:t>
            </a:r>
            <a:r>
              <a:rPr lang="en-US" sz="6600" b="1" dirty="0">
                <a:latin typeface=".VnAvant" pitchFamily="34" charset="0"/>
              </a:rPr>
              <a:t>×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184001" y="3780732"/>
            <a:ext cx="21371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.VnAvant" pitchFamily="34" charset="0"/>
              </a:rPr>
              <a:t>×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5795D75-F257-425A-A18C-DFC06FBB621F}"/>
              </a:ext>
            </a:extLst>
          </p:cNvPr>
          <p:cNvGrpSpPr/>
          <p:nvPr/>
        </p:nvGrpSpPr>
        <p:grpSpPr>
          <a:xfrm>
            <a:off x="3957401" y="104361"/>
            <a:ext cx="4788013" cy="888945"/>
            <a:chOff x="3957402" y="104361"/>
            <a:chExt cx="4107306" cy="88894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789B42C-CFF8-42B4-B449-A8DA8CDBCD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74" t="11137" r="14556" b="46673"/>
            <a:stretch/>
          </p:blipFill>
          <p:spPr>
            <a:xfrm>
              <a:off x="3957402" y="111230"/>
              <a:ext cx="4107306" cy="882076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85CECB5-BF29-4050-BD13-69B03E53A567}"/>
                </a:ext>
              </a:extLst>
            </p:cNvPr>
            <p:cNvSpPr txBox="1"/>
            <p:nvPr/>
          </p:nvSpPr>
          <p:spPr>
            <a:xfrm>
              <a:off x="4749024" y="104361"/>
              <a:ext cx="274298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solidFill>
                    <a:srgbClr val="FF0000"/>
                  </a:solidFill>
                </a:rPr>
                <a:t>Làm</a:t>
              </a:r>
              <a:r>
                <a:rPr lang="en-US" sz="4400" b="1" dirty="0">
                  <a:solidFill>
                    <a:srgbClr val="FF0000"/>
                  </a:solidFill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</a:rPr>
                <a:t>quen</a:t>
              </a:r>
              <a:endParaRPr lang="en-US" sz="4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4FB8DD43-05C0-4512-A1B7-5EAC2FD36D41}"/>
              </a:ext>
            </a:extLst>
          </p:cNvPr>
          <p:cNvSpPr txBox="1"/>
          <p:nvPr/>
        </p:nvSpPr>
        <p:spPr>
          <a:xfrm>
            <a:off x="1547376" y="5219432"/>
            <a:ext cx="32264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.VnAvant" pitchFamily="34" charset="0"/>
              </a:rPr>
              <a:t> </a:t>
            </a:r>
            <a:r>
              <a:rPr lang="en-US" sz="6600" b="1" dirty="0">
                <a:solidFill>
                  <a:srgbClr val="FF0000"/>
                </a:solidFill>
                <a:latin typeface=".VnAvant" pitchFamily="34" charset="0"/>
              </a:rPr>
              <a:t>k</a:t>
            </a:r>
            <a:r>
              <a:rPr lang="en-US" sz="6600" b="1" dirty="0">
                <a:latin typeface=".VnAvant" pitchFamily="34" charset="0"/>
              </a:rPr>
              <a:t>×</a:t>
            </a:r>
            <a:r>
              <a:rPr lang="en-US" sz="66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600" b="1" dirty="0">
                <a:latin typeface=".VnAvant" pitchFamily="34" charset="0"/>
              </a:rPr>
              <a:t>®µ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B25EE5E-94FD-4BBB-9AC6-F647F265AE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1" t="8963" r="37474" b="35874"/>
          <a:stretch/>
        </p:blipFill>
        <p:spPr>
          <a:xfrm>
            <a:off x="1162042" y="2529920"/>
            <a:ext cx="4342360" cy="1865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30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/>
      <p:bldP spid="17" grpId="0"/>
      <p:bldP spid="18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86595" y="3115070"/>
            <a:ext cx="430940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gi</a:t>
            </a:r>
            <a:r>
              <a:rPr lang="en-US" sz="9600" b="1" dirty="0">
                <a:latin typeface=".VnAvant" panose="020B7200000000000000" pitchFamily="34" charset="0"/>
              </a:rPr>
              <a:t>¸ </a:t>
            </a:r>
            <a:endParaRPr lang="en-US" sz="9600" dirty="0">
              <a:latin typeface=".VnAvant" panose="020B72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08454" y="1545410"/>
            <a:ext cx="190593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6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gi</a:t>
            </a:r>
            <a:endParaRPr lang="en-US" sz="96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B6E6E42-51C7-4E9E-BBC5-DBB2921C84F4}"/>
              </a:ext>
            </a:extLst>
          </p:cNvPr>
          <p:cNvSpPr/>
          <p:nvPr/>
        </p:nvSpPr>
        <p:spPr>
          <a:xfrm>
            <a:off x="7695256" y="1545410"/>
            <a:ext cx="190593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k</a:t>
            </a:r>
            <a:endParaRPr lang="en-US" sz="96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5B9C7C3-EDA3-483E-9618-503587800E9D}"/>
              </a:ext>
            </a:extLst>
          </p:cNvPr>
          <p:cNvSpPr/>
          <p:nvPr/>
        </p:nvSpPr>
        <p:spPr>
          <a:xfrm>
            <a:off x="7315196" y="2988462"/>
            <a:ext cx="309021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k</a:t>
            </a:r>
            <a:r>
              <a:rPr lang="en-US" sz="9600" b="1" dirty="0">
                <a:latin typeface=".VnAvant" panose="020B7200000000000000" pitchFamily="34" charset="0"/>
              </a:rPr>
              <a:t>× </a:t>
            </a:r>
            <a:endParaRPr lang="en-US" sz="9600" dirty="0">
              <a:latin typeface=".VnAvant" panose="020B7200000000000000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D7E62E-FDCB-47E4-A160-2994BE16027A}"/>
              </a:ext>
            </a:extLst>
          </p:cNvPr>
          <p:cNvSpPr/>
          <p:nvPr/>
        </p:nvSpPr>
        <p:spPr>
          <a:xfrm>
            <a:off x="1786594" y="4859463"/>
            <a:ext cx="430940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gi</a:t>
            </a:r>
            <a:r>
              <a:rPr lang="en-US" sz="9600" b="1" dirty="0">
                <a:latin typeface=".VnAvant" panose="020B7200000000000000" pitchFamily="34" charset="0"/>
              </a:rPr>
              <a:t>¸ ®ç</a:t>
            </a:r>
            <a:endParaRPr lang="en-US" sz="9600" dirty="0">
              <a:latin typeface=".VnAvant" panose="020B7200000000000000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3E54FF-405B-49F2-9887-F59F6FB7E0C3}"/>
              </a:ext>
            </a:extLst>
          </p:cNvPr>
          <p:cNvSpPr/>
          <p:nvPr/>
        </p:nvSpPr>
        <p:spPr>
          <a:xfrm>
            <a:off x="8061019" y="4684730"/>
            <a:ext cx="353099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k</a:t>
            </a:r>
            <a:r>
              <a:rPr lang="en-US" sz="9600" b="1" dirty="0">
                <a:latin typeface=".VnAvant" panose="020B7200000000000000" pitchFamily="34" charset="0"/>
              </a:rPr>
              <a:t>× ®µ</a:t>
            </a:r>
            <a:endParaRPr lang="en-US" sz="9600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056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  <p:bldP spid="6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007950" y="2828004"/>
            <a:ext cx="3516898" cy="163121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sz="10000" b="1">
                <a:ln w="11430"/>
                <a:solidFill>
                  <a:srgbClr val="66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NI-Avo" pitchFamily="2" charset="0"/>
              </a:rPr>
              <a:t>Gi</a:t>
            </a:r>
            <a:endParaRPr lang="en-US" sz="10000" b="1" dirty="0">
              <a:ln w="11430"/>
              <a:solidFill>
                <a:srgbClr val="66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VNI-Avo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4548" y="2685068"/>
            <a:ext cx="2994393" cy="163121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100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NI-Avo" pitchFamily="2" charset="0"/>
              </a:rPr>
              <a:t>gi</a:t>
            </a:r>
            <a:endParaRPr lang="en-US" sz="10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VNI-Avo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63388" y="3047144"/>
            <a:ext cx="2393352" cy="163121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100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 hàng" pitchFamily="34" charset="0"/>
              </a:rPr>
              <a:t>gi</a:t>
            </a:r>
            <a:endParaRPr lang="en-US" sz="10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HP001 4 hàng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833865" y="3175935"/>
            <a:ext cx="2393352" cy="163121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100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 hàng" pitchFamily="34" charset="0"/>
              </a:rPr>
              <a:t>Gi</a:t>
            </a:r>
            <a:endParaRPr lang="en-US" sz="10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186780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355683" y="2776488"/>
            <a:ext cx="2019363" cy="163121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sz="10000" b="1">
                <a:ln w="11430"/>
                <a:solidFill>
                  <a:srgbClr val="66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NI-Avo" pitchFamily="2" charset="0"/>
              </a:rPr>
              <a:t>K</a:t>
            </a:r>
            <a:endParaRPr lang="en-US" sz="10000" b="1" dirty="0">
              <a:ln w="11430"/>
              <a:solidFill>
                <a:srgbClr val="66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VNI-Avo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4548" y="2685068"/>
            <a:ext cx="2994393" cy="163121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100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NI-Avo" pitchFamily="2" charset="0"/>
              </a:rPr>
              <a:t>k</a:t>
            </a:r>
            <a:endParaRPr lang="en-US" sz="10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VNI-Avo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63388" y="3047144"/>
            <a:ext cx="2393352" cy="163121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100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 hàng" pitchFamily="34" charset="0"/>
              </a:rPr>
              <a:t>k</a:t>
            </a:r>
            <a:endParaRPr lang="en-US" sz="10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HP001 4 hàng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833865" y="3175935"/>
            <a:ext cx="2393352" cy="163121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100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 hàng" pitchFamily="34" charset="0"/>
              </a:rPr>
              <a:t>K</a:t>
            </a:r>
            <a:endParaRPr lang="en-US" sz="10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627048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822" y="1498958"/>
            <a:ext cx="6368788" cy="5044252"/>
          </a:xfrm>
          <a:prstGeom prst="rect">
            <a:avLst/>
          </a:prstGeom>
        </p:spPr>
      </p:pic>
      <p:sp>
        <p:nvSpPr>
          <p:cNvPr id="5" name="流程图: 数据 13"/>
          <p:cNvSpPr/>
          <p:nvPr/>
        </p:nvSpPr>
        <p:spPr>
          <a:xfrm>
            <a:off x="3606154" y="740394"/>
            <a:ext cx="5157413" cy="518370"/>
          </a:xfrm>
          <a:custGeom>
            <a:avLst/>
            <a:gdLst/>
            <a:ahLst/>
            <a:cxnLst/>
            <a:rect l="l" t="t" r="r" b="b"/>
            <a:pathLst>
              <a:path w="2572699" h="576064">
                <a:moveTo>
                  <a:pt x="0" y="0"/>
                </a:moveTo>
                <a:lnTo>
                  <a:pt x="2572699" y="0"/>
                </a:lnTo>
                <a:lnTo>
                  <a:pt x="2223487" y="576064"/>
                </a:lnTo>
                <a:lnTo>
                  <a:pt x="0" y="576064"/>
                </a:lnTo>
                <a:close/>
              </a:path>
            </a:pathLst>
          </a:custGeom>
          <a:solidFill>
            <a:srgbClr val="FF0000">
              <a:alpha val="27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6" name="流程图: 数据 13"/>
          <p:cNvSpPr/>
          <p:nvPr/>
        </p:nvSpPr>
        <p:spPr>
          <a:xfrm>
            <a:off x="4171683" y="483076"/>
            <a:ext cx="4026354" cy="489621"/>
          </a:xfrm>
          <a:custGeom>
            <a:avLst/>
            <a:gdLst/>
            <a:ahLst/>
            <a:cxnLst/>
            <a:rect l="l" t="t" r="r" b="b"/>
            <a:pathLst>
              <a:path w="2572699" h="576064">
                <a:moveTo>
                  <a:pt x="0" y="0"/>
                </a:moveTo>
                <a:lnTo>
                  <a:pt x="2572699" y="0"/>
                </a:lnTo>
                <a:lnTo>
                  <a:pt x="2223487" y="576064"/>
                </a:lnTo>
                <a:lnTo>
                  <a:pt x="0" y="576064"/>
                </a:lnTo>
                <a:close/>
              </a:path>
            </a:pathLst>
          </a:custGeom>
          <a:solidFill>
            <a:srgbClr val="629359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7" name="TextBox 76"/>
          <p:cNvSpPr txBox="1"/>
          <p:nvPr/>
        </p:nvSpPr>
        <p:spPr>
          <a:xfrm>
            <a:off x="4710901" y="442223"/>
            <a:ext cx="22797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000" spc="300">
                <a:solidFill>
                  <a:srgbClr val="0070C0"/>
                </a:solidFill>
                <a:latin typeface="造字工房悦黑体验版常规体" pitchFamily="50" charset="-122"/>
                <a:ea typeface="造字工房悦黑体验版常规体" pitchFamily="50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造字工房悦黑体验版常规体" pitchFamily="50" charset="-122"/>
                <a:cs typeface="+mn-cs"/>
              </a:rPr>
              <a:t>Bảng gài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造字工房悦黑体验版常规体" pitchFamily="50" charset="-122"/>
                <a:cs typeface="+mn-cs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造字工房悦黑体验版常规体" pitchFamily="5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910534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061411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1231</TotalTime>
  <Words>196</Words>
  <Application>Microsoft Office PowerPoint</Application>
  <PresentationFormat>Widescreen</PresentationFormat>
  <Paragraphs>73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inpin heiti</vt:lpstr>
      <vt:lpstr>造字工房悦黑体验版常规体</vt:lpstr>
      <vt:lpstr>UTM Avo</vt:lpstr>
      <vt:lpstr>.VnAvant</vt:lpstr>
      <vt:lpstr>VNI-Avo</vt:lpstr>
      <vt:lpstr>SimSun</vt:lpstr>
      <vt:lpstr>SimSun</vt:lpstr>
      <vt:lpstr>Arial</vt:lpstr>
      <vt:lpstr>Calibri</vt:lpstr>
      <vt:lpstr>HP001 4 hàng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112</cp:revision>
  <dcterms:created xsi:type="dcterms:W3CDTF">2021-11-01T08:16:43Z</dcterms:created>
  <dcterms:modified xsi:type="dcterms:W3CDTF">2024-10-01T01:20:23Z</dcterms:modified>
</cp:coreProperties>
</file>