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6" r:id="rId1"/>
  </p:sldMasterIdLst>
  <p:notesMasterIdLst>
    <p:notesMasterId r:id="rId21"/>
  </p:notesMasterIdLst>
  <p:sldIdLst>
    <p:sldId id="301" r:id="rId2"/>
    <p:sldId id="320" r:id="rId3"/>
    <p:sldId id="303" r:id="rId4"/>
    <p:sldId id="302" r:id="rId5"/>
    <p:sldId id="305" r:id="rId6"/>
    <p:sldId id="311" r:id="rId7"/>
    <p:sldId id="271" r:id="rId8"/>
    <p:sldId id="292" r:id="rId9"/>
    <p:sldId id="293" r:id="rId10"/>
    <p:sldId id="329" r:id="rId11"/>
    <p:sldId id="325" r:id="rId12"/>
    <p:sldId id="323" r:id="rId13"/>
    <p:sldId id="326" r:id="rId14"/>
    <p:sldId id="328" r:id="rId15"/>
    <p:sldId id="324" r:id="rId16"/>
    <p:sldId id="318" r:id="rId17"/>
    <p:sldId id="319" r:id="rId18"/>
    <p:sldId id="286"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D8"/>
    <a:srgbClr val="FFE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744"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8923A-4FE2-4A8B-B284-6011E2ED2D57}" type="datetimeFigureOut">
              <a:rPr lang="en-GB" smtClean="0"/>
              <a:t>02/09/2024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51C96-2C5C-4623-8191-FA2D6FBCEB59}" type="slidenum">
              <a:rPr lang="en-GB" smtClean="0"/>
              <a:t>‹#›</a:t>
            </a:fld>
            <a:endParaRPr lang="en-GB"/>
          </a:p>
        </p:txBody>
      </p:sp>
    </p:spTree>
    <p:extLst>
      <p:ext uri="{BB962C8B-B14F-4D97-AF65-F5344CB8AC3E}">
        <p14:creationId xmlns:p14="http://schemas.microsoft.com/office/powerpoint/2010/main" val="360114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763D-9BC5-4E2A-A15B-DF11F44058B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0847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C8020-144F-4A97-BC6C-8348BECFAA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C8020-144F-4A97-BC6C-8348BECFAA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763D-9BC5-4E2A-A15B-DF11F44058B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26946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C8020-144F-4A97-BC6C-8348BECFAA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C8020-144F-4A97-BC6C-8348BECFAA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C8020-144F-4A97-BC6C-8348BECFAA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763D-9BC5-4E2A-A15B-DF11F44058B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9805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763D-9BC5-4E2A-A15B-DF11F44058B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920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C8020-144F-4A97-BC6C-8348BECFAA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C8020-144F-4A97-BC6C-8348BECFAA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C8020-144F-4A97-BC6C-8348BECFAA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C8020-144F-4A97-BC6C-8348BECFAA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C8020-144F-4A97-BC6C-8348BECFAA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6C8020-144F-4A97-BC6C-8348BECFAA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519588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03140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411912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763" y="-176912"/>
            <a:ext cx="1615203" cy="1615202"/>
          </a:xfrm>
          <a:prstGeom prst="rect">
            <a:avLst/>
          </a:prstGeom>
        </p:spPr>
      </p:pic>
    </p:spTree>
    <p:extLst>
      <p:ext uri="{BB962C8B-B14F-4D97-AF65-F5344CB8AC3E}">
        <p14:creationId xmlns:p14="http://schemas.microsoft.com/office/powerpoint/2010/main" val="3568593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8" name="图片 7"/>
          <p:cNvPicPr>
            <a:picLocks noChangeAspect="1"/>
          </p:cNvPicPr>
          <p:nvPr userDrawn="1"/>
        </p:nvPicPr>
        <p:blipFill rotWithShape="1">
          <a:blip r:embed="rId2">
            <a:clrChange>
              <a:clrFrom>
                <a:srgbClr val="F2F2F2"/>
              </a:clrFrom>
              <a:clrTo>
                <a:srgbClr val="F2F2F2">
                  <a:alpha val="0"/>
                </a:srgbClr>
              </a:clrTo>
            </a:clrChange>
            <a:extLst>
              <a:ext uri="{28A0092B-C50C-407E-A947-70E740481C1C}">
                <a14:useLocalDpi xmlns:a14="http://schemas.microsoft.com/office/drawing/2010/main" val="0"/>
              </a:ext>
            </a:extLst>
          </a:blip>
          <a:srcRect l="89023" t="64516" b="-5376"/>
          <a:stretch>
            <a:fillRect/>
          </a:stretch>
        </p:blipFill>
        <p:spPr>
          <a:xfrm>
            <a:off x="10205885" y="4483510"/>
            <a:ext cx="1986116" cy="2802194"/>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4228"/>
            <a:ext cx="12192000" cy="5563772"/>
          </a:xfrm>
          <a:prstGeom prst="rect">
            <a:avLst/>
          </a:prstGeom>
        </p:spPr>
      </p:pic>
      <p:pic>
        <p:nvPicPr>
          <p:cNvPr id="9" name="图片 8"/>
          <p:cNvPicPr>
            <a:picLocks noChangeAspect="1"/>
          </p:cNvPicPr>
          <p:nvPr userDrawn="1"/>
        </p:nvPicPr>
        <p:blipFill rotWithShape="1">
          <a:blip r:embed="rId3">
            <a:extLst>
              <a:ext uri="{28A0092B-C50C-407E-A947-70E740481C1C}">
                <a14:useLocalDpi xmlns:a14="http://schemas.microsoft.com/office/drawing/2010/main" val="0"/>
              </a:ext>
            </a:extLst>
          </a:blip>
          <a:srcRect b="76738"/>
          <a:stretch>
            <a:fillRect/>
          </a:stretch>
        </p:blipFill>
        <p:spPr>
          <a:xfrm>
            <a:off x="0" y="0"/>
            <a:ext cx="12192000" cy="129422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0066" y="-277390"/>
            <a:ext cx="1370876" cy="13708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94228"/>
            <a:ext cx="12192000" cy="5563772"/>
          </a:xfrm>
          <a:prstGeom prst="rect">
            <a:avLst/>
          </a:prstGeom>
        </p:spPr>
      </p:pic>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b="76738"/>
          <a:stretch>
            <a:fillRect/>
          </a:stretch>
        </p:blipFill>
        <p:spPr>
          <a:xfrm>
            <a:off x="0" y="0"/>
            <a:ext cx="12192000" cy="129422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0066" y="-277390"/>
            <a:ext cx="1370876" cy="13708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68030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988356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042286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261136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570607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30872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409991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282724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32953DF-B1B4-42B0-A667-181681EE5C8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2024/9/2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A3D01AF-D3DD-4E34-9C7A-E010CBC5334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93073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1.png"/><Relationship Id="rId7" Type="http://schemas.openxmlformats.org/officeDocument/2006/relationships/image" Target="../media/image39.GI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8.jpe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5FE7F01F-EA89-456E-ABF4-BD1A17D12C4E}"/>
              </a:ext>
            </a:extLst>
          </p:cNvPr>
          <p:cNvPicPr>
            <a:picLocks noChangeAspect="1"/>
          </p:cNvPicPr>
          <p:nvPr/>
        </p:nvPicPr>
        <p:blipFill rotWithShape="1">
          <a:blip r:embed="rId3">
            <a:extLst>
              <a:ext uri="{28A0092B-C50C-407E-A947-70E740481C1C}">
                <a14:useLocalDpi xmlns:a14="http://schemas.microsoft.com/office/drawing/2010/main" val="0"/>
              </a:ext>
            </a:extLst>
          </a:blip>
          <a:srcRect t="1739" r="16704" b="373"/>
          <a:stretch/>
        </p:blipFill>
        <p:spPr>
          <a:xfrm rot="16200000">
            <a:off x="1627204" y="-1653099"/>
            <a:ext cx="6883896" cy="10138301"/>
          </a:xfrm>
          <a:prstGeom prst="rect">
            <a:avLst/>
          </a:prstGeom>
        </p:spPr>
      </p:pic>
      <p:pic>
        <p:nvPicPr>
          <p:cNvPr id="15" name="图片 14">
            <a:extLst>
              <a:ext uri="{FF2B5EF4-FFF2-40B4-BE49-F238E27FC236}">
                <a16:creationId xmlns:a16="http://schemas.microsoft.com/office/drawing/2014/main" xmlns="" id="{11982690-0AEC-41C8-9286-D6EE18C94655}"/>
              </a:ext>
            </a:extLst>
          </p:cNvPr>
          <p:cNvPicPr>
            <a:picLocks noChangeAspect="1"/>
          </p:cNvPicPr>
          <p:nvPr/>
        </p:nvPicPr>
        <p:blipFill rotWithShape="1">
          <a:blip r:embed="rId3">
            <a:extLst>
              <a:ext uri="{28A0092B-C50C-407E-A947-70E740481C1C}">
                <a14:useLocalDpi xmlns:a14="http://schemas.microsoft.com/office/drawing/2010/main" val="0"/>
              </a:ext>
            </a:extLst>
          </a:blip>
          <a:srcRect t="63877" r="16704" b="373"/>
          <a:stretch/>
        </p:blipFill>
        <p:spPr>
          <a:xfrm rot="16200000" flipV="1">
            <a:off x="7723944" y="2389943"/>
            <a:ext cx="6883896" cy="205221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3994" y="3941682"/>
            <a:ext cx="3414823" cy="3124200"/>
          </a:xfrm>
          <a:prstGeom prst="rect">
            <a:avLst/>
          </a:prstGeom>
        </p:spPr>
      </p:pic>
      <p:pic>
        <p:nvPicPr>
          <p:cNvPr id="4" name="Picture 3"/>
          <p:cNvPicPr>
            <a:picLocks noChangeAspect="1"/>
          </p:cNvPicPr>
          <p:nvPr/>
        </p:nvPicPr>
        <p:blipFill>
          <a:blip r:embed="rId5"/>
          <a:stretch>
            <a:fillRect/>
          </a:stretch>
        </p:blipFill>
        <p:spPr>
          <a:xfrm>
            <a:off x="5406848" y="1917090"/>
            <a:ext cx="7017104" cy="2353260"/>
          </a:xfrm>
          <a:prstGeom prst="rect">
            <a:avLst/>
          </a:prstGeom>
        </p:spPr>
      </p:pic>
    </p:spTree>
    <p:extLst>
      <p:ext uri="{BB962C8B-B14F-4D97-AF65-F5344CB8AC3E}">
        <p14:creationId xmlns:p14="http://schemas.microsoft.com/office/powerpoint/2010/main" val="4046570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563880" y="457200"/>
            <a:ext cx="11064240" cy="576072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 name="TextBox 6"/>
          <p:cNvSpPr txBox="1"/>
          <p:nvPr/>
        </p:nvSpPr>
        <p:spPr>
          <a:xfrm>
            <a:off x="1827648" y="1138902"/>
            <a:ext cx="93239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smtClean="0">
                <a:ln>
                  <a:noFill/>
                </a:ln>
                <a:solidFill>
                  <a:srgbClr val="FF0000"/>
                </a:solidFill>
                <a:effectLst/>
                <a:uLnTx/>
                <a:uFillTx/>
                <a:latin typeface="Mali" panose="00000500000000000000" pitchFamily="2" charset="-34"/>
                <a:ea typeface="+mn-ea"/>
                <a:cs typeface="Mali" panose="00000500000000000000" pitchFamily="2" charset="-34"/>
              </a:rPr>
              <a:t>Tại</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sao</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cần</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phải</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tiết</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kiệm</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chống</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lãng</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phí</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chất</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đốt</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a:t>
            </a:r>
            <a:endParaRPr kumimoji="0" lang="en-GB" sz="2800" b="0" i="0" u="none" strike="noStrike" kern="1200" cap="none" spc="0" normalizeH="0" baseline="0" noProof="0" dirty="0">
              <a:ln>
                <a:noFill/>
              </a:ln>
              <a:solidFill>
                <a:srgbClr val="FF0000"/>
              </a:solidFill>
              <a:effectLst/>
              <a:uLnTx/>
              <a:uFillTx/>
              <a:latin typeface="Mali" panose="00000500000000000000" pitchFamily="2" charset="-34"/>
              <a:ea typeface="+mn-ea"/>
              <a:cs typeface="Mali" panose="00000500000000000000" pitchFamily="2" charset="-34"/>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565" y="1023184"/>
            <a:ext cx="659083" cy="692203"/>
          </a:xfrm>
          <a:prstGeom prst="rect">
            <a:avLst/>
          </a:prstGeom>
        </p:spPr>
      </p:pic>
      <p:sp>
        <p:nvSpPr>
          <p:cNvPr id="3" name="Rectangle 2"/>
          <p:cNvSpPr/>
          <p:nvPr/>
        </p:nvSpPr>
        <p:spPr>
          <a:xfrm>
            <a:off x="791570" y="1831105"/>
            <a:ext cx="4967785" cy="1815882"/>
          </a:xfrm>
          <a:prstGeom prst="rect">
            <a:avLst/>
          </a:prstGeom>
        </p:spPr>
        <p:txBody>
          <a:bodyPr wrap="square">
            <a:spAutoFit/>
          </a:bodyPr>
          <a:lstStyle/>
          <a:p>
            <a:pPr algn="just"/>
            <a:r>
              <a:rPr lang="vi-VN" sz="2800" b="0" i="0" dirty="0" smtClean="0">
                <a:solidFill>
                  <a:srgbClr val="002060"/>
                </a:solidFill>
                <a:effectLst/>
                <a:latin typeface="Mali" panose="00000500000000000000" pitchFamily="2" charset="-34"/>
                <a:cs typeface="Mali" panose="00000500000000000000" pitchFamily="2" charset="-34"/>
              </a:rPr>
              <a:t>Năng lượng chất đốt không phải là nguồn năng lượng vô tận. Nó sẽ cạn kiệt nếu chúng ta sử dụng không tiết kiệm.</a:t>
            </a:r>
            <a:endParaRPr lang="en-GB" sz="2800" dirty="0">
              <a:solidFill>
                <a:srgbClr val="002060"/>
              </a:solidFill>
              <a:latin typeface="Mali" panose="00000500000000000000" pitchFamily="2" charset="-34"/>
              <a:cs typeface="Mali" panose="00000500000000000000" pitchFamily="2" charset="-34"/>
            </a:endParaRPr>
          </a:p>
        </p:txBody>
      </p:sp>
      <p:pic>
        <p:nvPicPr>
          <p:cNvPr id="9" name="Picture 8"/>
          <p:cNvPicPr>
            <a:picLocks noChangeAspect="1"/>
          </p:cNvPicPr>
          <p:nvPr/>
        </p:nvPicPr>
        <p:blipFill>
          <a:blip r:embed="rId4"/>
          <a:stretch>
            <a:fillRect/>
          </a:stretch>
        </p:blipFill>
        <p:spPr>
          <a:xfrm>
            <a:off x="6157784" y="2060827"/>
            <a:ext cx="1828541" cy="1875524"/>
          </a:xfrm>
          <a:prstGeom prst="ellipse">
            <a:avLst/>
          </a:prstGeom>
          <a:ln w="57150">
            <a:solidFill>
              <a:schemeClr val="tx1">
                <a:lumMod val="95000"/>
                <a:lumOff val="5000"/>
              </a:schemeClr>
            </a:solidFill>
          </a:ln>
        </p:spPr>
      </p:pic>
      <p:pic>
        <p:nvPicPr>
          <p:cNvPr id="10" name="Picture 2" descr="Giá xăng dầu hôm nay 21/11: Liên tục đi xuông, ghi nhận mức đóng cửa thấp  nhất kể từ 3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5515" y="2060827"/>
            <a:ext cx="1963415" cy="1990356"/>
          </a:xfrm>
          <a:prstGeom prst="ellipse">
            <a:avLst/>
          </a:prstGeom>
          <a:noFill/>
          <a:ln w="5715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pic>
        <p:nvPicPr>
          <p:cNvPr id="12" name="Picture 2" descr="Bếp gas có những loại đầu đốt nà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234" y="4031174"/>
            <a:ext cx="2937375" cy="1977095"/>
          </a:xfrm>
          <a:prstGeom prst="ellipse">
            <a:avLst/>
          </a:prstGeom>
          <a:noFill/>
          <a:ln w="5715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690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Pictures\Screenshots\Screenshot (492).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65509" r="8814"/>
          <a:stretch/>
        </p:blipFill>
        <p:spPr bwMode="auto">
          <a:xfrm>
            <a:off x="0" y="696036"/>
            <a:ext cx="12192000" cy="259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2169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Pictures\Screenshots\Screenshot (493).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422" r="2426" b="57301"/>
          <a:stretch/>
        </p:blipFill>
        <p:spPr bwMode="auto">
          <a:xfrm>
            <a:off x="0" y="1501253"/>
            <a:ext cx="12192000" cy="29085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8688" y="297678"/>
            <a:ext cx="11741624" cy="769441"/>
          </a:xfrm>
          <a:prstGeom prst="rect">
            <a:avLst/>
          </a:prstGeom>
          <a:noFill/>
        </p:spPr>
        <p:txBody>
          <a:bodyPr wrap="square" rtlCol="0">
            <a:spAutoFit/>
          </a:bodyPr>
          <a:lstStyle/>
          <a:p>
            <a:pPr algn="ctr"/>
            <a:r>
              <a:rPr lang="en-US" sz="4400" b="1" dirty="0" err="1" smtClean="0">
                <a:solidFill>
                  <a:srgbClr val="0070C0"/>
                </a:solidFill>
                <a:latin typeface="Arial Rounded MT Bold" pitchFamily="34" charset="0"/>
              </a:rPr>
              <a:t>Liên</a:t>
            </a:r>
            <a:r>
              <a:rPr lang="en-US" sz="4400" b="1" dirty="0" smtClean="0">
                <a:solidFill>
                  <a:srgbClr val="0070C0"/>
                </a:solidFill>
                <a:latin typeface="Arial Rounded MT Bold" pitchFamily="34" charset="0"/>
              </a:rPr>
              <a:t> </a:t>
            </a:r>
            <a:r>
              <a:rPr lang="en-US" sz="4400" b="1" dirty="0" err="1" smtClean="0">
                <a:solidFill>
                  <a:srgbClr val="0070C0"/>
                </a:solidFill>
                <a:latin typeface="Arial Rounded MT Bold" pitchFamily="34" charset="0"/>
              </a:rPr>
              <a:t>hệ</a:t>
            </a:r>
            <a:endParaRPr lang="en-US" sz="4400" dirty="0">
              <a:solidFill>
                <a:srgbClr val="0070C0"/>
              </a:solidFill>
              <a:latin typeface="Arial Rounded MT Bold" pitchFamily="34" charset="0"/>
            </a:endParaRPr>
          </a:p>
        </p:txBody>
      </p:sp>
    </p:spTree>
    <p:extLst>
      <p:ext uri="{BB962C8B-B14F-4D97-AF65-F5344CB8AC3E}">
        <p14:creationId xmlns:p14="http://schemas.microsoft.com/office/powerpoint/2010/main" val="19938823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19259" y="517837"/>
            <a:ext cx="530045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smtClean="0">
                <a:ln>
                  <a:noFill/>
                </a:ln>
                <a:solidFill>
                  <a:srgbClr val="FF0000"/>
                </a:solidFill>
                <a:effectLst/>
                <a:uLnTx/>
                <a:uFillTx/>
                <a:latin typeface="Mali" panose="00000500000000000000" pitchFamily="2" charset="-34"/>
                <a:ea typeface="+mn-ea"/>
                <a:cs typeface="Mali" panose="00000500000000000000" pitchFamily="2" charset="-34"/>
              </a:rPr>
              <a:t>Những</a:t>
            </a:r>
            <a:r>
              <a:rPr kumimoji="0" lang="en-US" sz="3600" b="0" i="0" u="none" strike="noStrike" kern="1200" cap="none" spc="0" normalizeH="0" noProof="0" smtClean="0">
                <a:ln>
                  <a:noFill/>
                </a:ln>
                <a:solidFill>
                  <a:srgbClr val="FF0000"/>
                </a:solidFill>
                <a:effectLst/>
                <a:uLnTx/>
                <a:uFillTx/>
                <a:latin typeface="Mali" panose="00000500000000000000" pitchFamily="2" charset="-34"/>
                <a:ea typeface="+mn-ea"/>
                <a:cs typeface="Mali" panose="00000500000000000000" pitchFamily="2" charset="-34"/>
              </a:rPr>
              <a:t> việc làm tránh lãng phí chất đốt</a:t>
            </a:r>
            <a:endParaRPr kumimoji="0" lang="en-GB" sz="3600" b="0" i="0" u="none" strike="noStrike" kern="1200" cap="none" spc="0" normalizeH="0" baseline="0" noProof="0">
              <a:ln>
                <a:noFill/>
              </a:ln>
              <a:solidFill>
                <a:srgbClr val="FF0000"/>
              </a:solidFill>
              <a:effectLst/>
              <a:uLnTx/>
              <a:uFillTx/>
              <a:latin typeface="Mali" panose="00000500000000000000" pitchFamily="2" charset="-34"/>
              <a:ea typeface="+mn-ea"/>
              <a:cs typeface="Mali" panose="00000500000000000000" pitchFamily="2" charset="-34"/>
            </a:endParaRPr>
          </a:p>
        </p:txBody>
      </p:sp>
      <p:grpSp>
        <p:nvGrpSpPr>
          <p:cNvPr id="8" name="Group 7"/>
          <p:cNvGrpSpPr/>
          <p:nvPr/>
        </p:nvGrpSpPr>
        <p:grpSpPr>
          <a:xfrm>
            <a:off x="197175" y="1955400"/>
            <a:ext cx="4039160" cy="2199206"/>
            <a:chOff x="197174" y="1955400"/>
            <a:chExt cx="4039160" cy="2199206"/>
          </a:xfrm>
        </p:grpSpPr>
        <p:sp>
          <p:nvSpPr>
            <p:cNvPr id="16" name="Rounded Rectangle 15"/>
            <p:cNvSpPr/>
            <p:nvPr/>
          </p:nvSpPr>
          <p:spPr>
            <a:xfrm>
              <a:off x="197174" y="1955400"/>
              <a:ext cx="4039160" cy="2199206"/>
            </a:xfrm>
            <a:prstGeom prst="roundRect">
              <a:avLst/>
            </a:prstGeom>
            <a:solidFill>
              <a:srgbClr val="F79646">
                <a:lumMod val="40000"/>
                <a:lumOff val="60000"/>
              </a:srgbClr>
            </a:solidFill>
            <a:ln w="12700" cap="flat" cmpd="sng" algn="ctr">
              <a:noFill/>
              <a:prstDash val="solid"/>
              <a:miter lim="800000"/>
            </a:ln>
            <a:effectLst/>
          </p:spPr>
          <p:txBody>
            <a:bodyPr rtlCol="0" anchor="ctr"/>
            <a:lstStyle/>
            <a:p>
              <a:pPr algn="ctr">
                <a:defRPr/>
              </a:pPr>
              <a:endParaRPr lang="en-GB" sz="2100" kern="0">
                <a:solidFill>
                  <a:prstClr val="white"/>
                </a:solidFill>
                <a:latin typeface="Calibri" panose="020F0502020204030204"/>
              </a:endParaRPr>
            </a:p>
          </p:txBody>
        </p:sp>
        <p:sp>
          <p:nvSpPr>
            <p:cNvPr id="17" name="Rectangle 16"/>
            <p:cNvSpPr/>
            <p:nvPr/>
          </p:nvSpPr>
          <p:spPr>
            <a:xfrm>
              <a:off x="462405" y="2207431"/>
              <a:ext cx="3541005" cy="1754326"/>
            </a:xfrm>
            <a:prstGeom prst="rect">
              <a:avLst/>
            </a:prstGeom>
          </p:spPr>
          <p:txBody>
            <a:bodyPr wrap="square">
              <a:spAutoFit/>
            </a:bodyPr>
            <a:lstStyle/>
            <a:p>
              <a:pPr>
                <a:lnSpc>
                  <a:spcPct val="150000"/>
                </a:lnSpc>
              </a:pPr>
              <a:r>
                <a:rPr lang="en-GB" sz="2400" dirty="0" err="1">
                  <a:latin typeface="Times New Roman" panose="02020603050405020304" pitchFamily="18" charset="0"/>
                  <a:cs typeface="Times New Roman" panose="02020603050405020304" pitchFamily="18" charset="0"/>
                </a:rPr>
                <a:t>Dùng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bếp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đun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cải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tiến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đỡ</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khói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tiết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kiệm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chất</a:t>
              </a:r>
              <a:r>
                <a:rPr lang="en-GB" sz="2400" dirty="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đốt</a:t>
              </a:r>
              <a:endParaRPr kumimoji="0" lang="en-GB"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1" name="Group 10"/>
          <p:cNvGrpSpPr/>
          <p:nvPr/>
        </p:nvGrpSpPr>
        <p:grpSpPr>
          <a:xfrm>
            <a:off x="4003410" y="4154606"/>
            <a:ext cx="4132161" cy="2199206"/>
            <a:chOff x="4003409" y="4154606"/>
            <a:chExt cx="4132161" cy="2199206"/>
          </a:xfrm>
        </p:grpSpPr>
        <p:sp>
          <p:nvSpPr>
            <p:cNvPr id="18" name="Rounded Rectangle 17"/>
            <p:cNvSpPr/>
            <p:nvPr/>
          </p:nvSpPr>
          <p:spPr>
            <a:xfrm>
              <a:off x="4003409" y="4154606"/>
              <a:ext cx="4132161" cy="2199206"/>
            </a:xfrm>
            <a:prstGeom prst="roundRect">
              <a:avLst/>
            </a:prstGeom>
            <a:solidFill>
              <a:srgbClr val="D5B8E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 name="Rectangle 18"/>
            <p:cNvSpPr/>
            <p:nvPr/>
          </p:nvSpPr>
          <p:spPr>
            <a:xfrm>
              <a:off x="4298784" y="4377046"/>
              <a:ext cx="3541410" cy="1754326"/>
            </a:xfrm>
            <a:prstGeom prst="rect">
              <a:avLst/>
            </a:prstGeom>
          </p:spPr>
          <p:txBody>
            <a:bodyPr wrap="square">
              <a:spAutoFit/>
            </a:bodyPr>
            <a:lstStyle/>
            <a:p>
              <a:pPr algn="ctr">
                <a:lnSpc>
                  <a:spcPct val="150000"/>
                </a:lnSpc>
              </a:pPr>
              <a:r>
                <a:rPr lang="vi-VN" sz="2400">
                  <a:latin typeface="Times New Roman" panose="02020603050405020304" pitchFamily="18" charset="0"/>
                  <a:cs typeface="Times New Roman" panose="02020603050405020304" pitchFamily="18" charset="0"/>
                </a:rPr>
                <a:t>Đậy kín phích giữ nước nóng lâu giúp tiết kiệm được chất </a:t>
              </a:r>
              <a:r>
                <a:rPr lang="vi-VN" sz="2400" smtClean="0">
                  <a:latin typeface="Times New Roman" panose="02020603050405020304" pitchFamily="18" charset="0"/>
                  <a:cs typeface="Times New Roman" panose="02020603050405020304" pitchFamily="18" charset="0"/>
                </a:rPr>
                <a:t>đốt</a:t>
              </a:r>
              <a:endParaRPr lang="vi-VN" sz="240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7840195" y="1829385"/>
            <a:ext cx="3913675" cy="2199206"/>
            <a:chOff x="7840194" y="1829385"/>
            <a:chExt cx="3913675" cy="2199206"/>
          </a:xfrm>
        </p:grpSpPr>
        <p:sp>
          <p:nvSpPr>
            <p:cNvPr id="22" name="Rounded Rectangle 21"/>
            <p:cNvSpPr/>
            <p:nvPr/>
          </p:nvSpPr>
          <p:spPr>
            <a:xfrm>
              <a:off x="7840194" y="1829385"/>
              <a:ext cx="3913675" cy="2199206"/>
            </a:xfrm>
            <a:prstGeom prst="roundRect">
              <a:avLst/>
            </a:prstGeom>
            <a:solidFill>
              <a:srgbClr val="FFE6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 name="Rectangle 8"/>
            <p:cNvSpPr/>
            <p:nvPr/>
          </p:nvSpPr>
          <p:spPr>
            <a:xfrm>
              <a:off x="7971099" y="2291105"/>
              <a:ext cx="3782770" cy="1200329"/>
            </a:xfrm>
            <a:prstGeom prst="rect">
              <a:avLst/>
            </a:prstGeom>
          </p:spPr>
          <p:txBody>
            <a:bodyPr wrap="square">
              <a:spAutoFit/>
            </a:bodyPr>
            <a:lstStyle/>
            <a:p>
              <a:pPr>
                <a:lnSpc>
                  <a:spcPct val="150000"/>
                </a:lnSpc>
              </a:pPr>
              <a:r>
                <a:rPr lang="en-GB" sz="2400" b="0" i="0" smtClean="0">
                  <a:effectLst/>
                  <a:latin typeface="Times New Roman" panose="02020603050405020304" pitchFamily="18" charset="0"/>
                  <a:cs typeface="Times New Roman" panose="02020603050405020304" pitchFamily="18" charset="0"/>
                </a:rPr>
                <a:t>Đun thức ăn vừa chín, không để bếp cháy quá lâu,...</a:t>
              </a:r>
            </a:p>
          </p:txBody>
        </p:sp>
      </p:grpSp>
      <p:pic>
        <p:nvPicPr>
          <p:cNvPr id="24" name="Picture 23"/>
          <p:cNvPicPr>
            <a:picLocks noChangeAspect="1"/>
          </p:cNvPicPr>
          <p:nvPr/>
        </p:nvPicPr>
        <p:blipFill>
          <a:blip r:embed="rId3"/>
          <a:stretch>
            <a:fillRect/>
          </a:stretch>
        </p:blipFill>
        <p:spPr>
          <a:xfrm>
            <a:off x="462406" y="4266939"/>
            <a:ext cx="3030343" cy="2272758"/>
          </a:xfrm>
          <a:prstGeom prst="rect">
            <a:avLst/>
          </a:prstGeom>
        </p:spPr>
      </p:pic>
      <p:pic>
        <p:nvPicPr>
          <p:cNvPr id="25" name="Picture 24"/>
          <p:cNvPicPr>
            <a:picLocks noChangeAspect="1"/>
          </p:cNvPicPr>
          <p:nvPr/>
        </p:nvPicPr>
        <p:blipFill>
          <a:blip r:embed="rId4"/>
          <a:stretch>
            <a:fillRect/>
          </a:stretch>
        </p:blipFill>
        <p:spPr>
          <a:xfrm>
            <a:off x="4997231" y="1970198"/>
            <a:ext cx="2339412" cy="2026291"/>
          </a:xfrm>
          <a:prstGeom prst="rect">
            <a:avLst/>
          </a:prstGeom>
        </p:spPr>
      </p:pic>
      <p:pic>
        <p:nvPicPr>
          <p:cNvPr id="26" name="Picture 25"/>
          <p:cNvPicPr>
            <a:picLocks noChangeAspect="1"/>
          </p:cNvPicPr>
          <p:nvPr/>
        </p:nvPicPr>
        <p:blipFill>
          <a:blip r:embed="rId5"/>
          <a:stretch>
            <a:fillRect/>
          </a:stretch>
        </p:blipFill>
        <p:spPr>
          <a:xfrm>
            <a:off x="8605979" y="4647379"/>
            <a:ext cx="3067051" cy="1485900"/>
          </a:xfrm>
          <a:prstGeom prst="rect">
            <a:avLst/>
          </a:prstGeom>
        </p:spPr>
      </p:pic>
    </p:spTree>
    <p:extLst>
      <p:ext uri="{BB962C8B-B14F-4D97-AF65-F5344CB8AC3E}">
        <p14:creationId xmlns:p14="http://schemas.microsoft.com/office/powerpoint/2010/main" val="10196125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16" presetClass="entr" presetSubtype="2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16" presetClass="entr" presetSubtype="2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par>
                                <p:cTn id="32" presetID="16" presetClass="entr" presetSubtype="21"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563880" y="457200"/>
            <a:ext cx="11064240" cy="576072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 name="TextBox 5"/>
          <p:cNvSpPr txBox="1"/>
          <p:nvPr/>
        </p:nvSpPr>
        <p:spPr>
          <a:xfrm>
            <a:off x="1158445" y="1103088"/>
            <a:ext cx="3749223" cy="26776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800" b="0" i="0" u="none" strike="noStrike" kern="1200" cap="none" spc="0" normalizeH="0" baseline="0" noProof="0" dirty="0" err="1" smtClean="0">
                <a:ln>
                  <a:noFill/>
                </a:ln>
                <a:solidFill>
                  <a:srgbClr val="FF0000"/>
                </a:solidFill>
                <a:effectLst/>
                <a:uLnTx/>
                <a:uFillTx/>
                <a:latin typeface="Mali" panose="00000500000000000000" pitchFamily="2" charset="-34"/>
                <a:ea typeface="+mn-ea"/>
                <a:cs typeface="Mali" panose="00000500000000000000" pitchFamily="2" charset="-34"/>
              </a:rPr>
              <a:t>Cần</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làm</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gì</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để</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tránh</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lãng</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phí</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và</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đảm</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bảo</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an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toàn</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khi</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sử</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dụng</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chất</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 </a:t>
            </a:r>
            <a:r>
              <a:rPr kumimoji="0" lang="en-US" sz="2800" b="0" i="0" u="none" strike="noStrike" kern="1200" cap="none" spc="0" normalizeH="0" noProof="0" dirty="0" err="1" smtClean="0">
                <a:ln>
                  <a:noFill/>
                </a:ln>
                <a:solidFill>
                  <a:srgbClr val="FF0000"/>
                </a:solidFill>
                <a:effectLst/>
                <a:uLnTx/>
                <a:uFillTx/>
                <a:latin typeface="Mali" panose="00000500000000000000" pitchFamily="2" charset="-34"/>
                <a:ea typeface="+mn-ea"/>
                <a:cs typeface="Mali" panose="00000500000000000000" pitchFamily="2" charset="-34"/>
              </a:rPr>
              <a:t>đốt</a:t>
            </a:r>
            <a:r>
              <a:rPr kumimoji="0" lang="en-US" sz="2800" b="0" i="0" u="none" strike="noStrike" kern="1200" cap="none" spc="0" normalizeH="0" noProof="0" dirty="0" smtClean="0">
                <a:ln>
                  <a:noFill/>
                </a:ln>
                <a:solidFill>
                  <a:srgbClr val="FF0000"/>
                </a:solidFill>
                <a:effectLst/>
                <a:uLnTx/>
                <a:uFillTx/>
                <a:latin typeface="Mali" panose="00000500000000000000" pitchFamily="2" charset="-34"/>
                <a:ea typeface="+mn-ea"/>
                <a:cs typeface="Mali" panose="00000500000000000000" pitchFamily="2" charset="-34"/>
              </a:rPr>
              <a:t>?</a:t>
            </a:r>
            <a:endParaRPr kumimoji="0" lang="en-GB" sz="2800" b="0" i="0" u="none" strike="noStrike" kern="1200" cap="none" spc="0" normalizeH="0" baseline="0" noProof="0" dirty="0">
              <a:ln>
                <a:noFill/>
              </a:ln>
              <a:solidFill>
                <a:srgbClr val="FF0000"/>
              </a:solidFill>
              <a:effectLst/>
              <a:uLnTx/>
              <a:uFillTx/>
              <a:latin typeface="Mali" panose="00000500000000000000" pitchFamily="2" charset="-34"/>
              <a:ea typeface="+mn-ea"/>
              <a:cs typeface="Mali" panose="00000500000000000000" pitchFamily="2" charset="-34"/>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1683" y="3449814"/>
            <a:ext cx="2899116" cy="2899116"/>
          </a:xfrm>
          <a:prstGeom prst="rect">
            <a:avLst/>
          </a:prstGeom>
        </p:spPr>
      </p:pic>
      <p:grpSp>
        <p:nvGrpSpPr>
          <p:cNvPr id="10" name="Group 9"/>
          <p:cNvGrpSpPr/>
          <p:nvPr/>
        </p:nvGrpSpPr>
        <p:grpSpPr>
          <a:xfrm>
            <a:off x="5332895" y="1256974"/>
            <a:ext cx="5684088" cy="1648761"/>
            <a:chOff x="7596554" y="2451917"/>
            <a:chExt cx="3908808" cy="1648761"/>
          </a:xfrm>
        </p:grpSpPr>
        <p:sp>
          <p:nvSpPr>
            <p:cNvPr id="11" name="Rounded Rectangle 10"/>
            <p:cNvSpPr/>
            <p:nvPr/>
          </p:nvSpPr>
          <p:spPr>
            <a:xfrm>
              <a:off x="7596554" y="2451917"/>
              <a:ext cx="3908808" cy="164876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658913" y="2610389"/>
              <a:ext cx="3751071" cy="1384995"/>
            </a:xfrm>
            <a:prstGeom prst="rect">
              <a:avLst/>
            </a:prstGeom>
            <a:noFill/>
          </p:spPr>
          <p:txBody>
            <a:bodyPr wrap="square" rtlCol="0">
              <a:spAutoFit/>
            </a:bodyPr>
            <a:lstStyle/>
            <a:p>
              <a:r>
                <a:rPr lang="en-GB" sz="2800" smtClean="0"/>
                <a:t>Không nên đun nước sôi quá lâu, nổ máy xe mà chưa đi, ra khỏi phòng cần tắt điện…</a:t>
              </a:r>
              <a:endParaRPr lang="en-GB" sz="2800"/>
            </a:p>
          </p:txBody>
        </p:sp>
      </p:grpSp>
      <p:grpSp>
        <p:nvGrpSpPr>
          <p:cNvPr id="14" name="Group 13"/>
          <p:cNvGrpSpPr/>
          <p:nvPr/>
        </p:nvGrpSpPr>
        <p:grpSpPr>
          <a:xfrm>
            <a:off x="5332897" y="3074120"/>
            <a:ext cx="5726756" cy="1245996"/>
            <a:chOff x="7596554" y="4025344"/>
            <a:chExt cx="3971698" cy="1245996"/>
          </a:xfrm>
        </p:grpSpPr>
        <p:sp>
          <p:nvSpPr>
            <p:cNvPr id="15" name="Rounded Rectangle 14"/>
            <p:cNvSpPr/>
            <p:nvPr/>
          </p:nvSpPr>
          <p:spPr>
            <a:xfrm>
              <a:off x="7596554" y="4025344"/>
              <a:ext cx="3908808" cy="124599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659444" y="4223513"/>
              <a:ext cx="3908808" cy="954107"/>
            </a:xfrm>
            <a:prstGeom prst="rect">
              <a:avLst/>
            </a:prstGeom>
            <a:noFill/>
          </p:spPr>
          <p:txBody>
            <a:bodyPr wrap="square" rtlCol="0">
              <a:spAutoFit/>
            </a:bodyPr>
            <a:lstStyle/>
            <a:p>
              <a:r>
                <a:rPr lang="en-GB" sz="2800" smtClean="0"/>
                <a:t>Sử dụng khí sinh học trong đời sống và sản xuất</a:t>
              </a:r>
            </a:p>
          </p:txBody>
        </p:sp>
      </p:grpSp>
      <p:grpSp>
        <p:nvGrpSpPr>
          <p:cNvPr id="17" name="Group 16"/>
          <p:cNvGrpSpPr/>
          <p:nvPr/>
        </p:nvGrpSpPr>
        <p:grpSpPr>
          <a:xfrm>
            <a:off x="5242208" y="4726165"/>
            <a:ext cx="5588469" cy="1245996"/>
            <a:chOff x="7596554" y="4025344"/>
            <a:chExt cx="3908808" cy="1245996"/>
          </a:xfrm>
          <a:solidFill>
            <a:srgbClr val="FF9933"/>
          </a:solidFill>
        </p:grpSpPr>
        <p:sp>
          <p:nvSpPr>
            <p:cNvPr id="18" name="Rounded Rectangle 17"/>
            <p:cNvSpPr/>
            <p:nvPr/>
          </p:nvSpPr>
          <p:spPr>
            <a:xfrm>
              <a:off x="7596554" y="4025344"/>
              <a:ext cx="3908808" cy="12459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668910" y="4171288"/>
              <a:ext cx="3684384" cy="954107"/>
            </a:xfrm>
            <a:prstGeom prst="rect">
              <a:avLst/>
            </a:prstGeom>
            <a:noFill/>
          </p:spPr>
          <p:txBody>
            <a:bodyPr wrap="square" rtlCol="0">
              <a:spAutoFit/>
            </a:bodyPr>
            <a:lstStyle/>
            <a:p>
              <a:r>
                <a:rPr lang="en-GB" sz="2800" smtClean="0"/>
                <a:t>Các nhà máy cần làm sạch chất thải trước khi thải vào môi trường.</a:t>
              </a:r>
            </a:p>
          </p:txBody>
        </p:sp>
      </p:grpSp>
    </p:spTree>
    <p:extLst>
      <p:ext uri="{BB962C8B-B14F-4D97-AF65-F5344CB8AC3E}">
        <p14:creationId xmlns:p14="http://schemas.microsoft.com/office/powerpoint/2010/main" val="18064723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Pictures\Screenshots\Screenshot (493).png"/>
          <p:cNvPicPr>
            <a:picLocks noChangeAspect="1" noChangeArrowheads="1"/>
          </p:cNvPicPr>
          <p:nvPr/>
        </p:nvPicPr>
        <p:blipFill rotWithShape="1">
          <a:blip r:embed="rId2">
            <a:extLst>
              <a:ext uri="{28A0092B-C50C-407E-A947-70E740481C1C}">
                <a14:useLocalDpi xmlns:a14="http://schemas.microsoft.com/office/drawing/2010/main" val="0"/>
              </a:ext>
            </a:extLst>
          </a:blip>
          <a:srcRect l="4845" t="41372" r="3326"/>
          <a:stretch/>
        </p:blipFill>
        <p:spPr bwMode="auto">
          <a:xfrm>
            <a:off x="136476" y="395783"/>
            <a:ext cx="12055523" cy="402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7874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5FE7F01F-EA89-456E-ABF4-BD1A17D12C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39" r="16704" b="373"/>
          <a:stretch/>
        </p:blipFill>
        <p:spPr>
          <a:xfrm rot="16200000">
            <a:off x="1627204" y="-1653099"/>
            <a:ext cx="6883896" cy="10138301"/>
          </a:xfrm>
          <a:prstGeom prst="rect">
            <a:avLst/>
          </a:prstGeom>
        </p:spPr>
      </p:pic>
      <p:pic>
        <p:nvPicPr>
          <p:cNvPr id="15" name="图片 14">
            <a:extLst>
              <a:ext uri="{FF2B5EF4-FFF2-40B4-BE49-F238E27FC236}">
                <a16:creationId xmlns:a16="http://schemas.microsoft.com/office/drawing/2014/main" xmlns="" id="{11982690-0AEC-41C8-9286-D6EE18C946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7" r="16704" b="373"/>
          <a:stretch/>
        </p:blipFill>
        <p:spPr>
          <a:xfrm rot="16200000" flipV="1">
            <a:off x="7723944" y="2389943"/>
            <a:ext cx="6883896" cy="205221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3994" y="3941682"/>
            <a:ext cx="3414823" cy="3124200"/>
          </a:xfrm>
          <a:prstGeom prst="rect">
            <a:avLst/>
          </a:prstGeom>
        </p:spPr>
      </p:pic>
      <p:sp>
        <p:nvSpPr>
          <p:cNvPr id="4" name="TextBox 3"/>
          <p:cNvSpPr txBox="1"/>
          <p:nvPr/>
        </p:nvSpPr>
        <p:spPr>
          <a:xfrm>
            <a:off x="4792717" y="1292772"/>
            <a:ext cx="7399283" cy="1015661"/>
          </a:xfrm>
          <a:prstGeom prst="rect">
            <a:avLst/>
          </a:prstGeom>
          <a:noFill/>
        </p:spPr>
        <p:txBody>
          <a:bodyPr wrap="square" lIns="91436" tIns="45719" rIns="91436" bIns="45719" rtlCol="0">
            <a:spAutoFit/>
          </a:bodyPr>
          <a:lstStyle/>
          <a:p>
            <a:pPr algn="ctr"/>
            <a:r>
              <a:rPr lang="en-US" sz="6000" dirty="0">
                <a:latin typeface="Broadway" pitchFamily="82" charset="0"/>
              </a:rPr>
              <a:t>VẬN DỤNG</a:t>
            </a:r>
            <a:endParaRPr lang="en-US" sz="6000" dirty="0">
              <a:latin typeface="Broadway" pitchFamily="82" charset="0"/>
            </a:endParaRPr>
          </a:p>
        </p:txBody>
      </p:sp>
    </p:spTree>
    <p:extLst>
      <p:ext uri="{BB962C8B-B14F-4D97-AF65-F5344CB8AC3E}">
        <p14:creationId xmlns:p14="http://schemas.microsoft.com/office/powerpoint/2010/main" val="933461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563880" y="457200"/>
            <a:ext cx="11064240" cy="576072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1" y="3984406"/>
            <a:ext cx="1868452" cy="2233514"/>
          </a:xfrm>
          <a:prstGeom prst="rect">
            <a:avLst/>
          </a:prstGeom>
        </p:spPr>
      </p:pic>
      <p:grpSp>
        <p:nvGrpSpPr>
          <p:cNvPr id="13" name="Group 12"/>
          <p:cNvGrpSpPr/>
          <p:nvPr/>
        </p:nvGrpSpPr>
        <p:grpSpPr>
          <a:xfrm>
            <a:off x="2487900" y="2512414"/>
            <a:ext cx="9125047" cy="692203"/>
            <a:chOff x="2432332" y="1736226"/>
            <a:chExt cx="9125046" cy="692203"/>
          </a:xfrm>
        </p:grpSpPr>
        <p:sp>
          <p:nvSpPr>
            <p:cNvPr id="6" name="TextBox 5"/>
            <p:cNvSpPr txBox="1"/>
            <p:nvPr/>
          </p:nvSpPr>
          <p:spPr>
            <a:xfrm>
              <a:off x="3045896" y="1796440"/>
              <a:ext cx="85114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smtClean="0">
                  <a:ln>
                    <a:noFill/>
                  </a:ln>
                  <a:solidFill>
                    <a:prstClr val="black"/>
                  </a:solidFill>
                  <a:effectLst/>
                  <a:uLnTx/>
                  <a:uFillTx/>
                  <a:latin typeface="Mali" panose="00000500000000000000" pitchFamily="2" charset="-34"/>
                  <a:ea typeface="+mn-ea"/>
                  <a:cs typeface="Mali" panose="00000500000000000000" pitchFamily="2" charset="-34"/>
                </a:rPr>
                <a:t>Gia đình</a:t>
              </a:r>
              <a:r>
                <a:rPr kumimoji="0" lang="en-US" sz="2800" b="0" i="0" u="none" strike="noStrike" kern="1200" cap="none" spc="0" normalizeH="0" noProof="0" smtClean="0">
                  <a:ln>
                    <a:noFill/>
                  </a:ln>
                  <a:solidFill>
                    <a:prstClr val="black"/>
                  </a:solidFill>
                  <a:effectLst/>
                  <a:uLnTx/>
                  <a:uFillTx/>
                  <a:latin typeface="Mali" panose="00000500000000000000" pitchFamily="2" charset="-34"/>
                  <a:ea typeface="+mn-ea"/>
                  <a:cs typeface="Mali" panose="00000500000000000000" pitchFamily="2" charset="-34"/>
                </a:rPr>
                <a:t> em sử dụng chất đốt gì để đun nấu?</a:t>
              </a:r>
              <a:endParaRPr kumimoji="0" lang="en-GB" sz="2800" b="0" i="0" u="none" strike="noStrike" kern="1200" cap="none" spc="0" normalizeH="0" baseline="0" noProof="0">
                <a:ln>
                  <a:noFill/>
                </a:ln>
                <a:solidFill>
                  <a:prstClr val="black"/>
                </a:solidFill>
                <a:effectLst/>
                <a:uLnTx/>
                <a:uFillTx/>
                <a:latin typeface="Mali" panose="00000500000000000000" pitchFamily="2" charset="-34"/>
                <a:ea typeface="+mn-ea"/>
                <a:cs typeface="Mali" panose="00000500000000000000" pitchFamily="2" charset="-34"/>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2332" y="1736226"/>
              <a:ext cx="659083" cy="692203"/>
            </a:xfrm>
            <a:prstGeom prst="rect">
              <a:avLst/>
            </a:prstGeom>
          </p:spPr>
        </p:pic>
      </p:grpSp>
      <p:grpSp>
        <p:nvGrpSpPr>
          <p:cNvPr id="14" name="Group 13"/>
          <p:cNvGrpSpPr/>
          <p:nvPr/>
        </p:nvGrpSpPr>
        <p:grpSpPr>
          <a:xfrm>
            <a:off x="2487901" y="3458187"/>
            <a:ext cx="8866864" cy="692203"/>
            <a:chOff x="2487901" y="3088505"/>
            <a:chExt cx="8866864" cy="692203"/>
          </a:xfrm>
        </p:grpSpPr>
        <p:sp>
          <p:nvSpPr>
            <p:cNvPr id="7" name="TextBox 6"/>
            <p:cNvSpPr txBox="1"/>
            <p:nvPr/>
          </p:nvSpPr>
          <p:spPr>
            <a:xfrm>
              <a:off x="3061069" y="3172215"/>
              <a:ext cx="82936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smtClean="0">
                  <a:solidFill>
                    <a:prstClr val="black"/>
                  </a:solidFill>
                  <a:latin typeface="Mali" panose="00000500000000000000" pitchFamily="2" charset="-34"/>
                  <a:cs typeface="Mali" panose="00000500000000000000" pitchFamily="2" charset="-34"/>
                </a:rPr>
                <a:t>Gia đình em đã làm gì để tiết kiệm chất đốt?</a:t>
              </a:r>
              <a:endParaRPr kumimoji="0" lang="en-GB" sz="2800" b="0" i="0" u="none" strike="noStrike" kern="1200" cap="none" spc="0" normalizeH="0" baseline="0" noProof="0">
                <a:ln>
                  <a:noFill/>
                </a:ln>
                <a:solidFill>
                  <a:prstClr val="black"/>
                </a:solidFill>
                <a:effectLst/>
                <a:uLnTx/>
                <a:uFillTx/>
                <a:latin typeface="Mali" panose="00000500000000000000" pitchFamily="2" charset="-34"/>
                <a:ea typeface="+mn-ea"/>
                <a:cs typeface="Mali" panose="00000500000000000000" pitchFamily="2" charset="-34"/>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7901" y="3088505"/>
              <a:ext cx="659083" cy="692203"/>
            </a:xfrm>
            <a:prstGeom prst="rect">
              <a:avLst/>
            </a:prstGeom>
          </p:spPr>
        </p:pic>
      </p:grpSp>
      <p:grpSp>
        <p:nvGrpSpPr>
          <p:cNvPr id="15" name="Group 14"/>
          <p:cNvGrpSpPr/>
          <p:nvPr/>
        </p:nvGrpSpPr>
        <p:grpSpPr>
          <a:xfrm>
            <a:off x="2487901" y="4481564"/>
            <a:ext cx="8299704" cy="1384995"/>
            <a:chOff x="2487901" y="4593041"/>
            <a:chExt cx="8299704" cy="1384995"/>
          </a:xfrm>
        </p:grpSpPr>
        <p:sp>
          <p:nvSpPr>
            <p:cNvPr id="8" name="TextBox 7"/>
            <p:cNvSpPr txBox="1"/>
            <p:nvPr/>
          </p:nvSpPr>
          <p:spPr>
            <a:xfrm>
              <a:off x="3061069" y="4593041"/>
              <a:ext cx="7726536" cy="138499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800" b="0" i="0" u="none" strike="noStrike" kern="1200" cap="none" spc="0" normalizeH="0" baseline="0" noProof="0" smtClean="0">
                  <a:ln>
                    <a:noFill/>
                  </a:ln>
                  <a:solidFill>
                    <a:prstClr val="black"/>
                  </a:solidFill>
                  <a:effectLst/>
                  <a:uLnTx/>
                  <a:uFillTx/>
                  <a:latin typeface="Mali" panose="00000500000000000000" pitchFamily="2" charset="-34"/>
                  <a:ea typeface="+mn-ea"/>
                  <a:cs typeface="Mali" panose="00000500000000000000" pitchFamily="2" charset="-34"/>
                </a:rPr>
                <a:t>Tại</a:t>
              </a:r>
              <a:r>
                <a:rPr kumimoji="0" lang="en-US" sz="2800" b="0" i="0" u="none" strike="noStrike" kern="1200" cap="none" spc="0" normalizeH="0" noProof="0" smtClean="0">
                  <a:ln>
                    <a:noFill/>
                  </a:ln>
                  <a:solidFill>
                    <a:prstClr val="black"/>
                  </a:solidFill>
                  <a:effectLst/>
                  <a:uLnTx/>
                  <a:uFillTx/>
                  <a:latin typeface="Mali" panose="00000500000000000000" pitchFamily="2" charset="-34"/>
                  <a:ea typeface="+mn-ea"/>
                  <a:cs typeface="Mali" panose="00000500000000000000" pitchFamily="2" charset="-34"/>
                </a:rPr>
                <a:t> sao cần phải tiết kiệm chống lãng phí chất đốt?</a:t>
              </a:r>
              <a:endParaRPr kumimoji="0" lang="en-GB" sz="2800" b="0" i="0" u="none" strike="noStrike" kern="1200" cap="none" spc="0" normalizeH="0" baseline="0" noProof="0">
                <a:ln>
                  <a:noFill/>
                </a:ln>
                <a:solidFill>
                  <a:prstClr val="black"/>
                </a:solidFill>
                <a:effectLst/>
                <a:uLnTx/>
                <a:uFillTx/>
                <a:latin typeface="Mali" panose="00000500000000000000" pitchFamily="2" charset="-34"/>
                <a:ea typeface="+mn-ea"/>
                <a:cs typeface="Mali" panose="00000500000000000000" pitchFamily="2" charset="-34"/>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7901" y="4678314"/>
              <a:ext cx="659083" cy="679881"/>
            </a:xfrm>
            <a:prstGeom prst="rect">
              <a:avLst/>
            </a:prstGeom>
          </p:spPr>
        </p:pic>
      </p:grpSp>
      <p:pic>
        <p:nvPicPr>
          <p:cNvPr id="4" name="Picture 3"/>
          <p:cNvPicPr>
            <a:picLocks noChangeAspect="1"/>
          </p:cNvPicPr>
          <p:nvPr/>
        </p:nvPicPr>
        <p:blipFill>
          <a:blip r:embed="rId5"/>
          <a:stretch>
            <a:fillRect/>
          </a:stretch>
        </p:blipFill>
        <p:spPr>
          <a:xfrm>
            <a:off x="878769" y="1176370"/>
            <a:ext cx="6730567" cy="1603387"/>
          </a:xfrm>
          <a:prstGeom prst="rect">
            <a:avLst/>
          </a:prstGeom>
        </p:spPr>
      </p:pic>
    </p:spTree>
    <p:extLst>
      <p:ext uri="{BB962C8B-B14F-4D97-AF65-F5344CB8AC3E}">
        <p14:creationId xmlns:p14="http://schemas.microsoft.com/office/powerpoint/2010/main" val="40311443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7" y="620444"/>
            <a:ext cx="4318003" cy="1865534"/>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509" y="1165645"/>
            <a:ext cx="3606803" cy="2408234"/>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61071" flipH="1">
            <a:off x="9147925" y="926458"/>
            <a:ext cx="1143355" cy="1051979"/>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61493" flipH="1">
            <a:off x="412385" y="1862377"/>
            <a:ext cx="1283427" cy="1014770"/>
          </a:xfrm>
          <a:prstGeom prst="rect">
            <a:avLst/>
          </a:prstGeom>
        </p:spPr>
      </p:pic>
      <p:pic>
        <p:nvPicPr>
          <p:cNvPr id="15" name="图片 14"/>
          <p:cNvPicPr>
            <a:picLocks noChangeAspect="1"/>
          </p:cNvPicPr>
          <p:nvPr/>
        </p:nvPicPr>
        <p:blipFill rotWithShape="1">
          <a:blip r:embed="rId6">
            <a:extLst>
              <a:ext uri="{28A0092B-C50C-407E-A947-70E740481C1C}">
                <a14:useLocalDpi xmlns:a14="http://schemas.microsoft.com/office/drawing/2010/main" val="0"/>
              </a:ext>
            </a:extLst>
          </a:blip>
          <a:srcRect l="73449" t="33527" r="1657" b="46452"/>
          <a:stretch>
            <a:fillRect/>
          </a:stretch>
        </p:blipFill>
        <p:spPr>
          <a:xfrm>
            <a:off x="173121" y="5181600"/>
            <a:ext cx="2015227" cy="1676400"/>
          </a:xfrm>
          <a:prstGeom prst="rect">
            <a:avLst/>
          </a:prstGeom>
        </p:spPr>
      </p:pic>
      <p:pic>
        <p:nvPicPr>
          <p:cNvPr id="17" name="图片 16"/>
          <p:cNvPicPr>
            <a:picLocks noChangeAspect="1"/>
          </p:cNvPicPr>
          <p:nvPr/>
        </p:nvPicPr>
        <p:blipFill rotWithShape="1">
          <a:blip r:embed="rId6">
            <a:extLst>
              <a:ext uri="{28A0092B-C50C-407E-A947-70E740481C1C}">
                <a14:useLocalDpi xmlns:a14="http://schemas.microsoft.com/office/drawing/2010/main" val="0"/>
              </a:ext>
            </a:extLst>
          </a:blip>
          <a:srcRect l="74204" t="13008" r="902" b="66427"/>
          <a:stretch>
            <a:fillRect/>
          </a:stretch>
        </p:blipFill>
        <p:spPr>
          <a:xfrm>
            <a:off x="9719602" y="4084886"/>
            <a:ext cx="2921744" cy="2496608"/>
          </a:xfrm>
          <a:prstGeom prst="rect">
            <a:avLst/>
          </a:prstGeom>
        </p:spPr>
      </p:pic>
      <p:sp>
        <p:nvSpPr>
          <p:cNvPr id="26" name="Rounded Rectangle 25"/>
          <p:cNvSpPr/>
          <p:nvPr/>
        </p:nvSpPr>
        <p:spPr>
          <a:xfrm>
            <a:off x="1392073" y="2242903"/>
            <a:ext cx="9553432" cy="3276600"/>
          </a:xfrm>
          <a:prstGeom prst="roundRect">
            <a:avLst/>
          </a:prstGeom>
          <a:solidFill>
            <a:schemeClr val="accent6">
              <a:lumMod val="40000"/>
              <a:lumOff val="6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7" name="Group 26"/>
          <p:cNvGrpSpPr/>
          <p:nvPr/>
        </p:nvGrpSpPr>
        <p:grpSpPr>
          <a:xfrm>
            <a:off x="1392073" y="2636335"/>
            <a:ext cx="4755756" cy="1082956"/>
            <a:chOff x="5926146" y="3498940"/>
            <a:chExt cx="4755756" cy="1082956"/>
          </a:xfrm>
        </p:grpSpPr>
        <p:sp>
          <p:nvSpPr>
            <p:cNvPr id="28" name="TextBox 27"/>
            <p:cNvSpPr txBox="1"/>
            <p:nvPr/>
          </p:nvSpPr>
          <p:spPr>
            <a:xfrm>
              <a:off x="7009102" y="3687726"/>
              <a:ext cx="367280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xem</a:t>
              </a:r>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endParaRPr kumimoji="0" lang="en-GB"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6146" y="3498940"/>
              <a:ext cx="1082956" cy="1082956"/>
            </a:xfrm>
            <a:prstGeom prst="rect">
              <a:avLst/>
            </a:prstGeom>
          </p:spPr>
        </p:pic>
      </p:grpSp>
      <p:grpSp>
        <p:nvGrpSpPr>
          <p:cNvPr id="30" name="Group 29"/>
          <p:cNvGrpSpPr/>
          <p:nvPr/>
        </p:nvGrpSpPr>
        <p:grpSpPr>
          <a:xfrm>
            <a:off x="1346677" y="3959256"/>
            <a:ext cx="8740233" cy="1200329"/>
            <a:chOff x="5926146" y="4775627"/>
            <a:chExt cx="9598828" cy="1200329"/>
          </a:xfrm>
        </p:grpSpPr>
        <p:sp>
          <p:nvSpPr>
            <p:cNvPr id="31" name="TextBox 30"/>
            <p:cNvSpPr txBox="1"/>
            <p:nvPr/>
          </p:nvSpPr>
          <p:spPr>
            <a:xfrm>
              <a:off x="7038006" y="4775627"/>
              <a:ext cx="848696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Chuẩn</a:t>
              </a:r>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6: </a:t>
              </a:r>
              <a:r>
                <a:rPr kumimoji="0" lang="en-GB"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Năng</a:t>
              </a:r>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lượng</a:t>
              </a:r>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GB" sz="3600" dirty="0" err="1" smtClean="0">
                  <a:solidFill>
                    <a:prstClr val="black"/>
                  </a:solidFill>
                  <a:latin typeface="Times New Roman" panose="02020603050405020304" pitchFamily="18" charset="0"/>
                  <a:cs typeface="Times New Roman" panose="02020603050405020304" pitchFamily="18" charset="0"/>
                </a:rPr>
                <a:t>mặt</a:t>
              </a:r>
              <a:r>
                <a:rPr lang="en-GB" sz="3600" dirty="0" smtClean="0">
                  <a:solidFill>
                    <a:prstClr val="black"/>
                  </a:solidFill>
                  <a:latin typeface="Times New Roman" panose="02020603050405020304" pitchFamily="18" charset="0"/>
                  <a:cs typeface="Times New Roman" panose="02020603050405020304" pitchFamily="18" charset="0"/>
                </a:rPr>
                <a:t> </a:t>
              </a:r>
              <a:r>
                <a:rPr lang="en-GB" sz="3600" dirty="0" err="1" smtClean="0">
                  <a:solidFill>
                    <a:prstClr val="black"/>
                  </a:solidFill>
                  <a:latin typeface="Times New Roman" panose="02020603050405020304" pitchFamily="18" charset="0"/>
                  <a:cs typeface="Times New Roman" panose="02020603050405020304" pitchFamily="18" charset="0"/>
                </a:rPr>
                <a:t>trời</a:t>
              </a:r>
              <a:r>
                <a:rPr lang="en-GB" sz="3600" dirty="0" smtClean="0">
                  <a:solidFill>
                    <a:prstClr val="black"/>
                  </a:solidFill>
                  <a:latin typeface="Times New Roman" panose="02020603050405020304" pitchFamily="18" charset="0"/>
                  <a:cs typeface="Times New Roman" panose="02020603050405020304" pitchFamily="18" charset="0"/>
                </a:rPr>
                <a:t>, </a:t>
              </a:r>
              <a:r>
                <a:rPr lang="en-GB" sz="3600" dirty="0" err="1" smtClean="0">
                  <a:solidFill>
                    <a:prstClr val="black"/>
                  </a:solidFill>
                  <a:latin typeface="Times New Roman" panose="02020603050405020304" pitchFamily="18" charset="0"/>
                  <a:cs typeface="Times New Roman" panose="02020603050405020304" pitchFamily="18" charset="0"/>
                </a:rPr>
                <a:t>năng</a:t>
              </a:r>
              <a:r>
                <a:rPr lang="en-GB" sz="3600" dirty="0" smtClean="0">
                  <a:solidFill>
                    <a:prstClr val="black"/>
                  </a:solidFill>
                  <a:latin typeface="Times New Roman" panose="02020603050405020304" pitchFamily="18" charset="0"/>
                  <a:cs typeface="Times New Roman" panose="02020603050405020304" pitchFamily="18" charset="0"/>
                </a:rPr>
                <a:t> </a:t>
              </a:r>
              <a:r>
                <a:rPr lang="en-GB" sz="3600" dirty="0" err="1" smtClean="0">
                  <a:solidFill>
                    <a:prstClr val="black"/>
                  </a:solidFill>
                  <a:latin typeface="Times New Roman" panose="02020603050405020304" pitchFamily="18" charset="0"/>
                  <a:cs typeface="Times New Roman" panose="02020603050405020304" pitchFamily="18" charset="0"/>
                </a:rPr>
                <a:t>lượng</a:t>
              </a:r>
              <a:r>
                <a:rPr lang="en-GB" sz="3600" dirty="0" smtClean="0">
                  <a:solidFill>
                    <a:prstClr val="black"/>
                  </a:solidFill>
                  <a:latin typeface="Times New Roman" panose="02020603050405020304" pitchFamily="18" charset="0"/>
                  <a:cs typeface="Times New Roman" panose="02020603050405020304" pitchFamily="18" charset="0"/>
                </a:rPr>
                <a:t> </a:t>
              </a:r>
              <a:r>
                <a:rPr kumimoji="0" lang="en-GB"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gió</a:t>
              </a:r>
              <a:r>
                <a:rPr kumimoji="0" lang="en-GB" sz="36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36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GB" sz="36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36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năng</a:t>
              </a:r>
              <a:r>
                <a:rPr kumimoji="0" lang="en-GB" sz="36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36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lượng</a:t>
              </a:r>
              <a:r>
                <a:rPr kumimoji="0" lang="en-GB" sz="36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36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GB" sz="36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36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chảy</a:t>
              </a:r>
              <a:endParaRPr kumimoji="0" lang="en-GB"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6146" y="4810553"/>
              <a:ext cx="1082956" cy="1082956"/>
            </a:xfrm>
            <a:prstGeom prst="rect">
              <a:avLst/>
            </a:prstGeom>
          </p:spPr>
        </p:pic>
      </p:grpSp>
      <p:pic>
        <p:nvPicPr>
          <p:cNvPr id="33" name="Picture 32"/>
          <p:cNvPicPr>
            <a:picLocks noChangeAspect="1"/>
          </p:cNvPicPr>
          <p:nvPr/>
        </p:nvPicPr>
        <p:blipFill>
          <a:blip r:embed="rId8"/>
          <a:stretch>
            <a:fillRect/>
          </a:stretch>
        </p:blipFill>
        <p:spPr>
          <a:xfrm>
            <a:off x="3516589" y="385082"/>
            <a:ext cx="7017104"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par>
                                <p:cTn id="25" presetID="14" presetClass="entr" presetSubtype="1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7" y="920700"/>
            <a:ext cx="4318003" cy="1865534"/>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272" y="378000"/>
            <a:ext cx="3606803" cy="2408234"/>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61071" flipH="1">
            <a:off x="9147925" y="1226714"/>
            <a:ext cx="1143355" cy="1051979"/>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61493" flipH="1">
            <a:off x="412385" y="2162633"/>
            <a:ext cx="1283427" cy="1014770"/>
          </a:xfrm>
          <a:prstGeom prst="rect">
            <a:avLst/>
          </a:prstGeom>
        </p:spPr>
      </p:pic>
      <p:pic>
        <p:nvPicPr>
          <p:cNvPr id="15" name="图片 14"/>
          <p:cNvPicPr>
            <a:picLocks noChangeAspect="1"/>
          </p:cNvPicPr>
          <p:nvPr/>
        </p:nvPicPr>
        <p:blipFill rotWithShape="1">
          <a:blip r:embed="rId6">
            <a:extLst>
              <a:ext uri="{28A0092B-C50C-407E-A947-70E740481C1C}">
                <a14:useLocalDpi xmlns:a14="http://schemas.microsoft.com/office/drawing/2010/main" val="0"/>
              </a:ext>
            </a:extLst>
          </a:blip>
          <a:srcRect l="73449" t="33527" r="1657" b="46452"/>
          <a:stretch>
            <a:fillRect/>
          </a:stretch>
        </p:blipFill>
        <p:spPr>
          <a:xfrm>
            <a:off x="173121" y="5105400"/>
            <a:ext cx="2015227" cy="1676400"/>
          </a:xfrm>
          <a:prstGeom prst="rect">
            <a:avLst/>
          </a:prstGeom>
        </p:spPr>
      </p:pic>
      <p:pic>
        <p:nvPicPr>
          <p:cNvPr id="17" name="图片 16"/>
          <p:cNvPicPr>
            <a:picLocks noChangeAspect="1"/>
          </p:cNvPicPr>
          <p:nvPr/>
        </p:nvPicPr>
        <p:blipFill rotWithShape="1">
          <a:blip r:embed="rId6">
            <a:extLst>
              <a:ext uri="{28A0092B-C50C-407E-A947-70E740481C1C}">
                <a14:useLocalDpi xmlns:a14="http://schemas.microsoft.com/office/drawing/2010/main" val="0"/>
              </a:ext>
            </a:extLst>
          </a:blip>
          <a:srcRect l="74204" t="13008" r="902" b="66427"/>
          <a:stretch>
            <a:fillRect/>
          </a:stretch>
        </p:blipFill>
        <p:spPr>
          <a:xfrm>
            <a:off x="9616077" y="3883918"/>
            <a:ext cx="2921744" cy="2496608"/>
          </a:xfrm>
          <a:prstGeom prst="rect">
            <a:avLst/>
          </a:prstGeom>
        </p:spPr>
      </p:pic>
      <p:sp>
        <p:nvSpPr>
          <p:cNvPr id="19" name="TextBox 18"/>
          <p:cNvSpPr txBox="1"/>
          <p:nvPr/>
        </p:nvSpPr>
        <p:spPr>
          <a:xfrm>
            <a:off x="1054098" y="1574851"/>
            <a:ext cx="1020179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8800" b="0" i="0" u="none" strike="noStrike" kern="0" cap="none" spc="0" normalizeH="0" baseline="0" noProof="0" dirty="0" err="1" smtClean="0">
                <a:ln>
                  <a:solidFill>
                    <a:sysClr val="windowText" lastClr="000000"/>
                  </a:solidFill>
                </a:ln>
                <a:solidFill>
                  <a:srgbClr val="FFC000"/>
                </a:solidFill>
                <a:effectLst/>
                <a:uLnTx/>
                <a:uFillTx/>
                <a:latin typeface="SVN-Carington" panose="02040603050506020204" pitchFamily="18" charset="0"/>
                <a:ea typeface="+mn-ea"/>
                <a:cs typeface="Arial" panose="020B0604020202020204"/>
                <a:sym typeface="Arial" panose="020B0604020202020204"/>
              </a:rPr>
              <a:t>Chúc</a:t>
            </a:r>
            <a:r>
              <a:rPr kumimoji="0" lang="en-US" sz="8800" b="0" i="0" u="none" strike="noStrike" kern="0" cap="none" spc="0" normalizeH="0" baseline="0" noProof="0" dirty="0" smtClean="0">
                <a:ln>
                  <a:solidFill>
                    <a:sysClr val="windowText" lastClr="000000"/>
                  </a:solidFill>
                </a:ln>
                <a:solidFill>
                  <a:srgbClr val="FFC000"/>
                </a:solidFill>
                <a:effectLst/>
                <a:uLnTx/>
                <a:uFillTx/>
                <a:latin typeface="SVN-Carington" panose="02040603050506020204" pitchFamily="18" charset="0"/>
                <a:ea typeface="+mn-ea"/>
                <a:cs typeface="Arial" panose="020B0604020202020204"/>
                <a:sym typeface="Arial" panose="020B0604020202020204"/>
              </a:rPr>
              <a:t> </a:t>
            </a:r>
            <a:r>
              <a:rPr kumimoji="0" lang="en-US" sz="8800" b="0" i="0" u="none" strike="noStrike" kern="0" cap="none" spc="0" normalizeH="0" baseline="0" noProof="0" dirty="0" err="1" smtClean="0">
                <a:ln>
                  <a:solidFill>
                    <a:sysClr val="windowText" lastClr="000000"/>
                  </a:solidFill>
                </a:ln>
                <a:solidFill>
                  <a:srgbClr val="FFC000"/>
                </a:solidFill>
                <a:effectLst/>
                <a:uLnTx/>
                <a:uFillTx/>
                <a:latin typeface="SVN-Carington" panose="02040603050506020204" pitchFamily="18" charset="0"/>
                <a:ea typeface="+mn-ea"/>
                <a:cs typeface="Arial" panose="020B0604020202020204"/>
                <a:sym typeface="Arial" panose="020B0604020202020204"/>
              </a:rPr>
              <a:t>các</a:t>
            </a:r>
            <a:r>
              <a:rPr kumimoji="0" lang="en-US" sz="8800" b="0" i="0" u="none" strike="noStrike" kern="0" cap="none" spc="0" normalizeH="0" baseline="0" noProof="0" dirty="0" smtClean="0">
                <a:ln>
                  <a:solidFill>
                    <a:sysClr val="windowText" lastClr="000000"/>
                  </a:solidFill>
                </a:ln>
                <a:solidFill>
                  <a:srgbClr val="FFC000"/>
                </a:solidFill>
                <a:effectLst/>
                <a:uLnTx/>
                <a:uFillTx/>
                <a:latin typeface="SVN-Carington" panose="02040603050506020204" pitchFamily="18" charset="0"/>
                <a:ea typeface="+mn-ea"/>
                <a:cs typeface="Arial" panose="020B0604020202020204"/>
                <a:sym typeface="Arial" panose="020B0604020202020204"/>
              </a:rPr>
              <a:t> </a:t>
            </a:r>
            <a:r>
              <a:rPr kumimoji="0" lang="en-US" sz="8800" b="0" i="0" u="none" strike="noStrike" kern="0" cap="none" spc="0" normalizeH="0" baseline="0" noProof="0" dirty="0" err="1" smtClean="0">
                <a:ln>
                  <a:solidFill>
                    <a:sysClr val="windowText" lastClr="000000"/>
                  </a:solidFill>
                </a:ln>
                <a:solidFill>
                  <a:srgbClr val="FFC000"/>
                </a:solidFill>
                <a:effectLst/>
                <a:uLnTx/>
                <a:uFillTx/>
                <a:latin typeface="SVN-Carington" panose="02040603050506020204" pitchFamily="18" charset="0"/>
                <a:ea typeface="+mn-ea"/>
                <a:cs typeface="Arial" panose="020B0604020202020204"/>
                <a:sym typeface="Arial" panose="020B0604020202020204"/>
              </a:rPr>
              <a:t>em</a:t>
            </a:r>
            <a:r>
              <a:rPr kumimoji="0" lang="en-US" sz="8800" b="0" i="0" u="none" strike="noStrike" kern="0" cap="none" spc="0" normalizeH="0" baseline="0" noProof="0" dirty="0" smtClean="0">
                <a:ln>
                  <a:solidFill>
                    <a:sysClr val="windowText" lastClr="000000"/>
                  </a:solidFill>
                </a:ln>
                <a:solidFill>
                  <a:srgbClr val="FFC000"/>
                </a:solidFill>
                <a:effectLst/>
                <a:uLnTx/>
                <a:uFillTx/>
                <a:latin typeface="SVN-Carington" panose="02040603050506020204" pitchFamily="18" charset="0"/>
                <a:ea typeface="+mn-ea"/>
                <a:cs typeface="Arial" panose="020B0604020202020204"/>
                <a:sym typeface="Arial" panose="020B0604020202020204"/>
              </a:rPr>
              <a:t> </a:t>
            </a:r>
            <a:r>
              <a:rPr kumimoji="0" lang="en-US" sz="8800" b="0" i="0" u="none" strike="noStrike" kern="0" cap="none" spc="0" normalizeH="0" baseline="0" noProof="0" dirty="0" err="1" smtClean="0">
                <a:ln>
                  <a:solidFill>
                    <a:sysClr val="windowText" lastClr="000000"/>
                  </a:solidFill>
                </a:ln>
                <a:solidFill>
                  <a:srgbClr val="FFC000"/>
                </a:solidFill>
                <a:effectLst/>
                <a:uLnTx/>
                <a:uFillTx/>
                <a:latin typeface="SVN-Carington" panose="02040603050506020204" pitchFamily="18" charset="0"/>
                <a:ea typeface="+mn-ea"/>
                <a:cs typeface="Arial" panose="020B0604020202020204"/>
                <a:sym typeface="Arial" panose="020B0604020202020204"/>
              </a:rPr>
              <a:t>học</a:t>
            </a:r>
            <a:r>
              <a:rPr kumimoji="0" lang="en-US" sz="8800" b="0" i="0" u="none" strike="noStrike" kern="0" cap="none" spc="0" normalizeH="0" baseline="0" noProof="0" dirty="0" smtClean="0">
                <a:ln>
                  <a:solidFill>
                    <a:sysClr val="windowText" lastClr="000000"/>
                  </a:solidFill>
                </a:ln>
                <a:solidFill>
                  <a:srgbClr val="FFC000"/>
                </a:solidFill>
                <a:effectLst/>
                <a:uLnTx/>
                <a:uFillTx/>
                <a:latin typeface="SVN-Carington" panose="02040603050506020204" pitchFamily="18" charset="0"/>
                <a:ea typeface="+mn-ea"/>
                <a:cs typeface="Arial" panose="020B0604020202020204"/>
                <a:sym typeface="Arial" panose="020B0604020202020204"/>
              </a:rPr>
              <a:t> </a:t>
            </a:r>
            <a:r>
              <a:rPr kumimoji="0" lang="en-US" sz="8800" b="0" i="0" u="none" strike="noStrike" kern="0" cap="none" spc="0" normalizeH="0" baseline="0" noProof="0" dirty="0" err="1" smtClean="0">
                <a:ln>
                  <a:solidFill>
                    <a:sysClr val="windowText" lastClr="000000"/>
                  </a:solidFill>
                </a:ln>
                <a:solidFill>
                  <a:srgbClr val="FFC000"/>
                </a:solidFill>
                <a:effectLst/>
                <a:uLnTx/>
                <a:uFillTx/>
                <a:latin typeface="SVN-Carington" panose="02040603050506020204" pitchFamily="18" charset="0"/>
                <a:ea typeface="+mn-ea"/>
                <a:cs typeface="Arial" panose="020B0604020202020204"/>
                <a:sym typeface="Arial" panose="020B0604020202020204"/>
              </a:rPr>
              <a:t>tốt</a:t>
            </a:r>
            <a:endParaRPr kumimoji="0" lang="en-US" sz="8800" b="0" i="0" u="none" strike="noStrike" kern="0" cap="none" spc="0" normalizeH="0" baseline="0" noProof="0" dirty="0">
              <a:ln>
                <a:solidFill>
                  <a:sysClr val="windowText" lastClr="000000"/>
                </a:solidFill>
              </a:ln>
              <a:solidFill>
                <a:srgbClr val="FFC000"/>
              </a:solidFill>
              <a:effectLst/>
              <a:uLnTx/>
              <a:uFillTx/>
              <a:latin typeface="SVN-Carington" panose="02040603050506020204" pitchFamily="18" charset="0"/>
              <a:ea typeface="+mn-ea"/>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786" y="1261365"/>
            <a:ext cx="11796214" cy="1754326"/>
          </a:xfrm>
          <a:prstGeom prst="rect">
            <a:avLst/>
          </a:prstGeom>
        </p:spPr>
        <p:txBody>
          <a:bodyPr wrap="square">
            <a:spAutoFit/>
          </a:bodyPr>
          <a:lstStyle/>
          <a:p>
            <a:r>
              <a:rPr lang="en-US" sz="3600" b="1" dirty="0" smtClean="0"/>
              <a:t>- </a:t>
            </a:r>
            <a:r>
              <a:rPr lang="en-US" sz="3600" dirty="0" err="1"/>
              <a:t>Nêu</a:t>
            </a:r>
            <a:r>
              <a:rPr lang="en-US" sz="3600" dirty="0"/>
              <a:t> </a:t>
            </a:r>
            <a:r>
              <a:rPr lang="en-US" sz="3600" dirty="0" err="1"/>
              <a:t>các</a:t>
            </a:r>
            <a:r>
              <a:rPr lang="en-US" sz="3600" dirty="0"/>
              <a:t> </a:t>
            </a:r>
            <a:r>
              <a:rPr lang="en-US" sz="3600" dirty="0" err="1"/>
              <a:t>biện</a:t>
            </a:r>
            <a:r>
              <a:rPr lang="en-US" sz="3600" dirty="0"/>
              <a:t> </a:t>
            </a:r>
            <a:r>
              <a:rPr lang="en-US" sz="3600" dirty="0" err="1"/>
              <a:t>pháp</a:t>
            </a:r>
            <a:r>
              <a:rPr lang="en-US" sz="3600" dirty="0"/>
              <a:t> </a:t>
            </a:r>
            <a:r>
              <a:rPr lang="en-US" sz="3600" dirty="0" err="1"/>
              <a:t>phòng</a:t>
            </a:r>
            <a:r>
              <a:rPr lang="en-US" sz="3600" dirty="0"/>
              <a:t> </a:t>
            </a:r>
            <a:r>
              <a:rPr lang="en-US" sz="3600" dirty="0" err="1"/>
              <a:t>cháy</a:t>
            </a:r>
            <a:r>
              <a:rPr lang="en-US" sz="3600" dirty="0"/>
              <a:t>, </a:t>
            </a:r>
            <a:r>
              <a:rPr lang="en-US" sz="3600" dirty="0" err="1"/>
              <a:t>nổ</a:t>
            </a:r>
            <a:r>
              <a:rPr lang="en-US" sz="3600" dirty="0"/>
              <a:t> </a:t>
            </a:r>
            <a:r>
              <a:rPr lang="en-US" sz="3600" dirty="0" err="1"/>
              <a:t>khi</a:t>
            </a:r>
            <a:r>
              <a:rPr lang="en-US" sz="3600" dirty="0"/>
              <a:t> </a:t>
            </a:r>
            <a:r>
              <a:rPr lang="en-US" sz="3600" dirty="0" err="1"/>
              <a:t>sử</a:t>
            </a:r>
            <a:r>
              <a:rPr lang="en-US" sz="3600" dirty="0"/>
              <a:t> </a:t>
            </a:r>
            <a:r>
              <a:rPr lang="en-US" sz="3600" dirty="0" err="1"/>
              <a:t>dụng</a:t>
            </a:r>
            <a:r>
              <a:rPr lang="en-US" sz="3600" dirty="0"/>
              <a:t> </a:t>
            </a:r>
            <a:r>
              <a:rPr lang="en-US" sz="3600" dirty="0" err="1"/>
              <a:t>chất</a:t>
            </a:r>
            <a:r>
              <a:rPr lang="en-US" sz="3600" dirty="0"/>
              <a:t> </a:t>
            </a:r>
            <a:r>
              <a:rPr lang="en-US" sz="3600" dirty="0" err="1"/>
              <a:t>đốt</a:t>
            </a:r>
            <a:r>
              <a:rPr lang="en-US" sz="3600" dirty="0"/>
              <a:t>.</a:t>
            </a:r>
          </a:p>
          <a:p>
            <a:r>
              <a:rPr lang="en-US" sz="3600" dirty="0" smtClean="0"/>
              <a:t>- </a:t>
            </a:r>
            <a:r>
              <a:rPr lang="en-US" sz="3600" dirty="0" err="1"/>
              <a:t>Nêu</a:t>
            </a:r>
            <a:r>
              <a:rPr lang="en-US" sz="3600" dirty="0"/>
              <a:t> </a:t>
            </a:r>
            <a:r>
              <a:rPr lang="en-US" sz="3600" dirty="0" err="1"/>
              <a:t>các</a:t>
            </a:r>
            <a:r>
              <a:rPr lang="en-US" sz="3600" dirty="0"/>
              <a:t> </a:t>
            </a:r>
            <a:r>
              <a:rPr lang="en-US" sz="3600" dirty="0" err="1"/>
              <a:t>biện</a:t>
            </a:r>
            <a:r>
              <a:rPr lang="en-US" sz="3600" dirty="0"/>
              <a:t> </a:t>
            </a:r>
            <a:r>
              <a:rPr lang="en-US" sz="3600" dirty="0" err="1"/>
              <a:t>pháp</a:t>
            </a:r>
            <a:r>
              <a:rPr lang="en-US" sz="3600" dirty="0"/>
              <a:t> </a:t>
            </a:r>
            <a:r>
              <a:rPr lang="en-US" sz="3600" dirty="0" err="1"/>
              <a:t>hạn</a:t>
            </a:r>
            <a:r>
              <a:rPr lang="en-US" sz="3600" dirty="0"/>
              <a:t> </a:t>
            </a:r>
            <a:r>
              <a:rPr lang="en-US" sz="3600" dirty="0" err="1"/>
              <a:t>chế</a:t>
            </a:r>
            <a:r>
              <a:rPr lang="en-US" sz="3600" dirty="0"/>
              <a:t> ô </a:t>
            </a:r>
            <a:r>
              <a:rPr lang="en-US" sz="3600" dirty="0" err="1"/>
              <a:t>nhiễm</a:t>
            </a:r>
            <a:r>
              <a:rPr lang="en-US" sz="3600" dirty="0"/>
              <a:t> </a:t>
            </a:r>
            <a:r>
              <a:rPr lang="en-US" sz="3600" dirty="0" err="1"/>
              <a:t>môi</a:t>
            </a:r>
            <a:r>
              <a:rPr lang="en-US" sz="3600" dirty="0"/>
              <a:t> </a:t>
            </a:r>
            <a:r>
              <a:rPr lang="en-US" sz="3600" dirty="0" err="1"/>
              <a:t>trường</a:t>
            </a:r>
            <a:r>
              <a:rPr lang="en-US" sz="3600" dirty="0"/>
              <a:t> </a:t>
            </a:r>
            <a:r>
              <a:rPr lang="en-US" sz="3600" dirty="0" err="1"/>
              <a:t>khi</a:t>
            </a:r>
            <a:r>
              <a:rPr lang="en-US" sz="3600" dirty="0"/>
              <a:t> </a:t>
            </a:r>
            <a:r>
              <a:rPr lang="en-US" sz="3600" dirty="0" err="1"/>
              <a:t>sử</a:t>
            </a:r>
            <a:r>
              <a:rPr lang="en-US" sz="3600" dirty="0"/>
              <a:t> </a:t>
            </a:r>
            <a:r>
              <a:rPr lang="en-US" sz="3600" dirty="0" err="1"/>
              <a:t>dụng</a:t>
            </a:r>
            <a:r>
              <a:rPr lang="en-US" sz="3600" dirty="0"/>
              <a:t> </a:t>
            </a:r>
            <a:r>
              <a:rPr lang="en-US" sz="3600" dirty="0" err="1"/>
              <a:t>chất</a:t>
            </a:r>
            <a:r>
              <a:rPr lang="en-US" sz="3600" dirty="0"/>
              <a:t> </a:t>
            </a:r>
            <a:r>
              <a:rPr lang="en-US" sz="3600" dirty="0" err="1"/>
              <a:t>đốt</a:t>
            </a:r>
            <a:r>
              <a:rPr lang="en-US" sz="3600" dirty="0"/>
              <a:t> .</a:t>
            </a:r>
          </a:p>
        </p:txBody>
      </p:sp>
    </p:spTree>
    <p:extLst>
      <p:ext uri="{BB962C8B-B14F-4D97-AF65-F5344CB8AC3E}">
        <p14:creationId xmlns:p14="http://schemas.microsoft.com/office/powerpoint/2010/main" val="2597489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11982690-0AEC-41C8-9286-D6EE18C94655}"/>
              </a:ext>
            </a:extLst>
          </p:cNvPr>
          <p:cNvPicPr>
            <a:picLocks noChangeAspect="1"/>
          </p:cNvPicPr>
          <p:nvPr/>
        </p:nvPicPr>
        <p:blipFill rotWithShape="1">
          <a:blip r:embed="rId3">
            <a:extLst>
              <a:ext uri="{28A0092B-C50C-407E-A947-70E740481C1C}">
                <a14:useLocalDpi xmlns:a14="http://schemas.microsoft.com/office/drawing/2010/main" val="0"/>
              </a:ext>
            </a:extLst>
          </a:blip>
          <a:srcRect t="63877" r="16704" b="373"/>
          <a:stretch/>
        </p:blipFill>
        <p:spPr>
          <a:xfrm rot="16200000" flipV="1">
            <a:off x="7416556" y="2082555"/>
            <a:ext cx="6883896" cy="2666996"/>
          </a:xfrm>
          <a:prstGeom prst="rect">
            <a:avLst/>
          </a:prstGeom>
        </p:spPr>
      </p:pic>
      <p:pic>
        <p:nvPicPr>
          <p:cNvPr id="13" name="图片 12">
            <a:extLst>
              <a:ext uri="{FF2B5EF4-FFF2-40B4-BE49-F238E27FC236}">
                <a16:creationId xmlns:a16="http://schemas.microsoft.com/office/drawing/2014/main" xmlns="" id="{5FE7F01F-EA89-456E-ABF4-BD1A17D12C4E}"/>
              </a:ext>
            </a:extLst>
          </p:cNvPr>
          <p:cNvPicPr>
            <a:picLocks noChangeAspect="1"/>
          </p:cNvPicPr>
          <p:nvPr/>
        </p:nvPicPr>
        <p:blipFill rotWithShape="1">
          <a:blip r:embed="rId3">
            <a:extLst>
              <a:ext uri="{28A0092B-C50C-407E-A947-70E740481C1C}">
                <a14:useLocalDpi xmlns:a14="http://schemas.microsoft.com/office/drawing/2010/main" val="0"/>
              </a:ext>
            </a:extLst>
          </a:blip>
          <a:srcRect t="1739" r="16704" b="373"/>
          <a:stretch/>
        </p:blipFill>
        <p:spPr>
          <a:xfrm rot="16200000">
            <a:off x="1320555" y="-1346449"/>
            <a:ext cx="6883896" cy="9525001"/>
          </a:xfrm>
          <a:prstGeom prst="rect">
            <a:avLst/>
          </a:prstGeom>
        </p:spPr>
      </p:pic>
      <p:pic>
        <p:nvPicPr>
          <p:cNvPr id="5" name="Picture 4"/>
          <p:cNvPicPr>
            <a:picLocks noChangeAspect="1"/>
          </p:cNvPicPr>
          <p:nvPr/>
        </p:nvPicPr>
        <p:blipFill>
          <a:blip r:embed="rId4"/>
          <a:stretch>
            <a:fillRect/>
          </a:stretch>
        </p:blipFill>
        <p:spPr>
          <a:xfrm>
            <a:off x="378859" y="108561"/>
            <a:ext cx="3822523" cy="1060796"/>
          </a:xfrm>
          <a:prstGeom prst="rect">
            <a:avLst/>
          </a:prstGeom>
        </p:spPr>
      </p:pic>
      <p:sp>
        <p:nvSpPr>
          <p:cNvPr id="2" name="TextBox 1"/>
          <p:cNvSpPr txBox="1"/>
          <p:nvPr/>
        </p:nvSpPr>
        <p:spPr>
          <a:xfrm>
            <a:off x="4201382" y="720639"/>
            <a:ext cx="7789599" cy="2862322"/>
          </a:xfrm>
          <a:prstGeom prst="rect">
            <a:avLst/>
          </a:prstGeom>
          <a:noFill/>
        </p:spPr>
        <p:txBody>
          <a:bodyPr wrap="square" rtlCol="0">
            <a:spAutoFit/>
          </a:bodyPr>
          <a:lstStyle/>
          <a:p>
            <a:pPr algn="ctr"/>
            <a:r>
              <a:rPr lang="en-US" sz="6000" b="1" dirty="0" err="1" smtClean="0">
                <a:solidFill>
                  <a:srgbClr val="117048"/>
                </a:solidFill>
                <a:latin typeface="Calibri" pitchFamily="34" charset="0"/>
                <a:ea typeface="Calibri" pitchFamily="34" charset="0"/>
                <a:cs typeface="Calibri" pitchFamily="34" charset="0"/>
              </a:rPr>
              <a:t>Bài</a:t>
            </a:r>
            <a:r>
              <a:rPr lang="en-US" sz="6000" b="1" dirty="0" smtClean="0">
                <a:solidFill>
                  <a:srgbClr val="117048"/>
                </a:solidFill>
                <a:latin typeface="Calibri" pitchFamily="34" charset="0"/>
                <a:ea typeface="Calibri" pitchFamily="34" charset="0"/>
                <a:cs typeface="Calibri" pitchFamily="34" charset="0"/>
              </a:rPr>
              <a:t> 5. </a:t>
            </a:r>
            <a:r>
              <a:rPr lang="en-US" sz="6000" b="1" dirty="0" err="1" smtClean="0">
                <a:solidFill>
                  <a:srgbClr val="117048"/>
                </a:solidFill>
                <a:latin typeface="Calibri" pitchFamily="34" charset="0"/>
                <a:ea typeface="Calibri" pitchFamily="34" charset="0"/>
                <a:cs typeface="Calibri" pitchFamily="34" charset="0"/>
              </a:rPr>
              <a:t>Năng</a:t>
            </a:r>
            <a:r>
              <a:rPr lang="en-US" sz="6000" b="1" dirty="0" smtClean="0">
                <a:solidFill>
                  <a:srgbClr val="117048"/>
                </a:solidFill>
                <a:latin typeface="Calibri" pitchFamily="34" charset="0"/>
                <a:ea typeface="Calibri" pitchFamily="34" charset="0"/>
                <a:cs typeface="Calibri" pitchFamily="34" charset="0"/>
              </a:rPr>
              <a:t> </a:t>
            </a:r>
            <a:r>
              <a:rPr lang="en-US" sz="6000" b="1" dirty="0" err="1" smtClean="0">
                <a:solidFill>
                  <a:srgbClr val="117048"/>
                </a:solidFill>
                <a:latin typeface="Calibri" pitchFamily="34" charset="0"/>
                <a:ea typeface="Calibri" pitchFamily="34" charset="0"/>
                <a:cs typeface="Calibri" pitchFamily="34" charset="0"/>
              </a:rPr>
              <a:t>lượng</a:t>
            </a:r>
            <a:r>
              <a:rPr lang="en-US" sz="6000" b="1" dirty="0" smtClean="0">
                <a:solidFill>
                  <a:srgbClr val="117048"/>
                </a:solidFill>
                <a:latin typeface="Calibri" pitchFamily="34" charset="0"/>
                <a:ea typeface="Calibri" pitchFamily="34" charset="0"/>
                <a:cs typeface="Calibri" pitchFamily="34" charset="0"/>
              </a:rPr>
              <a:t> </a:t>
            </a:r>
          </a:p>
          <a:p>
            <a:pPr algn="ctr"/>
            <a:r>
              <a:rPr lang="en-US" sz="6000" b="1" dirty="0" err="1" smtClean="0">
                <a:solidFill>
                  <a:srgbClr val="117048"/>
                </a:solidFill>
                <a:latin typeface="Calibri" pitchFamily="34" charset="0"/>
                <a:ea typeface="Calibri" pitchFamily="34" charset="0"/>
                <a:cs typeface="Calibri" pitchFamily="34" charset="0"/>
              </a:rPr>
              <a:t>và</a:t>
            </a:r>
            <a:r>
              <a:rPr lang="en-US" sz="6000" b="1" dirty="0" smtClean="0">
                <a:solidFill>
                  <a:srgbClr val="117048"/>
                </a:solidFill>
                <a:latin typeface="Calibri" pitchFamily="34" charset="0"/>
                <a:ea typeface="Calibri" pitchFamily="34" charset="0"/>
                <a:cs typeface="Calibri" pitchFamily="34" charset="0"/>
              </a:rPr>
              <a:t> </a:t>
            </a:r>
            <a:r>
              <a:rPr lang="en-US" sz="6000" b="1" dirty="0" err="1" smtClean="0">
                <a:solidFill>
                  <a:srgbClr val="117048"/>
                </a:solidFill>
                <a:latin typeface="Calibri" pitchFamily="34" charset="0"/>
                <a:ea typeface="Calibri" pitchFamily="34" charset="0"/>
                <a:cs typeface="Calibri" pitchFamily="34" charset="0"/>
              </a:rPr>
              <a:t>năng</a:t>
            </a:r>
            <a:r>
              <a:rPr lang="en-US" sz="6000" b="1" dirty="0" smtClean="0">
                <a:solidFill>
                  <a:srgbClr val="117048"/>
                </a:solidFill>
                <a:latin typeface="Calibri" pitchFamily="34" charset="0"/>
                <a:ea typeface="Calibri" pitchFamily="34" charset="0"/>
                <a:cs typeface="Calibri" pitchFamily="34" charset="0"/>
              </a:rPr>
              <a:t> </a:t>
            </a:r>
            <a:r>
              <a:rPr lang="en-US" sz="6000" b="1" dirty="0" err="1" smtClean="0">
                <a:solidFill>
                  <a:srgbClr val="117048"/>
                </a:solidFill>
                <a:latin typeface="Calibri" pitchFamily="34" charset="0"/>
                <a:ea typeface="Calibri" pitchFamily="34" charset="0"/>
                <a:cs typeface="Calibri" pitchFamily="34" charset="0"/>
              </a:rPr>
              <a:t>lượng</a:t>
            </a:r>
            <a:r>
              <a:rPr lang="en-US" sz="6000" b="1" dirty="0" smtClean="0">
                <a:solidFill>
                  <a:srgbClr val="117048"/>
                </a:solidFill>
                <a:latin typeface="Calibri" pitchFamily="34" charset="0"/>
                <a:ea typeface="Calibri" pitchFamily="34" charset="0"/>
                <a:cs typeface="Calibri" pitchFamily="34" charset="0"/>
              </a:rPr>
              <a:t> </a:t>
            </a:r>
            <a:r>
              <a:rPr lang="en-US" sz="6000" b="1" dirty="0" err="1" smtClean="0">
                <a:solidFill>
                  <a:srgbClr val="117048"/>
                </a:solidFill>
                <a:latin typeface="Calibri" pitchFamily="34" charset="0"/>
                <a:ea typeface="Calibri" pitchFamily="34" charset="0"/>
                <a:cs typeface="Calibri" pitchFamily="34" charset="0"/>
              </a:rPr>
              <a:t>chất</a:t>
            </a:r>
            <a:r>
              <a:rPr lang="en-US" sz="6000" b="1" dirty="0" smtClean="0">
                <a:solidFill>
                  <a:srgbClr val="117048"/>
                </a:solidFill>
                <a:latin typeface="Calibri" pitchFamily="34" charset="0"/>
                <a:ea typeface="Calibri" pitchFamily="34" charset="0"/>
                <a:cs typeface="Calibri" pitchFamily="34" charset="0"/>
              </a:rPr>
              <a:t> </a:t>
            </a:r>
            <a:r>
              <a:rPr lang="en-US" sz="6000" b="1" dirty="0" err="1" smtClean="0">
                <a:solidFill>
                  <a:srgbClr val="117048"/>
                </a:solidFill>
                <a:latin typeface="Calibri" pitchFamily="34" charset="0"/>
                <a:ea typeface="Calibri" pitchFamily="34" charset="0"/>
                <a:cs typeface="Calibri" pitchFamily="34" charset="0"/>
              </a:rPr>
              <a:t>đốt</a:t>
            </a:r>
            <a:r>
              <a:rPr lang="en-US" sz="6000" b="1" dirty="0" smtClean="0">
                <a:solidFill>
                  <a:srgbClr val="117048"/>
                </a:solidFill>
                <a:latin typeface="Calibri" pitchFamily="34" charset="0"/>
                <a:ea typeface="Calibri" pitchFamily="34" charset="0"/>
                <a:cs typeface="Calibri" pitchFamily="34" charset="0"/>
              </a:rPr>
              <a:t> (</a:t>
            </a:r>
            <a:r>
              <a:rPr lang="en-US" sz="6000" b="1" dirty="0" err="1" smtClean="0">
                <a:solidFill>
                  <a:srgbClr val="117048"/>
                </a:solidFill>
                <a:latin typeface="Calibri" pitchFamily="34" charset="0"/>
                <a:ea typeface="Calibri" pitchFamily="34" charset="0"/>
                <a:cs typeface="Calibri" pitchFamily="34" charset="0"/>
              </a:rPr>
              <a:t>tiết</a:t>
            </a:r>
            <a:r>
              <a:rPr lang="en-US" sz="6000" b="1" dirty="0" smtClean="0">
                <a:solidFill>
                  <a:srgbClr val="117048"/>
                </a:solidFill>
                <a:latin typeface="Calibri" pitchFamily="34" charset="0"/>
                <a:ea typeface="Calibri" pitchFamily="34" charset="0"/>
                <a:cs typeface="Calibri" pitchFamily="34" charset="0"/>
              </a:rPr>
              <a:t> </a:t>
            </a:r>
            <a:r>
              <a:rPr lang="en-US" sz="6000" b="1" dirty="0" smtClean="0">
                <a:solidFill>
                  <a:srgbClr val="117048"/>
                </a:solidFill>
                <a:latin typeface="Calibri" pitchFamily="34" charset="0"/>
                <a:ea typeface="Calibri" pitchFamily="34" charset="0"/>
                <a:cs typeface="Calibri" pitchFamily="34" charset="0"/>
              </a:rPr>
              <a:t>4)</a:t>
            </a:r>
            <a:endParaRPr lang="en-US" sz="6000" b="1" dirty="0">
              <a:solidFill>
                <a:srgbClr val="117048"/>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897421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5FE7F01F-EA89-456E-ABF4-BD1A17D12C4E}"/>
              </a:ext>
            </a:extLst>
          </p:cNvPr>
          <p:cNvPicPr>
            <a:picLocks noChangeAspect="1"/>
          </p:cNvPicPr>
          <p:nvPr/>
        </p:nvPicPr>
        <p:blipFill rotWithShape="1">
          <a:blip r:embed="rId3">
            <a:extLst>
              <a:ext uri="{28A0092B-C50C-407E-A947-70E740481C1C}">
                <a14:useLocalDpi xmlns:a14="http://schemas.microsoft.com/office/drawing/2010/main" val="0"/>
              </a:ext>
            </a:extLst>
          </a:blip>
          <a:srcRect t="1739" r="16704" b="373"/>
          <a:stretch/>
        </p:blipFill>
        <p:spPr>
          <a:xfrm rot="16200000">
            <a:off x="1627204" y="-1653099"/>
            <a:ext cx="6883896" cy="10138301"/>
          </a:xfrm>
          <a:prstGeom prst="rect">
            <a:avLst/>
          </a:prstGeom>
        </p:spPr>
      </p:pic>
      <p:pic>
        <p:nvPicPr>
          <p:cNvPr id="15" name="图片 14">
            <a:extLst>
              <a:ext uri="{FF2B5EF4-FFF2-40B4-BE49-F238E27FC236}">
                <a16:creationId xmlns:a16="http://schemas.microsoft.com/office/drawing/2014/main" xmlns="" id="{11982690-0AEC-41C8-9286-D6EE18C94655}"/>
              </a:ext>
            </a:extLst>
          </p:cNvPr>
          <p:cNvPicPr>
            <a:picLocks noChangeAspect="1"/>
          </p:cNvPicPr>
          <p:nvPr/>
        </p:nvPicPr>
        <p:blipFill rotWithShape="1">
          <a:blip r:embed="rId3">
            <a:extLst>
              <a:ext uri="{28A0092B-C50C-407E-A947-70E740481C1C}">
                <a14:useLocalDpi xmlns:a14="http://schemas.microsoft.com/office/drawing/2010/main" val="0"/>
              </a:ext>
            </a:extLst>
          </a:blip>
          <a:srcRect t="63877" r="16704" b="373"/>
          <a:stretch/>
        </p:blipFill>
        <p:spPr>
          <a:xfrm rot="16200000" flipV="1">
            <a:off x="7723944" y="2389943"/>
            <a:ext cx="6883896" cy="20522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735" y="3416053"/>
            <a:ext cx="4222031" cy="4434905"/>
          </a:xfrm>
          <a:prstGeom prst="rect">
            <a:avLst/>
          </a:prstGeom>
        </p:spPr>
      </p:pic>
      <p:pic>
        <p:nvPicPr>
          <p:cNvPr id="3" name="Picture 2"/>
          <p:cNvPicPr>
            <a:picLocks noChangeAspect="1"/>
          </p:cNvPicPr>
          <p:nvPr/>
        </p:nvPicPr>
        <p:blipFill>
          <a:blip r:embed="rId5"/>
          <a:stretch>
            <a:fillRect/>
          </a:stretch>
        </p:blipFill>
        <p:spPr>
          <a:xfrm>
            <a:off x="4949716" y="1844739"/>
            <a:ext cx="7078069" cy="2566638"/>
          </a:xfrm>
          <a:prstGeom prst="rect">
            <a:avLst/>
          </a:prstGeom>
        </p:spPr>
      </p:pic>
    </p:spTree>
    <p:extLst>
      <p:ext uri="{BB962C8B-B14F-4D97-AF65-F5344CB8AC3E}">
        <p14:creationId xmlns:p14="http://schemas.microsoft.com/office/powerpoint/2010/main" val="7833838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7" y="920700"/>
            <a:ext cx="4318003" cy="1865534"/>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509" y="1465901"/>
            <a:ext cx="3606803" cy="2408234"/>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61071" flipH="1">
            <a:off x="9147925" y="1226714"/>
            <a:ext cx="1143355" cy="1051979"/>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61493" flipH="1">
            <a:off x="412385" y="2162633"/>
            <a:ext cx="1283427" cy="1014770"/>
          </a:xfrm>
          <a:prstGeom prst="rect">
            <a:avLst/>
          </a:prstGeom>
        </p:spPr>
      </p:pic>
      <p:pic>
        <p:nvPicPr>
          <p:cNvPr id="15" name="图片 14"/>
          <p:cNvPicPr>
            <a:picLocks noChangeAspect="1"/>
          </p:cNvPicPr>
          <p:nvPr/>
        </p:nvPicPr>
        <p:blipFill rotWithShape="1">
          <a:blip r:embed="rId6">
            <a:extLst>
              <a:ext uri="{28A0092B-C50C-407E-A947-70E740481C1C}">
                <a14:useLocalDpi xmlns:a14="http://schemas.microsoft.com/office/drawing/2010/main" val="0"/>
              </a:ext>
            </a:extLst>
          </a:blip>
          <a:srcRect l="73449" t="33527" r="1657" b="46452"/>
          <a:stretch>
            <a:fillRect/>
          </a:stretch>
        </p:blipFill>
        <p:spPr>
          <a:xfrm>
            <a:off x="173121" y="5105400"/>
            <a:ext cx="2015227" cy="1676400"/>
          </a:xfrm>
          <a:prstGeom prst="rect">
            <a:avLst/>
          </a:prstGeom>
        </p:spPr>
      </p:pic>
      <p:pic>
        <p:nvPicPr>
          <p:cNvPr id="17" name="图片 16"/>
          <p:cNvPicPr>
            <a:picLocks noChangeAspect="1"/>
          </p:cNvPicPr>
          <p:nvPr/>
        </p:nvPicPr>
        <p:blipFill rotWithShape="1">
          <a:blip r:embed="rId6">
            <a:extLst>
              <a:ext uri="{28A0092B-C50C-407E-A947-70E740481C1C}">
                <a14:useLocalDpi xmlns:a14="http://schemas.microsoft.com/office/drawing/2010/main" val="0"/>
              </a:ext>
            </a:extLst>
          </a:blip>
          <a:srcRect l="74204" t="13008" r="902" b="66427"/>
          <a:stretch>
            <a:fillRect/>
          </a:stretch>
        </p:blipFill>
        <p:spPr>
          <a:xfrm>
            <a:off x="9616077" y="3883918"/>
            <a:ext cx="2921744" cy="2496608"/>
          </a:xfrm>
          <a:prstGeom prst="rect">
            <a:avLst/>
          </a:prstGeom>
        </p:spPr>
      </p:pic>
      <p:pic>
        <p:nvPicPr>
          <p:cNvPr id="19" name="Picture 18"/>
          <p:cNvPicPr>
            <a:picLocks noChangeAspect="1"/>
          </p:cNvPicPr>
          <p:nvPr/>
        </p:nvPicPr>
        <p:blipFill rotWithShape="1">
          <a:blip r:embed="rId7">
            <a:extLst>
              <a:ext uri="{BEBA8EAE-BF5A-486C-A8C5-ECC9F3942E4B}">
                <a14:imgProps xmlns:a14="http://schemas.microsoft.com/office/drawing/2010/main">
                  <a14:imgLayer r:embed="rId8">
                    <a14:imgEffect>
                      <a14:backgroundRemoval t="0" b="100000" l="0" r="100000">
                        <a14:foregroundMark x1="34625" y1="16606" x2="45125" y2="31769"/>
                        <a14:foregroundMark x1="19250" y1="87184" x2="22250" y2="84296"/>
                        <a14:foregroundMark x1="27500" y1="83574" x2="31250" y2="86462"/>
                        <a14:foregroundMark x1="34750" y1="28881" x2="40250" y2="29964"/>
                        <a14:foregroundMark x1="43750" y1="18051" x2="44500" y2="25271"/>
                        <a14:foregroundMark x1="34625" y1="20217" x2="34000" y2="25632"/>
                        <a14:foregroundMark x1="82875" y1="16968" x2="89875" y2="17690"/>
                        <a14:foregroundMark x1="91125" y1="17509" x2="90875" y2="29422"/>
                        <a14:foregroundMark x1="70875" y1="26534" x2="73250" y2="80505"/>
                        <a14:foregroundMark x1="65500" y1="35921" x2="65500" y2="35921"/>
                        <a14:foregroundMark x1="75375" y1="36282" x2="75375" y2="36282"/>
                        <a14:foregroundMark x1="63500" y1="22383" x2="63500" y2="22383"/>
                        <a14:foregroundMark x1="65750" y1="87184" x2="65750" y2="87184"/>
                        <a14:foregroundMark x1="67500" y1="83755" x2="67500" y2="83755"/>
                        <a14:foregroundMark x1="65500" y1="84838" x2="65500" y2="84838"/>
                        <a14:foregroundMark x1="74000" y1="83755" x2="74000" y2="83755"/>
                        <a14:foregroundMark x1="75875" y1="85379" x2="75875" y2="85379"/>
                        <a14:foregroundMark x1="86000" y1="31047" x2="86000" y2="31047"/>
                        <a14:foregroundMark x1="81250" y1="22744" x2="82500" y2="29783"/>
                        <a14:foregroundMark x1="83375" y1="32671" x2="89125" y2="32491"/>
                        <a14:foregroundMark x1="86125" y1="24188" x2="88375" y2="23105"/>
                        <a14:foregroundMark x1="84500" y1="20578" x2="85875" y2="29422"/>
                        <a14:foregroundMark x1="64625" y1="20397" x2="64625" y2="20397"/>
                        <a14:foregroundMark x1="10500" y1="46390" x2="10500" y2="46390"/>
                        <a14:backgroundMark x1="31125" y1="27978" x2="31625" y2="30505"/>
                        <a14:backgroundMark x1="31750" y1="32310" x2="32500" y2="33032"/>
                      </a14:backgroundRemoval>
                    </a14:imgEffect>
                    <a14:imgEffect>
                      <a14:brightnessContrast contrast="-20000"/>
                    </a14:imgEffect>
                    <a14:imgEffect>
                      <a14:colorTemperature colorTemp="8800"/>
                    </a14:imgEffect>
                    <a14:imgEffect>
                      <a14:saturation sat="400000"/>
                    </a14:imgEffect>
                    <a14:imgEffect>
                      <a14:sharpenSoften amount="25000"/>
                    </a14:imgEffect>
                  </a14:imgLayer>
                </a14:imgProps>
              </a:ext>
              <a:ext uri="{28A0092B-C50C-407E-A947-70E740481C1C}">
                <a14:useLocalDpi xmlns:a14="http://schemas.microsoft.com/office/drawing/2010/main" val="0"/>
              </a:ext>
            </a:extLst>
          </a:blip>
          <a:srcRect l="6844" t="12889" r="51760" b="9111"/>
          <a:stretch>
            <a:fillRect/>
          </a:stretch>
        </p:blipFill>
        <p:spPr>
          <a:xfrm>
            <a:off x="4082490" y="4081243"/>
            <a:ext cx="2069663" cy="2700559"/>
          </a:xfrm>
          <a:prstGeom prst="rect">
            <a:avLst/>
          </a:prstGeom>
        </p:spPr>
      </p:pic>
      <p:pic>
        <p:nvPicPr>
          <p:cNvPr id="23" name="Picture 22"/>
          <p:cNvPicPr>
            <a:picLocks noChangeAspect="1"/>
          </p:cNvPicPr>
          <p:nvPr/>
        </p:nvPicPr>
        <p:blipFill rotWithShape="1">
          <a:blip r:embed="rId9">
            <a:extLst>
              <a:ext uri="{BEBA8EAE-BF5A-486C-A8C5-ECC9F3942E4B}">
                <a14:imgProps xmlns:a14="http://schemas.microsoft.com/office/drawing/2010/main">
                  <a14:imgLayer r:embed="rId8">
                    <a14:imgEffect>
                      <a14:backgroundRemoval t="0" b="100000" l="0" r="100000">
                        <a14:foregroundMark x1="34625" y1="16606" x2="45125" y2="31769"/>
                        <a14:foregroundMark x1="19250" y1="87184" x2="22250" y2="84296"/>
                        <a14:foregroundMark x1="27500" y1="83574" x2="31250" y2="86462"/>
                        <a14:foregroundMark x1="34750" y1="28881" x2="40250" y2="29964"/>
                        <a14:foregroundMark x1="43750" y1="18051" x2="44500" y2="25271"/>
                        <a14:foregroundMark x1="34625" y1="20217" x2="34000" y2="25632"/>
                        <a14:foregroundMark x1="82875" y1="16968" x2="89875" y2="17690"/>
                        <a14:foregroundMark x1="91125" y1="17509" x2="90875" y2="29422"/>
                        <a14:foregroundMark x1="70875" y1="26534" x2="73250" y2="80505"/>
                        <a14:foregroundMark x1="65500" y1="35921" x2="65500" y2="35921"/>
                        <a14:foregroundMark x1="75375" y1="36282" x2="75375" y2="36282"/>
                        <a14:foregroundMark x1="63500" y1="22383" x2="63500" y2="22383"/>
                        <a14:foregroundMark x1="65750" y1="87184" x2="65750" y2="87184"/>
                        <a14:foregroundMark x1="67500" y1="83755" x2="67500" y2="83755"/>
                        <a14:foregroundMark x1="65500" y1="84838" x2="65500" y2="84838"/>
                        <a14:foregroundMark x1="74000" y1="83755" x2="74000" y2="83755"/>
                        <a14:foregroundMark x1="75875" y1="85379" x2="75875" y2="85379"/>
                        <a14:foregroundMark x1="86000" y1="31047" x2="86000" y2="31047"/>
                        <a14:foregroundMark x1="81250" y1="22744" x2="82500" y2="29783"/>
                        <a14:foregroundMark x1="83375" y1="32671" x2="89125" y2="32491"/>
                        <a14:foregroundMark x1="86125" y1="24188" x2="88375" y2="23105"/>
                        <a14:foregroundMark x1="84500" y1="20578" x2="85875" y2="29422"/>
                        <a14:foregroundMark x1="64625" y1="20397" x2="64625" y2="20397"/>
                        <a14:foregroundMark x1="10500" y1="46390" x2="10500" y2="46390"/>
                        <a14:backgroundMark x1="31125" y1="27978" x2="31625" y2="30505"/>
                        <a14:backgroundMark x1="31750" y1="32310" x2="32500" y2="33032"/>
                      </a14:backgroundRemoval>
                    </a14:imgEffect>
                    <a14:imgEffect>
                      <a14:brightnessContrast contrast="-20000"/>
                    </a14:imgEffect>
                    <a14:imgEffect>
                      <a14:colorTemperature colorTemp="7200"/>
                    </a14:imgEffect>
                    <a14:imgEffect>
                      <a14:saturation sat="400000"/>
                    </a14:imgEffect>
                    <a14:imgEffect>
                      <a14:sharpenSoften amount="25000"/>
                    </a14:imgEffect>
                  </a14:imgLayer>
                </a14:imgProps>
              </a:ext>
              <a:ext uri="{28A0092B-C50C-407E-A947-70E740481C1C}">
                <a14:useLocalDpi xmlns:a14="http://schemas.microsoft.com/office/drawing/2010/main" val="0"/>
              </a:ext>
            </a:extLst>
          </a:blip>
          <a:srcRect l="57320" t="13778" r="4516" b="8889"/>
          <a:stretch>
            <a:fillRect/>
          </a:stretch>
        </p:blipFill>
        <p:spPr>
          <a:xfrm>
            <a:off x="6542053" y="4023966"/>
            <a:ext cx="1907467" cy="2676607"/>
          </a:xfrm>
          <a:prstGeom prst="rect">
            <a:avLst/>
          </a:prstGeom>
        </p:spPr>
      </p:pic>
      <p:pic>
        <p:nvPicPr>
          <p:cNvPr id="4" name="Picture 3"/>
          <p:cNvPicPr>
            <a:picLocks noChangeAspect="1"/>
          </p:cNvPicPr>
          <p:nvPr/>
        </p:nvPicPr>
        <p:blipFill rotWithShape="1">
          <a:blip r:embed="rId10"/>
          <a:srcRect l="24411" t="5125"/>
          <a:stretch/>
        </p:blipFill>
        <p:spPr>
          <a:xfrm>
            <a:off x="3425381" y="680099"/>
            <a:ext cx="7207399" cy="2880471"/>
          </a:xfrm>
          <a:prstGeom prst="rect">
            <a:avLst/>
          </a:prstGeom>
        </p:spPr>
      </p:pic>
      <p:pic>
        <p:nvPicPr>
          <p:cNvPr id="11" name="Picture 2" descr="Bếp gas có những loại đầu đốt nà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114" y="477355"/>
            <a:ext cx="2937375" cy="1977095"/>
          </a:xfrm>
          <a:prstGeom prst="ellipse">
            <a:avLst/>
          </a:prstGeom>
          <a:noFill/>
          <a:ln w="1905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2"/>
          <a:stretch>
            <a:fillRect/>
          </a:stretch>
        </p:blipFill>
        <p:spPr>
          <a:xfrm>
            <a:off x="401113" y="2803948"/>
            <a:ext cx="3024268" cy="1728853"/>
          </a:xfrm>
          <a:prstGeom prst="ellipse">
            <a:avLst/>
          </a:prstGeom>
          <a:ln w="19050">
            <a:solidFill>
              <a:schemeClr val="tx1">
                <a:lumMod val="95000"/>
                <a:lumOff val="5000"/>
              </a:schemeClr>
            </a:solidFill>
          </a:ln>
        </p:spPr>
      </p:pic>
    </p:spTree>
    <p:extLst>
      <p:ext uri="{BB962C8B-B14F-4D97-AF65-F5344CB8AC3E}">
        <p14:creationId xmlns:p14="http://schemas.microsoft.com/office/powerpoint/2010/main" val="38665684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509" y="1465901"/>
            <a:ext cx="3606803" cy="2408234"/>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61071" flipH="1">
            <a:off x="9147925" y="1226714"/>
            <a:ext cx="1143355" cy="1051979"/>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61493" flipH="1">
            <a:off x="412385" y="2162633"/>
            <a:ext cx="1283427" cy="1014770"/>
          </a:xfrm>
          <a:prstGeom prst="rect">
            <a:avLst/>
          </a:prstGeom>
        </p:spPr>
      </p:pic>
      <p:pic>
        <p:nvPicPr>
          <p:cNvPr id="15" name="图片 14"/>
          <p:cNvPicPr>
            <a:picLocks noChangeAspect="1"/>
          </p:cNvPicPr>
          <p:nvPr/>
        </p:nvPicPr>
        <p:blipFill rotWithShape="1">
          <a:blip r:embed="rId6">
            <a:extLst>
              <a:ext uri="{28A0092B-C50C-407E-A947-70E740481C1C}">
                <a14:useLocalDpi xmlns:a14="http://schemas.microsoft.com/office/drawing/2010/main" val="0"/>
              </a:ext>
            </a:extLst>
          </a:blip>
          <a:srcRect l="73449" t="33527" r="1657" b="46452"/>
          <a:stretch>
            <a:fillRect/>
          </a:stretch>
        </p:blipFill>
        <p:spPr>
          <a:xfrm>
            <a:off x="173121" y="5105400"/>
            <a:ext cx="2015227" cy="1676400"/>
          </a:xfrm>
          <a:prstGeom prst="rect">
            <a:avLst/>
          </a:prstGeom>
        </p:spPr>
      </p:pic>
      <p:pic>
        <p:nvPicPr>
          <p:cNvPr id="17" name="图片 16"/>
          <p:cNvPicPr>
            <a:picLocks noChangeAspect="1"/>
          </p:cNvPicPr>
          <p:nvPr/>
        </p:nvPicPr>
        <p:blipFill rotWithShape="1">
          <a:blip r:embed="rId6">
            <a:extLst>
              <a:ext uri="{28A0092B-C50C-407E-A947-70E740481C1C}">
                <a14:useLocalDpi xmlns:a14="http://schemas.microsoft.com/office/drawing/2010/main" val="0"/>
              </a:ext>
            </a:extLst>
          </a:blip>
          <a:srcRect l="74204" t="13008" r="902" b="66427"/>
          <a:stretch>
            <a:fillRect/>
          </a:stretch>
        </p:blipFill>
        <p:spPr>
          <a:xfrm>
            <a:off x="9616077" y="3883918"/>
            <a:ext cx="2921744" cy="2496608"/>
          </a:xfrm>
          <a:prstGeom prst="rect">
            <a:avLst/>
          </a:prstGeom>
        </p:spPr>
      </p:pic>
      <p:sp>
        <p:nvSpPr>
          <p:cNvPr id="2" name="TextBox 1"/>
          <p:cNvSpPr txBox="1"/>
          <p:nvPr/>
        </p:nvSpPr>
        <p:spPr>
          <a:xfrm>
            <a:off x="148688" y="297678"/>
            <a:ext cx="11741624" cy="769441"/>
          </a:xfrm>
          <a:prstGeom prst="rect">
            <a:avLst/>
          </a:prstGeom>
          <a:noFill/>
        </p:spPr>
        <p:txBody>
          <a:bodyPr wrap="square" rtlCol="0">
            <a:spAutoFit/>
          </a:bodyPr>
          <a:lstStyle/>
          <a:p>
            <a:pPr algn="ctr"/>
            <a:r>
              <a:rPr lang="en-US" sz="4400" b="1" dirty="0" err="1" smtClean="0">
                <a:solidFill>
                  <a:srgbClr val="0070C0"/>
                </a:solidFill>
                <a:latin typeface="Arial Rounded MT Bold" pitchFamily="34" charset="0"/>
              </a:rPr>
              <a:t>Thực</a:t>
            </a:r>
            <a:r>
              <a:rPr lang="en-US" sz="4400" b="1" dirty="0" smtClean="0">
                <a:solidFill>
                  <a:srgbClr val="0070C0"/>
                </a:solidFill>
                <a:latin typeface="Arial Rounded MT Bold" pitchFamily="34" charset="0"/>
              </a:rPr>
              <a:t> </a:t>
            </a:r>
            <a:r>
              <a:rPr lang="en-US" sz="4400" b="1" dirty="0" err="1" smtClean="0">
                <a:solidFill>
                  <a:srgbClr val="0070C0"/>
                </a:solidFill>
                <a:latin typeface="Arial Rounded MT Bold" pitchFamily="34" charset="0"/>
              </a:rPr>
              <a:t>hiện</a:t>
            </a:r>
            <a:r>
              <a:rPr lang="en-US" sz="4400" b="1" dirty="0" smtClean="0">
                <a:solidFill>
                  <a:srgbClr val="0070C0"/>
                </a:solidFill>
                <a:latin typeface="Arial Rounded MT Bold" pitchFamily="34" charset="0"/>
              </a:rPr>
              <a:t> </a:t>
            </a:r>
            <a:r>
              <a:rPr lang="en-US" sz="4400" b="1" dirty="0" err="1" smtClean="0">
                <a:solidFill>
                  <a:srgbClr val="0070C0"/>
                </a:solidFill>
                <a:latin typeface="Arial Rounded MT Bold" pitchFamily="34" charset="0"/>
              </a:rPr>
              <a:t>tiết</a:t>
            </a:r>
            <a:r>
              <a:rPr lang="en-US" sz="4400" b="1" dirty="0" smtClean="0">
                <a:solidFill>
                  <a:srgbClr val="0070C0"/>
                </a:solidFill>
                <a:latin typeface="Arial Rounded MT Bold" pitchFamily="34" charset="0"/>
              </a:rPr>
              <a:t> </a:t>
            </a:r>
            <a:r>
              <a:rPr lang="en-US" sz="4400" b="1" dirty="0" err="1" smtClean="0">
                <a:solidFill>
                  <a:srgbClr val="0070C0"/>
                </a:solidFill>
                <a:latin typeface="Arial Rounded MT Bold" pitchFamily="34" charset="0"/>
              </a:rPr>
              <a:t>kiệm</a:t>
            </a:r>
            <a:r>
              <a:rPr lang="en-US" sz="4400" b="1" dirty="0" smtClean="0">
                <a:solidFill>
                  <a:srgbClr val="0070C0"/>
                </a:solidFill>
                <a:latin typeface="Arial Rounded MT Bold" pitchFamily="34" charset="0"/>
              </a:rPr>
              <a:t> </a:t>
            </a:r>
            <a:r>
              <a:rPr lang="en-US" sz="4400" b="1" dirty="0" err="1">
                <a:solidFill>
                  <a:srgbClr val="0070C0"/>
                </a:solidFill>
                <a:latin typeface="Arial Rounded MT Bold" pitchFamily="34" charset="0"/>
              </a:rPr>
              <a:t>chất</a:t>
            </a:r>
            <a:r>
              <a:rPr lang="en-US" sz="4400" b="1" dirty="0">
                <a:solidFill>
                  <a:srgbClr val="0070C0"/>
                </a:solidFill>
                <a:latin typeface="Arial Rounded MT Bold" pitchFamily="34" charset="0"/>
              </a:rPr>
              <a:t> </a:t>
            </a:r>
            <a:r>
              <a:rPr lang="en-US" sz="4400" b="1" dirty="0" err="1">
                <a:solidFill>
                  <a:srgbClr val="0070C0"/>
                </a:solidFill>
                <a:latin typeface="Arial Rounded MT Bold" pitchFamily="34" charset="0"/>
              </a:rPr>
              <a:t>đốt</a:t>
            </a:r>
            <a:endParaRPr lang="en-US" sz="4400" dirty="0">
              <a:solidFill>
                <a:srgbClr val="0070C0"/>
              </a:solidFill>
              <a:latin typeface="Arial Rounded MT Bold" pitchFamily="34" charset="0"/>
            </a:endParaRPr>
          </a:p>
        </p:txBody>
      </p:sp>
      <p:sp>
        <p:nvSpPr>
          <p:cNvPr id="10" name="Rectangle 9"/>
          <p:cNvSpPr/>
          <p:nvPr/>
        </p:nvSpPr>
        <p:spPr>
          <a:xfrm>
            <a:off x="413680" y="1701595"/>
            <a:ext cx="11664587" cy="954107"/>
          </a:xfrm>
          <a:prstGeom prst="rect">
            <a:avLst/>
          </a:prstGeom>
        </p:spPr>
        <p:txBody>
          <a:bodyPr wrap="square">
            <a:spAutoFit/>
          </a:bodyPr>
          <a:lstStyle/>
          <a:p>
            <a:r>
              <a:rPr lang="en-US" sz="2800" b="0" dirty="0" err="1" smtClean="0">
                <a:latin typeface="+mn-lt"/>
              </a:rPr>
              <a:t>Bước</a:t>
            </a:r>
            <a:r>
              <a:rPr lang="en-US" sz="2800" b="0" dirty="0" smtClean="0">
                <a:latin typeface="+mn-lt"/>
              </a:rPr>
              <a:t> 1</a:t>
            </a:r>
            <a:r>
              <a:rPr lang="en-US" sz="2800" b="0" dirty="0" smtClean="0">
                <a:latin typeface="+mn-lt"/>
              </a:rPr>
              <a:t>. </a:t>
            </a:r>
            <a:r>
              <a:rPr lang="en-US" sz="2800" b="0" dirty="0" err="1" smtClean="0">
                <a:latin typeface="+mn-lt"/>
              </a:rPr>
              <a:t>Tìm</a:t>
            </a:r>
            <a:r>
              <a:rPr lang="en-US" sz="2800" b="0" dirty="0" smtClean="0">
                <a:latin typeface="+mn-lt"/>
              </a:rPr>
              <a:t> </a:t>
            </a:r>
            <a:r>
              <a:rPr lang="en-US" sz="2800" b="0" dirty="0" err="1" smtClean="0">
                <a:latin typeface="+mn-lt"/>
              </a:rPr>
              <a:t>hiểu</a:t>
            </a:r>
            <a:r>
              <a:rPr lang="en-US" sz="2800" b="0" dirty="0" smtClean="0">
                <a:latin typeface="+mn-lt"/>
              </a:rPr>
              <a:t> </a:t>
            </a:r>
            <a:r>
              <a:rPr lang="en-US" sz="2800" b="0" dirty="0" err="1" smtClean="0">
                <a:latin typeface="+mn-lt"/>
              </a:rPr>
              <a:t>những</a:t>
            </a:r>
            <a:r>
              <a:rPr lang="en-US" sz="2800" b="0" dirty="0" smtClean="0">
                <a:latin typeface="+mn-lt"/>
              </a:rPr>
              <a:t> </a:t>
            </a:r>
            <a:r>
              <a:rPr lang="en-US" sz="2800" b="0" dirty="0" err="1" smtClean="0">
                <a:latin typeface="+mn-lt"/>
              </a:rPr>
              <a:t>việc</a:t>
            </a:r>
            <a:r>
              <a:rPr lang="en-US" sz="2800" b="0" dirty="0" smtClean="0">
                <a:latin typeface="+mn-lt"/>
              </a:rPr>
              <a:t> </a:t>
            </a:r>
            <a:r>
              <a:rPr lang="en-US" sz="2800" b="0" dirty="0" err="1" smtClean="0">
                <a:latin typeface="+mn-lt"/>
              </a:rPr>
              <a:t>làm</a:t>
            </a:r>
            <a:r>
              <a:rPr lang="en-US" sz="2800" b="0" dirty="0" smtClean="0">
                <a:latin typeface="+mn-lt"/>
              </a:rPr>
              <a:t> </a:t>
            </a:r>
            <a:r>
              <a:rPr lang="en-US" sz="2800" b="0" dirty="0" err="1" smtClean="0">
                <a:latin typeface="+mn-lt"/>
              </a:rPr>
              <a:t>tiết</a:t>
            </a:r>
            <a:r>
              <a:rPr lang="en-US" sz="2800" b="0" dirty="0" smtClean="0">
                <a:latin typeface="+mn-lt"/>
              </a:rPr>
              <a:t> </a:t>
            </a:r>
            <a:r>
              <a:rPr lang="en-US" sz="2800" b="0" dirty="0" err="1" smtClean="0">
                <a:latin typeface="+mn-lt"/>
              </a:rPr>
              <a:t>kiệm</a:t>
            </a:r>
            <a:r>
              <a:rPr lang="en-US" sz="2800" b="0" dirty="0" smtClean="0">
                <a:latin typeface="+mn-lt"/>
              </a:rPr>
              <a:t> </a:t>
            </a:r>
            <a:r>
              <a:rPr lang="en-US" sz="2800" b="0" dirty="0" err="1" smtClean="0">
                <a:latin typeface="+mn-lt"/>
              </a:rPr>
              <a:t>chất</a:t>
            </a:r>
            <a:r>
              <a:rPr lang="en-US" sz="2800" b="0" dirty="0" smtClean="0">
                <a:latin typeface="+mn-lt"/>
              </a:rPr>
              <a:t> </a:t>
            </a:r>
            <a:r>
              <a:rPr lang="en-US" sz="2800" b="0" dirty="0" err="1" smtClean="0">
                <a:latin typeface="+mn-lt"/>
              </a:rPr>
              <a:t>đốt</a:t>
            </a:r>
            <a:r>
              <a:rPr lang="en-US" sz="2800" b="0" dirty="0" smtClean="0">
                <a:latin typeface="+mn-lt"/>
              </a:rPr>
              <a:t> qua </a:t>
            </a:r>
            <a:r>
              <a:rPr lang="en-US" sz="2800" b="0" dirty="0" err="1" smtClean="0">
                <a:latin typeface="+mn-lt"/>
              </a:rPr>
              <a:t>sách</a:t>
            </a:r>
            <a:r>
              <a:rPr lang="en-US" sz="2800" b="0" dirty="0" smtClean="0">
                <a:latin typeface="+mn-lt"/>
              </a:rPr>
              <a:t>, </a:t>
            </a:r>
            <a:r>
              <a:rPr lang="en-US" sz="2800" b="0" dirty="0" err="1" smtClean="0">
                <a:latin typeface="+mn-lt"/>
              </a:rPr>
              <a:t>báo</a:t>
            </a:r>
            <a:r>
              <a:rPr lang="en-US" sz="2800" b="0" dirty="0" smtClean="0">
                <a:latin typeface="+mn-lt"/>
              </a:rPr>
              <a:t>, internet,…</a:t>
            </a:r>
          </a:p>
          <a:p>
            <a:r>
              <a:rPr lang="en-US" sz="2800" b="0" dirty="0" err="1" smtClean="0">
                <a:latin typeface="+mn-lt"/>
              </a:rPr>
              <a:t>Ví</a:t>
            </a:r>
            <a:r>
              <a:rPr lang="en-US" sz="2800" b="0" dirty="0" smtClean="0">
                <a:latin typeface="+mn-lt"/>
              </a:rPr>
              <a:t> </a:t>
            </a:r>
            <a:r>
              <a:rPr lang="en-US" sz="2800" b="0" dirty="0" err="1" smtClean="0">
                <a:latin typeface="+mn-lt"/>
              </a:rPr>
              <a:t>dụ</a:t>
            </a:r>
            <a:r>
              <a:rPr lang="en-US" sz="2800" b="0" dirty="0" smtClean="0">
                <a:latin typeface="+mn-lt"/>
              </a:rPr>
              <a:t>: </a:t>
            </a:r>
            <a:r>
              <a:rPr lang="en-US" sz="2800" b="0" dirty="0" err="1" smtClean="0">
                <a:latin typeface="+mn-lt"/>
              </a:rPr>
              <a:t>Tắt</a:t>
            </a:r>
            <a:r>
              <a:rPr lang="en-US" sz="2800" b="0" dirty="0" smtClean="0">
                <a:latin typeface="+mn-lt"/>
              </a:rPr>
              <a:t> </a:t>
            </a:r>
            <a:r>
              <a:rPr lang="en-US" sz="2800" b="0" dirty="0" err="1" smtClean="0">
                <a:latin typeface="+mn-lt"/>
              </a:rPr>
              <a:t>bếp</a:t>
            </a:r>
            <a:r>
              <a:rPr lang="en-US" sz="2800" b="0" dirty="0" smtClean="0">
                <a:latin typeface="+mn-lt"/>
              </a:rPr>
              <a:t> </a:t>
            </a:r>
            <a:r>
              <a:rPr lang="en-US" sz="2800" b="0" dirty="0" err="1" smtClean="0">
                <a:latin typeface="+mn-lt"/>
              </a:rPr>
              <a:t>khi</a:t>
            </a:r>
            <a:r>
              <a:rPr lang="en-US" sz="2800" b="0" dirty="0" smtClean="0">
                <a:latin typeface="+mn-lt"/>
              </a:rPr>
              <a:t> </a:t>
            </a:r>
            <a:r>
              <a:rPr lang="en-US" sz="2800" b="0" dirty="0" err="1" smtClean="0">
                <a:latin typeface="+mn-lt"/>
              </a:rPr>
              <a:t>không</a:t>
            </a:r>
            <a:r>
              <a:rPr lang="en-US" sz="2800" b="0" dirty="0" smtClean="0">
                <a:latin typeface="+mn-lt"/>
              </a:rPr>
              <a:t> </a:t>
            </a:r>
            <a:r>
              <a:rPr lang="en-US" sz="2800" b="0" dirty="0" err="1" smtClean="0">
                <a:latin typeface="+mn-lt"/>
              </a:rPr>
              <a:t>sử</a:t>
            </a:r>
            <a:r>
              <a:rPr lang="en-US" sz="2800" b="0" dirty="0" smtClean="0">
                <a:latin typeface="+mn-lt"/>
              </a:rPr>
              <a:t> </a:t>
            </a:r>
            <a:r>
              <a:rPr lang="en-US" sz="2800" b="0" dirty="0" err="1" smtClean="0">
                <a:latin typeface="+mn-lt"/>
              </a:rPr>
              <a:t>dụng</a:t>
            </a:r>
            <a:r>
              <a:rPr lang="en-US" sz="2800" b="0" dirty="0" smtClean="0">
                <a:latin typeface="+mn-lt"/>
              </a:rPr>
              <a:t>. </a:t>
            </a:r>
            <a:r>
              <a:rPr lang="en-US" sz="2800" b="0" dirty="0" err="1" smtClean="0">
                <a:latin typeface="+mn-lt"/>
              </a:rPr>
              <a:t>Điều</a:t>
            </a:r>
            <a:r>
              <a:rPr lang="en-US" sz="2800" b="0" dirty="0" smtClean="0">
                <a:latin typeface="+mn-lt"/>
              </a:rPr>
              <a:t> </a:t>
            </a:r>
            <a:r>
              <a:rPr lang="en-US" sz="2800" b="0" dirty="0" err="1" smtClean="0">
                <a:latin typeface="+mn-lt"/>
              </a:rPr>
              <a:t>chỉnh</a:t>
            </a:r>
            <a:r>
              <a:rPr lang="en-US" sz="2800" b="0" dirty="0" smtClean="0">
                <a:latin typeface="+mn-lt"/>
              </a:rPr>
              <a:t> </a:t>
            </a:r>
            <a:r>
              <a:rPr lang="en-US" sz="2800" b="0" dirty="0" err="1" smtClean="0">
                <a:latin typeface="+mn-lt"/>
              </a:rPr>
              <a:t>ngọn</a:t>
            </a:r>
            <a:r>
              <a:rPr lang="en-US" sz="2800" b="0" dirty="0" smtClean="0">
                <a:latin typeface="+mn-lt"/>
              </a:rPr>
              <a:t> </a:t>
            </a:r>
            <a:r>
              <a:rPr lang="en-US" sz="2800" b="0" dirty="0" err="1" smtClean="0">
                <a:latin typeface="+mn-lt"/>
              </a:rPr>
              <a:t>lửa</a:t>
            </a:r>
            <a:r>
              <a:rPr lang="en-US" sz="2800" b="0" dirty="0" smtClean="0">
                <a:latin typeface="+mn-lt"/>
              </a:rPr>
              <a:t> </a:t>
            </a:r>
            <a:r>
              <a:rPr lang="en-US" sz="2800" b="0" dirty="0" err="1" smtClean="0">
                <a:latin typeface="+mn-lt"/>
              </a:rPr>
              <a:t>khi</a:t>
            </a:r>
            <a:r>
              <a:rPr lang="en-US" sz="2800" b="0" dirty="0" smtClean="0">
                <a:latin typeface="+mn-lt"/>
              </a:rPr>
              <a:t> </a:t>
            </a:r>
            <a:r>
              <a:rPr lang="en-US" sz="2800" b="0" dirty="0" err="1" smtClean="0">
                <a:latin typeface="+mn-lt"/>
              </a:rPr>
              <a:t>đun</a:t>
            </a:r>
            <a:r>
              <a:rPr lang="en-US" sz="2800" b="0" dirty="0" smtClean="0">
                <a:latin typeface="+mn-lt"/>
              </a:rPr>
              <a:t>.</a:t>
            </a:r>
            <a:endParaRPr lang="en-US" sz="2800" b="0" dirty="0">
              <a:latin typeface="+mn-lt"/>
            </a:endParaRPr>
          </a:p>
        </p:txBody>
      </p:sp>
      <p:sp>
        <p:nvSpPr>
          <p:cNvPr id="11" name="Rectangle 10"/>
          <p:cNvSpPr/>
          <p:nvPr/>
        </p:nvSpPr>
        <p:spPr>
          <a:xfrm>
            <a:off x="431073" y="2925434"/>
            <a:ext cx="10655269" cy="523220"/>
          </a:xfrm>
          <a:prstGeom prst="rect">
            <a:avLst/>
          </a:prstGeom>
        </p:spPr>
        <p:txBody>
          <a:bodyPr wrap="square">
            <a:spAutoFit/>
          </a:bodyPr>
          <a:lstStyle/>
          <a:p>
            <a:r>
              <a:rPr lang="en-US" sz="2800" b="0" dirty="0" err="1" smtClean="0">
                <a:latin typeface="+mn-lt"/>
              </a:rPr>
              <a:t>Bước</a:t>
            </a:r>
            <a:r>
              <a:rPr lang="en-US" sz="2800" b="0" dirty="0" smtClean="0">
                <a:latin typeface="+mn-lt"/>
              </a:rPr>
              <a:t> 2</a:t>
            </a:r>
            <a:r>
              <a:rPr lang="en-US" sz="2800" b="0" dirty="0" smtClean="0">
                <a:latin typeface="+mn-lt"/>
              </a:rPr>
              <a:t>. </a:t>
            </a:r>
            <a:r>
              <a:rPr lang="en-US" sz="2800" b="0" dirty="0" err="1" smtClean="0">
                <a:latin typeface="+mn-lt"/>
              </a:rPr>
              <a:t>Trao</a:t>
            </a:r>
            <a:r>
              <a:rPr lang="en-US" sz="2800" b="0" dirty="0" smtClean="0">
                <a:latin typeface="+mn-lt"/>
              </a:rPr>
              <a:t> </a:t>
            </a:r>
            <a:r>
              <a:rPr lang="en-US" sz="2800" b="0" dirty="0" err="1" smtClean="0">
                <a:latin typeface="+mn-lt"/>
              </a:rPr>
              <a:t>đổi</a:t>
            </a:r>
            <a:r>
              <a:rPr lang="en-US" sz="2800" b="0" dirty="0" smtClean="0">
                <a:latin typeface="+mn-lt"/>
              </a:rPr>
              <a:t> </a:t>
            </a:r>
            <a:r>
              <a:rPr lang="en-US" sz="2800" b="0" dirty="0" err="1" smtClean="0">
                <a:latin typeface="+mn-lt"/>
              </a:rPr>
              <a:t>thông</a:t>
            </a:r>
            <a:r>
              <a:rPr lang="en-US" sz="2800" b="0" dirty="0" smtClean="0">
                <a:latin typeface="+mn-lt"/>
              </a:rPr>
              <a:t> tin </a:t>
            </a:r>
            <a:r>
              <a:rPr lang="en-US" sz="2800" b="0" dirty="0" err="1" smtClean="0">
                <a:latin typeface="+mn-lt"/>
              </a:rPr>
              <a:t>trong</a:t>
            </a:r>
            <a:r>
              <a:rPr lang="en-US" sz="2800" b="0" dirty="0" smtClean="0">
                <a:latin typeface="+mn-lt"/>
              </a:rPr>
              <a:t> </a:t>
            </a:r>
            <a:r>
              <a:rPr lang="en-US" sz="2800" b="0" dirty="0" err="1" smtClean="0">
                <a:latin typeface="+mn-lt"/>
              </a:rPr>
              <a:t>nhóm</a:t>
            </a:r>
            <a:r>
              <a:rPr lang="en-US" sz="2800" b="0" dirty="0" smtClean="0">
                <a:latin typeface="+mn-lt"/>
              </a:rPr>
              <a:t> </a:t>
            </a:r>
            <a:r>
              <a:rPr lang="en-US" sz="2800" b="0" dirty="0" err="1" smtClean="0">
                <a:latin typeface="+mn-lt"/>
              </a:rPr>
              <a:t>và</a:t>
            </a:r>
            <a:r>
              <a:rPr lang="en-US" sz="2800" b="0" dirty="0" smtClean="0">
                <a:latin typeface="+mn-lt"/>
              </a:rPr>
              <a:t> </a:t>
            </a:r>
            <a:r>
              <a:rPr lang="en-US" sz="2800" b="0" dirty="0" err="1" smtClean="0">
                <a:latin typeface="+mn-lt"/>
              </a:rPr>
              <a:t>lựa</a:t>
            </a:r>
            <a:r>
              <a:rPr lang="en-US" sz="2800" b="0" dirty="0" smtClean="0">
                <a:latin typeface="+mn-lt"/>
              </a:rPr>
              <a:t> </a:t>
            </a:r>
            <a:r>
              <a:rPr lang="en-US" sz="2800" b="0" dirty="0" err="1" smtClean="0">
                <a:latin typeface="+mn-lt"/>
              </a:rPr>
              <a:t>chọn</a:t>
            </a:r>
            <a:r>
              <a:rPr lang="en-US" sz="2800" b="0" dirty="0" smtClean="0">
                <a:latin typeface="+mn-lt"/>
              </a:rPr>
              <a:t> </a:t>
            </a:r>
            <a:r>
              <a:rPr lang="en-US" sz="2800" b="0" dirty="0" err="1" smtClean="0">
                <a:latin typeface="+mn-lt"/>
              </a:rPr>
              <a:t>hình</a:t>
            </a:r>
            <a:r>
              <a:rPr lang="en-US" sz="2800" b="0" dirty="0" smtClean="0">
                <a:latin typeface="+mn-lt"/>
              </a:rPr>
              <a:t> </a:t>
            </a:r>
            <a:r>
              <a:rPr lang="en-US" sz="2800" b="0" dirty="0" err="1" smtClean="0">
                <a:latin typeface="+mn-lt"/>
              </a:rPr>
              <a:t>thức</a:t>
            </a:r>
            <a:r>
              <a:rPr lang="en-US" sz="2800" b="0" dirty="0" smtClean="0">
                <a:latin typeface="+mn-lt"/>
              </a:rPr>
              <a:t> </a:t>
            </a:r>
            <a:r>
              <a:rPr lang="en-US" sz="2800" b="0" dirty="0" err="1" smtClean="0">
                <a:latin typeface="+mn-lt"/>
              </a:rPr>
              <a:t>báo</a:t>
            </a:r>
            <a:r>
              <a:rPr lang="en-US" sz="2800" b="0" dirty="0" smtClean="0">
                <a:latin typeface="+mn-lt"/>
              </a:rPr>
              <a:t> </a:t>
            </a:r>
            <a:r>
              <a:rPr lang="en-US" sz="2800" b="0" dirty="0" err="1" smtClean="0">
                <a:latin typeface="+mn-lt"/>
              </a:rPr>
              <a:t>cáo</a:t>
            </a:r>
            <a:r>
              <a:rPr lang="en-US" sz="2800" b="0" dirty="0" smtClean="0">
                <a:latin typeface="+mn-lt"/>
              </a:rPr>
              <a:t>.</a:t>
            </a:r>
          </a:p>
        </p:txBody>
      </p:sp>
      <p:sp>
        <p:nvSpPr>
          <p:cNvPr id="12" name="Rectangle 11"/>
          <p:cNvSpPr/>
          <p:nvPr/>
        </p:nvSpPr>
        <p:spPr>
          <a:xfrm>
            <a:off x="431073" y="3622308"/>
            <a:ext cx="5999209" cy="523220"/>
          </a:xfrm>
          <a:prstGeom prst="rect">
            <a:avLst/>
          </a:prstGeom>
        </p:spPr>
        <p:txBody>
          <a:bodyPr wrap="square">
            <a:spAutoFit/>
          </a:bodyPr>
          <a:lstStyle/>
          <a:p>
            <a:r>
              <a:rPr lang="en-US" sz="2800" b="0" dirty="0" err="1" smtClean="0">
                <a:latin typeface="+mn-lt"/>
              </a:rPr>
              <a:t>Bước</a:t>
            </a:r>
            <a:r>
              <a:rPr lang="en-US" sz="2800" b="0" dirty="0" smtClean="0">
                <a:latin typeface="+mn-lt"/>
              </a:rPr>
              <a:t> 3</a:t>
            </a:r>
            <a:r>
              <a:rPr lang="en-US" sz="2800" b="0" dirty="0" smtClean="0">
                <a:latin typeface="+mn-lt"/>
              </a:rPr>
              <a:t>. </a:t>
            </a:r>
            <a:r>
              <a:rPr lang="en-US" sz="2800" b="0" dirty="0" err="1" smtClean="0">
                <a:latin typeface="+mn-lt"/>
              </a:rPr>
              <a:t>Báo</a:t>
            </a:r>
            <a:r>
              <a:rPr lang="en-US" sz="2800" b="0" dirty="0" smtClean="0">
                <a:latin typeface="+mn-lt"/>
              </a:rPr>
              <a:t> </a:t>
            </a:r>
            <a:r>
              <a:rPr lang="en-US" sz="2800" b="0" dirty="0" err="1" smtClean="0">
                <a:latin typeface="+mn-lt"/>
              </a:rPr>
              <a:t>cáo</a:t>
            </a:r>
            <a:r>
              <a:rPr lang="en-US" sz="2800" b="0" dirty="0" smtClean="0">
                <a:latin typeface="+mn-lt"/>
              </a:rPr>
              <a:t> </a:t>
            </a:r>
            <a:r>
              <a:rPr lang="en-US" sz="2800" b="0" dirty="0" err="1" smtClean="0">
                <a:latin typeface="+mn-lt"/>
              </a:rPr>
              <a:t>kết</a:t>
            </a:r>
            <a:r>
              <a:rPr lang="en-US" sz="2800" b="0" dirty="0" smtClean="0">
                <a:latin typeface="+mn-lt"/>
              </a:rPr>
              <a:t> </a:t>
            </a:r>
            <a:r>
              <a:rPr lang="en-US" sz="2800" b="0" dirty="0" err="1" smtClean="0">
                <a:latin typeface="+mn-lt"/>
              </a:rPr>
              <a:t>quả</a:t>
            </a:r>
            <a:r>
              <a:rPr lang="en-US" sz="2800" b="0" dirty="0" smtClean="0">
                <a:latin typeface="+mn-lt"/>
              </a:rPr>
              <a:t>.</a:t>
            </a:r>
          </a:p>
        </p:txBody>
      </p:sp>
    </p:spTree>
    <p:extLst>
      <p:ext uri="{BB962C8B-B14F-4D97-AF65-F5344CB8AC3E}">
        <p14:creationId xmlns:p14="http://schemas.microsoft.com/office/powerpoint/2010/main" val="3497515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a:off x="563880" y="457200"/>
            <a:ext cx="11064240" cy="576072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nvGrpSpPr>
          <p:cNvPr id="4" name="Group 3"/>
          <p:cNvGrpSpPr/>
          <p:nvPr/>
        </p:nvGrpSpPr>
        <p:grpSpPr>
          <a:xfrm>
            <a:off x="933653" y="1009225"/>
            <a:ext cx="10694467" cy="1384995"/>
            <a:chOff x="8282690" y="2151016"/>
            <a:chExt cx="10694466" cy="1384995"/>
          </a:xfrm>
        </p:grpSpPr>
        <p:sp>
          <p:nvSpPr>
            <p:cNvPr id="5" name="TextBox 4"/>
            <p:cNvSpPr txBox="1"/>
            <p:nvPr/>
          </p:nvSpPr>
          <p:spPr>
            <a:xfrm>
              <a:off x="8817430" y="2151016"/>
              <a:ext cx="10159726" cy="138499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sz="2800" dirty="0" err="1" smtClean="0">
                  <a:solidFill>
                    <a:prstClr val="black"/>
                  </a:solidFill>
                  <a:latin typeface="Mali" panose="00000500000000000000" pitchFamily="2" charset="-34"/>
                  <a:cs typeface="Mali" panose="00000500000000000000" pitchFamily="2" charset="-34"/>
                </a:rPr>
                <a:t>Tại</a:t>
              </a:r>
              <a:r>
                <a:rPr lang="en-US" sz="2800" dirty="0" smtClean="0">
                  <a:solidFill>
                    <a:prstClr val="black"/>
                  </a:solidFill>
                  <a:latin typeface="Mali" panose="00000500000000000000" pitchFamily="2" charset="-34"/>
                  <a:cs typeface="Mali" panose="00000500000000000000" pitchFamily="2" charset="-34"/>
                </a:rPr>
                <a:t> </a:t>
              </a:r>
              <a:r>
                <a:rPr lang="en-US" sz="2800" dirty="0" err="1" smtClean="0">
                  <a:solidFill>
                    <a:prstClr val="black"/>
                  </a:solidFill>
                  <a:latin typeface="Mali" panose="00000500000000000000" pitchFamily="2" charset="-34"/>
                  <a:cs typeface="Mali" panose="00000500000000000000" pitchFamily="2" charset="-34"/>
                </a:rPr>
                <a:t>sao</a:t>
              </a:r>
              <a:r>
                <a:rPr lang="en-US" sz="2800" dirty="0" smtClean="0">
                  <a:solidFill>
                    <a:prstClr val="black"/>
                  </a:solidFill>
                  <a:latin typeface="Mali" panose="00000500000000000000" pitchFamily="2" charset="-34"/>
                  <a:cs typeface="Mali" panose="00000500000000000000" pitchFamily="2" charset="-34"/>
                </a:rPr>
                <a:t> </a:t>
              </a:r>
              <a:r>
                <a:rPr lang="en-US" sz="2800" dirty="0" err="1" smtClean="0">
                  <a:solidFill>
                    <a:prstClr val="black"/>
                  </a:solidFill>
                  <a:latin typeface="Mali" panose="00000500000000000000" pitchFamily="2" charset="-34"/>
                  <a:cs typeface="Mali" panose="00000500000000000000" pitchFamily="2" charset="-34"/>
                </a:rPr>
                <a:t>không</a:t>
              </a:r>
              <a:r>
                <a:rPr lang="en-US" sz="2800" dirty="0" smtClean="0">
                  <a:solidFill>
                    <a:prstClr val="black"/>
                  </a:solidFill>
                  <a:latin typeface="Mali" panose="00000500000000000000" pitchFamily="2" charset="-34"/>
                  <a:cs typeface="Mali" panose="00000500000000000000" pitchFamily="2" charset="-34"/>
                </a:rPr>
                <a:t> </a:t>
              </a:r>
              <a:r>
                <a:rPr lang="en-US" sz="2800" dirty="0" err="1" smtClean="0">
                  <a:solidFill>
                    <a:prstClr val="black"/>
                  </a:solidFill>
                  <a:latin typeface="Mali" panose="00000500000000000000" pitchFamily="2" charset="-34"/>
                  <a:cs typeface="Mali" panose="00000500000000000000" pitchFamily="2" charset="-34"/>
                </a:rPr>
                <a:t>nên</a:t>
              </a:r>
              <a:r>
                <a:rPr lang="en-US" sz="2800" dirty="0" smtClean="0">
                  <a:solidFill>
                    <a:prstClr val="black"/>
                  </a:solidFill>
                  <a:latin typeface="Mali" panose="00000500000000000000" pitchFamily="2" charset="-34"/>
                  <a:cs typeface="Mali" panose="00000500000000000000" pitchFamily="2" charset="-34"/>
                </a:rPr>
                <a:t> </a:t>
              </a:r>
              <a:r>
                <a:rPr lang="en-US" sz="2800" dirty="0" err="1" smtClean="0">
                  <a:solidFill>
                    <a:prstClr val="black"/>
                  </a:solidFill>
                  <a:latin typeface="Mali" panose="00000500000000000000" pitchFamily="2" charset="-34"/>
                  <a:cs typeface="Mali" panose="00000500000000000000" pitchFamily="2" charset="-34"/>
                </a:rPr>
                <a:t>chặt</a:t>
              </a:r>
              <a:r>
                <a:rPr lang="en-US" sz="2800" dirty="0" smtClean="0">
                  <a:solidFill>
                    <a:prstClr val="black"/>
                  </a:solidFill>
                  <a:latin typeface="Mali" panose="00000500000000000000" pitchFamily="2" charset="-34"/>
                  <a:cs typeface="Mali" panose="00000500000000000000" pitchFamily="2" charset="-34"/>
                </a:rPr>
                <a:t> </a:t>
              </a:r>
              <a:r>
                <a:rPr lang="en-US" sz="2800" dirty="0" err="1" smtClean="0">
                  <a:solidFill>
                    <a:prstClr val="black"/>
                  </a:solidFill>
                  <a:latin typeface="Mali" panose="00000500000000000000" pitchFamily="2" charset="-34"/>
                  <a:cs typeface="Mali" panose="00000500000000000000" pitchFamily="2" charset="-34"/>
                </a:rPr>
                <a:t>phá</a:t>
              </a:r>
              <a:r>
                <a:rPr lang="en-US" sz="2800" dirty="0" smtClean="0">
                  <a:solidFill>
                    <a:prstClr val="black"/>
                  </a:solidFill>
                  <a:latin typeface="Mali" panose="00000500000000000000" pitchFamily="2" charset="-34"/>
                  <a:cs typeface="Mali" panose="00000500000000000000" pitchFamily="2" charset="-34"/>
                </a:rPr>
                <a:t> </a:t>
              </a:r>
              <a:r>
                <a:rPr lang="en-US" sz="2800" dirty="0" err="1" smtClean="0">
                  <a:solidFill>
                    <a:prstClr val="black"/>
                  </a:solidFill>
                  <a:latin typeface="Mali" panose="00000500000000000000" pitchFamily="2" charset="-34"/>
                  <a:cs typeface="Mali" panose="00000500000000000000" pitchFamily="2" charset="-34"/>
                </a:rPr>
                <a:t>cây</a:t>
              </a:r>
              <a:r>
                <a:rPr lang="en-US" sz="2800" dirty="0" smtClean="0">
                  <a:solidFill>
                    <a:prstClr val="black"/>
                  </a:solidFill>
                  <a:latin typeface="Mali" panose="00000500000000000000" pitchFamily="2" charset="-34"/>
                  <a:cs typeface="Mali" panose="00000500000000000000" pitchFamily="2" charset="-34"/>
                </a:rPr>
                <a:t> </a:t>
              </a:r>
              <a:r>
                <a:rPr lang="en-US" sz="2800" dirty="0" err="1" smtClean="0">
                  <a:solidFill>
                    <a:prstClr val="black"/>
                  </a:solidFill>
                  <a:latin typeface="Mali" panose="00000500000000000000" pitchFamily="2" charset="-34"/>
                  <a:cs typeface="Mali" panose="00000500000000000000" pitchFamily="2" charset="-34"/>
                </a:rPr>
                <a:t>bừa</a:t>
              </a:r>
              <a:r>
                <a:rPr lang="en-US" sz="2800" dirty="0" smtClean="0">
                  <a:solidFill>
                    <a:prstClr val="black"/>
                  </a:solidFill>
                  <a:latin typeface="Mali" panose="00000500000000000000" pitchFamily="2" charset="-34"/>
                  <a:cs typeface="Mali" panose="00000500000000000000" pitchFamily="2" charset="-34"/>
                </a:rPr>
                <a:t> </a:t>
              </a:r>
              <a:r>
                <a:rPr lang="en-US" sz="2800" dirty="0" err="1" smtClean="0">
                  <a:solidFill>
                    <a:prstClr val="black"/>
                  </a:solidFill>
                  <a:latin typeface="Mali" panose="00000500000000000000" pitchFamily="2" charset="-34"/>
                  <a:cs typeface="Mali" panose="00000500000000000000" pitchFamily="2" charset="-34"/>
                </a:rPr>
                <a:t>bãi</a:t>
              </a:r>
              <a:r>
                <a:rPr lang="en-US" sz="2800" dirty="0" smtClean="0">
                  <a:solidFill>
                    <a:prstClr val="black"/>
                  </a:solidFill>
                  <a:latin typeface="Mali" panose="00000500000000000000" pitchFamily="2" charset="-34"/>
                  <a:cs typeface="Mali" panose="00000500000000000000" pitchFamily="2" charset="-34"/>
                </a:rPr>
                <a:t> </a:t>
              </a:r>
              <a:r>
                <a:rPr lang="en-US" sz="2800" dirty="0" err="1" smtClean="0">
                  <a:solidFill>
                    <a:prstClr val="black"/>
                  </a:solidFill>
                  <a:latin typeface="Mali" panose="00000500000000000000" pitchFamily="2" charset="-34"/>
                  <a:cs typeface="Mali" panose="00000500000000000000" pitchFamily="2" charset="-34"/>
                </a:rPr>
                <a:t>để</a:t>
              </a:r>
              <a:r>
                <a:rPr lang="en-US" sz="2800" dirty="0" smtClean="0">
                  <a:solidFill>
                    <a:prstClr val="black"/>
                  </a:solidFill>
                  <a:latin typeface="Mali" panose="00000500000000000000" pitchFamily="2" charset="-34"/>
                  <a:cs typeface="Mali" panose="00000500000000000000" pitchFamily="2" charset="-34"/>
                </a:rPr>
                <a:t> </a:t>
              </a:r>
              <a:r>
                <a:rPr lang="en-US" sz="2800" dirty="0" err="1" smtClean="0">
                  <a:solidFill>
                    <a:prstClr val="black"/>
                  </a:solidFill>
                  <a:latin typeface="Mali" panose="00000500000000000000" pitchFamily="2" charset="-34"/>
                  <a:cs typeface="Mali" panose="00000500000000000000" pitchFamily="2" charset="-34"/>
                </a:rPr>
                <a:t>lấy</a:t>
              </a:r>
              <a:r>
                <a:rPr lang="en-US" sz="2800" dirty="0" smtClean="0">
                  <a:solidFill>
                    <a:prstClr val="black"/>
                  </a:solidFill>
                  <a:latin typeface="Mali" panose="00000500000000000000" pitchFamily="2" charset="-34"/>
                  <a:cs typeface="Mali" panose="00000500000000000000" pitchFamily="2" charset="-34"/>
                </a:rPr>
                <a:t> </a:t>
              </a:r>
              <a:r>
                <a:rPr lang="en-US" sz="2800" dirty="0" err="1" smtClean="0">
                  <a:solidFill>
                    <a:prstClr val="black"/>
                  </a:solidFill>
                  <a:latin typeface="Mali" panose="00000500000000000000" pitchFamily="2" charset="-34"/>
                  <a:cs typeface="Mali" panose="00000500000000000000" pitchFamily="2" charset="-34"/>
                </a:rPr>
                <a:t>củi</a:t>
              </a:r>
              <a:r>
                <a:rPr lang="en-US" sz="2800" dirty="0" smtClean="0">
                  <a:solidFill>
                    <a:prstClr val="black"/>
                  </a:solidFill>
                  <a:latin typeface="Mali" panose="00000500000000000000" pitchFamily="2" charset="-34"/>
                  <a:cs typeface="Mali" panose="00000500000000000000" pitchFamily="2" charset="-34"/>
                </a:rPr>
                <a:t> </a:t>
              </a:r>
              <a:r>
                <a:rPr lang="en-US" sz="2800" dirty="0" err="1" smtClean="0">
                  <a:solidFill>
                    <a:prstClr val="black"/>
                  </a:solidFill>
                  <a:latin typeface="Mali" panose="00000500000000000000" pitchFamily="2" charset="-34"/>
                  <a:cs typeface="Mali" panose="00000500000000000000" pitchFamily="2" charset="-34"/>
                </a:rPr>
                <a:t>đun</a:t>
              </a:r>
              <a:r>
                <a:rPr lang="en-US" sz="2800" dirty="0" smtClean="0">
                  <a:solidFill>
                    <a:prstClr val="black"/>
                  </a:solidFill>
                  <a:latin typeface="Mali" panose="00000500000000000000" pitchFamily="2" charset="-34"/>
                  <a:cs typeface="Mali" panose="00000500000000000000" pitchFamily="2" charset="-34"/>
                </a:rPr>
                <a:t>, </a:t>
              </a:r>
              <a:r>
                <a:rPr lang="en-US" sz="2800" dirty="0" err="1" smtClean="0">
                  <a:solidFill>
                    <a:prstClr val="black"/>
                  </a:solidFill>
                  <a:latin typeface="Mali" panose="00000500000000000000" pitchFamily="2" charset="-34"/>
                  <a:cs typeface="Mali" panose="00000500000000000000" pitchFamily="2" charset="-34"/>
                </a:rPr>
                <a:t>đốt</a:t>
              </a:r>
              <a:r>
                <a:rPr lang="en-US" sz="2800" dirty="0" smtClean="0">
                  <a:solidFill>
                    <a:prstClr val="black"/>
                  </a:solidFill>
                  <a:latin typeface="Mali" panose="00000500000000000000" pitchFamily="2" charset="-34"/>
                  <a:cs typeface="Mali" panose="00000500000000000000" pitchFamily="2" charset="-34"/>
                </a:rPr>
                <a:t> than?</a:t>
              </a:r>
              <a:endParaRPr kumimoji="0" lang="en-GB" sz="2800" b="0" i="0" u="none" strike="noStrike" kern="1200" cap="none" spc="0" normalizeH="0" baseline="0" noProof="0" dirty="0">
                <a:ln>
                  <a:noFill/>
                </a:ln>
                <a:solidFill>
                  <a:prstClr val="black"/>
                </a:solidFill>
                <a:effectLst/>
                <a:uLnTx/>
                <a:uFillTx/>
                <a:latin typeface="Mali" panose="00000500000000000000" pitchFamily="2" charset="-34"/>
                <a:cs typeface="Mali" panose="00000500000000000000" pitchFamily="2" charset="-34"/>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2690" y="2264683"/>
              <a:ext cx="659083" cy="692203"/>
            </a:xfrm>
            <a:prstGeom prst="rect">
              <a:avLst/>
            </a:prstGeom>
          </p:spPr>
        </p:pic>
      </p:grpSp>
      <p:pic>
        <p:nvPicPr>
          <p:cNvPr id="2" name="Picture 1"/>
          <p:cNvPicPr>
            <a:picLocks noChangeAspect="1"/>
          </p:cNvPicPr>
          <p:nvPr/>
        </p:nvPicPr>
        <p:blipFill>
          <a:blip r:embed="rId4"/>
          <a:stretch>
            <a:fillRect/>
          </a:stretch>
        </p:blipFill>
        <p:spPr>
          <a:xfrm>
            <a:off x="5038653" y="2187616"/>
            <a:ext cx="5854571" cy="3711797"/>
          </a:xfrm>
          <a:prstGeom prst="rect">
            <a:avLst/>
          </a:prstGeom>
        </p:spPr>
      </p:pic>
      <p:sp>
        <p:nvSpPr>
          <p:cNvPr id="11" name="TextBox 10"/>
          <p:cNvSpPr txBox="1"/>
          <p:nvPr/>
        </p:nvSpPr>
        <p:spPr>
          <a:xfrm>
            <a:off x="1468395" y="2486960"/>
            <a:ext cx="3428541" cy="286232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sz="2400" smtClean="0">
                <a:solidFill>
                  <a:srgbClr val="FF0000"/>
                </a:solidFill>
                <a:latin typeface="Mali" panose="00000500000000000000" pitchFamily="2" charset="-34"/>
                <a:cs typeface="Mali" panose="00000500000000000000" pitchFamily="2" charset="-34"/>
              </a:rPr>
              <a:t>Chặt cây bừa bãi để lấy củi đun, đốt than sẽ làm ảnh hưởng tới tài nguyên rừng, tới môi trường.</a:t>
            </a:r>
            <a:endParaRPr kumimoji="0" lang="en-GB" sz="2400" b="0" i="0" u="none" strike="noStrike" kern="1200" cap="none" spc="0" normalizeH="0" baseline="0" noProof="0">
              <a:ln>
                <a:noFill/>
              </a:ln>
              <a:solidFill>
                <a:srgbClr val="FF0000"/>
              </a:solidFill>
              <a:effectLst/>
              <a:uLnTx/>
              <a:uFillTx/>
              <a:latin typeface="Mali" panose="00000500000000000000" pitchFamily="2" charset="-34"/>
              <a:cs typeface="Mali"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a:off x="563880" y="457200"/>
            <a:ext cx="11064240" cy="576072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nvGrpSpPr>
          <p:cNvPr id="4" name="Group 3"/>
          <p:cNvGrpSpPr/>
          <p:nvPr/>
        </p:nvGrpSpPr>
        <p:grpSpPr>
          <a:xfrm>
            <a:off x="933653" y="1009225"/>
            <a:ext cx="10694467" cy="1384995"/>
            <a:chOff x="8282690" y="2151016"/>
            <a:chExt cx="10694466" cy="1384995"/>
          </a:xfrm>
        </p:grpSpPr>
        <p:sp>
          <p:nvSpPr>
            <p:cNvPr id="5" name="TextBox 4"/>
            <p:cNvSpPr txBox="1"/>
            <p:nvPr/>
          </p:nvSpPr>
          <p:spPr>
            <a:xfrm>
              <a:off x="8817430" y="2151016"/>
              <a:ext cx="10159726" cy="1384995"/>
            </a:xfrm>
            <a:prstGeom prst="rect">
              <a:avLst/>
            </a:prstGeom>
            <a:noFill/>
          </p:spPr>
          <p:txBody>
            <a:bodyPr wrap="square" rtlCol="0">
              <a:spAutoFit/>
            </a:bodyPr>
            <a:lstStyle/>
            <a:p>
              <a:pPr lvl="0">
                <a:lnSpc>
                  <a:spcPct val="150000"/>
                </a:lnSpc>
                <a:defRPr/>
              </a:pPr>
              <a:r>
                <a:rPr lang="en-US" sz="2800" dirty="0">
                  <a:solidFill>
                    <a:prstClr val="black"/>
                  </a:solidFill>
                  <a:latin typeface="Mali" panose="00000500000000000000" pitchFamily="2" charset="-34"/>
                  <a:cs typeface="Mali" panose="00000500000000000000" pitchFamily="2" charset="-34"/>
                </a:rPr>
                <a:t>Than </a:t>
              </a:r>
              <a:r>
                <a:rPr lang="en-US" sz="2800" dirty="0" err="1">
                  <a:solidFill>
                    <a:prstClr val="black"/>
                  </a:solidFill>
                  <a:latin typeface="Mali" panose="00000500000000000000" pitchFamily="2" charset="-34"/>
                  <a:cs typeface="Mali" panose="00000500000000000000" pitchFamily="2" charset="-34"/>
                </a:rPr>
                <a:t>đá</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dầu</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mỏ</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khí</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tự</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nhiên</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có</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phải</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là</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nguồn</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năng</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lượng</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vô</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tận</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không</a:t>
              </a:r>
              <a:r>
                <a:rPr lang="en-US" sz="2800" dirty="0">
                  <a:solidFill>
                    <a:prstClr val="black"/>
                  </a:solidFill>
                  <a:latin typeface="Mali" panose="00000500000000000000" pitchFamily="2" charset="-34"/>
                  <a:cs typeface="Mali" panose="00000500000000000000" pitchFamily="2" charset="-34"/>
                </a:rPr>
                <a:t>?</a:t>
              </a:r>
              <a:endParaRPr lang="en-GB" sz="2800" dirty="0">
                <a:solidFill>
                  <a:prstClr val="black"/>
                </a:solidFill>
                <a:latin typeface="Mali" panose="00000500000000000000" pitchFamily="2" charset="-34"/>
                <a:cs typeface="Mali" panose="00000500000000000000" pitchFamily="2" charset="-34"/>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2690" y="2264683"/>
              <a:ext cx="659083" cy="692203"/>
            </a:xfrm>
            <a:prstGeom prst="rect">
              <a:avLst/>
            </a:prstGeom>
          </p:spPr>
        </p:pic>
      </p:grpSp>
      <p:sp>
        <p:nvSpPr>
          <p:cNvPr id="11" name="TextBox 10"/>
          <p:cNvSpPr txBox="1"/>
          <p:nvPr/>
        </p:nvSpPr>
        <p:spPr>
          <a:xfrm>
            <a:off x="1468394" y="2558540"/>
            <a:ext cx="5210199" cy="3416320"/>
          </a:xfrm>
          <a:prstGeom prst="rect">
            <a:avLst/>
          </a:prstGeom>
          <a:noFill/>
        </p:spPr>
        <p:txBody>
          <a:bodyPr wrap="square" rtlCol="0">
            <a:spAutoFit/>
          </a:bodyPr>
          <a:lstStyle/>
          <a:p>
            <a:pPr lvl="0" algn="just">
              <a:lnSpc>
                <a:spcPct val="150000"/>
              </a:lnSpc>
              <a:defRPr/>
            </a:pPr>
            <a:r>
              <a:rPr lang="vi-VN" sz="2400">
                <a:solidFill>
                  <a:srgbClr val="FF0000"/>
                </a:solidFill>
                <a:latin typeface="Mali" panose="00000500000000000000" pitchFamily="2" charset="-34"/>
                <a:cs typeface="Mali" panose="00000500000000000000" pitchFamily="2" charset="-34"/>
              </a:rPr>
              <a:t>Than đá, dầu mỏ, khí đốt tự nhiên được hình thành từ xác sinh vật qua hàng triệu năm. Hiện nay các nguồn năng lượng này đang có nguy cơ bị cạn kiệt do việc sử dụng của con người.</a:t>
            </a:r>
            <a:endParaRPr kumimoji="0" lang="en-GB" sz="3200" b="0" i="0" u="none" strike="noStrike" kern="1200" cap="none" spc="0" normalizeH="0" baseline="0" noProof="0">
              <a:ln>
                <a:noFill/>
              </a:ln>
              <a:solidFill>
                <a:srgbClr val="FF0000"/>
              </a:solidFill>
              <a:effectLst/>
              <a:uLnTx/>
              <a:uFillTx/>
              <a:latin typeface="Mali" panose="00000500000000000000" pitchFamily="2" charset="-34"/>
              <a:cs typeface="Mali" panose="00000500000000000000" pitchFamily="2" charset="-34"/>
            </a:endParaRPr>
          </a:p>
        </p:txBody>
      </p:sp>
      <p:pic>
        <p:nvPicPr>
          <p:cNvPr id="8" name="Picture 7"/>
          <p:cNvPicPr>
            <a:picLocks noChangeAspect="1"/>
          </p:cNvPicPr>
          <p:nvPr/>
        </p:nvPicPr>
        <p:blipFill>
          <a:blip r:embed="rId4"/>
          <a:stretch>
            <a:fillRect/>
          </a:stretch>
        </p:blipFill>
        <p:spPr>
          <a:xfrm>
            <a:off x="7257379" y="2558539"/>
            <a:ext cx="1828541" cy="1875524"/>
          </a:xfrm>
          <a:prstGeom prst="ellipse">
            <a:avLst/>
          </a:prstGeom>
          <a:ln w="57150">
            <a:solidFill>
              <a:schemeClr val="tx1">
                <a:lumMod val="95000"/>
                <a:lumOff val="5000"/>
              </a:schemeClr>
            </a:solidFill>
          </a:ln>
        </p:spPr>
      </p:pic>
      <p:pic>
        <p:nvPicPr>
          <p:cNvPr id="9" name="Picture 2" descr="Giá xăng dầu hôm nay 21/11: Liên tục đi xuông, ghi nhận mức đóng cửa thấp  nhất kể từ 3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5919" y="3984503"/>
            <a:ext cx="1963415" cy="1990356"/>
          </a:xfrm>
          <a:prstGeom prst="ellipse">
            <a:avLst/>
          </a:prstGeom>
          <a:noFill/>
          <a:ln w="5715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a:off x="563880" y="457200"/>
            <a:ext cx="11064240" cy="576072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nvGrpSpPr>
          <p:cNvPr id="4" name="Group 3"/>
          <p:cNvGrpSpPr/>
          <p:nvPr/>
        </p:nvGrpSpPr>
        <p:grpSpPr>
          <a:xfrm>
            <a:off x="1084126" y="1214193"/>
            <a:ext cx="9101597" cy="1384995"/>
            <a:chOff x="8282690" y="2151016"/>
            <a:chExt cx="9101597" cy="1384995"/>
          </a:xfrm>
        </p:grpSpPr>
        <p:sp>
          <p:nvSpPr>
            <p:cNvPr id="5" name="TextBox 4"/>
            <p:cNvSpPr txBox="1"/>
            <p:nvPr/>
          </p:nvSpPr>
          <p:spPr>
            <a:xfrm>
              <a:off x="8817430" y="2151016"/>
              <a:ext cx="8566857" cy="1384995"/>
            </a:xfrm>
            <a:prstGeom prst="rect">
              <a:avLst/>
            </a:prstGeom>
            <a:noFill/>
          </p:spPr>
          <p:txBody>
            <a:bodyPr wrap="square" rtlCol="0">
              <a:spAutoFit/>
            </a:bodyPr>
            <a:lstStyle/>
            <a:p>
              <a:pPr lvl="0">
                <a:lnSpc>
                  <a:spcPct val="150000"/>
                </a:lnSpc>
                <a:defRPr/>
              </a:pPr>
              <a:r>
                <a:rPr lang="en-US" sz="2800" dirty="0" err="1">
                  <a:solidFill>
                    <a:prstClr val="black"/>
                  </a:solidFill>
                  <a:latin typeface="Mali" panose="00000500000000000000" pitchFamily="2" charset="-34"/>
                  <a:cs typeface="Mali" panose="00000500000000000000" pitchFamily="2" charset="-34"/>
                </a:rPr>
                <a:t>Kể</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tên</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một</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số</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nguồn</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năng</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lượng</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khác</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có</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thể</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thay</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thế</a:t>
              </a:r>
              <a:r>
                <a:rPr lang="en-US" sz="2800" dirty="0">
                  <a:solidFill>
                    <a:prstClr val="black"/>
                  </a:solidFill>
                  <a:latin typeface="Mali" panose="00000500000000000000" pitchFamily="2" charset="-34"/>
                  <a:cs typeface="Mali" panose="00000500000000000000" pitchFamily="2" charset="-34"/>
                </a:rPr>
                <a:t> </a:t>
              </a:r>
              <a:r>
                <a:rPr lang="en-US" sz="2800" dirty="0" err="1">
                  <a:solidFill>
                    <a:prstClr val="black"/>
                  </a:solidFill>
                  <a:latin typeface="Mali" panose="00000500000000000000" pitchFamily="2" charset="-34"/>
                  <a:cs typeface="Mali" panose="00000500000000000000" pitchFamily="2" charset="-34"/>
                </a:rPr>
                <a:t>chúng</a:t>
              </a:r>
              <a:r>
                <a:rPr lang="en-US" sz="2800" dirty="0">
                  <a:solidFill>
                    <a:prstClr val="black"/>
                  </a:solidFill>
                  <a:latin typeface="Mali" panose="00000500000000000000" pitchFamily="2" charset="-34"/>
                  <a:cs typeface="Mali" panose="00000500000000000000" pitchFamily="2" charset="-34"/>
                </a:rPr>
                <a:t>?</a:t>
              </a:r>
              <a:endParaRPr lang="en-GB" sz="2800" dirty="0">
                <a:solidFill>
                  <a:prstClr val="black"/>
                </a:solidFill>
                <a:latin typeface="Mali" panose="00000500000000000000" pitchFamily="2" charset="-34"/>
                <a:cs typeface="Mali" panose="00000500000000000000" pitchFamily="2" charset="-34"/>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2690" y="2264683"/>
              <a:ext cx="659083" cy="692203"/>
            </a:xfrm>
            <a:prstGeom prst="rect">
              <a:avLst/>
            </a:prstGeom>
          </p:spPr>
        </p:pic>
      </p:grpSp>
      <p:sp>
        <p:nvSpPr>
          <p:cNvPr id="2" name="Rectangle 1"/>
          <p:cNvSpPr/>
          <p:nvPr/>
        </p:nvSpPr>
        <p:spPr>
          <a:xfrm>
            <a:off x="1596003" y="2695587"/>
            <a:ext cx="4221975" cy="2862322"/>
          </a:xfrm>
          <a:prstGeom prst="rect">
            <a:avLst/>
          </a:prstGeom>
        </p:spPr>
        <p:txBody>
          <a:bodyPr wrap="square">
            <a:spAutoFit/>
          </a:bodyPr>
          <a:lstStyle/>
          <a:p>
            <a:pPr algn="just">
              <a:lnSpc>
                <a:spcPct val="150000"/>
              </a:lnSpc>
            </a:pPr>
            <a:r>
              <a:rPr lang="vi-VN" sz="2400" b="0" i="0" smtClean="0">
                <a:solidFill>
                  <a:srgbClr val="FF0000"/>
                </a:solidFill>
                <a:effectLst/>
                <a:latin typeface="Mali" panose="00000500000000000000" pitchFamily="2" charset="-34"/>
                <a:cs typeface="Mali" panose="00000500000000000000" pitchFamily="2" charset="-34"/>
              </a:rPr>
              <a:t>Nguồn năng lượng con người khai thác để thay thế là năng lượng mặt trời, năng lượng do nước chảy, năng lượng sức gió.</a:t>
            </a:r>
            <a:endParaRPr lang="en-GB" sz="2400">
              <a:solidFill>
                <a:srgbClr val="FF0000"/>
              </a:solidFill>
              <a:latin typeface="Mali" panose="00000500000000000000" pitchFamily="2" charset="-34"/>
              <a:cs typeface="Mali" panose="00000500000000000000" pitchFamily="2" charset="-34"/>
            </a:endParaRPr>
          </a:p>
        </p:txBody>
      </p:sp>
      <p:pic>
        <p:nvPicPr>
          <p:cNvPr id="10" name="Picture 9"/>
          <p:cNvPicPr>
            <a:picLocks noChangeAspect="1"/>
          </p:cNvPicPr>
          <p:nvPr/>
        </p:nvPicPr>
        <p:blipFill>
          <a:blip r:embed="rId4"/>
          <a:stretch>
            <a:fillRect/>
          </a:stretch>
        </p:blipFill>
        <p:spPr>
          <a:xfrm>
            <a:off x="7074437" y="1856185"/>
            <a:ext cx="3297225" cy="2214195"/>
          </a:xfrm>
          <a:prstGeom prst="ellipse">
            <a:avLst/>
          </a:prstGeom>
        </p:spPr>
      </p:pic>
      <p:pic>
        <p:nvPicPr>
          <p:cNvPr id="12" name="Picture 11"/>
          <p:cNvPicPr>
            <a:picLocks noChangeAspect="1"/>
          </p:cNvPicPr>
          <p:nvPr/>
        </p:nvPicPr>
        <p:blipFill>
          <a:blip r:embed="rId5"/>
          <a:stretch>
            <a:fillRect/>
          </a:stretch>
        </p:blipFill>
        <p:spPr>
          <a:xfrm>
            <a:off x="6096001" y="3991177"/>
            <a:ext cx="2500649" cy="2062383"/>
          </a:xfrm>
          <a:prstGeom prst="ellipse">
            <a:avLst/>
          </a:prstGeom>
        </p:spPr>
      </p:pic>
      <p:pic>
        <p:nvPicPr>
          <p:cNvPr id="13" name="Picture 12"/>
          <p:cNvPicPr>
            <a:picLocks noChangeAspect="1"/>
          </p:cNvPicPr>
          <p:nvPr/>
        </p:nvPicPr>
        <p:blipFill>
          <a:blip r:embed="rId6"/>
          <a:stretch>
            <a:fillRect/>
          </a:stretch>
        </p:blipFill>
        <p:spPr>
          <a:xfrm>
            <a:off x="8851808" y="3991177"/>
            <a:ext cx="2521152" cy="2062383"/>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TotalTime>
  <Words>492</Words>
  <Application>Microsoft Office PowerPoint</Application>
  <PresentationFormat>Custom</PresentationFormat>
  <Paragraphs>48</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HP</cp:lastModifiedBy>
  <cp:revision>40</cp:revision>
  <dcterms:created xsi:type="dcterms:W3CDTF">2022-02-06T13:56:00Z</dcterms:created>
  <dcterms:modified xsi:type="dcterms:W3CDTF">2024-09-02T09:23:03Z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04AE08A6453A442491724763F0A55C4C_13</vt:lpwstr>
  </property>
  <property fmtid="{D5CDD505-2E9C-101B-9397-08002B2CF9AE}" pid="3" name="KSOProductBuildVer">
    <vt:lpwstr>2057-12.2.0.13431</vt:lpwstr>
  </property>
</Properties>
</file>