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</p:sldMasterIdLst>
  <p:sldIdLst>
    <p:sldId id="390" r:id="rId3"/>
    <p:sldId id="382" r:id="rId4"/>
    <p:sldId id="392" r:id="rId5"/>
    <p:sldId id="394" r:id="rId6"/>
    <p:sldId id="277" r:id="rId7"/>
    <p:sldId id="286" r:id="rId8"/>
    <p:sldId id="397" r:id="rId9"/>
    <p:sldId id="396" r:id="rId10"/>
    <p:sldId id="395" r:id="rId11"/>
    <p:sldId id="256" r:id="rId12"/>
    <p:sldId id="28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A500"/>
    <a:srgbClr val="FF3399"/>
    <a:srgbClr val="0B818D"/>
    <a:srgbClr val="989800"/>
    <a:srgbClr val="009EDE"/>
    <a:srgbClr val="B7F182"/>
    <a:srgbClr val="8FCAFF"/>
    <a:srgbClr val="C88800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29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7BFDE-C73F-731C-F969-36CC40F1C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9311F2-7955-3863-F458-2077AFCA32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9D6E2-F256-5860-B0A6-140123759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9D6A-6E6E-4B0B-BE0E-E95FD86F3D15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4498A-40C1-2B93-64AF-8023B23CB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15F861-B6B4-98C7-9CAD-C5C4C3DC9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71ED-DB03-4564-AF70-B700C49A2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819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CC4A3-2585-4D86-4C58-B7765D36B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E5D327-2B0C-55DF-ABA5-4B24CF1AC0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25D4A-58A9-250E-36D9-878045CE4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9D6A-6E6E-4B0B-BE0E-E95FD86F3D15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ABF992-B853-6BD1-333E-851DC02A1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2638C-1DEE-A9BA-7132-93C6CAB2E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71ED-DB03-4564-AF70-B700C49A2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01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EE95C5-D69F-33BA-5D4A-D4EF55D54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7DF43A-84A3-3F52-9DB5-F8FC90917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21FCE-013B-EED2-8359-B96D498CA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9D6A-6E6E-4B0B-BE0E-E95FD86F3D15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61ADF-B45A-A6E5-C851-2321471D8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BB3FD-65F4-8A21-64BE-F8BA9091E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71ED-DB03-4564-AF70-B700C49A2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12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62ACA-144B-4BC5-9210-05C3BFCAA08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572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EA5CA3-3D05-450D-AA2D-1E747B23132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3214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C44BB9-0E29-4C29-ADDA-2FD77AE44A1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09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152552-194F-4542-9EB6-AA6CEACF2A7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65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494FBF-1F84-4579-AC58-516E3B74473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74274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EB84A7-0BA0-464D-9CD8-05B675344F7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7089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EE3987-492F-4856-8674-D63E0BB69F2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0833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1C546-1EE2-4296-AA64-87AC6075A27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6859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15024-50FC-F6E9-889A-F69D564ED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CEFE7-7403-623E-4E48-B7ABD34F3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2E811-1290-1583-557D-99A3FD04E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9D6A-6E6E-4B0B-BE0E-E95FD86F3D15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95D1D7-C02F-8EFE-FC7C-26CD8DF35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F36AD-B15B-62A7-4342-C79837F59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71ED-DB03-4564-AF70-B700C49A2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967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3D450F-3A34-4E8A-8DFD-D3BF6D1D87A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5974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0D6018-A511-4955-9407-4F920DC6EE2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81254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FA5475-3C19-4634-A5B8-86CF13156AB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688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21D71-DE55-C702-C363-015FE3462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101678-E01F-C08A-EEFE-AF18695B2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056BF-69BB-D591-F38D-5AAF39F12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9D6A-6E6E-4B0B-BE0E-E95FD86F3D15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93EEF-39F4-F268-C46A-49E0CB2F9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64681-65F4-F6A8-0D2F-89C5EEE09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71ED-DB03-4564-AF70-B700C49A2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728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2A02B-482D-419A-39E2-C60244F2F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4AFE6-0006-5DE9-1006-472D752148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584812-8BD7-9857-6EDB-DD92BFA118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242DD8-8341-270B-0DCD-3E94C4F08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9D6A-6E6E-4B0B-BE0E-E95FD86F3D15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46A805-39AC-E4F7-CC6B-E6311A56E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93682E-CD7D-EFDA-2AFA-4FD5E4989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71ED-DB03-4564-AF70-B700C49A2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93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6EB73-A28D-CC50-2A44-3C1F0C374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442B5-323E-3174-8781-B15CCE8E7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AED4C4-D9FD-4153-04B8-77FFE4771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731573-866F-0E6A-5B24-CC468D6246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141100-1765-23AF-BE60-49300D9609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CFDBB3-4652-91EA-162A-E65CC81BD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9D6A-6E6E-4B0B-BE0E-E95FD86F3D15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1BAAF8-9FD5-C25D-255E-897B7BE7F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48E72F-2280-DCC1-B37A-5D58221CB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71ED-DB03-4564-AF70-B700C49A2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46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30FCA-CB34-C572-F631-4AE9D88D0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F08FAA-70C3-6A41-439D-6E04CB077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9D6A-6E6E-4B0B-BE0E-E95FD86F3D15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DFAB82-02DC-3C47-7641-AE480573C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46AAD6-85EA-C9F5-4577-A19B57ED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71ED-DB03-4564-AF70-B700C49A2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59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7ABEC1-9DAD-D9A4-B92B-3B592C173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9D6A-6E6E-4B0B-BE0E-E95FD86F3D15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FD8F67-29B3-F81A-33DC-EF7177DE3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75257A-552F-4268-3879-A10CCE151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71ED-DB03-4564-AF70-B700C49A2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95A18-1EDF-9CF8-247F-1890335F4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29FF7-5C36-2A8B-96A7-1BBE03442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353B61-127D-5F8B-17FF-A7059F4EA7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4AAA1D-091A-393D-0754-0F4587ED2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9D6A-6E6E-4B0B-BE0E-E95FD86F3D15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226D42-E3D9-406C-B89B-E64281312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A3781D-EE4A-0572-85BB-C2D816F5F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71ED-DB03-4564-AF70-B700C49A2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656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A915D-3E30-3169-6F7E-87815FDFB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B4FB08-75BD-E03B-9B82-64F1ED89BB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C53B8-80DD-42E9-C3D4-0C07EF42C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B7EB2C-BF9E-D9A4-EBAD-0C36EEF17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9D6A-6E6E-4B0B-BE0E-E95FD86F3D15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D36716-D218-3DDB-687A-C1B4636A2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C14C2A-6A01-B0E6-B78C-3F65222E2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71ED-DB03-4564-AF70-B700C49A2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46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1CCE1-84DA-77FC-CFF1-E3F58E8F6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7BA143-FF0A-B919-54DD-92F304869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4D0099-33D9-BF11-FBAC-35CA22DF91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39D6A-6E6E-4B0B-BE0E-E95FD86F3D15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2AAAB-4676-B02B-BB73-EA9064098F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EFF5D-FD34-8B44-6DE8-32F982A82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771ED-DB03-4564-AF70-B700C49A2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191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88B39D6A-6E6E-4B0B-BE0E-E95FD86F3D15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63D771ED-DB03-4564-AF70-B700C49A20C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0750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9E321311-BB4A-B913-6702-C7F84CC11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>
            <a:extLst>
              <a:ext uri="{FF2B5EF4-FFF2-40B4-BE49-F238E27FC236}">
                <a16:creationId xmlns:a16="http://schemas.microsoft.com/office/drawing/2014/main" id="{5A2BB662-6246-7F6B-9A91-B2B383777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>
            <a:extLst>
              <a:ext uri="{FF2B5EF4-FFF2-40B4-BE49-F238E27FC236}">
                <a16:creationId xmlns:a16="http://schemas.microsoft.com/office/drawing/2014/main" id="{D96F0010-D9DF-60E5-5569-1CF58F9E7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"/>
            <a:ext cx="22098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>
            <a:extLst>
              <a:ext uri="{FF2B5EF4-FFF2-40B4-BE49-F238E27FC236}">
                <a16:creationId xmlns:a16="http://schemas.microsoft.com/office/drawing/2014/main" id="{C69B8380-113E-5CF0-3A01-F26072E05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15240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Nhóm 5">
            <a:extLst>
              <a:ext uri="{FF2B5EF4-FFF2-40B4-BE49-F238E27FC236}">
                <a16:creationId xmlns:a16="http://schemas.microsoft.com/office/drawing/2014/main" id="{C099D0C0-B301-7943-2EAD-DD26020A7CDC}"/>
              </a:ext>
            </a:extLst>
          </p:cNvPr>
          <p:cNvGrpSpPr/>
          <p:nvPr/>
        </p:nvGrpSpPr>
        <p:grpSpPr>
          <a:xfrm rot="986664">
            <a:off x="522044" y="118254"/>
            <a:ext cx="11375139" cy="6247867"/>
            <a:chOff x="2876479" y="2773788"/>
            <a:chExt cx="6688426" cy="2945881"/>
          </a:xfrm>
        </p:grpSpPr>
        <p:sp>
          <p:nvSpPr>
            <p:cNvPr id="3" name="TextBox 12">
              <a:extLst>
                <a:ext uri="{FF2B5EF4-FFF2-40B4-BE49-F238E27FC236}">
                  <a16:creationId xmlns:a16="http://schemas.microsoft.com/office/drawing/2014/main" id="{08096413-DD29-9BAB-D9AC-29CC89E5D8F2}"/>
                </a:ext>
              </a:extLst>
            </p:cNvPr>
            <p:cNvSpPr txBox="1"/>
            <p:nvPr/>
          </p:nvSpPr>
          <p:spPr>
            <a:xfrm rot="20527286">
              <a:off x="2876480" y="2773788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0" b="0" i="0" u="none" strike="noStrike" kern="1200" cap="none" spc="0" normalizeH="0" baseline="0" noProof="0">
                  <a:ln w="190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kumimoji="0" lang="en-US" sz="200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4" name="TextBox 12">
              <a:extLst>
                <a:ext uri="{FF2B5EF4-FFF2-40B4-BE49-F238E27FC236}">
                  <a16:creationId xmlns:a16="http://schemas.microsoft.com/office/drawing/2014/main" id="{CD5B3F9B-3CFC-AFC3-B019-7DE96D02C2C7}"/>
                </a:ext>
              </a:extLst>
            </p:cNvPr>
            <p:cNvSpPr txBox="1"/>
            <p:nvPr/>
          </p:nvSpPr>
          <p:spPr>
            <a:xfrm rot="20527286">
              <a:off x="2876479" y="2773789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0" b="0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kumimoji="0" lang="en-US" sz="200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587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rgbClr val="FF66CC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>
            <a:extLst>
              <a:ext uri="{FF2B5EF4-FFF2-40B4-BE49-F238E27FC236}">
                <a16:creationId xmlns:a16="http://schemas.microsoft.com/office/drawing/2014/main" id="{0DBE1133-1D3B-289A-4700-32886ED77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219" y="836100"/>
            <a:ext cx="11631561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FF"/>
                </a:solidFill>
              </a:rPr>
              <a:t>6.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FF"/>
                </a:solidFill>
              </a:rPr>
              <a:t>   a) Em </a:t>
            </a:r>
            <a:r>
              <a:rPr lang="en-US" altLang="en-US" sz="2400" b="1" dirty="0" err="1">
                <a:solidFill>
                  <a:srgbClr val="0000FF"/>
                </a:solidFill>
              </a:rPr>
              <a:t>hãy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hỏi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chiều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cao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của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mọi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người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trong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gia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đình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và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ghi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lại</a:t>
            </a:r>
            <a:r>
              <a:rPr lang="en-US" altLang="en-US" sz="2400" b="1" dirty="0">
                <a:solidFill>
                  <a:srgbClr val="0000FF"/>
                </a:solidFill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/>
              <a:t>       </a:t>
            </a:r>
            <a:r>
              <a:rPr lang="en-US" altLang="en-US" sz="2400" b="1" dirty="0" err="1"/>
              <a:t>Ví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dụ</a:t>
            </a:r>
            <a:r>
              <a:rPr lang="en-US" altLang="en-US" sz="2400" b="1" dirty="0"/>
              <a:t>: </a:t>
            </a:r>
            <a:r>
              <a:rPr lang="en-US" altLang="en-US" sz="2400" b="1" dirty="0" err="1"/>
              <a:t>Mẹ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cao</a:t>
            </a:r>
            <a:r>
              <a:rPr lang="en-US" altLang="en-US" sz="2400" b="1" dirty="0"/>
              <a:t> 1,56 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/>
              <a:t>   </a:t>
            </a:r>
            <a:r>
              <a:rPr lang="en-US" altLang="en-US" sz="2400" b="1" dirty="0">
                <a:solidFill>
                  <a:srgbClr val="0000FF"/>
                </a:solidFill>
              </a:rPr>
              <a:t>b) </a:t>
            </a:r>
            <a:r>
              <a:rPr lang="en-US" altLang="en-US" sz="2400" b="1" dirty="0" err="1">
                <a:solidFill>
                  <a:srgbClr val="0000FF"/>
                </a:solidFill>
              </a:rPr>
              <a:t>Viết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tên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các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thành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viên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trong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gia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đình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em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theo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thứ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tự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từ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người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thấp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nhất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đến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người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cao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nhất</a:t>
            </a:r>
            <a:r>
              <a:rPr lang="en-US" altLang="en-US" sz="2400" b="1" dirty="0">
                <a:solidFill>
                  <a:srgbClr val="0000FF"/>
                </a:solidFill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>
            <a:extLst>
              <a:ext uri="{FF2B5EF4-FFF2-40B4-BE49-F238E27FC236}">
                <a16:creationId xmlns:a16="http://schemas.microsoft.com/office/drawing/2014/main" id="{0E2CEF09-B37D-CC00-7CE4-AC7CC356D62E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0" name="Picture 4">
            <a:extLst>
              <a:ext uri="{FF2B5EF4-FFF2-40B4-BE49-F238E27FC236}">
                <a16:creationId xmlns:a16="http://schemas.microsoft.com/office/drawing/2014/main" id="{B4EC795F-7ACC-B637-6020-2D7586449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181600"/>
            <a:ext cx="3429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>
            <a:extLst>
              <a:ext uri="{FF2B5EF4-FFF2-40B4-BE49-F238E27FC236}">
                <a16:creationId xmlns:a16="http://schemas.microsoft.com/office/drawing/2014/main" id="{6A61D907-960B-99C5-94DD-3BA0A1B237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2895601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>
            <a:extLst>
              <a:ext uri="{FF2B5EF4-FFF2-40B4-BE49-F238E27FC236}">
                <a16:creationId xmlns:a16="http://schemas.microsoft.com/office/drawing/2014/main" id="{7A923C86-5A2A-52F4-99E3-4A1E20DE85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3810001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>
            <a:extLst>
              <a:ext uri="{FF2B5EF4-FFF2-40B4-BE49-F238E27FC236}">
                <a16:creationId xmlns:a16="http://schemas.microsoft.com/office/drawing/2014/main" id="{E7C8E287-F793-0684-D55C-FE54D669C2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3429001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8">
            <a:extLst>
              <a:ext uri="{FF2B5EF4-FFF2-40B4-BE49-F238E27FC236}">
                <a16:creationId xmlns:a16="http://schemas.microsoft.com/office/drawing/2014/main" id="{14A4BC03-745B-4A2B-3947-09B57B7CFF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4343401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9">
            <a:extLst>
              <a:ext uri="{FF2B5EF4-FFF2-40B4-BE49-F238E27FC236}">
                <a16:creationId xmlns:a16="http://schemas.microsoft.com/office/drawing/2014/main" id="{65723D9B-D269-A263-2C91-22BB1CD828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226" y="4800601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0">
            <a:extLst>
              <a:ext uri="{FF2B5EF4-FFF2-40B4-BE49-F238E27FC236}">
                <a16:creationId xmlns:a16="http://schemas.microsoft.com/office/drawing/2014/main" id="{66966669-CB7F-619D-FAE2-70982A5317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3429001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1">
            <a:extLst>
              <a:ext uri="{FF2B5EF4-FFF2-40B4-BE49-F238E27FC236}">
                <a16:creationId xmlns:a16="http://schemas.microsoft.com/office/drawing/2014/main" id="{9E0ADB81-BDE1-0049-27AD-40DD83F1FA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2971801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2">
            <a:extLst>
              <a:ext uri="{FF2B5EF4-FFF2-40B4-BE49-F238E27FC236}">
                <a16:creationId xmlns:a16="http://schemas.microsoft.com/office/drawing/2014/main" id="{080087E4-F128-B660-C8E6-A85844EAD6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3200401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9" name="WordArt 13">
            <a:extLst>
              <a:ext uri="{FF2B5EF4-FFF2-40B4-BE49-F238E27FC236}">
                <a16:creationId xmlns:a16="http://schemas.microsoft.com/office/drawing/2014/main" id="{393C7917-2B79-DC32-BF4D-DAE84B5D59C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62224" y="1152524"/>
            <a:ext cx="6998111" cy="2847976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ởi động tiết học - Bài 26">
            <a:hlinkClick r:id="" action="ppaction://media"/>
            <a:extLst>
              <a:ext uri="{FF2B5EF4-FFF2-40B4-BE49-F238E27FC236}">
                <a16:creationId xmlns:a16="http://schemas.microsoft.com/office/drawing/2014/main" id="{C5152D9E-8890-B641-53E5-C0BAFEF63A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093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9E321311-BB4A-B913-6702-C7F84CC11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A4A817-F479-931F-9FD7-88EDAE861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722" y="61445"/>
            <a:ext cx="1887692" cy="104403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CBC9983-3B76-C784-A04B-86A152E8DB7B}"/>
              </a:ext>
            </a:extLst>
          </p:cNvPr>
          <p:cNvSpPr/>
          <p:nvPr/>
        </p:nvSpPr>
        <p:spPr>
          <a:xfrm>
            <a:off x="4434032" y="1415266"/>
            <a:ext cx="2930330" cy="65805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err="1">
                <a:solidFill>
                  <a:schemeClr val="tx2">
                    <a:lumMod val="75000"/>
                  </a:schemeClr>
                </a:solidFill>
                <a:latin typeface="#9Slide05 Amplify" panose="02000000000000000000" pitchFamily="2" charset="-93"/>
              </a:rPr>
              <a:t>Bài</a:t>
            </a:r>
            <a:r>
              <a:rPr lang="en-GB" sz="4800" dirty="0">
                <a:solidFill>
                  <a:schemeClr val="tx2">
                    <a:lumMod val="75000"/>
                  </a:schemeClr>
                </a:solidFill>
                <a:latin typeface="#9Slide05 Amplify" panose="02000000000000000000" pitchFamily="2" charset="-93"/>
              </a:rPr>
              <a:t> 18</a:t>
            </a:r>
            <a:endParaRPr lang="vi-VN" sz="4800" dirty="0">
              <a:solidFill>
                <a:schemeClr val="tx2">
                  <a:lumMod val="75000"/>
                </a:schemeClr>
              </a:solidFill>
              <a:latin typeface="#9Slide05 Amplify" panose="02000000000000000000" pitchFamily="2" charset="-93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D2431B-DDCF-5340-E057-34C4439C182E}"/>
              </a:ext>
            </a:extLst>
          </p:cNvPr>
          <p:cNvGrpSpPr/>
          <p:nvPr/>
        </p:nvGrpSpPr>
        <p:grpSpPr>
          <a:xfrm>
            <a:off x="389607" y="2520742"/>
            <a:ext cx="11398698" cy="1037132"/>
            <a:chOff x="-10717" y="-477176"/>
            <a:chExt cx="11398698" cy="103713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2B57ACC-36DA-5C7F-9527-C2F1638D73BD}"/>
                </a:ext>
              </a:extLst>
            </p:cNvPr>
            <p:cNvSpPr txBox="1"/>
            <p:nvPr/>
          </p:nvSpPr>
          <p:spPr>
            <a:xfrm>
              <a:off x="-10717" y="-477176"/>
              <a:ext cx="1139869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>
                  <a:ln w="317500">
                    <a:solidFill>
                      <a:schemeClr val="bg1"/>
                    </a:solidFill>
                  </a:ln>
                  <a:effectLst>
                    <a:outerShdw dist="38100" dir="2700000" algn="tl" rotWithShape="0">
                      <a:prstClr val="black"/>
                    </a:outerShdw>
                  </a:effectLst>
                  <a:latin typeface="iCiel Soup of Justice" pitchFamily="2" charset="-93"/>
                </a:rPr>
                <a:t>SO SÁNH CÁC SỐ THẬP PHÂN</a:t>
              </a:r>
              <a:endParaRPr lang="vi-VN" sz="6000" dirty="0">
                <a:ln w="317500">
                  <a:solidFill>
                    <a:schemeClr val="bg1"/>
                  </a:solidFill>
                </a:ln>
                <a:effectLst>
                  <a:outerShdw dist="38100" dir="2700000" algn="tl" rotWithShape="0">
                    <a:prstClr val="black"/>
                  </a:outerShdw>
                </a:effectLst>
                <a:latin typeface="iCiel Soup of Justice" pitchFamily="2" charset="-93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ADF1C3-2C3B-3DBE-E217-6A6C0C924EF6}"/>
                </a:ext>
              </a:extLst>
            </p:cNvPr>
            <p:cNvSpPr txBox="1"/>
            <p:nvPr/>
          </p:nvSpPr>
          <p:spPr>
            <a:xfrm>
              <a:off x="-10717" y="-455707"/>
              <a:ext cx="1139869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>
                  <a:gradFill>
                    <a:gsLst>
                      <a:gs pos="0">
                        <a:srgbClr val="FFC000"/>
                      </a:gs>
                      <a:gs pos="74000">
                        <a:srgbClr val="00B050"/>
                      </a:gs>
                      <a:gs pos="98000">
                        <a:srgbClr val="FF0000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latin typeface="iCiel Soup of Justice" pitchFamily="2" charset="-93"/>
                </a:rPr>
                <a:t>SO SÁNH CÁC SỐ THẬP PHÂN</a:t>
              </a:r>
              <a:endParaRPr lang="vi-VN" sz="6000" dirty="0">
                <a:gradFill>
                  <a:gsLst>
                    <a:gs pos="0">
                      <a:srgbClr val="FFC000"/>
                    </a:gs>
                    <a:gs pos="74000">
                      <a:srgbClr val="00B050"/>
                    </a:gs>
                    <a:gs pos="98000">
                      <a:srgbClr val="FF000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iCiel Soup of Justice" pitchFamily="2" charset="-93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84B0BA-CFDA-90EE-6FEE-393937FC142E}"/>
              </a:ext>
            </a:extLst>
          </p:cNvPr>
          <p:cNvGrpSpPr/>
          <p:nvPr/>
        </p:nvGrpSpPr>
        <p:grpSpPr>
          <a:xfrm>
            <a:off x="4975225" y="3653502"/>
            <a:ext cx="2166621" cy="830997"/>
            <a:chOff x="4355793" y="3653502"/>
            <a:chExt cx="2166621" cy="83099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CB90C3F-37BD-F800-4830-6DE02E22580D}"/>
                </a:ext>
              </a:extLst>
            </p:cNvPr>
            <p:cNvSpPr txBox="1"/>
            <p:nvPr/>
          </p:nvSpPr>
          <p:spPr>
            <a:xfrm>
              <a:off x="4355793" y="3653502"/>
              <a:ext cx="211429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800" dirty="0">
                  <a:ln w="317500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5 Amplify" panose="02000000000000000000" pitchFamily="2" charset="-93"/>
                </a:rPr>
                <a:t>(</a:t>
              </a:r>
              <a:r>
                <a:rPr lang="en-GB" sz="4800" dirty="0" err="1">
                  <a:ln w="317500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5 Amplify" panose="02000000000000000000" pitchFamily="2" charset="-93"/>
                </a:rPr>
                <a:t>Tiết</a:t>
              </a:r>
              <a:r>
                <a:rPr lang="en-GB" sz="4800" dirty="0">
                  <a:ln w="317500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5 Amplify" panose="02000000000000000000" pitchFamily="2" charset="-93"/>
                </a:rPr>
                <a:t> 2)</a:t>
              </a:r>
              <a:endParaRPr lang="vi-VN" sz="4800" dirty="0">
                <a:ln w="3175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Amplify" panose="02000000000000000000" pitchFamily="2" charset="-93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CCA3FE-02A7-C197-F70B-FFC7064CF19A}"/>
                </a:ext>
              </a:extLst>
            </p:cNvPr>
            <p:cNvSpPr txBox="1"/>
            <p:nvPr/>
          </p:nvSpPr>
          <p:spPr>
            <a:xfrm>
              <a:off x="4385290" y="3653502"/>
              <a:ext cx="213712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800" dirty="0">
                  <a:latin typeface="#9Slide05 Amplify" panose="02000000000000000000" pitchFamily="2" charset="-93"/>
                </a:rPr>
                <a:t>(</a:t>
              </a:r>
              <a:r>
                <a:rPr lang="en-GB" sz="4800" dirty="0" err="1">
                  <a:latin typeface="#9Slide05 Amplify" panose="02000000000000000000" pitchFamily="2" charset="-93"/>
                </a:rPr>
                <a:t>Tiết</a:t>
              </a:r>
              <a:r>
                <a:rPr lang="en-GB" sz="4800" dirty="0">
                  <a:latin typeface="#9Slide05 Amplify" panose="02000000000000000000" pitchFamily="2" charset="-93"/>
                </a:rPr>
                <a:t> 2)</a:t>
              </a:r>
              <a:endParaRPr lang="vi-VN" sz="4800" dirty="0">
                <a:latin typeface="#9Slide05 Amplify" panose="02000000000000000000" pitchFamily="2" charset="-9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383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9E321311-BB4A-B913-6702-C7F84CC11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35B84F10-59F9-FA36-1E63-769F4CA31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465" y="324465"/>
            <a:ext cx="11592232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500" b="1" dirty="0">
                <a:solidFill>
                  <a:srgbClr val="0000FF"/>
                </a:solidFill>
              </a:rPr>
              <a:t>THỰC HÀNH, LUYỆN TẬP</a:t>
            </a:r>
          </a:p>
        </p:txBody>
      </p:sp>
    </p:spTree>
    <p:extLst>
      <p:ext uri="{BB962C8B-B14F-4D97-AF65-F5344CB8AC3E}">
        <p14:creationId xmlns:p14="http://schemas.microsoft.com/office/powerpoint/2010/main" val="286033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>
            <a:extLst>
              <a:ext uri="{FF2B5EF4-FFF2-40B4-BE49-F238E27FC236}">
                <a16:creationId xmlns:a16="http://schemas.microsoft.com/office/drawing/2014/main" id="{C98F2B17-DC80-F3E9-6571-0C1C8182F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71" y="39853"/>
            <a:ext cx="796413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FF"/>
                </a:solidFill>
              </a:rPr>
              <a:t>3. a) </a:t>
            </a:r>
            <a:r>
              <a:rPr lang="en-US" altLang="en-US" sz="3200" b="1" dirty="0" err="1">
                <a:solidFill>
                  <a:srgbClr val="0000FF"/>
                </a:solidFill>
              </a:rPr>
              <a:t>Tìm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chữ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số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thích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hợp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cho</a:t>
            </a:r>
            <a:r>
              <a:rPr lang="en-US" altLang="en-US" sz="3200" b="1" dirty="0">
                <a:solidFill>
                  <a:srgbClr val="0000FF"/>
                </a:solidFill>
              </a:rPr>
              <a:t> ô   </a:t>
            </a:r>
            <a:r>
              <a:rPr lang="en-US" altLang="en-US" sz="44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>
                <a:solidFill>
                  <a:srgbClr val="0000FF"/>
                </a:solidFill>
              </a:rPr>
              <a:t>   : 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FB35ED86-474E-9BC5-11E3-ACF32BB55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991" y="1579959"/>
            <a:ext cx="99531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5,6    4  &lt;  5,614</a:t>
            </a:r>
          </a:p>
        </p:txBody>
      </p:sp>
      <p:sp>
        <p:nvSpPr>
          <p:cNvPr id="20" name="Text Box 14">
            <a:extLst>
              <a:ext uri="{FF2B5EF4-FFF2-40B4-BE49-F238E27FC236}">
                <a16:creationId xmlns:a16="http://schemas.microsoft.com/office/drawing/2014/main" id="{EF420BA0-25ED-F3F6-CBC1-27FC922A2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3491" y="4331094"/>
            <a:ext cx="3194870" cy="584775"/>
          </a:xfrm>
          <a:prstGeom prst="rect">
            <a:avLst/>
          </a:prstGeom>
          <a:solidFill>
            <a:srgbClr val="8FCAFF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0,9 &lt;           &lt; 1,2</a:t>
            </a:r>
          </a:p>
        </p:txBody>
      </p:sp>
      <p:sp>
        <p:nvSpPr>
          <p:cNvPr id="29" name="Text Box 12">
            <a:extLst>
              <a:ext uri="{FF2B5EF4-FFF2-40B4-BE49-F238E27FC236}">
                <a16:creationId xmlns:a16="http://schemas.microsoft.com/office/drawing/2014/main" id="{635533A4-F544-B6B6-C330-C5B24BDB9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8361" y="1574411"/>
            <a:ext cx="41295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BE5718-3D80-2BE5-7E6D-1EDBBD578531}"/>
              </a:ext>
            </a:extLst>
          </p:cNvPr>
          <p:cNvSpPr/>
          <p:nvPr/>
        </p:nvSpPr>
        <p:spPr>
          <a:xfrm>
            <a:off x="6831265" y="199728"/>
            <a:ext cx="401690" cy="46166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E602CF-CD76-D2CE-C808-212DAC17E3D7}"/>
              </a:ext>
            </a:extLst>
          </p:cNvPr>
          <p:cNvSpPr/>
          <p:nvPr/>
        </p:nvSpPr>
        <p:spPr>
          <a:xfrm>
            <a:off x="4963752" y="1703069"/>
            <a:ext cx="269774" cy="46166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id="{90432984-9667-3612-6609-0064F899B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70" y="3125613"/>
            <a:ext cx="84459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FF"/>
                </a:solidFill>
              </a:rPr>
              <a:t>3. b) </a:t>
            </a:r>
            <a:r>
              <a:rPr lang="en-US" altLang="en-US" sz="3200" b="1" dirty="0" err="1">
                <a:solidFill>
                  <a:srgbClr val="0000FF"/>
                </a:solidFill>
              </a:rPr>
              <a:t>Tìm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số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tự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nhiên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thích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hợp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cho</a:t>
            </a:r>
            <a:r>
              <a:rPr lang="en-US" altLang="en-US" sz="3200" b="1" dirty="0">
                <a:solidFill>
                  <a:srgbClr val="0000FF"/>
                </a:solidFill>
              </a:rPr>
              <a:t> ô       :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E67206-818A-F413-25C3-7A3C5021185C}"/>
              </a:ext>
            </a:extLst>
          </p:cNvPr>
          <p:cNvSpPr/>
          <p:nvPr/>
        </p:nvSpPr>
        <p:spPr>
          <a:xfrm>
            <a:off x="7598181" y="3110661"/>
            <a:ext cx="552761" cy="58477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82C4977-B40C-7277-4CF3-F6DBE8C48435}"/>
              </a:ext>
            </a:extLst>
          </p:cNvPr>
          <p:cNvSpPr/>
          <p:nvPr/>
        </p:nvSpPr>
        <p:spPr>
          <a:xfrm>
            <a:off x="2913110" y="4331094"/>
            <a:ext cx="552761" cy="58477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5FDC9FFB-5ABB-890D-8EBA-2462A5297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109" y="4306298"/>
            <a:ext cx="3891529" cy="584775"/>
          </a:xfrm>
          <a:prstGeom prst="rect">
            <a:avLst/>
          </a:prstGeom>
          <a:solidFill>
            <a:srgbClr val="8FCAFF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84,97 &lt;           &lt; 85,14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E2078A5-E2DD-AE57-2809-83B7673C9F0D}"/>
              </a:ext>
            </a:extLst>
          </p:cNvPr>
          <p:cNvSpPr/>
          <p:nvPr/>
        </p:nvSpPr>
        <p:spPr>
          <a:xfrm>
            <a:off x="8681883" y="4321262"/>
            <a:ext cx="552761" cy="58477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DE56F19-EB95-CA1A-786C-E5160E2569AF}"/>
              </a:ext>
            </a:extLst>
          </p:cNvPr>
          <p:cNvSpPr/>
          <p:nvPr/>
        </p:nvSpPr>
        <p:spPr>
          <a:xfrm>
            <a:off x="2913109" y="4331094"/>
            <a:ext cx="552761" cy="58477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C3833-CEFA-22F6-68C6-7C9AE75298D3}"/>
              </a:ext>
            </a:extLst>
          </p:cNvPr>
          <p:cNvSpPr/>
          <p:nvPr/>
        </p:nvSpPr>
        <p:spPr>
          <a:xfrm>
            <a:off x="8681882" y="4311430"/>
            <a:ext cx="552761" cy="58477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7" grpId="0" animBg="1"/>
      <p:bldP spid="21" grpId="0" animBg="1"/>
      <p:bldP spid="27" grpId="0" animBg="1"/>
      <p:bldP spid="28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>
            <a:extLst>
              <a:ext uri="{FF2B5EF4-FFF2-40B4-BE49-F238E27FC236}">
                <a16:creationId xmlns:a16="http://schemas.microsoft.com/office/drawing/2014/main" id="{033DDA66-1914-7F2B-2CDC-60F0AF996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556" y="801687"/>
            <a:ext cx="81607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000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9A922D-C8F6-8E2E-371C-7215E22DF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47" y="281583"/>
            <a:ext cx="8962610" cy="6294834"/>
          </a:xfrm>
          <a:prstGeom prst="rect">
            <a:avLst/>
          </a:prstGeom>
        </p:spPr>
      </p:pic>
      <p:sp>
        <p:nvSpPr>
          <p:cNvPr id="5" name="Text Box 12">
            <a:extLst>
              <a:ext uri="{FF2B5EF4-FFF2-40B4-BE49-F238E27FC236}">
                <a16:creationId xmlns:a16="http://schemas.microsoft.com/office/drawing/2014/main" id="{59A03650-CE65-787F-F936-B82DD346B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1313" y="281583"/>
            <a:ext cx="2733372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FF"/>
                </a:solidFill>
              </a:rPr>
              <a:t>4. </a:t>
            </a:r>
            <a:r>
              <a:rPr lang="en-US" altLang="en-US" sz="3200" b="1" dirty="0" err="1">
                <a:solidFill>
                  <a:srgbClr val="0000FF"/>
                </a:solidFill>
              </a:rPr>
              <a:t>Nguyên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muốn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chọn</a:t>
            </a:r>
            <a:r>
              <a:rPr lang="en-US" altLang="en-US" sz="3200" b="1" dirty="0">
                <a:solidFill>
                  <a:srgbClr val="0000FF"/>
                </a:solidFill>
              </a:rPr>
              <a:t> con </a:t>
            </a:r>
            <a:r>
              <a:rPr lang="en-US" altLang="en-US" sz="3200" b="1" dirty="0" err="1">
                <a:solidFill>
                  <a:srgbClr val="0000FF"/>
                </a:solidFill>
              </a:rPr>
              <a:t>đường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ngắn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hơn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để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đi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bộ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từ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nhà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đến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trường</a:t>
            </a:r>
            <a:r>
              <a:rPr lang="en-US" altLang="en-US" sz="3200" b="1" dirty="0">
                <a:solidFill>
                  <a:srgbClr val="0000FF"/>
                </a:solidFill>
              </a:rPr>
              <a:t>. Theo </a:t>
            </a:r>
            <a:r>
              <a:rPr lang="en-US" altLang="en-US" sz="3200" b="1" dirty="0" err="1">
                <a:solidFill>
                  <a:srgbClr val="0000FF"/>
                </a:solidFill>
              </a:rPr>
              <a:t>em</a:t>
            </a:r>
            <a:r>
              <a:rPr lang="en-US" altLang="en-US" sz="3200" b="1" dirty="0">
                <a:solidFill>
                  <a:srgbClr val="0000FF"/>
                </a:solidFill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</a:rPr>
              <a:t>Nguyên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nên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chọn</a:t>
            </a:r>
            <a:r>
              <a:rPr lang="en-US" altLang="en-US" sz="3200" b="1" dirty="0">
                <a:solidFill>
                  <a:srgbClr val="0000FF"/>
                </a:solidFill>
              </a:rPr>
              <a:t> con </a:t>
            </a:r>
            <a:r>
              <a:rPr lang="en-US" altLang="en-US" sz="3200" b="1" dirty="0" err="1">
                <a:solidFill>
                  <a:srgbClr val="0000FF"/>
                </a:solidFill>
              </a:rPr>
              <a:t>đường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tô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màu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đỏ</a:t>
            </a:r>
            <a:r>
              <a:rPr lang="en-US" altLang="en-US" sz="3200" b="1" dirty="0">
                <a:solidFill>
                  <a:srgbClr val="0000FF"/>
                </a:solidFill>
              </a:rPr>
              <a:t> hay </a:t>
            </a:r>
            <a:r>
              <a:rPr lang="en-US" altLang="en-US" sz="3200" b="1" dirty="0" err="1">
                <a:solidFill>
                  <a:srgbClr val="0000FF"/>
                </a:solidFill>
              </a:rPr>
              <a:t>màu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xanh</a:t>
            </a:r>
            <a:r>
              <a:rPr lang="en-US" altLang="en-US" sz="3200" b="1" dirty="0">
                <a:solidFill>
                  <a:srgbClr val="0000FF"/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>
            <a:extLst>
              <a:ext uri="{FF2B5EF4-FFF2-40B4-BE49-F238E27FC236}">
                <a16:creationId xmlns:a16="http://schemas.microsoft.com/office/drawing/2014/main" id="{033DDA66-1914-7F2B-2CDC-60F0AF996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556" y="801687"/>
            <a:ext cx="81607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9A922D-C8F6-8E2E-371C-7215E22DF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47" y="281583"/>
            <a:ext cx="5609811" cy="3940016"/>
          </a:xfrm>
          <a:prstGeom prst="rect">
            <a:avLst/>
          </a:prstGeom>
        </p:spPr>
      </p:pic>
      <p:sp>
        <p:nvSpPr>
          <p:cNvPr id="5" name="Text Box 12">
            <a:extLst>
              <a:ext uri="{FF2B5EF4-FFF2-40B4-BE49-F238E27FC236}">
                <a16:creationId xmlns:a16="http://schemas.microsoft.com/office/drawing/2014/main" id="{59A03650-CE65-787F-F936-B82DD346B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3986" y="1431957"/>
            <a:ext cx="58600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Nguyên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nên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chọn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con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đường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tô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màu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đỏ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" name="Text Box 12">
            <a:extLst>
              <a:ext uri="{FF2B5EF4-FFF2-40B4-BE49-F238E27FC236}">
                <a16:creationId xmlns:a16="http://schemas.microsoft.com/office/drawing/2014/main" id="{D9575D01-0C24-0443-8B78-511AD3792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047" y="4494705"/>
            <a:ext cx="11646818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* Quan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sát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ta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thấy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Đường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màu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xanh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dài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0,8 km, con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đường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màu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đỏ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dài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0,74.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* So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sánh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0,8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0,74 ta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thấy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0,8&gt; 0,74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*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Nên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con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đường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màu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đỏ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ngắn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hơn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838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>
            <a:extLst>
              <a:ext uri="{FF2B5EF4-FFF2-40B4-BE49-F238E27FC236}">
                <a16:creationId xmlns:a16="http://schemas.microsoft.com/office/drawing/2014/main" id="{39E90ABA-D92D-A6C0-451A-1CCF74E01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734" y="783028"/>
            <a:ext cx="1192653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FF"/>
                </a:solidFill>
              </a:rPr>
              <a:t>4. </a:t>
            </a:r>
            <a:r>
              <a:rPr lang="en-US" altLang="en-US" sz="3200" dirty="0" err="1">
                <a:solidFill>
                  <a:srgbClr val="0000FF"/>
                </a:solidFill>
              </a:rPr>
              <a:t>Thời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gian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chạy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hết</a:t>
            </a:r>
            <a:r>
              <a:rPr lang="en-US" altLang="en-US" sz="3200" dirty="0">
                <a:solidFill>
                  <a:srgbClr val="0000FF"/>
                </a:solidFill>
              </a:rPr>
              <a:t> 100 m </a:t>
            </a:r>
            <a:r>
              <a:rPr lang="en-US" altLang="en-US" sz="3200" dirty="0" err="1">
                <a:solidFill>
                  <a:srgbClr val="0000FF"/>
                </a:solidFill>
              </a:rPr>
              <a:t>của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ba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bạn</a:t>
            </a:r>
            <a:r>
              <a:rPr lang="en-US" altLang="en-US" sz="3200" dirty="0">
                <a:solidFill>
                  <a:srgbClr val="0000FF"/>
                </a:solidFill>
              </a:rPr>
              <a:t> Khoa, Châu, </a:t>
            </a:r>
            <a:r>
              <a:rPr lang="en-US" altLang="en-US" sz="3200" dirty="0" err="1">
                <a:solidFill>
                  <a:srgbClr val="0000FF"/>
                </a:solidFill>
              </a:rPr>
              <a:t>Thư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lần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lượt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là</a:t>
            </a:r>
            <a:r>
              <a:rPr lang="en-US" altLang="en-US" sz="3200" dirty="0">
                <a:solidFill>
                  <a:srgbClr val="0000FF"/>
                </a:solidFill>
              </a:rPr>
              <a:t>: 18,48 </a:t>
            </a:r>
            <a:r>
              <a:rPr lang="en-US" altLang="en-US" sz="3200" dirty="0" err="1">
                <a:solidFill>
                  <a:srgbClr val="0000FF"/>
                </a:solidFill>
              </a:rPr>
              <a:t>giây</a:t>
            </a:r>
            <a:r>
              <a:rPr lang="en-US" altLang="en-US" sz="3200" dirty="0">
                <a:solidFill>
                  <a:srgbClr val="0000FF"/>
                </a:solidFill>
              </a:rPr>
              <a:t>; 18,40 </a:t>
            </a:r>
            <a:r>
              <a:rPr lang="en-US" altLang="en-US" sz="3200" dirty="0" err="1">
                <a:solidFill>
                  <a:srgbClr val="0000FF"/>
                </a:solidFill>
              </a:rPr>
              <a:t>giây</a:t>
            </a:r>
            <a:r>
              <a:rPr lang="en-US" altLang="en-US" sz="3200" dirty="0">
                <a:solidFill>
                  <a:srgbClr val="0000FF"/>
                </a:solidFill>
              </a:rPr>
              <a:t>; 18,58 </a:t>
            </a:r>
            <a:r>
              <a:rPr lang="en-US" altLang="en-US" sz="3200" dirty="0" err="1">
                <a:solidFill>
                  <a:srgbClr val="0000FF"/>
                </a:solidFill>
              </a:rPr>
              <a:t>giây</a:t>
            </a:r>
            <a:r>
              <a:rPr lang="en-US" altLang="en-US" sz="3200" dirty="0">
                <a:solidFill>
                  <a:srgbClr val="0000FF"/>
                </a:solidFill>
              </a:rPr>
              <a:t>. Em </a:t>
            </a:r>
            <a:r>
              <a:rPr lang="en-US" altLang="en-US" sz="3200" dirty="0" err="1">
                <a:solidFill>
                  <a:srgbClr val="0000FF"/>
                </a:solidFill>
              </a:rPr>
              <a:t>hãy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cho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biết</a:t>
            </a:r>
            <a:r>
              <a:rPr lang="en-US" altLang="en-US" sz="3200" dirty="0">
                <a:solidFill>
                  <a:srgbClr val="0000FF"/>
                </a:solidFill>
              </a:rPr>
              <a:t> ai </a:t>
            </a:r>
            <a:r>
              <a:rPr lang="en-US" altLang="en-US" sz="3200" dirty="0" err="1">
                <a:solidFill>
                  <a:srgbClr val="0000FF"/>
                </a:solidFill>
              </a:rPr>
              <a:t>là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người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về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đích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đầu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tiên</a:t>
            </a:r>
            <a:r>
              <a:rPr lang="en-US" altLang="en-US" sz="32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1F7C0C8F-8651-7059-1D9A-54AF4B22C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958" y="3429000"/>
            <a:ext cx="1162173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/>
              <a:t>- So </a:t>
            </a:r>
            <a:r>
              <a:rPr lang="en-US" altLang="en-US" sz="3200" b="1" dirty="0" err="1"/>
              <a:t>sánh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và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sắp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xếp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các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số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theo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thứ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tự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từ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lớn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đến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bé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là</a:t>
            </a:r>
            <a:r>
              <a:rPr lang="en-US" altLang="en-US" sz="3200" b="1" dirty="0"/>
              <a:t>: </a:t>
            </a:r>
            <a:r>
              <a:rPr lang="en-US" altLang="en-US" sz="3200" b="1" dirty="0">
                <a:solidFill>
                  <a:srgbClr val="FF0000"/>
                </a:solidFill>
              </a:rPr>
              <a:t>18,58 </a:t>
            </a:r>
            <a:r>
              <a:rPr lang="en-US" altLang="en-US" sz="3200" b="1" dirty="0" err="1">
                <a:solidFill>
                  <a:srgbClr val="FF0000"/>
                </a:solidFill>
              </a:rPr>
              <a:t>giây</a:t>
            </a:r>
            <a:r>
              <a:rPr lang="en-US" altLang="en-US" sz="3200" b="1" dirty="0">
                <a:solidFill>
                  <a:srgbClr val="FF0000"/>
                </a:solidFill>
              </a:rPr>
              <a:t>; 18,48 </a:t>
            </a:r>
            <a:r>
              <a:rPr lang="en-US" altLang="en-US" sz="3200" b="1" dirty="0" err="1">
                <a:solidFill>
                  <a:srgbClr val="FF0000"/>
                </a:solidFill>
              </a:rPr>
              <a:t>giây</a:t>
            </a:r>
            <a:r>
              <a:rPr lang="en-US" altLang="en-US" sz="3200" b="1" dirty="0">
                <a:solidFill>
                  <a:srgbClr val="FF0000"/>
                </a:solidFill>
              </a:rPr>
              <a:t>; 18,40 </a:t>
            </a:r>
            <a:r>
              <a:rPr lang="en-US" altLang="en-US" sz="3200" b="1" dirty="0" err="1">
                <a:solidFill>
                  <a:srgbClr val="FF0000"/>
                </a:solidFill>
              </a:rPr>
              <a:t>giây</a:t>
            </a:r>
            <a:endParaRPr lang="en-US" altLang="en-US" sz="3200" b="1" dirty="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/>
              <a:t>- </a:t>
            </a:r>
            <a:r>
              <a:rPr lang="en-US" altLang="en-US" sz="3200" b="1" dirty="0" err="1"/>
              <a:t>Vậy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nên</a:t>
            </a:r>
            <a:r>
              <a:rPr lang="en-US" altLang="en-US" sz="3200" b="1" dirty="0"/>
              <a:t>: </a:t>
            </a:r>
            <a:r>
              <a:rPr lang="en-US" altLang="en-US" sz="3200" b="1" dirty="0" err="1">
                <a:solidFill>
                  <a:srgbClr val="FF0000"/>
                </a:solidFill>
              </a:rPr>
              <a:t>Thư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là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người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về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đích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đầu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tiên</a:t>
            </a:r>
            <a:r>
              <a:rPr lang="en-US" altLang="en-US" sz="32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6587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9E321311-BB4A-B913-6702-C7F84CC11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35B84F10-59F9-FA36-1E63-769F4CA31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465" y="324465"/>
            <a:ext cx="11592232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478725529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309</Words>
  <Application>Microsoft Office PowerPoint</Application>
  <PresentationFormat>Widescreen</PresentationFormat>
  <Paragraphs>37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#9Slide05 Amplify</vt:lpstr>
      <vt:lpstr>Arial</vt:lpstr>
      <vt:lpstr>Calibri</vt:lpstr>
      <vt:lpstr>Calibri Light</vt:lpstr>
      <vt:lpstr>iCiel Soup of Justice</vt:lpstr>
      <vt:lpstr>Times New Roman</vt:lpstr>
      <vt:lpstr>Tw Cen MT</vt:lpstr>
      <vt:lpstr>Tw Cen MT Condensed</vt:lpstr>
      <vt:lpstr>UTM Edwardian</vt:lpstr>
      <vt:lpstr>Wingdings 3</vt:lpstr>
      <vt:lpstr>Office Theme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xuandan2013@gmail.com</dc:creator>
  <cp:lastModifiedBy>xuandan2013@gmail.com</cp:lastModifiedBy>
  <cp:revision>27</cp:revision>
  <dcterms:created xsi:type="dcterms:W3CDTF">2024-09-12T03:40:05Z</dcterms:created>
  <dcterms:modified xsi:type="dcterms:W3CDTF">2024-09-20T17:12:13Z</dcterms:modified>
</cp:coreProperties>
</file>