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5" r:id="rId2"/>
  </p:sldMasterIdLst>
  <p:sldIdLst>
    <p:sldId id="390" r:id="rId3"/>
    <p:sldId id="396" r:id="rId4"/>
    <p:sldId id="397" r:id="rId5"/>
    <p:sldId id="392" r:id="rId6"/>
    <p:sldId id="391" r:id="rId7"/>
    <p:sldId id="398" r:id="rId8"/>
    <p:sldId id="274" r:id="rId9"/>
    <p:sldId id="394" r:id="rId10"/>
    <p:sldId id="286" r:id="rId11"/>
    <p:sldId id="277" r:id="rId12"/>
    <p:sldId id="399" r:id="rId13"/>
    <p:sldId id="400" r:id="rId14"/>
    <p:sldId id="401" r:id="rId15"/>
    <p:sldId id="395" r:id="rId16"/>
    <p:sldId id="256" r:id="rId17"/>
    <p:sldId id="28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8800"/>
    <a:srgbClr val="FF3399"/>
    <a:srgbClr val="66FF99"/>
    <a:srgbClr val="8FCAFF"/>
    <a:srgbClr val="60A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7BFDE-C73F-731C-F969-36CC40F1C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9311F2-7955-3863-F458-2077AFCA32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59D6E2-F256-5860-B0A6-140123759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9D6A-6E6E-4B0B-BE0E-E95FD86F3D15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4498A-40C1-2B93-64AF-8023B23CB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5F861-B6B4-98C7-9CAD-C5C4C3DC9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71ED-DB03-4564-AF70-B700C49A2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819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CC4A3-2585-4D86-4C58-B7765D36B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E5D327-2B0C-55DF-ABA5-4B24CF1AC0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525D4A-58A9-250E-36D9-878045CE4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9D6A-6E6E-4B0B-BE0E-E95FD86F3D15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BF992-B853-6BD1-333E-851DC02A1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2638C-1DEE-A9BA-7132-93C6CAB2E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71ED-DB03-4564-AF70-B700C49A2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01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EE95C5-D69F-33BA-5D4A-D4EF55D54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7DF43A-84A3-3F52-9DB5-F8FC90917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21FCE-013B-EED2-8359-B96D498CA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9D6A-6E6E-4B0B-BE0E-E95FD86F3D15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61ADF-B45A-A6E5-C851-2321471D8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BB3FD-65F4-8A21-64BE-F8BA9091E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71ED-DB03-4564-AF70-B700C49A2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12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F5762ACA-144B-4BC5-9210-05C3BFCAA08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12231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EA5CA3-3D05-450D-AA2D-1E747B23132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667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pPr>
              <a:defRPr/>
            </a:pPr>
            <a:fld id="{A3C44BB9-0E29-4C29-ADDA-2FD77AE44A1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20803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52552-194F-4542-9EB6-AA6CEACF2A7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6577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94FBF-1F84-4579-AC58-516E3B74473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9486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EB84A7-0BA0-464D-9CD8-05B675344F7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19265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EE3987-492F-4856-8674-D63E0BB69F2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3841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DE1C546-1EE2-4296-AA64-87AC6075A27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63286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15024-50FC-F6E9-889A-F69D564ED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CEFE7-7403-623E-4E48-B7ABD34F3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2E811-1290-1583-557D-99A3FD04E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9D6A-6E6E-4B0B-BE0E-E95FD86F3D15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5D1D7-C02F-8EFE-FC7C-26CD8DF35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F36AD-B15B-62A7-4342-C79837F59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71ED-DB03-4564-AF70-B700C49A2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4967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33D450F-3A34-4E8A-8DFD-D3BF6D1D87A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395154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0D6018-A511-4955-9407-4F920DC6EE2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86307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FA5475-3C19-4634-A5B8-86CF13156AB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7417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21D71-DE55-C702-C363-015FE3462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101678-E01F-C08A-EEFE-AF18695B2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056BF-69BB-D591-F38D-5AAF39F12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9D6A-6E6E-4B0B-BE0E-E95FD86F3D15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93EEF-39F4-F268-C46A-49E0CB2F9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64681-65F4-F6A8-0D2F-89C5EEE09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71ED-DB03-4564-AF70-B700C49A2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728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2A02B-482D-419A-39E2-C60244F2F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4AFE6-0006-5DE9-1006-472D752148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584812-8BD7-9857-6EDB-DD92BFA118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242DD8-8341-270B-0DCD-3E94C4F08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9D6A-6E6E-4B0B-BE0E-E95FD86F3D15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46A805-39AC-E4F7-CC6B-E6311A56E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3682E-CD7D-EFDA-2AFA-4FD5E4989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71ED-DB03-4564-AF70-B700C49A2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93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6EB73-A28D-CC50-2A44-3C1F0C374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4442B5-323E-3174-8781-B15CCE8E7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AED4C4-D9FD-4153-04B8-77FFE4771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731573-866F-0E6A-5B24-CC468D6246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141100-1765-23AF-BE60-49300D9609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CFDBB3-4652-91EA-162A-E65CC81BD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9D6A-6E6E-4B0B-BE0E-E95FD86F3D15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1BAAF8-9FD5-C25D-255E-897B7BE7F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48E72F-2280-DCC1-B37A-5D58221CB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71ED-DB03-4564-AF70-B700C49A2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46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30FCA-CB34-C572-F631-4AE9D88D0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F08FAA-70C3-6A41-439D-6E04CB077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9D6A-6E6E-4B0B-BE0E-E95FD86F3D15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DFAB82-02DC-3C47-7641-AE480573C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46AAD6-85EA-C9F5-4577-A19B57ED6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71ED-DB03-4564-AF70-B700C49A2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59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7ABEC1-9DAD-D9A4-B92B-3B592C173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9D6A-6E6E-4B0B-BE0E-E95FD86F3D15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FD8F67-29B3-F81A-33DC-EF7177DE3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5257A-552F-4268-3879-A10CCE151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71ED-DB03-4564-AF70-B700C49A2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1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95A18-1EDF-9CF8-247F-1890335F4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29FF7-5C36-2A8B-96A7-1BBE03442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353B61-127D-5F8B-17FF-A7059F4EA7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4AAA1D-091A-393D-0754-0F4587ED2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9D6A-6E6E-4B0B-BE0E-E95FD86F3D15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226D42-E3D9-406C-B89B-E64281312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A3781D-EE4A-0572-85BB-C2D816F5F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71ED-DB03-4564-AF70-B700C49A2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656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A915D-3E30-3169-6F7E-87815FDFB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B4FB08-75BD-E03B-9B82-64F1ED89BB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C53B8-80DD-42E9-C3D4-0C07EF42C5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B7EB2C-BF9E-D9A4-EBAD-0C36EEF17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9D6A-6E6E-4B0B-BE0E-E95FD86F3D15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D36716-D218-3DDB-687A-C1B4636A2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C14C2A-6A01-B0E6-B78C-3F65222E2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771ED-DB03-4564-AF70-B700C49A2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046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11CCE1-84DA-77FC-CFF1-E3F58E8F6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7BA143-FF0A-B919-54DD-92F304869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D0099-33D9-BF11-FBAC-35CA22DF91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39D6A-6E6E-4B0B-BE0E-E95FD86F3D15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2AAAB-4676-B02B-BB73-EA9064098F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EFF5D-FD34-8B44-6DE8-32F982A82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771ED-DB03-4564-AF70-B700C49A2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91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8B39D6A-6E6E-4B0B-BE0E-E95FD86F3D15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3D771ED-DB03-4564-AF70-B700C49A2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0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id="{9E321311-BB4A-B913-6702-C7F84CC11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>
            <a:extLst>
              <a:ext uri="{FF2B5EF4-FFF2-40B4-BE49-F238E27FC236}">
                <a16:creationId xmlns:a16="http://schemas.microsoft.com/office/drawing/2014/main" id="{5A2BB662-6246-7F6B-9A91-B2B383777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>
            <a:extLst>
              <a:ext uri="{FF2B5EF4-FFF2-40B4-BE49-F238E27FC236}">
                <a16:creationId xmlns:a16="http://schemas.microsoft.com/office/drawing/2014/main" id="{D96F0010-D9DF-60E5-5569-1CF58F9E7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"/>
            <a:ext cx="2209800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>
            <a:extLst>
              <a:ext uri="{FF2B5EF4-FFF2-40B4-BE49-F238E27FC236}">
                <a16:creationId xmlns:a16="http://schemas.microsoft.com/office/drawing/2014/main" id="{C69B8380-113E-5CF0-3A01-F26072E05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15240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Nhóm 5">
            <a:extLst>
              <a:ext uri="{FF2B5EF4-FFF2-40B4-BE49-F238E27FC236}">
                <a16:creationId xmlns:a16="http://schemas.microsoft.com/office/drawing/2014/main" id="{C099D0C0-B301-7943-2EAD-DD26020A7CDC}"/>
              </a:ext>
            </a:extLst>
          </p:cNvPr>
          <p:cNvGrpSpPr/>
          <p:nvPr/>
        </p:nvGrpSpPr>
        <p:grpSpPr>
          <a:xfrm rot="986664">
            <a:off x="522044" y="118254"/>
            <a:ext cx="11375139" cy="6247867"/>
            <a:chOff x="2876479" y="2773788"/>
            <a:chExt cx="6688426" cy="2945881"/>
          </a:xfrm>
        </p:grpSpPr>
        <p:sp>
          <p:nvSpPr>
            <p:cNvPr id="3" name="TextBox 12">
              <a:extLst>
                <a:ext uri="{FF2B5EF4-FFF2-40B4-BE49-F238E27FC236}">
                  <a16:creationId xmlns:a16="http://schemas.microsoft.com/office/drawing/2014/main" id="{08096413-DD29-9BAB-D9AC-29CC89E5D8F2}"/>
                </a:ext>
              </a:extLst>
            </p:cNvPr>
            <p:cNvSpPr txBox="1"/>
            <p:nvPr/>
          </p:nvSpPr>
          <p:spPr>
            <a:xfrm rot="20527286">
              <a:off x="2876480" y="2773788"/>
              <a:ext cx="6688425" cy="2945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0" b="0" i="0" u="none" strike="noStrike" kern="1200" cap="none" spc="0" normalizeH="0" baseline="0" noProof="0">
                  <a:ln w="19050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Khởi động</a:t>
              </a:r>
              <a:endParaRPr kumimoji="0" lang="en-US" sz="20000" b="0" i="0" u="none" strike="noStrike" kern="1200" cap="none" spc="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sp>
          <p:nvSpPr>
            <p:cNvPr id="4" name="TextBox 12">
              <a:extLst>
                <a:ext uri="{FF2B5EF4-FFF2-40B4-BE49-F238E27FC236}">
                  <a16:creationId xmlns:a16="http://schemas.microsoft.com/office/drawing/2014/main" id="{CD5B3F9B-3CFC-AFC3-B019-7DE96D02C2C7}"/>
                </a:ext>
              </a:extLst>
            </p:cNvPr>
            <p:cNvSpPr txBox="1"/>
            <p:nvPr/>
          </p:nvSpPr>
          <p:spPr>
            <a:xfrm rot="20527286">
              <a:off x="2876479" y="2773789"/>
              <a:ext cx="6688425" cy="2945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0" b="0" i="0" u="none" strike="noStrike" kern="1200" cap="none" spc="0" normalizeH="0" baseline="0" noProof="0" dirty="0">
                  <a:ln w="0"/>
                  <a:solidFill>
                    <a:srgbClr val="C00000"/>
                  </a:solidFill>
                  <a:effectLst/>
                  <a:uLnTx/>
                  <a:uFillTx/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Khởi động</a:t>
              </a:r>
              <a:endParaRPr kumimoji="0" lang="en-US" sz="20000" b="0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/>
                <a:uLnTx/>
                <a:uFillTx/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587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">
            <a:extLst>
              <a:ext uri="{FF2B5EF4-FFF2-40B4-BE49-F238E27FC236}">
                <a16:creationId xmlns:a16="http://schemas.microsoft.com/office/drawing/2014/main" id="{C98F2B17-DC80-F3E9-6571-0C1C8182F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888" y="441774"/>
            <a:ext cx="11690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FF"/>
                </a:solidFill>
              </a:rPr>
              <a:t>2. a) </a:t>
            </a:r>
            <a:r>
              <a:rPr lang="en-US" altLang="en-US" sz="2400" b="1" dirty="0" err="1">
                <a:solidFill>
                  <a:srgbClr val="0000FF"/>
                </a:solidFill>
              </a:rPr>
              <a:t>Viết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một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thập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phân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bằng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với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mỗi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thập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phân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cho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dưới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đây</a:t>
            </a:r>
            <a:r>
              <a:rPr lang="en-US" altLang="en-US" sz="2400" b="1" dirty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A2F8AE6-F744-3560-5722-B51524C8ADBD}"/>
              </a:ext>
            </a:extLst>
          </p:cNvPr>
          <p:cNvSpPr/>
          <p:nvPr/>
        </p:nvSpPr>
        <p:spPr>
          <a:xfrm>
            <a:off x="1415845" y="1160053"/>
            <a:ext cx="1818967" cy="708075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0,3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385172C-35EA-FFA0-3E07-9BD34A242ADB}"/>
              </a:ext>
            </a:extLst>
          </p:cNvPr>
          <p:cNvSpPr/>
          <p:nvPr/>
        </p:nvSpPr>
        <p:spPr>
          <a:xfrm>
            <a:off x="6096000" y="1141719"/>
            <a:ext cx="1917290" cy="708074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0,70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1F6A3F4-ACE0-491F-AA02-02898CAA9027}"/>
              </a:ext>
            </a:extLst>
          </p:cNvPr>
          <p:cNvSpPr/>
          <p:nvPr/>
        </p:nvSpPr>
        <p:spPr>
          <a:xfrm>
            <a:off x="1415845" y="2291777"/>
            <a:ext cx="1818967" cy="638236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0,060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AFDED28-EE2A-6D41-C90E-E629974C9D0D}"/>
              </a:ext>
            </a:extLst>
          </p:cNvPr>
          <p:cNvSpPr/>
          <p:nvPr/>
        </p:nvSpPr>
        <p:spPr>
          <a:xfrm>
            <a:off x="6095999" y="2283909"/>
            <a:ext cx="1917290" cy="708074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7,2</a:t>
            </a: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70E20CBA-9640-E20E-2D6E-88734DA4F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106" y="3284464"/>
            <a:ext cx="1147077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FF"/>
                </a:solidFill>
              </a:rPr>
              <a:t>2. b) </a:t>
            </a:r>
            <a:r>
              <a:rPr lang="en-US" altLang="en-US" sz="2400" b="1" dirty="0" err="1">
                <a:solidFill>
                  <a:srgbClr val="0000FF"/>
                </a:solidFill>
              </a:rPr>
              <a:t>Viết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hai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thập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phân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bằng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với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mỗi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thập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phân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cho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dưới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đây</a:t>
            </a:r>
            <a:r>
              <a:rPr lang="en-US" altLang="en-US" sz="2400" b="1" dirty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507C52E-59E3-89D9-DF88-EF690BEBD82E}"/>
              </a:ext>
            </a:extLst>
          </p:cNvPr>
          <p:cNvSpPr/>
          <p:nvPr/>
        </p:nvSpPr>
        <p:spPr>
          <a:xfrm>
            <a:off x="1229037" y="4163492"/>
            <a:ext cx="1868124" cy="755031"/>
          </a:xfrm>
          <a:prstGeom prst="ellipse">
            <a:avLst/>
          </a:prstGeom>
          <a:solidFill>
            <a:srgbClr val="C888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0,200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D534C12-DA3D-C753-D87C-1B40891E1859}"/>
              </a:ext>
            </a:extLst>
          </p:cNvPr>
          <p:cNvSpPr/>
          <p:nvPr/>
        </p:nvSpPr>
        <p:spPr>
          <a:xfrm>
            <a:off x="6145165" y="4230818"/>
            <a:ext cx="1868124" cy="755030"/>
          </a:xfrm>
          <a:prstGeom prst="ellipse">
            <a:avLst/>
          </a:prstGeom>
          <a:solidFill>
            <a:srgbClr val="C888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0,9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1769D36-34DA-D54E-B60D-5ACE09B966BF}"/>
              </a:ext>
            </a:extLst>
          </p:cNvPr>
          <p:cNvSpPr/>
          <p:nvPr/>
        </p:nvSpPr>
        <p:spPr>
          <a:xfrm>
            <a:off x="1179870" y="5387378"/>
            <a:ext cx="1917289" cy="735311"/>
          </a:xfrm>
          <a:prstGeom prst="ellipse">
            <a:avLst/>
          </a:prstGeom>
          <a:solidFill>
            <a:srgbClr val="C888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6,10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F73A8E7-788C-3BCE-3505-02DDA769D27B}"/>
              </a:ext>
            </a:extLst>
          </p:cNvPr>
          <p:cNvSpPr/>
          <p:nvPr/>
        </p:nvSpPr>
        <p:spPr>
          <a:xfrm>
            <a:off x="6095999" y="5366915"/>
            <a:ext cx="1917290" cy="735311"/>
          </a:xfrm>
          <a:prstGeom prst="ellipse">
            <a:avLst/>
          </a:prstGeom>
          <a:solidFill>
            <a:srgbClr val="C888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0,080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B1764AB2-6608-DFD2-0DD0-6394CD0E5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4812" y="1235543"/>
            <a:ext cx="25563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FF"/>
                </a:solidFill>
              </a:rPr>
              <a:t>  </a:t>
            </a:r>
            <a:r>
              <a:rPr lang="en-US" altLang="en-US" sz="3200" b="1" dirty="0">
                <a:solidFill>
                  <a:srgbClr val="0000FF"/>
                </a:solidFill>
              </a:rPr>
              <a:t>= 0,30</a:t>
            </a: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id="{A2AB7755-2A7A-CC4F-2E7A-9FF931FFC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3120" y="1172360"/>
            <a:ext cx="25563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FF"/>
                </a:solidFill>
              </a:rPr>
              <a:t>  </a:t>
            </a:r>
            <a:r>
              <a:rPr lang="en-US" altLang="en-US" sz="3200" b="1" dirty="0">
                <a:solidFill>
                  <a:srgbClr val="0000FF"/>
                </a:solidFill>
              </a:rPr>
              <a:t>= 0,7</a:t>
            </a:r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id="{7F982D7A-17DD-6376-37CE-4A18CECE6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8552" y="2345558"/>
            <a:ext cx="25563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FF"/>
                </a:solidFill>
              </a:rPr>
              <a:t>  </a:t>
            </a:r>
            <a:r>
              <a:rPr lang="en-US" altLang="en-US" sz="3200" b="1" dirty="0">
                <a:solidFill>
                  <a:srgbClr val="0000FF"/>
                </a:solidFill>
              </a:rPr>
              <a:t>= 0,06</a:t>
            </a:r>
          </a:p>
        </p:txBody>
      </p:sp>
      <p:sp>
        <p:nvSpPr>
          <p:cNvPr id="17" name="Text Box 12">
            <a:extLst>
              <a:ext uri="{FF2B5EF4-FFF2-40B4-BE49-F238E27FC236}">
                <a16:creationId xmlns:a16="http://schemas.microsoft.com/office/drawing/2014/main" id="{299BA84B-C7BA-925F-FA56-5A24DEE5A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3120" y="2319775"/>
            <a:ext cx="25563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FF"/>
                </a:solidFill>
              </a:rPr>
              <a:t>  </a:t>
            </a:r>
            <a:r>
              <a:rPr lang="en-US" altLang="en-US" sz="3200" b="1" dirty="0">
                <a:solidFill>
                  <a:srgbClr val="0000FF"/>
                </a:solidFill>
              </a:rPr>
              <a:t>= 7,20</a:t>
            </a:r>
          </a:p>
        </p:txBody>
      </p:sp>
      <p:sp>
        <p:nvSpPr>
          <p:cNvPr id="29" name="Text Box 12">
            <a:extLst>
              <a:ext uri="{FF2B5EF4-FFF2-40B4-BE49-F238E27FC236}">
                <a16:creationId xmlns:a16="http://schemas.microsoft.com/office/drawing/2014/main" id="{706ED2C1-2C62-309C-6E1C-1EE117029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4422" y="4230818"/>
            <a:ext cx="27382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FF"/>
                </a:solidFill>
              </a:rPr>
              <a:t>  </a:t>
            </a:r>
            <a:r>
              <a:rPr lang="en-US" altLang="en-US" sz="3200" b="1" dirty="0">
                <a:solidFill>
                  <a:srgbClr val="0000FF"/>
                </a:solidFill>
              </a:rPr>
              <a:t>= 0,20 = 0,2</a:t>
            </a:r>
          </a:p>
        </p:txBody>
      </p:sp>
      <p:sp>
        <p:nvSpPr>
          <p:cNvPr id="30" name="Text Box 12">
            <a:extLst>
              <a:ext uri="{FF2B5EF4-FFF2-40B4-BE49-F238E27FC236}">
                <a16:creationId xmlns:a16="http://schemas.microsoft.com/office/drawing/2014/main" id="{C406D161-1810-0574-1490-688499B36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0214" y="4277585"/>
            <a:ext cx="316107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FF"/>
                </a:solidFill>
              </a:rPr>
              <a:t>  </a:t>
            </a:r>
            <a:r>
              <a:rPr lang="en-US" altLang="en-US" sz="3200" b="1" dirty="0">
                <a:solidFill>
                  <a:srgbClr val="0000FF"/>
                </a:solidFill>
              </a:rPr>
              <a:t>= 0,90 = 0,900</a:t>
            </a:r>
          </a:p>
        </p:txBody>
      </p:sp>
      <p:sp>
        <p:nvSpPr>
          <p:cNvPr id="31" name="Text Box 12">
            <a:extLst>
              <a:ext uri="{FF2B5EF4-FFF2-40B4-BE49-F238E27FC236}">
                <a16:creationId xmlns:a16="http://schemas.microsoft.com/office/drawing/2014/main" id="{22C07BFE-E735-35C2-CE02-57A36C3EF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4923" y="5470639"/>
            <a:ext cx="316107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FF"/>
                </a:solidFill>
              </a:rPr>
              <a:t>  </a:t>
            </a:r>
            <a:r>
              <a:rPr lang="en-US" altLang="en-US" sz="3200" b="1" dirty="0">
                <a:solidFill>
                  <a:srgbClr val="0000FF"/>
                </a:solidFill>
              </a:rPr>
              <a:t>= 6,1 = 6,100</a:t>
            </a:r>
          </a:p>
        </p:txBody>
      </p:sp>
      <p:sp>
        <p:nvSpPr>
          <p:cNvPr id="32" name="Text Box 12">
            <a:extLst>
              <a:ext uri="{FF2B5EF4-FFF2-40B4-BE49-F238E27FC236}">
                <a16:creationId xmlns:a16="http://schemas.microsoft.com/office/drawing/2014/main" id="{DDDAD5DC-8F83-41F9-CC4A-3BD0B96F7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3289" y="5442182"/>
            <a:ext cx="351011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FF"/>
                </a:solidFill>
              </a:rPr>
              <a:t>  </a:t>
            </a:r>
            <a:r>
              <a:rPr lang="en-US" altLang="en-US" sz="3200" b="1" dirty="0">
                <a:solidFill>
                  <a:srgbClr val="0000FF"/>
                </a:solidFill>
              </a:rPr>
              <a:t>= 0,08 = 0,0800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/>
      <p:bldP spid="17" grpId="0"/>
      <p:bldP spid="29" grpId="0"/>
      <p:bldP spid="30" grpId="0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48080-D9A8-FA6D-E863-2AF5DE14E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361" y="278801"/>
            <a:ext cx="10058400" cy="137160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5A918899-A1BB-8FB7-0E1A-7E4E392B520B}"/>
              </a:ext>
            </a:extLst>
          </p:cNvPr>
          <p:cNvSpPr/>
          <p:nvPr/>
        </p:nvSpPr>
        <p:spPr>
          <a:xfrm>
            <a:off x="845574" y="1619486"/>
            <a:ext cx="4689987" cy="1574580"/>
          </a:xfrm>
          <a:prstGeom prst="cloud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a) 12,40 = 12,4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DEB368EB-FDE4-B6E0-D6E3-7881F2881B62}"/>
              </a:ext>
            </a:extLst>
          </p:cNvPr>
          <p:cNvSpPr/>
          <p:nvPr/>
        </p:nvSpPr>
        <p:spPr>
          <a:xfrm>
            <a:off x="6435212" y="1476918"/>
            <a:ext cx="4689987" cy="1574580"/>
          </a:xfrm>
          <a:prstGeom prst="cloud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b) 25 = 25,0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89D5E8EF-3DFF-7A78-6F65-8DAE14108859}"/>
              </a:ext>
            </a:extLst>
          </p:cNvPr>
          <p:cNvSpPr/>
          <p:nvPr/>
        </p:nvSpPr>
        <p:spPr>
          <a:xfrm>
            <a:off x="1066801" y="4097215"/>
            <a:ext cx="4689987" cy="1574580"/>
          </a:xfrm>
          <a:prstGeom prst="cloud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c) 1,03 = 1,30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5EE622D7-2B70-2C5F-FEB5-789092B54C98}"/>
              </a:ext>
            </a:extLst>
          </p:cNvPr>
          <p:cNvSpPr/>
          <p:nvPr/>
        </p:nvSpPr>
        <p:spPr>
          <a:xfrm>
            <a:off x="6435213" y="3993977"/>
            <a:ext cx="4689987" cy="1574580"/>
          </a:xfrm>
          <a:prstGeom prst="cloud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a) 1,500 = 1,50</a:t>
            </a:r>
          </a:p>
        </p:txBody>
      </p:sp>
    </p:spTree>
    <p:extLst>
      <p:ext uri="{BB962C8B-B14F-4D97-AF65-F5344CB8AC3E}">
        <p14:creationId xmlns:p14="http://schemas.microsoft.com/office/powerpoint/2010/main" val="354786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CDFAF1-D0C9-7B16-4CEE-6850259D4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22" y="260555"/>
            <a:ext cx="11690555" cy="634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847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2C7E1-BD31-1C29-E621-1E7CB08D1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335" y="337794"/>
            <a:ext cx="10058400" cy="13716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Hoa, Linh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AD3882-53DD-957A-CDAB-F06E4AAB58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2335" y="1886810"/>
                <a:ext cx="10058400" cy="3931920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sát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tô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màu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50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50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50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:10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:10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 :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 0,5</a:t>
                </a:r>
              </a:p>
              <a:p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 0,5</a:t>
                </a:r>
              </a:p>
              <a:p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Hoa, Linh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Đan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nói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AD3882-53DD-957A-CDAB-F06E4AAB58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2335" y="1886810"/>
                <a:ext cx="10058400" cy="3931920"/>
              </a:xfrm>
              <a:blipFill>
                <a:blip r:embed="rId2"/>
                <a:stretch>
                  <a:fillRect l="-1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890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id="{9E321311-BB4A-B913-6702-C7F84CC11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35B84F10-59F9-FA36-1E63-769F4CA31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465" y="324465"/>
            <a:ext cx="11592232" cy="186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2478725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66CC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434F0CCB-A39B-1792-114C-F88135F7848E}"/>
              </a:ext>
            </a:extLst>
          </p:cNvPr>
          <p:cNvSpPr txBox="1">
            <a:spLocks/>
          </p:cNvSpPr>
          <p:nvPr/>
        </p:nvSpPr>
        <p:spPr>
          <a:xfrm>
            <a:off x="3560506" y="701587"/>
            <a:ext cx="5070987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80" name="Text Box 12">
            <a:extLst>
              <a:ext uri="{FF2B5EF4-FFF2-40B4-BE49-F238E27FC236}">
                <a16:creationId xmlns:a16="http://schemas.microsoft.com/office/drawing/2014/main" id="{4B5DA1F7-D875-847F-B89C-43DD59ED9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670" y="2735240"/>
            <a:ext cx="934064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FF"/>
                </a:solidFill>
              </a:rPr>
              <a:t>5. </a:t>
            </a:r>
            <a:r>
              <a:rPr lang="en-US" altLang="en-US" sz="3200" b="1" dirty="0" err="1">
                <a:solidFill>
                  <a:srgbClr val="0000FF"/>
                </a:solidFill>
              </a:rPr>
              <a:t>Lân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nói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rằng</a:t>
            </a:r>
            <a:r>
              <a:rPr lang="en-US" altLang="en-US" sz="3200" b="1" dirty="0">
                <a:solidFill>
                  <a:srgbClr val="0000FF"/>
                </a:solidFill>
              </a:rPr>
              <a:t>: “0,80 </a:t>
            </a:r>
            <a:r>
              <a:rPr lang="en-US" altLang="en-US" sz="3200" b="1" dirty="0" err="1">
                <a:solidFill>
                  <a:srgbClr val="0000FF"/>
                </a:solidFill>
              </a:rPr>
              <a:t>lớn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hơn</a:t>
            </a:r>
            <a:r>
              <a:rPr lang="en-US" altLang="en-US" sz="3200" b="1" dirty="0">
                <a:solidFill>
                  <a:srgbClr val="0000FF"/>
                </a:solidFill>
              </a:rPr>
              <a:t> 0,8 </a:t>
            </a:r>
            <a:r>
              <a:rPr lang="en-US" altLang="en-US" sz="3200" b="1" dirty="0" err="1">
                <a:solidFill>
                  <a:srgbClr val="0000FF"/>
                </a:solidFill>
              </a:rPr>
              <a:t>vì</a:t>
            </a:r>
            <a:r>
              <a:rPr lang="en-US" altLang="en-US" sz="3200" b="1" dirty="0">
                <a:solidFill>
                  <a:srgbClr val="0000FF"/>
                </a:solidFill>
              </a:rPr>
              <a:t> 80 </a:t>
            </a:r>
            <a:r>
              <a:rPr lang="en-US" altLang="en-US" sz="3200" b="1" dirty="0" err="1">
                <a:solidFill>
                  <a:srgbClr val="0000FF"/>
                </a:solidFill>
              </a:rPr>
              <a:t>lớn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hơn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FF"/>
                </a:solidFill>
              </a:rPr>
              <a:t>    8”. Em </a:t>
            </a:r>
            <a:r>
              <a:rPr lang="en-US" altLang="en-US" sz="3200" b="1" dirty="0" err="1">
                <a:solidFill>
                  <a:srgbClr val="0000FF"/>
                </a:solidFill>
              </a:rPr>
              <a:t>có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đồng</a:t>
            </a:r>
            <a:r>
              <a:rPr lang="en-US" altLang="en-US" sz="3200" b="1" dirty="0">
                <a:solidFill>
                  <a:srgbClr val="0000FF"/>
                </a:solidFill>
              </a:rPr>
              <a:t> ý </a:t>
            </a:r>
            <a:r>
              <a:rPr lang="en-US" altLang="en-US" sz="3200" b="1" dirty="0" err="1">
                <a:solidFill>
                  <a:srgbClr val="0000FF"/>
                </a:solidFill>
              </a:rPr>
              <a:t>với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Lân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không</a:t>
            </a:r>
            <a:r>
              <a:rPr lang="en-US" altLang="en-US" sz="3200" b="1" dirty="0">
                <a:solidFill>
                  <a:srgbClr val="0000FF"/>
                </a:solidFill>
              </a:rPr>
              <a:t>? </a:t>
            </a:r>
            <a:r>
              <a:rPr lang="en-US" altLang="en-US" sz="3200" b="1" dirty="0" err="1">
                <a:solidFill>
                  <a:srgbClr val="0000FF"/>
                </a:solidFill>
              </a:rPr>
              <a:t>Tại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sao</a:t>
            </a:r>
            <a:r>
              <a:rPr lang="en-US" altLang="en-US" sz="3200" b="1" dirty="0">
                <a:solidFill>
                  <a:srgbClr val="0000FF"/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>
            <a:extLst>
              <a:ext uri="{FF2B5EF4-FFF2-40B4-BE49-F238E27FC236}">
                <a16:creationId xmlns:a16="http://schemas.microsoft.com/office/drawing/2014/main" id="{B1159444-E60D-374C-CEAB-B20863B163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WordArt 13">
            <a:extLst>
              <a:ext uri="{FF2B5EF4-FFF2-40B4-BE49-F238E27FC236}">
                <a16:creationId xmlns:a16="http://schemas.microsoft.com/office/drawing/2014/main" id="{886C10E5-1600-3526-6C17-F2A2A5F750D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54069" y="1860447"/>
            <a:ext cx="6998111" cy="2847976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6392D3-CF87-30CB-D527-0B99E0FB6C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57" y="213433"/>
            <a:ext cx="11703086" cy="6374180"/>
          </a:xfrm>
          <a:prstGeom prst="rect">
            <a:avLst/>
          </a:prstGeom>
        </p:spPr>
      </p:pic>
      <p:sp>
        <p:nvSpPr>
          <p:cNvPr id="6" name="AutoShape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84F3A38-E39D-7B99-8C6D-113120298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56" y="6115665"/>
            <a:ext cx="11703086" cy="742336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FF"/>
                </a:solidFill>
              </a:rPr>
              <a:t>Hai </a:t>
            </a:r>
            <a:r>
              <a:rPr lang="en-US" altLang="en-US" sz="2800" b="1" dirty="0" err="1">
                <a:solidFill>
                  <a:srgbClr val="0000FF"/>
                </a:solidFill>
              </a:rPr>
              <a:t>bạn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trong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tranh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đang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nói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về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điều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gì</a:t>
            </a:r>
            <a:r>
              <a:rPr lang="en-US" altLang="en-US" sz="2800" b="1" dirty="0">
                <a:solidFill>
                  <a:srgbClr val="0000FF"/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Callout 31">
                <a:extLst>
                  <a:ext uri="{FF2B5EF4-FFF2-40B4-BE49-F238E27FC236}">
                    <a16:creationId xmlns:a16="http://schemas.microsoft.com/office/drawing/2014/main" id="{1B865D69-F5E3-31EF-5C19-AA7DE67E366C}"/>
                  </a:ext>
                </a:extLst>
              </p:cNvPr>
              <p:cNvSpPr/>
              <p:nvPr/>
            </p:nvSpPr>
            <p:spPr>
              <a:xfrm>
                <a:off x="159780" y="270387"/>
                <a:ext cx="5936220" cy="1905000"/>
              </a:xfrm>
              <a:prstGeom prst="wedgeEllipseCallout">
                <a:avLst>
                  <a:gd name="adj1" fmla="val 419"/>
                  <a:gd name="adj2" fmla="val 79594"/>
                </a:avLst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800" b="1" dirty="0">
                    <a:solidFill>
                      <a:srgbClr val="0000CC"/>
                    </a:solidFill>
                    <a:latin typeface="Arial"/>
                  </a:rPr>
                  <a:t>Phần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Arial"/>
                  </a:rPr>
                  <a:t>tô</a:t>
                </a:r>
                <a:r>
                  <a:rPr lang="en-US" sz="2800" b="1" dirty="0">
                    <a:solidFill>
                      <a:srgbClr val="0000CC"/>
                    </a:solidFill>
                    <a:latin typeface="Arial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Arial"/>
                  </a:rPr>
                  <a:t>màu</a:t>
                </a:r>
                <a:r>
                  <a:rPr lang="en-US" sz="2800" b="1" dirty="0">
                    <a:solidFill>
                      <a:srgbClr val="0000CC"/>
                    </a:solidFill>
                    <a:latin typeface="Arial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Arial"/>
                  </a:rPr>
                  <a:t>trong</a:t>
                </a:r>
                <a:r>
                  <a:rPr lang="en-US" sz="2800" b="1" dirty="0">
                    <a:solidFill>
                      <a:srgbClr val="0000CC"/>
                    </a:solidFill>
                    <a:latin typeface="Arial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Arial"/>
                  </a:rPr>
                  <a:t>hình</a:t>
                </a:r>
                <a:r>
                  <a:rPr lang="en-US" sz="2800" b="1" dirty="0">
                    <a:solidFill>
                      <a:srgbClr val="0000CC"/>
                    </a:solidFill>
                    <a:latin typeface="Arial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Arial"/>
                  </a:rPr>
                  <a:t>của</a:t>
                </a:r>
                <a:r>
                  <a:rPr lang="en-US" sz="2800" b="1" dirty="0">
                    <a:solidFill>
                      <a:srgbClr val="0000CC"/>
                    </a:solidFill>
                    <a:latin typeface="Arial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Arial"/>
                  </a:rPr>
                  <a:t>tớ</a:t>
                </a:r>
                <a:r>
                  <a:rPr lang="en-US" sz="2800" b="1" dirty="0">
                    <a:solidFill>
                      <a:srgbClr val="0000CC"/>
                    </a:solidFill>
                    <a:latin typeface="Arial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Arial"/>
                  </a:rPr>
                  <a:t>là</a:t>
                </a:r>
                <a:r>
                  <a:rPr lang="en-US" sz="2800" b="1" dirty="0">
                    <a:solidFill>
                      <a:srgbClr val="0000CC"/>
                    </a:solidFill>
                    <a:latin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00CC"/>
                    </a:solidFill>
                    <a:latin typeface="Arial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Arial"/>
                  </a:rPr>
                  <a:t>và</a:t>
                </a:r>
                <a:r>
                  <a:rPr lang="en-US" sz="2800" b="1" dirty="0">
                    <a:solidFill>
                      <a:srgbClr val="0000CC"/>
                    </a:solidFill>
                    <a:latin typeface="Arial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Arial"/>
                  </a:rPr>
                  <a:t>bằng</a:t>
                </a:r>
                <a:r>
                  <a:rPr lang="en-US" sz="2800" b="1" dirty="0">
                    <a:solidFill>
                      <a:srgbClr val="0000CC"/>
                    </a:solidFill>
                    <a:latin typeface="Arial"/>
                  </a:rPr>
                  <a:t> 0,5</a:t>
                </a:r>
              </a:p>
            </p:txBody>
          </p:sp>
        </mc:Choice>
        <mc:Fallback xmlns="">
          <p:sp>
            <p:nvSpPr>
              <p:cNvPr id="7" name="Oval Callout 31">
                <a:extLst>
                  <a:ext uri="{FF2B5EF4-FFF2-40B4-BE49-F238E27FC236}">
                    <a16:creationId xmlns:a16="http://schemas.microsoft.com/office/drawing/2014/main" id="{1B865D69-F5E3-31EF-5C19-AA7DE67E36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80" y="270387"/>
                <a:ext cx="5936220" cy="1905000"/>
              </a:xfrm>
              <a:prstGeom prst="wedgeEllipseCallout">
                <a:avLst>
                  <a:gd name="adj1" fmla="val 419"/>
                  <a:gd name="adj2" fmla="val 79594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loud Callout 30">
                <a:extLst>
                  <a:ext uri="{FF2B5EF4-FFF2-40B4-BE49-F238E27FC236}">
                    <a16:creationId xmlns:a16="http://schemas.microsoft.com/office/drawing/2014/main" id="{FB2B34D0-AE63-B6B4-C91A-D2C1E7FF2984}"/>
                  </a:ext>
                </a:extLst>
              </p:cNvPr>
              <p:cNvSpPr/>
              <p:nvPr/>
            </p:nvSpPr>
            <p:spPr>
              <a:xfrm>
                <a:off x="6095999" y="270387"/>
                <a:ext cx="5851543" cy="1905000"/>
              </a:xfrm>
              <a:prstGeom prst="cloudCallout">
                <a:avLst>
                  <a:gd name="adj1" fmla="val 8685"/>
                  <a:gd name="adj2" fmla="val 8032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800" b="1" dirty="0">
                    <a:solidFill>
                      <a:srgbClr val="FFFF66"/>
                    </a:solidFill>
                    <a:latin typeface="Arial"/>
                  </a:rPr>
                  <a:t>Còn </a:t>
                </a:r>
                <a:r>
                  <a:rPr lang="en-US" sz="2800" b="1" dirty="0" err="1">
                    <a:solidFill>
                      <a:srgbClr val="FFFF66"/>
                    </a:solidFill>
                    <a:latin typeface="Arial"/>
                  </a:rPr>
                  <a:t>phần</a:t>
                </a:r>
                <a:r>
                  <a:rPr lang="en-US" sz="2800" b="1" dirty="0">
                    <a:solidFill>
                      <a:srgbClr val="FFFF66"/>
                    </a:solidFill>
                    <a:latin typeface="Arial"/>
                  </a:rPr>
                  <a:t> </a:t>
                </a:r>
                <a:r>
                  <a:rPr lang="en-US" sz="2800" b="1" dirty="0" err="1">
                    <a:solidFill>
                      <a:srgbClr val="FFFF66"/>
                    </a:solidFill>
                    <a:latin typeface="Arial"/>
                  </a:rPr>
                  <a:t>tô</a:t>
                </a:r>
                <a:r>
                  <a:rPr lang="en-US" sz="2800" b="1" dirty="0">
                    <a:solidFill>
                      <a:srgbClr val="FFFF66"/>
                    </a:solidFill>
                    <a:latin typeface="Arial"/>
                  </a:rPr>
                  <a:t> </a:t>
                </a:r>
                <a:r>
                  <a:rPr lang="en-US" sz="2800" b="1" dirty="0" err="1">
                    <a:solidFill>
                      <a:srgbClr val="FFFF66"/>
                    </a:solidFill>
                    <a:latin typeface="Arial"/>
                  </a:rPr>
                  <a:t>màu</a:t>
                </a:r>
                <a:r>
                  <a:rPr lang="en-US" sz="2800" b="1" dirty="0">
                    <a:solidFill>
                      <a:srgbClr val="FFFF66"/>
                    </a:solidFill>
                    <a:latin typeface="Arial"/>
                  </a:rPr>
                  <a:t> </a:t>
                </a:r>
                <a:r>
                  <a:rPr lang="en-US" sz="2800" b="1" dirty="0" err="1">
                    <a:solidFill>
                      <a:srgbClr val="FFFF66"/>
                    </a:solidFill>
                    <a:latin typeface="Arial"/>
                  </a:rPr>
                  <a:t>trong</a:t>
                </a:r>
                <a:r>
                  <a:rPr lang="en-US" sz="2800" b="1" dirty="0">
                    <a:solidFill>
                      <a:srgbClr val="FFFF66"/>
                    </a:solidFill>
                    <a:latin typeface="Arial"/>
                  </a:rPr>
                  <a:t> </a:t>
                </a:r>
                <a:r>
                  <a:rPr lang="en-US" sz="2800" b="1" dirty="0" err="1">
                    <a:solidFill>
                      <a:srgbClr val="FFFF66"/>
                    </a:solidFill>
                    <a:latin typeface="Arial"/>
                  </a:rPr>
                  <a:t>hình</a:t>
                </a:r>
                <a:r>
                  <a:rPr lang="en-US" sz="2800" b="1" dirty="0">
                    <a:solidFill>
                      <a:srgbClr val="FFFF66"/>
                    </a:solidFill>
                    <a:latin typeface="Arial"/>
                  </a:rPr>
                  <a:t> </a:t>
                </a:r>
                <a:r>
                  <a:rPr lang="en-US" sz="2800" b="1" dirty="0" err="1">
                    <a:solidFill>
                      <a:srgbClr val="FFFF66"/>
                    </a:solidFill>
                    <a:latin typeface="Arial"/>
                  </a:rPr>
                  <a:t>của</a:t>
                </a:r>
                <a:r>
                  <a:rPr lang="en-US" sz="2800" b="1" dirty="0">
                    <a:solidFill>
                      <a:srgbClr val="FFFF66"/>
                    </a:solidFill>
                    <a:latin typeface="Arial"/>
                  </a:rPr>
                  <a:t> </a:t>
                </a:r>
                <a:r>
                  <a:rPr lang="en-US" sz="2800" b="1" dirty="0" err="1">
                    <a:solidFill>
                      <a:srgbClr val="FFFF66"/>
                    </a:solidFill>
                    <a:latin typeface="Arial"/>
                  </a:rPr>
                  <a:t>mình</a:t>
                </a:r>
                <a:r>
                  <a:rPr lang="en-US" sz="2800" b="1" dirty="0">
                    <a:solidFill>
                      <a:srgbClr val="FFFF66"/>
                    </a:solidFill>
                    <a:latin typeface="Arial"/>
                  </a:rPr>
                  <a:t> </a:t>
                </a:r>
                <a:r>
                  <a:rPr lang="en-US" sz="2800" b="1" dirty="0" err="1">
                    <a:solidFill>
                      <a:srgbClr val="FFFF66"/>
                    </a:solidFill>
                    <a:latin typeface="Arial"/>
                  </a:rPr>
                  <a:t>là</a:t>
                </a:r>
                <a:r>
                  <a:rPr lang="en-US" sz="2800" b="1" dirty="0">
                    <a:solidFill>
                      <a:srgbClr val="FFFF66"/>
                    </a:solidFill>
                    <a:latin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50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FF66"/>
                    </a:solidFill>
                    <a:latin typeface="Arial"/>
                  </a:rPr>
                  <a:t> </a:t>
                </a:r>
                <a:r>
                  <a:rPr lang="en-US" sz="2800" b="1" dirty="0" err="1">
                    <a:solidFill>
                      <a:srgbClr val="FFFF66"/>
                    </a:solidFill>
                    <a:latin typeface="Arial"/>
                  </a:rPr>
                  <a:t>và</a:t>
                </a:r>
                <a:r>
                  <a:rPr lang="en-US" sz="2800" b="1" dirty="0">
                    <a:solidFill>
                      <a:srgbClr val="FFFF66"/>
                    </a:solidFill>
                    <a:latin typeface="Arial"/>
                  </a:rPr>
                  <a:t> </a:t>
                </a:r>
                <a:r>
                  <a:rPr lang="en-US" sz="2800" b="1" dirty="0" err="1">
                    <a:solidFill>
                      <a:srgbClr val="FFFF66"/>
                    </a:solidFill>
                    <a:latin typeface="Arial"/>
                  </a:rPr>
                  <a:t>bằng</a:t>
                </a:r>
                <a:r>
                  <a:rPr lang="en-US" sz="2800" b="1" dirty="0">
                    <a:solidFill>
                      <a:srgbClr val="FFFF66"/>
                    </a:solidFill>
                    <a:latin typeface="Arial"/>
                  </a:rPr>
                  <a:t> 0,50</a:t>
                </a:r>
              </a:p>
            </p:txBody>
          </p:sp>
        </mc:Choice>
        <mc:Fallback xmlns="">
          <p:sp>
            <p:nvSpPr>
              <p:cNvPr id="8" name="Cloud Callout 30">
                <a:extLst>
                  <a:ext uri="{FF2B5EF4-FFF2-40B4-BE49-F238E27FC236}">
                    <a16:creationId xmlns:a16="http://schemas.microsoft.com/office/drawing/2014/main" id="{FB2B34D0-AE63-B6B4-C91A-D2C1E7FF29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270387"/>
                <a:ext cx="5851543" cy="1905000"/>
              </a:xfrm>
              <a:prstGeom prst="cloudCallout">
                <a:avLst>
                  <a:gd name="adj1" fmla="val 8685"/>
                  <a:gd name="adj2" fmla="val 80329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241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5E26D-6681-DA92-A389-B0DF26A9F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2" y="249304"/>
            <a:ext cx="11729884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Voi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B14E5F-6A8E-4698-D39E-14E2A0EDF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87" y="1520758"/>
            <a:ext cx="10117394" cy="47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53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id="{9E321311-BB4A-B913-6702-C7F84CC11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2A4A817-F479-931F-9FD7-88EDAE861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722" y="61445"/>
            <a:ext cx="1887692" cy="104403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CBC9983-3B76-C784-A04B-86A152E8DB7B}"/>
              </a:ext>
            </a:extLst>
          </p:cNvPr>
          <p:cNvSpPr/>
          <p:nvPr/>
        </p:nvSpPr>
        <p:spPr>
          <a:xfrm>
            <a:off x="4434032" y="1415266"/>
            <a:ext cx="2930330" cy="65805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err="1">
                <a:solidFill>
                  <a:schemeClr val="tx2">
                    <a:lumMod val="75000"/>
                  </a:schemeClr>
                </a:solidFill>
                <a:latin typeface="#9Slide05 Amplify" panose="02000000000000000000" pitchFamily="2" charset="-93"/>
              </a:rPr>
              <a:t>Bài</a:t>
            </a:r>
            <a:r>
              <a:rPr lang="en-GB" sz="4800" dirty="0">
                <a:solidFill>
                  <a:schemeClr val="tx2">
                    <a:lumMod val="75000"/>
                  </a:schemeClr>
                </a:solidFill>
                <a:latin typeface="#9Slide05 Amplify" panose="02000000000000000000" pitchFamily="2" charset="-93"/>
              </a:rPr>
              <a:t> 17</a:t>
            </a:r>
            <a:endParaRPr lang="vi-VN" sz="4800" dirty="0">
              <a:solidFill>
                <a:schemeClr val="tx2">
                  <a:lumMod val="75000"/>
                </a:schemeClr>
              </a:solidFill>
              <a:latin typeface="#9Slide05 Amplify" panose="02000000000000000000" pitchFamily="2" charset="-93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FD2431B-DDCF-5340-E057-34C4439C182E}"/>
              </a:ext>
            </a:extLst>
          </p:cNvPr>
          <p:cNvGrpSpPr/>
          <p:nvPr/>
        </p:nvGrpSpPr>
        <p:grpSpPr>
          <a:xfrm>
            <a:off x="851006" y="2472923"/>
            <a:ext cx="10672537" cy="1015664"/>
            <a:chOff x="366548" y="2044510"/>
            <a:chExt cx="10672537" cy="101566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2B57ACC-36DA-5C7F-9527-C2F1638D73BD}"/>
                </a:ext>
              </a:extLst>
            </p:cNvPr>
            <p:cNvSpPr txBox="1"/>
            <p:nvPr/>
          </p:nvSpPr>
          <p:spPr>
            <a:xfrm>
              <a:off x="366548" y="2044511"/>
              <a:ext cx="1067253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6000" dirty="0">
                  <a:ln w="317500">
                    <a:solidFill>
                      <a:schemeClr val="bg1"/>
                    </a:solidFill>
                  </a:ln>
                  <a:effectLst>
                    <a:outerShdw dist="38100" dir="2700000" algn="tl" rotWithShape="0">
                      <a:prstClr val="black"/>
                    </a:outerShdw>
                  </a:effectLst>
                  <a:latin typeface="iCiel Soup of Justice" pitchFamily="2" charset="-93"/>
                </a:rPr>
                <a:t>SỐ THẬP PHÂN BẰNG NHAU</a:t>
              </a:r>
              <a:endParaRPr lang="vi-VN" sz="6000" dirty="0">
                <a:ln w="317500">
                  <a:solidFill>
                    <a:schemeClr val="bg1"/>
                  </a:solidFill>
                </a:ln>
                <a:effectLst>
                  <a:outerShdw dist="38100" dir="2700000" algn="tl" rotWithShape="0">
                    <a:prstClr val="black"/>
                  </a:outerShdw>
                </a:effectLst>
                <a:latin typeface="iCiel Soup of Justice" pitchFamily="2" charset="-93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FADF1C3-2C3B-3DBE-E217-6A6C0C924EF6}"/>
                </a:ext>
              </a:extLst>
            </p:cNvPr>
            <p:cNvSpPr txBox="1"/>
            <p:nvPr/>
          </p:nvSpPr>
          <p:spPr>
            <a:xfrm>
              <a:off x="366548" y="2044510"/>
              <a:ext cx="1058757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6000" dirty="0">
                  <a:gradFill>
                    <a:gsLst>
                      <a:gs pos="0">
                        <a:srgbClr val="FFC000"/>
                      </a:gs>
                      <a:gs pos="74000">
                        <a:srgbClr val="00B050"/>
                      </a:gs>
                      <a:gs pos="98000">
                        <a:srgbClr val="FF0000"/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latin typeface="iCiel Soup of Justice" pitchFamily="2" charset="-93"/>
                </a:rPr>
                <a:t>SỐ THẬP PHÂN </a:t>
              </a:r>
              <a:r>
                <a:rPr lang="en-GB" sz="6000" dirty="0" err="1">
                  <a:gradFill>
                    <a:gsLst>
                      <a:gs pos="0">
                        <a:srgbClr val="FFC000"/>
                      </a:gs>
                      <a:gs pos="74000">
                        <a:srgbClr val="00B050"/>
                      </a:gs>
                      <a:gs pos="98000">
                        <a:srgbClr val="FF0000"/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latin typeface="iCiel Soup of Justice" pitchFamily="2" charset="-93"/>
                </a:rPr>
                <a:t>bẰNG</a:t>
              </a:r>
              <a:r>
                <a:rPr lang="en-GB" sz="6000" dirty="0">
                  <a:gradFill>
                    <a:gsLst>
                      <a:gs pos="0">
                        <a:srgbClr val="FFC000"/>
                      </a:gs>
                      <a:gs pos="74000">
                        <a:srgbClr val="00B050"/>
                      </a:gs>
                      <a:gs pos="98000">
                        <a:srgbClr val="FF0000"/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latin typeface="iCiel Soup of Justice" pitchFamily="2" charset="-93"/>
                </a:rPr>
                <a:t> NHAU</a:t>
              </a:r>
              <a:endParaRPr lang="vi-VN" sz="6000" dirty="0">
                <a:gradFill>
                  <a:gsLst>
                    <a:gs pos="0">
                      <a:srgbClr val="FFC000"/>
                    </a:gs>
                    <a:gs pos="74000">
                      <a:srgbClr val="00B050"/>
                    </a:gs>
                    <a:gs pos="98000">
                      <a:srgbClr val="FF0000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iCiel Soup of Justice" pitchFamily="2" charset="-93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383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id="{9E321311-BB4A-B913-6702-C7F84CC11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35B84F10-59F9-FA36-1E63-769F4CA31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465" y="324465"/>
            <a:ext cx="11592232" cy="36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500" b="1" dirty="0">
                <a:solidFill>
                  <a:srgbClr val="0000FF"/>
                </a:solidFill>
              </a:rPr>
              <a:t>HÌNH THÀNH KIẾN THỨC MỚI</a:t>
            </a:r>
          </a:p>
        </p:txBody>
      </p:sp>
    </p:spTree>
    <p:extLst>
      <p:ext uri="{BB962C8B-B14F-4D97-AF65-F5344CB8AC3E}">
        <p14:creationId xmlns:p14="http://schemas.microsoft.com/office/powerpoint/2010/main" val="3763148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E10E4EA-1489-9C37-2A19-564E736FD7B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31058" y="721252"/>
                <a:ext cx="11729884" cy="13716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Voi,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chúng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50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nhé.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E10E4EA-1489-9C37-2A19-564E736FD7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31058" y="721252"/>
                <a:ext cx="11729884" cy="1371600"/>
              </a:xfrm>
              <a:blipFill>
                <a:blip r:embed="rId2"/>
                <a:stretch>
                  <a:fillRect l="-2079" t="-20000" b="-16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0C319F-4D5C-D38F-EA52-36C931C0E5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19863" y="2427584"/>
                <a:ext cx="8952271" cy="2655693"/>
              </a:xfrm>
              <a:solidFill>
                <a:srgbClr val="8FCAFF"/>
              </a:solidFill>
            </p:spPr>
            <p:txBody>
              <a:bodyPr>
                <a:normAutofit/>
              </a:bodyPr>
              <a:lstStyle/>
              <a:p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5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50</m:t>
                        </m:r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5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50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:10</m:t>
                        </m:r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:10</m:t>
                        </m:r>
                      </m:den>
                    </m:f>
                  </m:oMath>
                </a14:m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5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0,5 </a:t>
                </a:r>
                <a:r>
                  <a:rPr 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cũng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0,50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0C319F-4D5C-D38F-EA52-36C931C0E5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19863" y="2427584"/>
                <a:ext cx="8952271" cy="2655693"/>
              </a:xfrm>
              <a:blipFill>
                <a:blip r:embed="rId3"/>
                <a:stretch>
                  <a:fillRect l="-3338" t="-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Box 14">
            <a:extLst>
              <a:ext uri="{FF2B5EF4-FFF2-40B4-BE49-F238E27FC236}">
                <a16:creationId xmlns:a16="http://schemas.microsoft.com/office/drawing/2014/main" id="{62644C37-9C68-0508-2872-659EE2ECE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798" y="5516332"/>
            <a:ext cx="10820400" cy="70788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0,5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0,50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72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6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4">
            <a:extLst>
              <a:ext uri="{FF2B5EF4-FFF2-40B4-BE49-F238E27FC236}">
                <a16:creationId xmlns:a16="http://schemas.microsoft.com/office/drawing/2014/main" id="{27D2BFE9-C11A-A018-562D-42231A404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806" y="249713"/>
            <a:ext cx="243838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E6354AE6-217F-A295-F7F7-9A056CA8B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802" y="1824745"/>
            <a:ext cx="105917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0,5 = 0,50 = 0,500 = 0,5000</a:t>
            </a: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08431E24-C54A-86CB-CB33-11C2F048E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219" y="771201"/>
            <a:ext cx="1096047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92BBF0C8-3DAA-E89C-0CA8-CDCDAE58A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801" y="2354699"/>
            <a:ext cx="1099489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ở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822427FB-3223-0BE0-B187-43EBC92D7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800" y="3924359"/>
            <a:ext cx="1050328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0,9000 = 0,900 = 0,90 = 0,9</a:t>
            </a: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C3DF758E-08DD-5C94-4DEB-3AB2C5E3C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801" y="4509134"/>
            <a:ext cx="1099489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</a:p>
        </p:txBody>
      </p:sp>
      <p:sp>
        <p:nvSpPr>
          <p:cNvPr id="4" name="Text Box 14">
            <a:extLst>
              <a:ext uri="{FF2B5EF4-FFF2-40B4-BE49-F238E27FC236}">
                <a16:creationId xmlns:a16="http://schemas.microsoft.com/office/drawing/2014/main" id="{269924EE-8C5B-B10A-4C84-BEB05D34A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918" y="5659753"/>
            <a:ext cx="1050328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68 = 68,0 = 68,00 = 68,000</a:t>
            </a:r>
          </a:p>
        </p:txBody>
      </p:sp>
    </p:spTree>
  </p:cSld>
  <p:clrMapOvr>
    <a:masterClrMapping/>
  </p:clrMapOvr>
  <p:transition>
    <p:sndAc>
      <p:stSnd>
        <p:snd r:embed="rId2" name="Star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5" grpId="0"/>
      <p:bldP spid="18" grpId="0"/>
      <p:bldP spid="19" grpId="0"/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id="{9E321311-BB4A-B913-6702-C7F84CC11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35B84F10-59F9-FA36-1E63-769F4CA31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465" y="324465"/>
            <a:ext cx="11592232" cy="36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500" b="1" dirty="0">
                <a:solidFill>
                  <a:srgbClr val="0000FF"/>
                </a:solidFill>
              </a:rPr>
              <a:t>THỰC HÀNH, LUYỆN TẬP</a:t>
            </a:r>
          </a:p>
        </p:txBody>
      </p:sp>
    </p:spTree>
    <p:extLst>
      <p:ext uri="{BB962C8B-B14F-4D97-AF65-F5344CB8AC3E}">
        <p14:creationId xmlns:p14="http://schemas.microsoft.com/office/powerpoint/2010/main" val="286033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Text Box 12">
            <a:extLst>
              <a:ext uri="{FF2B5EF4-FFF2-40B4-BE49-F238E27FC236}">
                <a16:creationId xmlns:a16="http://schemas.microsoft.com/office/drawing/2014/main" id="{43BA073A-11DC-2B24-3BA4-8AC7BD114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117" y="425026"/>
            <a:ext cx="1172988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FF"/>
                </a:solidFill>
              </a:rPr>
              <a:t>1. </a:t>
            </a:r>
            <a:r>
              <a:rPr lang="en-US" altLang="en-US" sz="3200" b="1" dirty="0" err="1">
                <a:solidFill>
                  <a:srgbClr val="0000FF"/>
                </a:solidFill>
              </a:rPr>
              <a:t>Chọn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ra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hai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số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thập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phân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bằng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nhau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trong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số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các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số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thập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phân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đã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cho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dưới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đây</a:t>
            </a:r>
            <a:r>
              <a:rPr lang="en-US" altLang="en-US" sz="3200" b="1" dirty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2" name="Text Box 12">
            <a:extLst>
              <a:ext uri="{FF2B5EF4-FFF2-40B4-BE49-F238E27FC236}">
                <a16:creationId xmlns:a16="http://schemas.microsoft.com/office/drawing/2014/main" id="{033DDA66-1914-7F2B-2CDC-60F0AF996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556" y="801687"/>
            <a:ext cx="81607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 b="1" dirty="0">
              <a:solidFill>
                <a:srgbClr val="0000FF"/>
              </a:solidFill>
            </a:endParaRPr>
          </a:p>
        </p:txBody>
      </p:sp>
      <p:sp>
        <p:nvSpPr>
          <p:cNvPr id="19" name="Text Box 12">
            <a:extLst>
              <a:ext uri="{FF2B5EF4-FFF2-40B4-BE49-F238E27FC236}">
                <a16:creationId xmlns:a16="http://schemas.microsoft.com/office/drawing/2014/main" id="{D3D76C95-B412-81ED-291D-6AFC775B3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759" y="2166235"/>
            <a:ext cx="8160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/>
              <a:t>a) 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2FA9CC0-84F2-E8F0-8CAB-202577BD7277}"/>
              </a:ext>
            </a:extLst>
          </p:cNvPr>
          <p:cNvSpPr/>
          <p:nvPr/>
        </p:nvSpPr>
        <p:spPr>
          <a:xfrm>
            <a:off x="1430595" y="2166235"/>
            <a:ext cx="1759973" cy="64892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3,001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412B3AE-D997-9DA4-5832-458310D39EE1}"/>
              </a:ext>
            </a:extLst>
          </p:cNvPr>
          <p:cNvSpPr/>
          <p:nvPr/>
        </p:nvSpPr>
        <p:spPr>
          <a:xfrm>
            <a:off x="3809183" y="2133939"/>
            <a:ext cx="1759973" cy="64892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3,010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FFB6A7C-684F-89B0-3671-5E8315BE816F}"/>
              </a:ext>
            </a:extLst>
          </p:cNvPr>
          <p:cNvSpPr/>
          <p:nvPr/>
        </p:nvSpPr>
        <p:spPr>
          <a:xfrm>
            <a:off x="6255366" y="2098222"/>
            <a:ext cx="1759973" cy="64892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3,100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3389E96-E04C-AEC2-3FB1-9AA12B58ADF6}"/>
              </a:ext>
            </a:extLst>
          </p:cNvPr>
          <p:cNvSpPr/>
          <p:nvPr/>
        </p:nvSpPr>
        <p:spPr>
          <a:xfrm>
            <a:off x="8701549" y="2098221"/>
            <a:ext cx="1759973" cy="64892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3,1</a:t>
            </a:r>
          </a:p>
        </p:txBody>
      </p:sp>
      <p:sp>
        <p:nvSpPr>
          <p:cNvPr id="24" name="Text Box 12">
            <a:extLst>
              <a:ext uri="{FF2B5EF4-FFF2-40B4-BE49-F238E27FC236}">
                <a16:creationId xmlns:a16="http://schemas.microsoft.com/office/drawing/2014/main" id="{F3DA9FA4-A87A-1C80-2560-C99BE06AB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759" y="4254909"/>
            <a:ext cx="8160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/>
              <a:t>b) 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FB64DC0-A893-FBAC-D2A1-76FB06FCA84A}"/>
              </a:ext>
            </a:extLst>
          </p:cNvPr>
          <p:cNvSpPr/>
          <p:nvPr/>
        </p:nvSpPr>
        <p:spPr>
          <a:xfrm>
            <a:off x="1430595" y="4143146"/>
            <a:ext cx="1759973" cy="648929"/>
          </a:xfrm>
          <a:prstGeom prst="ellipse">
            <a:avLst/>
          </a:prstGeom>
          <a:solidFill>
            <a:srgbClr val="66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6,8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131FE98-4DD0-A585-CDC1-E17A0853E092}"/>
              </a:ext>
            </a:extLst>
          </p:cNvPr>
          <p:cNvSpPr/>
          <p:nvPr/>
        </p:nvSpPr>
        <p:spPr>
          <a:xfrm>
            <a:off x="3809183" y="4110850"/>
            <a:ext cx="1759973" cy="648929"/>
          </a:xfrm>
          <a:prstGeom prst="ellipse">
            <a:avLst/>
          </a:prstGeom>
          <a:solidFill>
            <a:srgbClr val="66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6,080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5F1B04C-A54C-4678-F07A-99895EA6A538}"/>
              </a:ext>
            </a:extLst>
          </p:cNvPr>
          <p:cNvSpPr/>
          <p:nvPr/>
        </p:nvSpPr>
        <p:spPr>
          <a:xfrm>
            <a:off x="6255366" y="4075133"/>
            <a:ext cx="1759973" cy="648929"/>
          </a:xfrm>
          <a:prstGeom prst="ellipse">
            <a:avLst/>
          </a:prstGeom>
          <a:solidFill>
            <a:srgbClr val="66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6,880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0F9DD34-5E5D-31ED-FC78-5675723DF927}"/>
              </a:ext>
            </a:extLst>
          </p:cNvPr>
          <p:cNvSpPr/>
          <p:nvPr/>
        </p:nvSpPr>
        <p:spPr>
          <a:xfrm>
            <a:off x="8701549" y="4075132"/>
            <a:ext cx="1759973" cy="648929"/>
          </a:xfrm>
          <a:prstGeom prst="ellipse">
            <a:avLst/>
          </a:prstGeom>
          <a:solidFill>
            <a:srgbClr val="66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6,08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5" grpId="0" animBg="1"/>
      <p:bldP spid="27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498</Words>
  <Application>Microsoft Office PowerPoint</Application>
  <PresentationFormat>Widescreen</PresentationFormat>
  <Paragraphs>67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#9Slide05 Amplify</vt:lpstr>
      <vt:lpstr>Arial</vt:lpstr>
      <vt:lpstr>Calibri</vt:lpstr>
      <vt:lpstr>Calibri Light</vt:lpstr>
      <vt:lpstr>Cambria Math</vt:lpstr>
      <vt:lpstr>Century Gothic</vt:lpstr>
      <vt:lpstr>Garamond</vt:lpstr>
      <vt:lpstr>iCiel Soup of Justice</vt:lpstr>
      <vt:lpstr>Times New Roman</vt:lpstr>
      <vt:lpstr>UTM Edwardian</vt:lpstr>
      <vt:lpstr>Office Theme</vt:lpstr>
      <vt:lpstr>Savon</vt:lpstr>
      <vt:lpstr>PowerPoint Presentation</vt:lpstr>
      <vt:lpstr>PowerPoint Presentation</vt:lpstr>
      <vt:lpstr>Sau khi hai bạn nói chuyện thì bạn Voi đã nói gì?</vt:lpstr>
      <vt:lpstr>PowerPoint Presentation</vt:lpstr>
      <vt:lpstr>PowerPoint Presentation</vt:lpstr>
      <vt:lpstr>Theo lời của bạn Voi, chúng ta cùng so sánh hai phân số 5/10 và 50/100 nhé.</vt:lpstr>
      <vt:lpstr>PowerPoint Presentation</vt:lpstr>
      <vt:lpstr>PowerPoint Presentation</vt:lpstr>
      <vt:lpstr>PowerPoint Presentation</vt:lpstr>
      <vt:lpstr>PowerPoint Presentation</vt:lpstr>
      <vt:lpstr>3. Chỉ ra các câu đúng:</vt:lpstr>
      <vt:lpstr>PowerPoint Presentation</vt:lpstr>
      <vt:lpstr>4. Các bạn Hoa, Linh và Đan nói đúng.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xuandan2013@gmail.com</dc:creator>
  <cp:lastModifiedBy>xuandan2013@gmail.com</cp:lastModifiedBy>
  <cp:revision>27</cp:revision>
  <dcterms:created xsi:type="dcterms:W3CDTF">2024-09-12T03:40:05Z</dcterms:created>
  <dcterms:modified xsi:type="dcterms:W3CDTF">2024-09-20T17:14:46Z</dcterms:modified>
</cp:coreProperties>
</file>