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7" r:id="rId3"/>
  </p:sldMasterIdLst>
  <p:sldIdLst>
    <p:sldId id="390" r:id="rId4"/>
    <p:sldId id="382" r:id="rId5"/>
    <p:sldId id="383" r:id="rId6"/>
    <p:sldId id="393" r:id="rId7"/>
    <p:sldId id="385" r:id="rId8"/>
    <p:sldId id="386" r:id="rId9"/>
    <p:sldId id="387" r:id="rId10"/>
    <p:sldId id="388" r:id="rId11"/>
    <p:sldId id="389" r:id="rId12"/>
    <p:sldId id="392" r:id="rId13"/>
    <p:sldId id="391" r:id="rId14"/>
    <p:sldId id="274" r:id="rId15"/>
    <p:sldId id="281" r:id="rId16"/>
    <p:sldId id="275" r:id="rId17"/>
    <p:sldId id="394" r:id="rId18"/>
    <p:sldId id="286" r:id="rId19"/>
    <p:sldId id="277" r:id="rId20"/>
    <p:sldId id="395" r:id="rId21"/>
    <p:sldId id="256" r:id="rId22"/>
    <p:sldId id="28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CAFF"/>
    <a:srgbClr val="60A500"/>
    <a:srgbClr val="C88800"/>
    <a:srgbClr val="FF3399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29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7BFDE-C73F-731C-F969-36CC40F1C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9311F2-7955-3863-F458-2077AFCA32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59D6E2-F256-5860-B0A6-140123759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9D6A-6E6E-4B0B-BE0E-E95FD86F3D15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4498A-40C1-2B93-64AF-8023B23CB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5F861-B6B4-98C7-9CAD-C5C4C3DC9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71ED-DB03-4564-AF70-B700C49A2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819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CC4A3-2585-4D86-4C58-B7765D36B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E5D327-2B0C-55DF-ABA5-4B24CF1AC0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525D4A-58A9-250E-36D9-878045CE4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9D6A-6E6E-4B0B-BE0E-E95FD86F3D15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BF992-B853-6BD1-333E-851DC02A1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2638C-1DEE-A9BA-7132-93C6CAB2E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71ED-DB03-4564-AF70-B700C49A2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01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EE95C5-D69F-33BA-5D4A-D4EF55D54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7DF43A-84A3-3F52-9DB5-F8FC90917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21FCE-013B-EED2-8359-B96D498CA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9D6A-6E6E-4B0B-BE0E-E95FD86F3D15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61ADF-B45A-A6E5-C851-2321471D8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BB3FD-65F4-8A21-64BE-F8BA9091E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71ED-DB03-4564-AF70-B700C49A2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12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F4292-E9F8-DC4F-47C6-1DE0A280D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600CE0-FC4C-B159-3AA0-70F277B2C6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E6F1FC-AA5E-F965-5E6A-AFA9A2FBC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D3B5B9-9FDB-D7B2-A833-54F542F08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7C878-A56C-B220-B464-70D6DECD8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9AF6A4-F7BD-4D61-92E7-035AAE000A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2996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BA4BC-4A16-B190-FBE4-254DD6AA6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9B7C2-1CD7-096D-0124-372047D39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FE15D4-5F01-62C6-083C-B638551A8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46D4CB-5DF8-10B3-84BC-FDDC762D6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20BAF-267A-B8A8-8876-CDACF0891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47187-DF15-4F94-A872-3E169E940A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7098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0E671-6402-6EB1-B166-BF7C076DB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8FB194-4048-F26B-C685-26793ECE5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36E36-2EE9-713B-0945-B3D4DBE24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5E915-F1FE-0483-81C1-87C5134A3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7146B-A81C-C1D4-9125-28F03BCE6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CB4C82-BA21-426F-8174-6CE7D382A7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7850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5D562-CB8D-3029-31FC-1737EAB46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AA7EF-5E9B-58AC-41AA-A567C551DA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DCE02D-DD34-5952-B274-7285BF7DC6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0A4AC1-700B-A906-1B2F-2531787D9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F65B14-E05D-1F23-5243-F59478A8A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6718CA-C150-A0DD-6DFB-72D15E7BD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D2EA1-2B3C-4177-833C-6BC9F6FD11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53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94C53-8C03-0008-9381-A1AE9ECCA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E2EC6F-656B-8DEB-77B3-5B5BFE92B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CE6CD-61DB-6871-19E8-738BC2D3D6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DF590C-764E-BA9E-CDFA-A14EF6C1E6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902F43-D823-BFB0-A9B1-6FE5568F56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1BC345-6712-B93B-32D3-21FC74423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5F112E-1CA4-E797-6166-A8FF56FAD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886E50-3E97-2080-0DFB-10363B26E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524C4-3726-4CC2-8BD7-34BA6EAC38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7358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57910-9E7D-BB4F-B9B6-E3383D8AF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423B3B-78A2-D9B7-DE41-C9DBEF404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8CAD6A-0EC8-CA8F-3F67-9FF5B8618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799251-29EA-51B3-C344-DBCD0AFA0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80D23-FDF2-446C-86E5-8F9B6A5822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2788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962DEC-8718-22D0-A7BD-4DB3B471E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B79147-E4D6-A813-6F7C-DCD019581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1D04B-68EF-A567-8404-9C17C40CE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E2452-4360-4645-A347-B38D1E15B8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2383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D27DB-D1CF-193E-15B1-6667E56DB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B8F17-A263-81E7-3D40-E5C39A024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22F3DE-E9BB-6DF2-9512-86AE2BE6CB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625A7D-55EB-8C0C-77F3-11266EB9E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73D7B4-E81A-E58C-DE0A-8B45D8239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25A87-93FE-61EF-9444-688117E3C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734E3-192D-4D4F-A71C-03894F4309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7961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15024-50FC-F6E9-889A-F69D564ED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CEFE7-7403-623E-4E48-B7ABD34F3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2E811-1290-1583-557D-99A3FD04E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9D6A-6E6E-4B0B-BE0E-E95FD86F3D15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5D1D7-C02F-8EFE-FC7C-26CD8DF35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F36AD-B15B-62A7-4342-C79837F59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71ED-DB03-4564-AF70-B700C49A2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4967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5F2D6-80AD-3A41-4124-28B8F3434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D5923F-8943-1C21-2621-EE888CE95D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325788-F411-647A-ADD0-96568EB2B2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F90FE2-BFE1-DBCC-7CA1-E2080FD43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9A155D-7C5B-F056-F019-A52447A4F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02227F-C539-1A8A-4F64-F2A81AA98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79BF79-4B8C-49ED-9661-A5BD26EEB7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70267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4A957-A6ED-D7CF-F522-0D7CCA6A7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B65C6E-3899-FF69-472F-358669CBF6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F5B5A-3E55-B470-DBD3-28CAAB703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55115-308D-7585-EC0C-83B4C5CE4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A4E23D-1AC1-DBAB-7515-6907297C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2C102-9A73-4B0E-B88F-74BF94672A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47321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EC9101-C27C-7186-DFCB-B0741501A6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1BF97D-0CAE-B2A3-4129-D44B2AB3A7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9D06C-8DD3-FC94-75B3-EB976C815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18FEA-BF8B-7584-B30B-7E663A951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1C45A-E847-8872-DBA9-64DD2D198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BB912E-CB14-4A2D-891E-2C69988A1C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3809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A2D2A1-6C71-E385-D706-9F78238421B8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16CE90-A57C-B1C6-7A4D-13265927C6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8575A5-1755-BB6A-4FE2-B17CF01DB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DDBDD2-9975-13F3-A44F-13BEC6ABB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E66A9984-C8FF-4EDC-A3FF-1A2651B20F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69293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62ACA-144B-4BC5-9210-05C3BFCAA08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5721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EA5CA3-3D05-450D-AA2D-1E747B23132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32143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44BB9-0E29-4C29-ADDA-2FD77AE44A1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093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52552-194F-4542-9EB6-AA6CEACF2A7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659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94FBF-1F84-4579-AC58-516E3B74473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74274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EB84A7-0BA0-464D-9CD8-05B675344F7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7089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21D71-DE55-C702-C363-015FE3462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101678-E01F-C08A-EEFE-AF18695B2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056BF-69BB-D591-F38D-5AAF39F12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9D6A-6E6E-4B0B-BE0E-E95FD86F3D15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93EEF-39F4-F268-C46A-49E0CB2F9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64681-65F4-F6A8-0D2F-89C5EEE09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71ED-DB03-4564-AF70-B700C49A2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7281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EE3987-492F-4856-8674-D63E0BB69F2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08335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1C546-1EE2-4296-AA64-87AC6075A27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68591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3D450F-3A34-4E8A-8DFD-D3BF6D1D87A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9749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0D6018-A511-4955-9407-4F920DC6EE2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81254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FA5475-3C19-4634-A5B8-86CF13156AB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688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2A02B-482D-419A-39E2-C60244F2F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4AFE6-0006-5DE9-1006-472D752148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584812-8BD7-9857-6EDB-DD92BFA118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242DD8-8341-270B-0DCD-3E94C4F08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9D6A-6E6E-4B0B-BE0E-E95FD86F3D15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46A805-39AC-E4F7-CC6B-E6311A56E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3682E-CD7D-EFDA-2AFA-4FD5E4989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71ED-DB03-4564-AF70-B700C49A2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93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6EB73-A28D-CC50-2A44-3C1F0C374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4442B5-323E-3174-8781-B15CCE8E7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AED4C4-D9FD-4153-04B8-77FFE4771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731573-866F-0E6A-5B24-CC468D6246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141100-1765-23AF-BE60-49300D9609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CFDBB3-4652-91EA-162A-E65CC81BD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9D6A-6E6E-4B0B-BE0E-E95FD86F3D15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1BAAF8-9FD5-C25D-255E-897B7BE7F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48E72F-2280-DCC1-B37A-5D58221CB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71ED-DB03-4564-AF70-B700C49A2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46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30FCA-CB34-C572-F631-4AE9D88D0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F08FAA-70C3-6A41-439D-6E04CB077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9D6A-6E6E-4B0B-BE0E-E95FD86F3D15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DFAB82-02DC-3C47-7641-AE480573C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46AAD6-85EA-C9F5-4577-A19B57ED6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71ED-DB03-4564-AF70-B700C49A2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59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7ABEC1-9DAD-D9A4-B92B-3B592C173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9D6A-6E6E-4B0B-BE0E-E95FD86F3D15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FD8F67-29B3-F81A-33DC-EF7177DE3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5257A-552F-4268-3879-A10CCE151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71ED-DB03-4564-AF70-B700C49A2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1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95A18-1EDF-9CF8-247F-1890335F4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29FF7-5C36-2A8B-96A7-1BBE03442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353B61-127D-5F8B-17FF-A7059F4EA7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4AAA1D-091A-393D-0754-0F4587ED2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9D6A-6E6E-4B0B-BE0E-E95FD86F3D15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226D42-E3D9-406C-B89B-E64281312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A3781D-EE4A-0572-85BB-C2D816F5F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71ED-DB03-4564-AF70-B700C49A2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656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A915D-3E30-3169-6F7E-87815FDFB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B4FB08-75BD-E03B-9B82-64F1ED89BB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C53B8-80DD-42E9-C3D4-0C07EF42C5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B7EB2C-BF9E-D9A4-EBAD-0C36EEF17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9D6A-6E6E-4B0B-BE0E-E95FD86F3D15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D36716-D218-3DDB-687A-C1B4636A2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C14C2A-6A01-B0E6-B78C-3F65222E2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71ED-DB03-4564-AF70-B700C49A2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046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11CCE1-84DA-77FC-CFF1-E3F58E8F6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7BA143-FF0A-B919-54DD-92F304869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D0099-33D9-BF11-FBAC-35CA22DF91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39D6A-6E6E-4B0B-BE0E-E95FD86F3D15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2AAAB-4676-B02B-BB73-EA9064098F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EFF5D-FD34-8B44-6DE8-32F982A82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771ED-DB03-4564-AF70-B700C49A2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91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E3FFE8E-986C-0E6E-7FC5-EB3C9CC730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8665E8E-5990-2F04-F374-2DFED5365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B4F5C74-006A-6902-8296-FABB9C3FA22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44F2371-7621-44DC-A5B0-9D0D36A0472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F542383-204E-235B-98DE-031D467BECA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808F96F-BFD9-4F60-A552-5AFE490C22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2229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88B39D6A-6E6E-4B0B-BE0E-E95FD86F3D15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63D771ED-DB03-4564-AF70-B700C49A20C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750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7" Type="http://schemas.openxmlformats.org/officeDocument/2006/relationships/image" Target="../media/image33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5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slide" Target="slide8.xml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11" Type="http://schemas.openxmlformats.org/officeDocument/2006/relationships/slide" Target="slide6.xml"/><Relationship Id="rId5" Type="http://schemas.openxmlformats.org/officeDocument/2006/relationships/image" Target="../media/image16.png"/><Relationship Id="rId10" Type="http://schemas.openxmlformats.org/officeDocument/2006/relationships/slide" Target="slide5.xml"/><Relationship Id="rId4" Type="http://schemas.openxmlformats.org/officeDocument/2006/relationships/image" Target="../media/image17.png"/><Relationship Id="rId9" Type="http://schemas.openxmlformats.org/officeDocument/2006/relationships/image" Target="../media/image21.png"/><Relationship Id="rId14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4.png"/><Relationship Id="rId5" Type="http://schemas.openxmlformats.org/officeDocument/2006/relationships/slide" Target="slide4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5.png"/><Relationship Id="rId5" Type="http://schemas.openxmlformats.org/officeDocument/2006/relationships/slide" Target="slide4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60.png"/><Relationship Id="rId5" Type="http://schemas.openxmlformats.org/officeDocument/2006/relationships/image" Target="../media/image24.png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7.png"/><Relationship Id="rId5" Type="http://schemas.openxmlformats.org/officeDocument/2006/relationships/image" Target="../media/image24.png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id="{9E321311-BB4A-B913-6702-C7F84CC11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>
            <a:extLst>
              <a:ext uri="{FF2B5EF4-FFF2-40B4-BE49-F238E27FC236}">
                <a16:creationId xmlns:a16="http://schemas.microsoft.com/office/drawing/2014/main" id="{5A2BB662-6246-7F6B-9A91-B2B383777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>
            <a:extLst>
              <a:ext uri="{FF2B5EF4-FFF2-40B4-BE49-F238E27FC236}">
                <a16:creationId xmlns:a16="http://schemas.microsoft.com/office/drawing/2014/main" id="{D96F0010-D9DF-60E5-5569-1CF58F9E7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"/>
            <a:ext cx="2209800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>
            <a:extLst>
              <a:ext uri="{FF2B5EF4-FFF2-40B4-BE49-F238E27FC236}">
                <a16:creationId xmlns:a16="http://schemas.microsoft.com/office/drawing/2014/main" id="{C69B8380-113E-5CF0-3A01-F26072E05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15240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Nhóm 5">
            <a:extLst>
              <a:ext uri="{FF2B5EF4-FFF2-40B4-BE49-F238E27FC236}">
                <a16:creationId xmlns:a16="http://schemas.microsoft.com/office/drawing/2014/main" id="{C099D0C0-B301-7943-2EAD-DD26020A7CDC}"/>
              </a:ext>
            </a:extLst>
          </p:cNvPr>
          <p:cNvGrpSpPr/>
          <p:nvPr/>
        </p:nvGrpSpPr>
        <p:grpSpPr>
          <a:xfrm rot="986664">
            <a:off x="522044" y="118254"/>
            <a:ext cx="11375139" cy="6247867"/>
            <a:chOff x="2876479" y="2773788"/>
            <a:chExt cx="6688426" cy="2945881"/>
          </a:xfrm>
        </p:grpSpPr>
        <p:sp>
          <p:nvSpPr>
            <p:cNvPr id="3" name="TextBox 12">
              <a:extLst>
                <a:ext uri="{FF2B5EF4-FFF2-40B4-BE49-F238E27FC236}">
                  <a16:creationId xmlns:a16="http://schemas.microsoft.com/office/drawing/2014/main" id="{08096413-DD29-9BAB-D9AC-29CC89E5D8F2}"/>
                </a:ext>
              </a:extLst>
            </p:cNvPr>
            <p:cNvSpPr txBox="1"/>
            <p:nvPr/>
          </p:nvSpPr>
          <p:spPr>
            <a:xfrm rot="20527286">
              <a:off x="2876480" y="2773788"/>
              <a:ext cx="6688425" cy="2945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0" b="0" i="0" u="none" strike="noStrike" kern="1200" cap="none" spc="0" normalizeH="0" baseline="0" noProof="0">
                  <a:ln w="19050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Khởi động</a:t>
              </a:r>
              <a:endParaRPr kumimoji="0" lang="en-US" sz="20000" b="0" i="0" u="none" strike="noStrike" kern="1200" cap="none" spc="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sp>
          <p:nvSpPr>
            <p:cNvPr id="4" name="TextBox 12">
              <a:extLst>
                <a:ext uri="{FF2B5EF4-FFF2-40B4-BE49-F238E27FC236}">
                  <a16:creationId xmlns:a16="http://schemas.microsoft.com/office/drawing/2014/main" id="{CD5B3F9B-3CFC-AFC3-B019-7DE96D02C2C7}"/>
                </a:ext>
              </a:extLst>
            </p:cNvPr>
            <p:cNvSpPr txBox="1"/>
            <p:nvPr/>
          </p:nvSpPr>
          <p:spPr>
            <a:xfrm rot="20527286">
              <a:off x="2876479" y="2773789"/>
              <a:ext cx="6688425" cy="2945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0" b="0" i="0" u="none" strike="noStrike" kern="1200" cap="none" spc="0" normalizeH="0" baseline="0" noProof="0" dirty="0">
                  <a:ln w="0"/>
                  <a:solidFill>
                    <a:srgbClr val="C00000"/>
                  </a:solidFill>
                  <a:effectLst/>
                  <a:uLnTx/>
                  <a:uFillTx/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Khởi động</a:t>
              </a:r>
              <a:endParaRPr kumimoji="0" lang="en-US" sz="20000" b="0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/>
                <a:uLnTx/>
                <a:uFillTx/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587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id="{9E321311-BB4A-B913-6702-C7F84CC11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2A4A817-F479-931F-9FD7-88EDAE861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722" y="61445"/>
            <a:ext cx="1887692" cy="104403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CBC9983-3B76-C784-A04B-86A152E8DB7B}"/>
              </a:ext>
            </a:extLst>
          </p:cNvPr>
          <p:cNvSpPr/>
          <p:nvPr/>
        </p:nvSpPr>
        <p:spPr>
          <a:xfrm>
            <a:off x="4434032" y="1415266"/>
            <a:ext cx="2930330" cy="65805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err="1">
                <a:solidFill>
                  <a:schemeClr val="tx2">
                    <a:lumMod val="75000"/>
                  </a:schemeClr>
                </a:solidFill>
                <a:latin typeface="#9Slide05 Amplify" panose="02000000000000000000" pitchFamily="2" charset="-93"/>
              </a:rPr>
              <a:t>Bài</a:t>
            </a:r>
            <a:r>
              <a:rPr lang="en-GB" sz="4800" dirty="0">
                <a:solidFill>
                  <a:schemeClr val="tx2">
                    <a:lumMod val="75000"/>
                  </a:schemeClr>
                </a:solidFill>
                <a:latin typeface="#9Slide05 Amplify" panose="02000000000000000000" pitchFamily="2" charset="-93"/>
              </a:rPr>
              <a:t> 16</a:t>
            </a:r>
            <a:endParaRPr lang="vi-VN" sz="4800" dirty="0">
              <a:solidFill>
                <a:schemeClr val="tx2">
                  <a:lumMod val="75000"/>
                </a:schemeClr>
              </a:solidFill>
              <a:latin typeface="#9Slide05 Amplify" panose="02000000000000000000" pitchFamily="2" charset="-93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FD2431B-DDCF-5340-E057-34C4439C182E}"/>
              </a:ext>
            </a:extLst>
          </p:cNvPr>
          <p:cNvGrpSpPr/>
          <p:nvPr/>
        </p:nvGrpSpPr>
        <p:grpSpPr>
          <a:xfrm>
            <a:off x="1052050" y="2301856"/>
            <a:ext cx="9803884" cy="1038621"/>
            <a:chOff x="793734" y="2021553"/>
            <a:chExt cx="9803884" cy="103862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2B57ACC-36DA-5C7F-9527-C2F1638D73BD}"/>
                </a:ext>
              </a:extLst>
            </p:cNvPr>
            <p:cNvSpPr txBox="1"/>
            <p:nvPr/>
          </p:nvSpPr>
          <p:spPr>
            <a:xfrm>
              <a:off x="808014" y="2044511"/>
              <a:ext cx="978960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6000" dirty="0">
                  <a:ln w="317500">
                    <a:solidFill>
                      <a:schemeClr val="bg1"/>
                    </a:solidFill>
                  </a:ln>
                  <a:effectLst>
                    <a:outerShdw dist="38100" dir="2700000" algn="tl" rotWithShape="0">
                      <a:prstClr val="black"/>
                    </a:outerShdw>
                  </a:effectLst>
                  <a:latin typeface="iCiel Soup of Justice" pitchFamily="2" charset="-93"/>
                </a:rPr>
                <a:t>SỐ THẬP PHÂN (</a:t>
              </a:r>
              <a:r>
                <a:rPr lang="en-GB" sz="6000" dirty="0" err="1">
                  <a:ln w="317500">
                    <a:solidFill>
                      <a:schemeClr val="bg1"/>
                    </a:solidFill>
                  </a:ln>
                  <a:effectLst>
                    <a:outerShdw dist="38100" dir="2700000" algn="tl" rotWithShape="0">
                      <a:prstClr val="black"/>
                    </a:outerShdw>
                  </a:effectLst>
                  <a:latin typeface="iCiel Soup of Justice" pitchFamily="2" charset="-93"/>
                </a:rPr>
                <a:t>Tiếp</a:t>
              </a:r>
              <a:r>
                <a:rPr lang="en-GB" sz="6000" dirty="0">
                  <a:ln w="317500">
                    <a:solidFill>
                      <a:schemeClr val="bg1"/>
                    </a:solidFill>
                  </a:ln>
                  <a:effectLst>
                    <a:outerShdw dist="38100" dir="2700000" algn="tl" rotWithShape="0">
                      <a:prstClr val="black"/>
                    </a:outerShdw>
                  </a:effectLst>
                  <a:latin typeface="iCiel Soup of Justice" pitchFamily="2" charset="-93"/>
                </a:rPr>
                <a:t> </a:t>
              </a:r>
              <a:r>
                <a:rPr lang="en-GB" sz="6000" dirty="0" err="1">
                  <a:ln w="317500">
                    <a:solidFill>
                      <a:schemeClr val="bg1"/>
                    </a:solidFill>
                  </a:ln>
                  <a:effectLst>
                    <a:outerShdw dist="38100" dir="2700000" algn="tl" rotWithShape="0">
                      <a:prstClr val="black"/>
                    </a:outerShdw>
                  </a:effectLst>
                  <a:latin typeface="iCiel Soup of Justice" pitchFamily="2" charset="-93"/>
                </a:rPr>
                <a:t>theo</a:t>
              </a:r>
              <a:r>
                <a:rPr lang="en-GB" sz="6000" dirty="0">
                  <a:ln w="317500">
                    <a:solidFill>
                      <a:schemeClr val="bg1"/>
                    </a:solidFill>
                  </a:ln>
                  <a:effectLst>
                    <a:outerShdw dist="38100" dir="2700000" algn="tl" rotWithShape="0">
                      <a:prstClr val="black"/>
                    </a:outerShdw>
                  </a:effectLst>
                  <a:latin typeface="iCiel Soup of Justice" pitchFamily="2" charset="-93"/>
                </a:rPr>
                <a:t>)</a:t>
              </a:r>
              <a:endParaRPr lang="vi-VN" sz="6000" dirty="0">
                <a:ln w="317500">
                  <a:solidFill>
                    <a:schemeClr val="bg1"/>
                  </a:solidFill>
                </a:ln>
                <a:effectLst>
                  <a:outerShdw dist="38100" dir="2700000" algn="tl" rotWithShape="0">
                    <a:prstClr val="black"/>
                  </a:outerShdw>
                </a:effectLst>
                <a:latin typeface="iCiel Soup of Justice" pitchFamily="2" charset="-93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FADF1C3-2C3B-3DBE-E217-6A6C0C924EF6}"/>
                </a:ext>
              </a:extLst>
            </p:cNvPr>
            <p:cNvSpPr txBox="1"/>
            <p:nvPr/>
          </p:nvSpPr>
          <p:spPr>
            <a:xfrm>
              <a:off x="793734" y="2021553"/>
              <a:ext cx="978960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6000" dirty="0">
                  <a:gradFill>
                    <a:gsLst>
                      <a:gs pos="0">
                        <a:srgbClr val="FFC000"/>
                      </a:gs>
                      <a:gs pos="74000">
                        <a:srgbClr val="00B050"/>
                      </a:gs>
                      <a:gs pos="98000">
                        <a:srgbClr val="FF0000"/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latin typeface="iCiel Soup of Justice" pitchFamily="2" charset="-93"/>
                </a:rPr>
                <a:t>SỐ THẬP PHÂN (</a:t>
              </a:r>
              <a:r>
                <a:rPr lang="en-GB" sz="6000" dirty="0" err="1">
                  <a:gradFill>
                    <a:gsLst>
                      <a:gs pos="0">
                        <a:srgbClr val="FFC000"/>
                      </a:gs>
                      <a:gs pos="74000">
                        <a:srgbClr val="00B050"/>
                      </a:gs>
                      <a:gs pos="98000">
                        <a:srgbClr val="FF0000"/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latin typeface="iCiel Soup of Justice" pitchFamily="2" charset="-93"/>
                </a:rPr>
                <a:t>Tiếp</a:t>
              </a:r>
              <a:r>
                <a:rPr lang="en-GB" sz="6000" dirty="0">
                  <a:gradFill>
                    <a:gsLst>
                      <a:gs pos="0">
                        <a:srgbClr val="FFC000"/>
                      </a:gs>
                      <a:gs pos="74000">
                        <a:srgbClr val="00B050"/>
                      </a:gs>
                      <a:gs pos="98000">
                        <a:srgbClr val="FF0000"/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latin typeface="iCiel Soup of Justice" pitchFamily="2" charset="-93"/>
                </a:rPr>
                <a:t> </a:t>
              </a:r>
              <a:r>
                <a:rPr lang="en-GB" sz="6000" dirty="0" err="1">
                  <a:gradFill>
                    <a:gsLst>
                      <a:gs pos="0">
                        <a:srgbClr val="FFC000"/>
                      </a:gs>
                      <a:gs pos="74000">
                        <a:srgbClr val="00B050"/>
                      </a:gs>
                      <a:gs pos="98000">
                        <a:srgbClr val="FF0000"/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latin typeface="iCiel Soup of Justice" pitchFamily="2" charset="-93"/>
                </a:rPr>
                <a:t>theo</a:t>
              </a:r>
              <a:r>
                <a:rPr lang="en-GB" sz="6000" dirty="0">
                  <a:gradFill>
                    <a:gsLst>
                      <a:gs pos="0">
                        <a:srgbClr val="FFC000"/>
                      </a:gs>
                      <a:gs pos="74000">
                        <a:srgbClr val="00B050"/>
                      </a:gs>
                      <a:gs pos="98000">
                        <a:srgbClr val="FF0000"/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latin typeface="iCiel Soup of Justice" pitchFamily="2" charset="-93"/>
                </a:rPr>
                <a:t>)</a:t>
              </a:r>
              <a:endParaRPr lang="vi-VN" sz="6000" dirty="0">
                <a:gradFill>
                  <a:gsLst>
                    <a:gs pos="0">
                      <a:srgbClr val="FFC000"/>
                    </a:gs>
                    <a:gs pos="74000">
                      <a:srgbClr val="00B050"/>
                    </a:gs>
                    <a:gs pos="98000">
                      <a:srgbClr val="FF0000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iCiel Soup of Justice" pitchFamily="2" charset="-93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784B0BA-CFDA-90EE-6FEE-393937FC142E}"/>
              </a:ext>
            </a:extLst>
          </p:cNvPr>
          <p:cNvGrpSpPr/>
          <p:nvPr/>
        </p:nvGrpSpPr>
        <p:grpSpPr>
          <a:xfrm>
            <a:off x="4755290" y="3650208"/>
            <a:ext cx="2137124" cy="834291"/>
            <a:chOff x="4135858" y="3650208"/>
            <a:chExt cx="2137124" cy="83429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CB90C3F-37BD-F800-4830-6DE02E22580D}"/>
                </a:ext>
              </a:extLst>
            </p:cNvPr>
            <p:cNvSpPr txBox="1"/>
            <p:nvPr/>
          </p:nvSpPr>
          <p:spPr>
            <a:xfrm>
              <a:off x="4355793" y="3653502"/>
              <a:ext cx="151996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800" dirty="0">
                  <a:ln w="317500">
                    <a:solidFill>
                      <a:schemeClr val="bg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#9Slide05 Amplify" panose="02000000000000000000" pitchFamily="2" charset="-93"/>
                </a:rPr>
                <a:t>(</a:t>
              </a:r>
              <a:r>
                <a:rPr lang="en-GB" sz="4800" dirty="0" err="1">
                  <a:ln w="317500">
                    <a:solidFill>
                      <a:schemeClr val="bg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#9Slide05 Amplify" panose="02000000000000000000" pitchFamily="2" charset="-93"/>
                </a:rPr>
                <a:t>Tiết</a:t>
              </a:r>
              <a:r>
                <a:rPr lang="en-GB" sz="4800" dirty="0">
                  <a:ln w="317500">
                    <a:solidFill>
                      <a:schemeClr val="bg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#9Slide05 Amplify" panose="02000000000000000000" pitchFamily="2" charset="-93"/>
                </a:rPr>
                <a:t> 21</a:t>
              </a:r>
              <a:endParaRPr lang="vi-VN" sz="4800" dirty="0">
                <a:ln w="31750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#9Slide05 Amplify" panose="02000000000000000000" pitchFamily="2" charset="-93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FCCA3FE-02A7-C197-F70B-FFC7064CF19A}"/>
                </a:ext>
              </a:extLst>
            </p:cNvPr>
            <p:cNvSpPr txBox="1"/>
            <p:nvPr/>
          </p:nvSpPr>
          <p:spPr>
            <a:xfrm>
              <a:off x="4135858" y="3650208"/>
              <a:ext cx="213712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800" dirty="0">
                  <a:latin typeface="#9Slide05 Amplify" panose="02000000000000000000" pitchFamily="2" charset="-93"/>
                </a:rPr>
                <a:t>(</a:t>
              </a:r>
              <a:r>
                <a:rPr lang="en-GB" sz="4800" dirty="0" err="1">
                  <a:latin typeface="#9Slide05 Amplify" panose="02000000000000000000" pitchFamily="2" charset="-93"/>
                </a:rPr>
                <a:t>Tiết</a:t>
              </a:r>
              <a:r>
                <a:rPr lang="en-GB" sz="4800" dirty="0">
                  <a:latin typeface="#9Slide05 Amplify" panose="02000000000000000000" pitchFamily="2" charset="-93"/>
                </a:rPr>
                <a:t> 1)</a:t>
              </a:r>
              <a:endParaRPr lang="vi-VN" sz="4800" dirty="0">
                <a:latin typeface="#9Slide05 Amplify" panose="02000000000000000000" pitchFamily="2" charset="-93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383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id="{9E321311-BB4A-B913-6702-C7F84CC11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35B84F10-59F9-FA36-1E63-769F4CA31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465" y="324465"/>
            <a:ext cx="11592232" cy="36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500" b="1" dirty="0">
                <a:solidFill>
                  <a:srgbClr val="0000FF"/>
                </a:solidFill>
              </a:rPr>
              <a:t>HÌNH THÀNH KIẾN THỨC MỚI</a:t>
            </a:r>
          </a:p>
        </p:txBody>
      </p:sp>
    </p:spTree>
    <p:extLst>
      <p:ext uri="{BB962C8B-B14F-4D97-AF65-F5344CB8AC3E}">
        <p14:creationId xmlns:p14="http://schemas.microsoft.com/office/powerpoint/2010/main" val="3763148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ABE14B-9F5B-A453-F825-801C17C4E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25" y="243592"/>
            <a:ext cx="9016182" cy="30360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0CCC6E2-B6AE-9FB4-42EC-204F37F960B6}"/>
                  </a:ext>
                </a:extLst>
              </p:cNvPr>
              <p:cNvSpPr txBox="1"/>
              <p:nvPr/>
            </p:nvSpPr>
            <p:spPr>
              <a:xfrm>
                <a:off x="447383" y="3506497"/>
                <a:ext cx="1106114" cy="9666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0CCC6E2-B6AE-9FB4-42EC-204F37F960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83" y="3506497"/>
                <a:ext cx="1106114" cy="966675"/>
              </a:xfrm>
              <a:prstGeom prst="rect">
                <a:avLst/>
              </a:prstGeom>
              <a:blipFill>
                <a:blip r:embed="rId4"/>
                <a:stretch>
                  <a:fillRect l="-19231" b="-11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14">
            <a:extLst>
              <a:ext uri="{FF2B5EF4-FFF2-40B4-BE49-F238E27FC236}">
                <a16:creationId xmlns:a16="http://schemas.microsoft.com/office/drawing/2014/main" id="{27D2BFE9-C11A-A018-562D-42231A404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0098" y="3632179"/>
            <a:ext cx="303813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991D3A78-BE92-2C91-2716-E1EF51A97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6344" y="3632178"/>
            <a:ext cx="9193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1,3</a:t>
            </a: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D91822F1-8613-005B-CE11-92928BDDA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179" y="4599506"/>
            <a:ext cx="9193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1,3</a:t>
            </a: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0D03AD58-9A34-D0A0-D15B-8152B4ACA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9083" y="4551084"/>
            <a:ext cx="12781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E6354AE6-217F-A295-F7F7-9A056CA8B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7276" y="4536679"/>
            <a:ext cx="239415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2383F50-7A1A-32F9-98EB-484E89E5C016}"/>
                  </a:ext>
                </a:extLst>
              </p:cNvPr>
              <p:cNvSpPr txBox="1"/>
              <p:nvPr/>
            </p:nvSpPr>
            <p:spPr>
              <a:xfrm>
                <a:off x="447381" y="5214979"/>
                <a:ext cx="1106114" cy="9666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2383F50-7A1A-32F9-98EB-484E89E5C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81" y="5214979"/>
                <a:ext cx="1106114" cy="966675"/>
              </a:xfrm>
              <a:prstGeom prst="rect">
                <a:avLst/>
              </a:prstGeom>
              <a:blipFill>
                <a:blip r:embed="rId5"/>
                <a:stretch>
                  <a:fillRect l="-19231" b="-11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Box 14">
            <a:extLst>
              <a:ext uri="{FF2B5EF4-FFF2-40B4-BE49-F238E27FC236}">
                <a16:creationId xmlns:a16="http://schemas.microsoft.com/office/drawing/2014/main" id="{BEC5C82A-A666-2823-DD50-E7EE0D608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7828" y="5391522"/>
            <a:ext cx="9193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1,3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81BB03ED-63EE-0598-C555-27E8B4C3A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372" y="5405927"/>
            <a:ext cx="9193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240CBB0-231F-8156-7475-F431C57E6C4F}"/>
                  </a:ext>
                </a:extLst>
              </p:cNvPr>
              <p:cNvSpPr txBox="1"/>
              <p:nvPr/>
            </p:nvSpPr>
            <p:spPr>
              <a:xfrm>
                <a:off x="5840402" y="3464063"/>
                <a:ext cx="1106114" cy="964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47</m:t>
                        </m:r>
                      </m:num>
                      <m:den>
                        <m:r>
                          <a:rPr lang="en-US" sz="4000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240CBB0-231F-8156-7475-F431C57E6C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402" y="3464063"/>
                <a:ext cx="1106114" cy="964110"/>
              </a:xfrm>
              <a:prstGeom prst="rect">
                <a:avLst/>
              </a:prstGeom>
              <a:blipFill>
                <a:blip r:embed="rId6"/>
                <a:stretch>
                  <a:fillRect l="-19231" b="-12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 Box 14">
            <a:extLst>
              <a:ext uri="{FF2B5EF4-FFF2-40B4-BE49-F238E27FC236}">
                <a16:creationId xmlns:a16="http://schemas.microsoft.com/office/drawing/2014/main" id="{08431E24-C54A-86CB-CB33-11C2F048E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572" y="3554682"/>
            <a:ext cx="303813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0A577D05-2267-CA44-053C-A3CFAFAD0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6818" y="3554681"/>
            <a:ext cx="9193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2,47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38FA8BEC-9173-8045-9D5A-221EDF975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878" y="4555514"/>
            <a:ext cx="9193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2,47</a:t>
            </a: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92BBF0C8-3DAA-E89C-0CA8-CDCDAE58A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0866" y="4523647"/>
            <a:ext cx="12781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822427FB-3223-0BE0-B187-43EBC92D7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4185" y="4508342"/>
            <a:ext cx="42401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B64F230-9B80-3BEB-128F-9D1D696796CD}"/>
                  </a:ext>
                </a:extLst>
              </p:cNvPr>
              <p:cNvSpPr txBox="1"/>
              <p:nvPr/>
            </p:nvSpPr>
            <p:spPr>
              <a:xfrm>
                <a:off x="5735903" y="5164117"/>
                <a:ext cx="1106114" cy="9666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47</m:t>
                        </m:r>
                      </m:num>
                      <m:den>
                        <m:r>
                          <a:rPr lang="en-US" sz="4000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B64F230-9B80-3BEB-128F-9D1D696796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5903" y="5164117"/>
                <a:ext cx="1106114" cy="966675"/>
              </a:xfrm>
              <a:prstGeom prst="rect">
                <a:avLst/>
              </a:prstGeom>
              <a:blipFill>
                <a:blip r:embed="rId7"/>
                <a:stretch>
                  <a:fillRect l="-19890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 Box 14">
            <a:extLst>
              <a:ext uri="{FF2B5EF4-FFF2-40B4-BE49-F238E27FC236}">
                <a16:creationId xmlns:a16="http://schemas.microsoft.com/office/drawing/2014/main" id="{CB20C8FA-EDCA-031D-82E8-EDCABD423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1727" y="5339761"/>
            <a:ext cx="9193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2,47</a:t>
            </a: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C1DAA76F-208D-5DA8-C89D-A08AE475B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2069" y="5355066"/>
            <a:ext cx="45965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3" name="AutoShape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101AEA6-F251-DEA9-1392-D0E205AC6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381" y="243592"/>
            <a:ext cx="1143000" cy="1563659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0000FF"/>
                </a:solidFill>
              </a:rPr>
              <a:t>Đố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0000FF"/>
                </a:solidFill>
              </a:rPr>
              <a:t>bạn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sp>
        <p:nvSpPr>
          <p:cNvPr id="24" name="Text Box 14">
            <a:extLst>
              <a:ext uri="{FF2B5EF4-FFF2-40B4-BE49-F238E27FC236}">
                <a16:creationId xmlns:a16="http://schemas.microsoft.com/office/drawing/2014/main" id="{9538678E-D4DB-050A-AF1F-755D4F061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8182" y="6131375"/>
            <a:ext cx="8315635" cy="5847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1,3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2,47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Star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19DAFE2-BECF-D0A2-8FEB-56EE2AE838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685334"/>
              </p:ext>
            </p:extLst>
          </p:nvPr>
        </p:nvGraphicFramePr>
        <p:xfrm>
          <a:off x="245806" y="139560"/>
          <a:ext cx="11710219" cy="6428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0074">
                  <a:extLst>
                    <a:ext uri="{9D8B030D-6E8A-4147-A177-3AD203B41FA5}">
                      <a16:colId xmlns:a16="http://schemas.microsoft.com/office/drawing/2014/main" val="2866662011"/>
                    </a:ext>
                  </a:extLst>
                </a:gridCol>
                <a:gridCol w="1546192">
                  <a:extLst>
                    <a:ext uri="{9D8B030D-6E8A-4147-A177-3AD203B41FA5}">
                      <a16:colId xmlns:a16="http://schemas.microsoft.com/office/drawing/2014/main" val="4289696639"/>
                    </a:ext>
                  </a:extLst>
                </a:gridCol>
                <a:gridCol w="1405628">
                  <a:extLst>
                    <a:ext uri="{9D8B030D-6E8A-4147-A177-3AD203B41FA5}">
                      <a16:colId xmlns:a16="http://schemas.microsoft.com/office/drawing/2014/main" val="653497798"/>
                    </a:ext>
                  </a:extLst>
                </a:gridCol>
                <a:gridCol w="1485951">
                  <a:extLst>
                    <a:ext uri="{9D8B030D-6E8A-4147-A177-3AD203B41FA5}">
                      <a16:colId xmlns:a16="http://schemas.microsoft.com/office/drawing/2014/main" val="195450414"/>
                    </a:ext>
                  </a:extLst>
                </a:gridCol>
                <a:gridCol w="781043">
                  <a:extLst>
                    <a:ext uri="{9D8B030D-6E8A-4147-A177-3AD203B41FA5}">
                      <a16:colId xmlns:a16="http://schemas.microsoft.com/office/drawing/2014/main" val="600301245"/>
                    </a:ext>
                  </a:extLst>
                </a:gridCol>
                <a:gridCol w="1463777">
                  <a:extLst>
                    <a:ext uri="{9D8B030D-6E8A-4147-A177-3AD203B41FA5}">
                      <a16:colId xmlns:a16="http://schemas.microsoft.com/office/drawing/2014/main" val="3399720667"/>
                    </a:ext>
                  </a:extLst>
                </a:gridCol>
                <a:gridCol w="1463777">
                  <a:extLst>
                    <a:ext uri="{9D8B030D-6E8A-4147-A177-3AD203B41FA5}">
                      <a16:colId xmlns:a16="http://schemas.microsoft.com/office/drawing/2014/main" val="1396227994"/>
                    </a:ext>
                  </a:extLst>
                </a:gridCol>
                <a:gridCol w="1463777">
                  <a:extLst>
                    <a:ext uri="{9D8B030D-6E8A-4147-A177-3AD203B41FA5}">
                      <a16:colId xmlns:a16="http://schemas.microsoft.com/office/drawing/2014/main" val="721617097"/>
                    </a:ext>
                  </a:extLst>
                </a:gridCol>
              </a:tblGrid>
              <a:tr h="1036336">
                <a:tc rowSpan="2"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  <a:p>
                      <a:pPr algn="ctr"/>
                      <a:endParaRPr lang="en-US" sz="3200" dirty="0"/>
                    </a:p>
                    <a:p>
                      <a:pPr algn="ctr"/>
                      <a:r>
                        <a:rPr lang="en-US" sz="3200" dirty="0" err="1"/>
                        <a:t>Số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thập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phân</a:t>
                      </a:r>
                      <a:endParaRPr lang="en-US" sz="3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Phần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nguyên</a:t>
                      </a:r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,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Phần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thập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phân</a:t>
                      </a:r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777560"/>
                  </a:ext>
                </a:extLst>
              </a:tr>
              <a:tr h="195577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 err="1"/>
                        <a:t>Hàng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trăm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 err="1"/>
                        <a:t>Hàng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chục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 err="1"/>
                        <a:t>Hàng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đơn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vị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 err="1"/>
                        <a:t>Hàng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phần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mười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 err="1"/>
                        <a:t>Hàng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phần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trăm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 err="1"/>
                        <a:t>Hàng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phần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nghìn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9188677"/>
                  </a:ext>
                </a:extLst>
              </a:tr>
              <a:tr h="114542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705294"/>
                  </a:ext>
                </a:extLst>
              </a:tr>
              <a:tr h="114542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2,47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200606"/>
                  </a:ext>
                </a:extLst>
              </a:tr>
              <a:tr h="114542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123,567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329684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>
            <a:extLst>
              <a:ext uri="{FF2B5EF4-FFF2-40B4-BE49-F238E27FC236}">
                <a16:creationId xmlns:a16="http://schemas.microsoft.com/office/drawing/2014/main" id="{809825A6-BBB2-F94A-D936-4D060A804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974" y="3240235"/>
            <a:ext cx="1195602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(hay 0,1)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FC9AB3F8-09CA-17E7-9A25-4DFE892116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9287270"/>
              </p:ext>
            </p:extLst>
          </p:nvPr>
        </p:nvGraphicFramePr>
        <p:xfrm>
          <a:off x="4391741" y="3840399"/>
          <a:ext cx="428901" cy="830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3040" imgH="393480" progId="Equation.DSMT4">
                  <p:embed/>
                </p:oleObj>
              </mc:Choice>
              <mc:Fallback>
                <p:oleObj name="Equation" r:id="rId2" imgW="2030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391741" y="3840399"/>
                        <a:ext cx="428901" cy="8309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14">
            <a:extLst>
              <a:ext uri="{FF2B5EF4-FFF2-40B4-BE49-F238E27FC236}">
                <a16:creationId xmlns:a16="http://schemas.microsoft.com/office/drawing/2014/main" id="{D3974BBD-A076-B9D9-F0AA-05C133011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45" y="4920515"/>
            <a:ext cx="1195602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F392643F-F550-AE3C-DFF5-DC73834B7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846" y="76579"/>
            <a:ext cx="19221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21B50E3A-15AA-7FD3-B6CC-289371B87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846" y="727998"/>
            <a:ext cx="11956026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123,567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63C58D3F-E2F2-5ED9-4988-337A39EAD429}"/>
              </a:ext>
            </a:extLst>
          </p:cNvPr>
          <p:cNvSpPr/>
          <p:nvPr/>
        </p:nvSpPr>
        <p:spPr>
          <a:xfrm rot="16200000">
            <a:off x="5773054" y="2517264"/>
            <a:ext cx="306676" cy="496531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E1AE5331-86AC-849B-C9B1-A0C5CA1BC64E}"/>
              </a:ext>
            </a:extLst>
          </p:cNvPr>
          <p:cNvSpPr/>
          <p:nvPr/>
        </p:nvSpPr>
        <p:spPr>
          <a:xfrm rot="16200000">
            <a:off x="6279421" y="2517264"/>
            <a:ext cx="306676" cy="496531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A842810-5F67-FB76-4BC2-A5DE7FB710C4}"/>
              </a:ext>
            </a:extLst>
          </p:cNvPr>
          <p:cNvCxnSpPr/>
          <p:nvPr/>
        </p:nvCxnSpPr>
        <p:spPr>
          <a:xfrm flipV="1">
            <a:off x="5309418" y="2838518"/>
            <a:ext cx="530942" cy="1111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939F928-79BC-7842-90C3-A8883C932A08}"/>
              </a:ext>
            </a:extLst>
          </p:cNvPr>
          <p:cNvCxnSpPr>
            <a:cxnSpLocks/>
          </p:cNvCxnSpPr>
          <p:nvPr/>
        </p:nvCxnSpPr>
        <p:spPr>
          <a:xfrm flipH="1" flipV="1">
            <a:off x="6626944" y="2838518"/>
            <a:ext cx="560436" cy="1111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 Box 14">
            <a:extLst>
              <a:ext uri="{FF2B5EF4-FFF2-40B4-BE49-F238E27FC236}">
                <a16:creationId xmlns:a16="http://schemas.microsoft.com/office/drawing/2014/main" id="{CD8F61CE-29DE-8452-F764-FF2B5271D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1019" y="2504466"/>
            <a:ext cx="25809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CF128A5B-316C-3557-8347-3BB18BDFB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3476" y="2546130"/>
            <a:ext cx="299391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id="{9E321311-BB4A-B913-6702-C7F84CC11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35B84F10-59F9-FA36-1E63-769F4CA31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465" y="324465"/>
            <a:ext cx="11592232" cy="36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500" b="1" dirty="0">
                <a:solidFill>
                  <a:srgbClr val="0000FF"/>
                </a:solidFill>
              </a:rPr>
              <a:t>THỰC HÀNH, LUYỆN TẬP</a:t>
            </a:r>
          </a:p>
        </p:txBody>
      </p:sp>
    </p:spTree>
    <p:extLst>
      <p:ext uri="{BB962C8B-B14F-4D97-AF65-F5344CB8AC3E}">
        <p14:creationId xmlns:p14="http://schemas.microsoft.com/office/powerpoint/2010/main" val="286033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Text Box 12">
            <a:extLst>
              <a:ext uri="{FF2B5EF4-FFF2-40B4-BE49-F238E27FC236}">
                <a16:creationId xmlns:a16="http://schemas.microsoft.com/office/drawing/2014/main" id="{43BA073A-11DC-2B24-3BA4-8AC7BD114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974" y="138010"/>
            <a:ext cx="1172988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FF"/>
                </a:solidFill>
              </a:rPr>
              <a:t>1. a) </a:t>
            </a:r>
            <a:r>
              <a:rPr lang="en-US" altLang="en-US" sz="2400" b="1" dirty="0" err="1">
                <a:solidFill>
                  <a:srgbClr val="0000FF"/>
                </a:solidFill>
              </a:rPr>
              <a:t>Chuyển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các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hỗn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sau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thành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thập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phân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rồi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đọc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các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thập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phân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đó</a:t>
            </a:r>
            <a:r>
              <a:rPr lang="en-US" altLang="en-US" sz="2400" b="1" dirty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2" name="Text Box 12">
            <a:extLst>
              <a:ext uri="{FF2B5EF4-FFF2-40B4-BE49-F238E27FC236}">
                <a16:creationId xmlns:a16="http://schemas.microsoft.com/office/drawing/2014/main" id="{033DDA66-1914-7F2B-2CDC-60F0AF996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556" y="801687"/>
            <a:ext cx="81607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 b="1" dirty="0">
              <a:solidFill>
                <a:srgbClr val="0000FF"/>
              </a:solidFill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77C298D-5EBB-B22D-C6EC-FC040C022D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1740433"/>
              </p:ext>
            </p:extLst>
          </p:nvPr>
        </p:nvGraphicFramePr>
        <p:xfrm>
          <a:off x="847010" y="492298"/>
          <a:ext cx="991624" cy="133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1960" imgH="393480" progId="Equation.DSMT4">
                  <p:embed/>
                </p:oleObj>
              </mc:Choice>
              <mc:Fallback>
                <p:oleObj name="Equation" r:id="rId2" imgW="2919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47010" y="492298"/>
                        <a:ext cx="991624" cy="1336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14">
            <a:extLst>
              <a:ext uri="{FF2B5EF4-FFF2-40B4-BE49-F238E27FC236}">
                <a16:creationId xmlns:a16="http://schemas.microsoft.com/office/drawing/2014/main" id="{171C5D92-2ECA-B3F6-1A8E-082AB1842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319" y="868175"/>
            <a:ext cx="45965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B6DBFB62-1030-E2F6-2A21-BB07A1C11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9925" y="868176"/>
            <a:ext cx="9193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3,7</a:t>
            </a:r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BD0765B6-BB98-7063-4E26-2717BFE0E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887" y="895325"/>
            <a:ext cx="36997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alt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FFAA8EA-FDEF-361D-D4AA-FA76E43AA7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8798107"/>
              </p:ext>
            </p:extLst>
          </p:nvPr>
        </p:nvGraphicFramePr>
        <p:xfrm>
          <a:off x="719138" y="1854770"/>
          <a:ext cx="1249362" cy="1335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68280" imgH="393480" progId="Equation.DSMT4">
                  <p:embed/>
                </p:oleObj>
              </mc:Choice>
              <mc:Fallback>
                <p:oleObj name="Equation" r:id="rId4" imgW="368280" imgH="3934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577C298D-5EBB-B22D-C6EC-FC040C022D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9138" y="1854770"/>
                        <a:ext cx="1249362" cy="1335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4">
            <a:extLst>
              <a:ext uri="{FF2B5EF4-FFF2-40B4-BE49-F238E27FC236}">
                <a16:creationId xmlns:a16="http://schemas.microsoft.com/office/drawing/2014/main" id="{C1BB2DEA-068B-F731-7289-07CD33E17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319" y="2229978"/>
            <a:ext cx="45965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9F85FF90-8522-C13A-08EE-668718412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9925" y="2229979"/>
            <a:ext cx="9193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5,63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96E0DE45-66F0-6200-2C6E-C35063E4D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887" y="2229978"/>
            <a:ext cx="55580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alt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5F2C78F9-5C8D-7276-9F91-6E2866FF90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151645"/>
              </p:ext>
            </p:extLst>
          </p:nvPr>
        </p:nvGraphicFramePr>
        <p:xfrm>
          <a:off x="460375" y="3351895"/>
          <a:ext cx="1765300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20560" imgH="431640" progId="Equation.DSMT4">
                  <p:embed/>
                </p:oleObj>
              </mc:Choice>
              <mc:Fallback>
                <p:oleObj name="Equation" r:id="rId6" imgW="520560" imgH="4316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577C298D-5EBB-B22D-C6EC-FC040C022D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0375" y="3351895"/>
                        <a:ext cx="1765300" cy="1466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4">
            <a:extLst>
              <a:ext uri="{FF2B5EF4-FFF2-40B4-BE49-F238E27FC236}">
                <a16:creationId xmlns:a16="http://schemas.microsoft.com/office/drawing/2014/main" id="{78B973F1-F235-7FB9-83F5-5CF697565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971" y="3747120"/>
            <a:ext cx="45965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E6D029EB-6159-0154-F8F1-D99C417AB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1101" y="3763791"/>
            <a:ext cx="14504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12,378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2BA7FC96-16EF-9B9D-F83B-F6C412591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5287" y="3747121"/>
            <a:ext cx="80910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alt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alt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endParaRPr lang="en-US" alt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id="{7C34EF6A-A448-9C50-6513-9779593BF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058" y="4761593"/>
            <a:ext cx="1172988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FF"/>
                </a:solidFill>
              </a:rPr>
              <a:t>1. b) </a:t>
            </a:r>
            <a:r>
              <a:rPr lang="en-US" altLang="en-US" sz="2400" b="1" dirty="0" err="1">
                <a:solidFill>
                  <a:srgbClr val="0000FF"/>
                </a:solidFill>
              </a:rPr>
              <a:t>Nêu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phần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nguyên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và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phần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thập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phân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trong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mỗi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thập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phân</a:t>
            </a:r>
            <a:r>
              <a:rPr lang="en-US" altLang="en-US" sz="2400" b="1" dirty="0">
                <a:solidFill>
                  <a:srgbClr val="0000FF"/>
                </a:solidFill>
              </a:rPr>
              <a:t> ở </a:t>
            </a:r>
            <a:r>
              <a:rPr lang="en-US" altLang="en-US" sz="2400" b="1" dirty="0" err="1">
                <a:solidFill>
                  <a:srgbClr val="0000FF"/>
                </a:solidFill>
              </a:rPr>
              <a:t>câu</a:t>
            </a:r>
            <a:r>
              <a:rPr lang="en-US" altLang="en-US" sz="2400" b="1" dirty="0">
                <a:solidFill>
                  <a:srgbClr val="0000FF"/>
                </a:solidFill>
              </a:rPr>
              <a:t> a.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E61DF561-5050-BBB0-1760-835AD0BE7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65" y="5510171"/>
            <a:ext cx="3587500" cy="83099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3,7 - 3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- 7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D21A9215-F4A3-9F7B-3FB7-1B1286101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9265" y="5510170"/>
            <a:ext cx="3778455" cy="830997"/>
          </a:xfrm>
          <a:prstGeom prst="rect">
            <a:avLst/>
          </a:prstGeom>
          <a:solidFill>
            <a:srgbClr val="66FF99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5,63 - 5  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- 63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225E5F3-6FCB-BF36-73E7-36DEB15E2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7720" y="5510169"/>
            <a:ext cx="4283221" cy="830997"/>
          </a:xfrm>
          <a:prstGeom prst="rect">
            <a:avLst/>
          </a:prstGeom>
          <a:solidFill>
            <a:srgbClr val="FF3399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12,378 - 12  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- 378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">
            <a:extLst>
              <a:ext uri="{FF2B5EF4-FFF2-40B4-BE49-F238E27FC236}">
                <a16:creationId xmlns:a16="http://schemas.microsoft.com/office/drawing/2014/main" id="{C98F2B17-DC80-F3E9-6571-0C1C8182F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975" y="138010"/>
            <a:ext cx="586002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FF"/>
                </a:solidFill>
              </a:rPr>
              <a:t>2. a) </a:t>
            </a:r>
            <a:r>
              <a:rPr lang="en-US" altLang="en-US" sz="2400" b="1" dirty="0" err="1">
                <a:solidFill>
                  <a:srgbClr val="0000FF"/>
                </a:solidFill>
              </a:rPr>
              <a:t>Đọc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các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thập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phân</a:t>
            </a:r>
            <a:r>
              <a:rPr lang="en-US" altLang="en-US" sz="2400" b="1" dirty="0">
                <a:solidFill>
                  <a:srgbClr val="0000FF"/>
                </a:solidFill>
              </a:rPr>
              <a:t> (</a:t>
            </a:r>
            <a:r>
              <a:rPr lang="en-US" altLang="en-US" sz="2400" b="1" dirty="0" err="1">
                <a:solidFill>
                  <a:srgbClr val="0000FF"/>
                </a:solidFill>
              </a:rPr>
              <a:t>theo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mẫu</a:t>
            </a:r>
            <a:r>
              <a:rPr lang="en-US" altLang="en-US" sz="2400" b="1" dirty="0">
                <a:solidFill>
                  <a:srgbClr val="0000FF"/>
                </a:solidFill>
              </a:rPr>
              <a:t>):</a:t>
            </a: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1315E24A-5212-AAE1-1724-6F0364157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975" y="595210"/>
            <a:ext cx="117200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5,126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A2F8AE6-F744-3560-5722-B51524C8ADBD}"/>
              </a:ext>
            </a:extLst>
          </p:cNvPr>
          <p:cNvSpPr/>
          <p:nvPr/>
        </p:nvSpPr>
        <p:spPr>
          <a:xfrm>
            <a:off x="157316" y="1456762"/>
            <a:ext cx="1445342" cy="4572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2,71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385172C-35EA-FFA0-3E07-9BD34A242ADB}"/>
              </a:ext>
            </a:extLst>
          </p:cNvPr>
          <p:cNvSpPr/>
          <p:nvPr/>
        </p:nvSpPr>
        <p:spPr>
          <a:xfrm>
            <a:off x="157316" y="1985681"/>
            <a:ext cx="1445342" cy="457200"/>
          </a:xfrm>
          <a:prstGeom prst="ellipse">
            <a:avLst/>
          </a:prstGeom>
          <a:solidFill>
            <a:srgbClr val="C888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34,206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1F6A3F4-ACE0-491F-AA02-02898CAA9027}"/>
              </a:ext>
            </a:extLst>
          </p:cNvPr>
          <p:cNvSpPr/>
          <p:nvPr/>
        </p:nvSpPr>
        <p:spPr>
          <a:xfrm>
            <a:off x="157316" y="2514600"/>
            <a:ext cx="1445342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19,041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AFDED28-EE2A-6D41-C90E-E629974C9D0D}"/>
              </a:ext>
            </a:extLst>
          </p:cNvPr>
          <p:cNvSpPr/>
          <p:nvPr/>
        </p:nvSpPr>
        <p:spPr>
          <a:xfrm>
            <a:off x="157316" y="3043519"/>
            <a:ext cx="1445342" cy="457200"/>
          </a:xfrm>
          <a:prstGeom prst="ellipse">
            <a:avLst/>
          </a:prstGeom>
          <a:solidFill>
            <a:srgbClr val="60A5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0,523</a:t>
            </a: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DC4C7D4A-5408-111A-5B29-A0B427318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4253" y="1883407"/>
            <a:ext cx="101104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alt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alt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2BEDC176-219B-E1D0-24CA-6E3D19ABF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4253" y="2387555"/>
            <a:ext cx="101104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alt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alt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mốt</a:t>
            </a:r>
            <a:endParaRPr lang="en-US" alt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FB35ED86-474E-9BC5-11E3-ACF32BB55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4252" y="2922924"/>
            <a:ext cx="887156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alt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70E20CBA-9640-E20E-2D6E-88734DA4F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046" y="3549527"/>
            <a:ext cx="486205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FF"/>
                </a:solidFill>
              </a:rPr>
              <a:t>2. b) </a:t>
            </a:r>
            <a:r>
              <a:rPr lang="en-US" altLang="en-US" sz="2400" b="1" dirty="0" err="1">
                <a:solidFill>
                  <a:srgbClr val="0000FF"/>
                </a:solidFill>
              </a:rPr>
              <a:t>Viết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mỗi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thập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phân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sau</a:t>
            </a:r>
            <a:r>
              <a:rPr lang="en-US" altLang="en-US" sz="2400" b="1" dirty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623A728F-6BA7-A4F8-CCE0-7711B3DEA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4252" y="1331714"/>
            <a:ext cx="69247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alt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mốt</a:t>
            </a:r>
            <a:endParaRPr lang="en-US" alt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F270547-726B-AB46-F794-C4565765D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8002" y="4817062"/>
            <a:ext cx="5705172" cy="584775"/>
          </a:xfrm>
          <a:prstGeom prst="rect">
            <a:avLst/>
          </a:prstGeom>
          <a:solidFill>
            <a:srgbClr val="8FCA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3F641C20-5E25-0B30-099D-DAA703DA5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8003" y="5678015"/>
            <a:ext cx="5705171" cy="1077218"/>
          </a:xfrm>
          <a:prstGeom prst="rect">
            <a:avLst/>
          </a:prstGeom>
          <a:solidFill>
            <a:srgbClr val="8FCA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4799C798-585D-7DDC-897A-18FA916B3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130" y="4004269"/>
            <a:ext cx="5943607" cy="584775"/>
          </a:xfrm>
          <a:prstGeom prst="rect">
            <a:avLst/>
          </a:prstGeom>
          <a:solidFill>
            <a:srgbClr val="8FCA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id="{EF420BA0-25ED-F3F6-CBC1-27FC922A2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009" y="4813551"/>
            <a:ext cx="5943607" cy="584775"/>
          </a:xfrm>
          <a:prstGeom prst="rect">
            <a:avLst/>
          </a:prstGeom>
          <a:solidFill>
            <a:srgbClr val="8FCA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id="{2D95F5D1-BB34-E98C-A250-6F6E5EB50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332" y="3939720"/>
            <a:ext cx="5705172" cy="584775"/>
          </a:xfrm>
          <a:prstGeom prst="rect">
            <a:avLst/>
          </a:prstGeom>
          <a:solidFill>
            <a:srgbClr val="8FCA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9AD623E4-9359-11C7-EEA5-0D9C0FAA5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870" y="5631019"/>
            <a:ext cx="5997677" cy="1077218"/>
          </a:xfrm>
          <a:prstGeom prst="rect">
            <a:avLst/>
          </a:prstGeom>
          <a:solidFill>
            <a:srgbClr val="8FCA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507C52E-59E3-89D9-DF88-EF690BEBD82E}"/>
              </a:ext>
            </a:extLst>
          </p:cNvPr>
          <p:cNvSpPr/>
          <p:nvPr/>
        </p:nvSpPr>
        <p:spPr>
          <a:xfrm>
            <a:off x="4783395" y="4042096"/>
            <a:ext cx="1445342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3,008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5E36F04-CC3C-95EC-9177-0544D75A1745}"/>
              </a:ext>
            </a:extLst>
          </p:cNvPr>
          <p:cNvSpPr/>
          <p:nvPr/>
        </p:nvSpPr>
        <p:spPr>
          <a:xfrm>
            <a:off x="9886345" y="3996918"/>
            <a:ext cx="1445342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7,39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D534C12-DA3D-C753-D87C-1B40891E1859}"/>
              </a:ext>
            </a:extLst>
          </p:cNvPr>
          <p:cNvSpPr/>
          <p:nvPr/>
        </p:nvSpPr>
        <p:spPr>
          <a:xfrm>
            <a:off x="3972238" y="4907846"/>
            <a:ext cx="1445342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15,6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E9F0EA0-ABAC-E75C-9692-C76CDB5B29A3}"/>
              </a:ext>
            </a:extLst>
          </p:cNvPr>
          <p:cNvSpPr/>
          <p:nvPr/>
        </p:nvSpPr>
        <p:spPr>
          <a:xfrm>
            <a:off x="10992466" y="4854848"/>
            <a:ext cx="1042218" cy="51019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5,302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1769D36-34DA-D54E-B60D-5ACE09B966BF}"/>
              </a:ext>
            </a:extLst>
          </p:cNvPr>
          <p:cNvSpPr/>
          <p:nvPr/>
        </p:nvSpPr>
        <p:spPr>
          <a:xfrm>
            <a:off x="2749132" y="6227436"/>
            <a:ext cx="1445342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256,73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F73A8E7-788C-3BCE-3505-02DDA769D27B}"/>
              </a:ext>
            </a:extLst>
          </p:cNvPr>
          <p:cNvSpPr/>
          <p:nvPr/>
        </p:nvSpPr>
        <p:spPr>
          <a:xfrm>
            <a:off x="7610169" y="6227436"/>
            <a:ext cx="1445342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10,083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9" grpId="0"/>
      <p:bldP spid="10" grpId="0"/>
      <p:bldP spid="11" grpId="0"/>
      <p:bldP spid="12" grpId="0"/>
      <p:bldP spid="13" grpId="0"/>
      <p:bldP spid="14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id="{9E321311-BB4A-B913-6702-C7F84CC11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35B84F10-59F9-FA36-1E63-769F4CA31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465" y="324465"/>
            <a:ext cx="11592232" cy="186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24787255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66CC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">
            <a:extLst>
              <a:ext uri="{FF2B5EF4-FFF2-40B4-BE49-F238E27FC236}">
                <a16:creationId xmlns:a16="http://schemas.microsoft.com/office/drawing/2014/main" id="{0DBE1133-1D3B-289A-4700-32886ED77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974" y="138010"/>
            <a:ext cx="116315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FF"/>
                </a:solidFill>
              </a:rPr>
              <a:t>a) Em </a:t>
            </a:r>
            <a:r>
              <a:rPr lang="en-US" altLang="en-US" sz="2400" b="1" dirty="0" err="1">
                <a:solidFill>
                  <a:srgbClr val="0000FF"/>
                </a:solidFill>
              </a:rPr>
              <a:t>quan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sát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hình</a:t>
            </a:r>
            <a:r>
              <a:rPr lang="en-US" altLang="en-US" sz="2400" b="1" dirty="0">
                <a:solidFill>
                  <a:srgbClr val="0000FF"/>
                </a:solidFill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</a:rPr>
              <a:t>viết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hỗn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rồi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chuyển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thành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thập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phân</a:t>
            </a:r>
            <a:r>
              <a:rPr lang="en-US" altLang="en-US" sz="2400" b="1" dirty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908DCF-772E-D85A-EA5A-B72F2D423E8A}"/>
              </a:ext>
            </a:extLst>
          </p:cNvPr>
          <p:cNvSpPr/>
          <p:nvPr/>
        </p:nvSpPr>
        <p:spPr>
          <a:xfrm>
            <a:off x="1290483" y="914399"/>
            <a:ext cx="226142" cy="58010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C1E697-0626-28F4-12E0-1BAF962D24CB}"/>
              </a:ext>
            </a:extLst>
          </p:cNvPr>
          <p:cNvSpPr/>
          <p:nvPr/>
        </p:nvSpPr>
        <p:spPr>
          <a:xfrm>
            <a:off x="1515396" y="914399"/>
            <a:ext cx="226142" cy="58010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D854B8-5A7B-9BB9-E664-409E92114EDB}"/>
              </a:ext>
            </a:extLst>
          </p:cNvPr>
          <p:cNvSpPr/>
          <p:nvPr/>
        </p:nvSpPr>
        <p:spPr>
          <a:xfrm>
            <a:off x="1740309" y="919269"/>
            <a:ext cx="226142" cy="58010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B88163-DB43-D810-6B20-2D2181BA7F59}"/>
              </a:ext>
            </a:extLst>
          </p:cNvPr>
          <p:cNvSpPr/>
          <p:nvPr/>
        </p:nvSpPr>
        <p:spPr>
          <a:xfrm>
            <a:off x="1963993" y="916811"/>
            <a:ext cx="226142" cy="58010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BFB9C0-6839-D269-D437-7DC52A0CBA76}"/>
              </a:ext>
            </a:extLst>
          </p:cNvPr>
          <p:cNvSpPr/>
          <p:nvPr/>
        </p:nvSpPr>
        <p:spPr>
          <a:xfrm>
            <a:off x="2192593" y="916810"/>
            <a:ext cx="226142" cy="58010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828932-BE21-36B4-6A8C-50E3DECCAA16}"/>
              </a:ext>
            </a:extLst>
          </p:cNvPr>
          <p:cNvSpPr/>
          <p:nvPr/>
        </p:nvSpPr>
        <p:spPr>
          <a:xfrm>
            <a:off x="2421193" y="916810"/>
            <a:ext cx="226142" cy="58010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840CA-67E6-E49A-A8AF-5393AE59606E}"/>
              </a:ext>
            </a:extLst>
          </p:cNvPr>
          <p:cNvSpPr/>
          <p:nvPr/>
        </p:nvSpPr>
        <p:spPr>
          <a:xfrm>
            <a:off x="2647335" y="916809"/>
            <a:ext cx="226142" cy="58010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36190D-8ABC-7B56-980F-CBD7F536163F}"/>
              </a:ext>
            </a:extLst>
          </p:cNvPr>
          <p:cNvSpPr/>
          <p:nvPr/>
        </p:nvSpPr>
        <p:spPr>
          <a:xfrm>
            <a:off x="2873477" y="916809"/>
            <a:ext cx="226142" cy="58010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40F36B-C9B3-1D14-C154-AEF158A121DA}"/>
              </a:ext>
            </a:extLst>
          </p:cNvPr>
          <p:cNvSpPr/>
          <p:nvPr/>
        </p:nvSpPr>
        <p:spPr>
          <a:xfrm>
            <a:off x="3099619" y="916809"/>
            <a:ext cx="226142" cy="58010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BF68F5-84A6-AB7A-3FD0-109380A5DDF3}"/>
              </a:ext>
            </a:extLst>
          </p:cNvPr>
          <p:cNvSpPr/>
          <p:nvPr/>
        </p:nvSpPr>
        <p:spPr>
          <a:xfrm>
            <a:off x="3328219" y="916809"/>
            <a:ext cx="226142" cy="58010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E41DE3-EC0C-DD0B-F19D-DF23CCB1FC7C}"/>
              </a:ext>
            </a:extLst>
          </p:cNvPr>
          <p:cNvSpPr/>
          <p:nvPr/>
        </p:nvSpPr>
        <p:spPr>
          <a:xfrm>
            <a:off x="1290483" y="914397"/>
            <a:ext cx="226142" cy="58010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48641B-10BC-4FBD-76DF-23AB6D714F12}"/>
              </a:ext>
            </a:extLst>
          </p:cNvPr>
          <p:cNvSpPr/>
          <p:nvPr/>
        </p:nvSpPr>
        <p:spPr>
          <a:xfrm>
            <a:off x="1515396" y="914397"/>
            <a:ext cx="226142" cy="58010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02B99C-8F7C-DB62-E2B8-8529D321AB9F}"/>
              </a:ext>
            </a:extLst>
          </p:cNvPr>
          <p:cNvSpPr/>
          <p:nvPr/>
        </p:nvSpPr>
        <p:spPr>
          <a:xfrm>
            <a:off x="1740309" y="919267"/>
            <a:ext cx="226142" cy="58010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EE498D-C494-673C-BBB6-CE03EEC284EF}"/>
              </a:ext>
            </a:extLst>
          </p:cNvPr>
          <p:cNvSpPr/>
          <p:nvPr/>
        </p:nvSpPr>
        <p:spPr>
          <a:xfrm>
            <a:off x="1963993" y="916809"/>
            <a:ext cx="226142" cy="58010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8BC8C8C-7496-4D57-5A99-21A1270FAC9A}"/>
              </a:ext>
            </a:extLst>
          </p:cNvPr>
          <p:cNvSpPr/>
          <p:nvPr/>
        </p:nvSpPr>
        <p:spPr>
          <a:xfrm>
            <a:off x="2185218" y="2568808"/>
            <a:ext cx="226142" cy="58010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9D26D0C-7CA1-6B4E-1117-29B650E7AEE6}"/>
              </a:ext>
            </a:extLst>
          </p:cNvPr>
          <p:cNvSpPr/>
          <p:nvPr/>
        </p:nvSpPr>
        <p:spPr>
          <a:xfrm>
            <a:off x="2413818" y="2568808"/>
            <a:ext cx="226142" cy="58010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13194CC-CC60-B6B1-C957-76C56516EC40}"/>
              </a:ext>
            </a:extLst>
          </p:cNvPr>
          <p:cNvSpPr/>
          <p:nvPr/>
        </p:nvSpPr>
        <p:spPr>
          <a:xfrm>
            <a:off x="2639960" y="2568807"/>
            <a:ext cx="226142" cy="58010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6929E3-7F71-5727-5A3D-75FAD4E1F30A}"/>
              </a:ext>
            </a:extLst>
          </p:cNvPr>
          <p:cNvSpPr/>
          <p:nvPr/>
        </p:nvSpPr>
        <p:spPr>
          <a:xfrm>
            <a:off x="2866102" y="2568807"/>
            <a:ext cx="226142" cy="58010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8506232-332C-1925-EBC2-64AAC821EC13}"/>
              </a:ext>
            </a:extLst>
          </p:cNvPr>
          <p:cNvSpPr/>
          <p:nvPr/>
        </p:nvSpPr>
        <p:spPr>
          <a:xfrm>
            <a:off x="3092244" y="2568807"/>
            <a:ext cx="226142" cy="58010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470C14-F400-9BF9-DA4D-F01507ABBD4B}"/>
              </a:ext>
            </a:extLst>
          </p:cNvPr>
          <p:cNvSpPr/>
          <p:nvPr/>
        </p:nvSpPr>
        <p:spPr>
          <a:xfrm>
            <a:off x="3311012" y="2568807"/>
            <a:ext cx="226142" cy="58010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81F21D2-A8B4-3F1C-DFD3-F2E4F08909AE}"/>
              </a:ext>
            </a:extLst>
          </p:cNvPr>
          <p:cNvSpPr/>
          <p:nvPr/>
        </p:nvSpPr>
        <p:spPr>
          <a:xfrm>
            <a:off x="1283108" y="2566395"/>
            <a:ext cx="226142" cy="58010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8C61DFE-921F-3DC3-764D-8AD8775E2857}"/>
              </a:ext>
            </a:extLst>
          </p:cNvPr>
          <p:cNvSpPr/>
          <p:nvPr/>
        </p:nvSpPr>
        <p:spPr>
          <a:xfrm>
            <a:off x="1508021" y="2566395"/>
            <a:ext cx="226142" cy="58010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0C00AD2-F2BA-46C8-BA07-C67F1DF92362}"/>
              </a:ext>
            </a:extLst>
          </p:cNvPr>
          <p:cNvSpPr/>
          <p:nvPr/>
        </p:nvSpPr>
        <p:spPr>
          <a:xfrm>
            <a:off x="1732934" y="2561433"/>
            <a:ext cx="226142" cy="58010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B1D6BD4-905F-6844-B12D-5AEE527FCFC2}"/>
              </a:ext>
            </a:extLst>
          </p:cNvPr>
          <p:cNvSpPr/>
          <p:nvPr/>
        </p:nvSpPr>
        <p:spPr>
          <a:xfrm>
            <a:off x="1956618" y="2568807"/>
            <a:ext cx="226142" cy="58010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F7254B8-439D-F612-17CC-099730DFE0F2}"/>
              </a:ext>
            </a:extLst>
          </p:cNvPr>
          <p:cNvSpPr/>
          <p:nvPr/>
        </p:nvSpPr>
        <p:spPr>
          <a:xfrm>
            <a:off x="2192593" y="1673983"/>
            <a:ext cx="226142" cy="58010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1A1B2A9-D277-B683-1E2B-4439269E66D5}"/>
              </a:ext>
            </a:extLst>
          </p:cNvPr>
          <p:cNvSpPr/>
          <p:nvPr/>
        </p:nvSpPr>
        <p:spPr>
          <a:xfrm>
            <a:off x="2421193" y="1673983"/>
            <a:ext cx="226142" cy="58010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895D8C5-0108-EFA1-3A69-B16D0909D205}"/>
              </a:ext>
            </a:extLst>
          </p:cNvPr>
          <p:cNvSpPr/>
          <p:nvPr/>
        </p:nvSpPr>
        <p:spPr>
          <a:xfrm>
            <a:off x="2647335" y="1673982"/>
            <a:ext cx="226142" cy="58010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F510688-AB3E-B36D-F963-406AA419D4E6}"/>
              </a:ext>
            </a:extLst>
          </p:cNvPr>
          <p:cNvSpPr/>
          <p:nvPr/>
        </p:nvSpPr>
        <p:spPr>
          <a:xfrm>
            <a:off x="2873477" y="1673982"/>
            <a:ext cx="226142" cy="58010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5A8A61D-9D6C-1D7A-83DB-D4B1D7E40767}"/>
              </a:ext>
            </a:extLst>
          </p:cNvPr>
          <p:cNvSpPr/>
          <p:nvPr/>
        </p:nvSpPr>
        <p:spPr>
          <a:xfrm>
            <a:off x="3099619" y="1673982"/>
            <a:ext cx="226142" cy="58010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72" name="Rectangle 28671">
            <a:extLst>
              <a:ext uri="{FF2B5EF4-FFF2-40B4-BE49-F238E27FC236}">
                <a16:creationId xmlns:a16="http://schemas.microsoft.com/office/drawing/2014/main" id="{F452C7B0-A29B-5D00-DD35-ABD0E34126F2}"/>
              </a:ext>
            </a:extLst>
          </p:cNvPr>
          <p:cNvSpPr/>
          <p:nvPr/>
        </p:nvSpPr>
        <p:spPr>
          <a:xfrm>
            <a:off x="3328219" y="1673982"/>
            <a:ext cx="226142" cy="58010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73" name="Rectangle 28672">
            <a:extLst>
              <a:ext uri="{FF2B5EF4-FFF2-40B4-BE49-F238E27FC236}">
                <a16:creationId xmlns:a16="http://schemas.microsoft.com/office/drawing/2014/main" id="{4ED7B37A-9914-A085-3D5B-C5B1E9398244}"/>
              </a:ext>
            </a:extLst>
          </p:cNvPr>
          <p:cNvSpPr/>
          <p:nvPr/>
        </p:nvSpPr>
        <p:spPr>
          <a:xfrm>
            <a:off x="1290483" y="1671570"/>
            <a:ext cx="226142" cy="58010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75" name="Rectangle 28674">
            <a:extLst>
              <a:ext uri="{FF2B5EF4-FFF2-40B4-BE49-F238E27FC236}">
                <a16:creationId xmlns:a16="http://schemas.microsoft.com/office/drawing/2014/main" id="{564D0849-BA36-0712-3073-B6BF2D8A99E6}"/>
              </a:ext>
            </a:extLst>
          </p:cNvPr>
          <p:cNvSpPr/>
          <p:nvPr/>
        </p:nvSpPr>
        <p:spPr>
          <a:xfrm>
            <a:off x="1515396" y="1671570"/>
            <a:ext cx="226142" cy="58010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76" name="Rectangle 28675">
            <a:extLst>
              <a:ext uri="{FF2B5EF4-FFF2-40B4-BE49-F238E27FC236}">
                <a16:creationId xmlns:a16="http://schemas.microsoft.com/office/drawing/2014/main" id="{9F369B3A-91B8-25F7-58CF-50DEAD37F70B}"/>
              </a:ext>
            </a:extLst>
          </p:cNvPr>
          <p:cNvSpPr/>
          <p:nvPr/>
        </p:nvSpPr>
        <p:spPr>
          <a:xfrm>
            <a:off x="1740309" y="1666608"/>
            <a:ext cx="226142" cy="58010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77" name="Rectangle 28676">
            <a:extLst>
              <a:ext uri="{FF2B5EF4-FFF2-40B4-BE49-F238E27FC236}">
                <a16:creationId xmlns:a16="http://schemas.microsoft.com/office/drawing/2014/main" id="{A32DAA41-0C3F-A604-E69D-0549F6017A51}"/>
              </a:ext>
            </a:extLst>
          </p:cNvPr>
          <p:cNvSpPr/>
          <p:nvPr/>
        </p:nvSpPr>
        <p:spPr>
          <a:xfrm>
            <a:off x="1963993" y="1673982"/>
            <a:ext cx="226142" cy="58010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688" name="Object 28687">
            <a:extLst>
              <a:ext uri="{FF2B5EF4-FFF2-40B4-BE49-F238E27FC236}">
                <a16:creationId xmlns:a16="http://schemas.microsoft.com/office/drawing/2014/main" id="{FAD8DCB2-E4C4-7008-CC94-DF51C4BE31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5088341"/>
              </p:ext>
            </p:extLst>
          </p:nvPr>
        </p:nvGraphicFramePr>
        <p:xfrm>
          <a:off x="4734231" y="889416"/>
          <a:ext cx="1469923" cy="1898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4560" imgH="393480" progId="Equation.DSMT4">
                  <p:embed/>
                </p:oleObj>
              </mc:Choice>
              <mc:Fallback>
                <p:oleObj name="Equation" r:id="rId2" imgW="3045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734231" y="889416"/>
                        <a:ext cx="1469923" cy="18986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9" name="Text Box 14">
            <a:extLst>
              <a:ext uri="{FF2B5EF4-FFF2-40B4-BE49-F238E27FC236}">
                <a16:creationId xmlns:a16="http://schemas.microsoft.com/office/drawing/2014/main" id="{8C6003A9-9A4D-A049-77A1-F90723505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476" y="1558006"/>
            <a:ext cx="45965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8690" name="Text Box 14">
            <a:extLst>
              <a:ext uri="{FF2B5EF4-FFF2-40B4-BE49-F238E27FC236}">
                <a16:creationId xmlns:a16="http://schemas.microsoft.com/office/drawing/2014/main" id="{6AC2948C-845C-4852-22E7-37D30CCE1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9076" y="1423088"/>
            <a:ext cx="118499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2,6</a:t>
            </a:r>
          </a:p>
        </p:txBody>
      </p:sp>
      <p:sp>
        <p:nvSpPr>
          <p:cNvPr id="28691" name="Text Box 12">
            <a:extLst>
              <a:ext uri="{FF2B5EF4-FFF2-40B4-BE49-F238E27FC236}">
                <a16:creationId xmlns:a16="http://schemas.microsoft.com/office/drawing/2014/main" id="{62C390E9-E82E-56B5-6E29-AB4ED1A22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974" y="4874951"/>
            <a:ext cx="1163156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FF"/>
                </a:solidFill>
              </a:rPr>
              <a:t>b) Em </a:t>
            </a:r>
            <a:r>
              <a:rPr lang="en-US" altLang="en-US" sz="2400" b="1" dirty="0" err="1">
                <a:solidFill>
                  <a:srgbClr val="0000FF"/>
                </a:solidFill>
              </a:rPr>
              <a:t>hãy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đọc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thập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phân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viết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được</a:t>
            </a:r>
            <a:r>
              <a:rPr lang="en-US" altLang="en-US" sz="2400" b="1" dirty="0">
                <a:solidFill>
                  <a:srgbClr val="0000FF"/>
                </a:solidFill>
              </a:rPr>
              <a:t> ở </a:t>
            </a:r>
            <a:r>
              <a:rPr lang="en-US" altLang="en-US" sz="2400" b="1" dirty="0" err="1">
                <a:solidFill>
                  <a:srgbClr val="0000FF"/>
                </a:solidFill>
              </a:rPr>
              <a:t>bài</a:t>
            </a:r>
            <a:r>
              <a:rPr lang="en-US" altLang="en-US" sz="2400" b="1" dirty="0">
                <a:solidFill>
                  <a:srgbClr val="0000FF"/>
                </a:solidFill>
              </a:rPr>
              <a:t> a </a:t>
            </a:r>
            <a:r>
              <a:rPr lang="en-US" altLang="en-US" sz="2400" b="1" dirty="0" err="1">
                <a:solidFill>
                  <a:srgbClr val="0000FF"/>
                </a:solidFill>
              </a:rPr>
              <a:t>rồi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nêu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phần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nguyên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và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phần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thập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phân</a:t>
            </a:r>
            <a:r>
              <a:rPr lang="en-US" altLang="en-US" sz="2400" b="1" dirty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28692" name="Text Box 12">
            <a:extLst>
              <a:ext uri="{FF2B5EF4-FFF2-40B4-BE49-F238E27FC236}">
                <a16:creationId xmlns:a16="http://schemas.microsoft.com/office/drawing/2014/main" id="{35D9DF7E-C63E-25A4-6C83-C52798F4D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373" y="5938731"/>
            <a:ext cx="116315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FF0000"/>
                </a:solidFill>
              </a:rPr>
              <a:t>Đọc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là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hai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phẩy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sáu</a:t>
            </a:r>
            <a:r>
              <a:rPr lang="en-US" altLang="en-US" sz="2400" b="1" dirty="0">
                <a:solidFill>
                  <a:srgbClr val="FF0000"/>
                </a:solidFill>
              </a:rPr>
              <a:t>, 2 </a:t>
            </a:r>
            <a:r>
              <a:rPr lang="en-US" altLang="en-US" sz="2400" b="1" dirty="0" err="1">
                <a:solidFill>
                  <a:srgbClr val="FF0000"/>
                </a:solidFill>
              </a:rPr>
              <a:t>là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phần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nguyên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và</a:t>
            </a:r>
            <a:r>
              <a:rPr lang="en-US" altLang="en-US" sz="2400" b="1" dirty="0">
                <a:solidFill>
                  <a:srgbClr val="FF0000"/>
                </a:solidFill>
              </a:rPr>
              <a:t> 6 </a:t>
            </a:r>
            <a:r>
              <a:rPr lang="en-US" altLang="en-US" sz="2400" b="1" dirty="0" err="1">
                <a:solidFill>
                  <a:srgbClr val="FF0000"/>
                </a:solidFill>
              </a:rPr>
              <a:t>là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phần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thập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phân</a:t>
            </a:r>
            <a:r>
              <a:rPr lang="en-US" altLang="en-US" sz="2400" b="1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9" grpId="0"/>
      <p:bldP spid="28690" grpId="0"/>
      <p:bldP spid="28691" grpId="0"/>
      <p:bldP spid="2869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k1.png">
            <a:extLst>
              <a:ext uri="{FF2B5EF4-FFF2-40B4-BE49-F238E27FC236}">
                <a16:creationId xmlns:a16="http://schemas.microsoft.com/office/drawing/2014/main" id="{C67C0FF2-7DE9-941F-5608-B38E50E024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5210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1">
            <a:extLst>
              <a:ext uri="{FF2B5EF4-FFF2-40B4-BE49-F238E27FC236}">
                <a16:creationId xmlns:a16="http://schemas.microsoft.com/office/drawing/2014/main" id="{C1C90159-FEBD-D761-6523-F8B7BBB75A2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8610600" y="228600"/>
            <a:ext cx="3581400" cy="6324600"/>
          </a:xfrm>
        </p:spPr>
        <p:txBody>
          <a:bodyPr/>
          <a:lstStyle/>
          <a:p>
            <a:pPr eaLnBrk="1" hangingPunct="1"/>
            <a:r>
              <a:rPr lang="en-US" altLang="en-US" sz="5400" b="1">
                <a:solidFill>
                  <a:srgbClr val="0000CC"/>
                </a:solidFill>
              </a:rPr>
              <a:t>Trò chơi </a:t>
            </a:r>
            <a:br>
              <a:rPr lang="en-US" altLang="en-US" sz="5400" b="1">
                <a:solidFill>
                  <a:srgbClr val="0000CC"/>
                </a:solidFill>
              </a:rPr>
            </a:br>
            <a:r>
              <a:rPr lang="en-US" altLang="en-US" sz="5400" b="1">
                <a:solidFill>
                  <a:srgbClr val="0000CC"/>
                </a:solidFill>
              </a:rPr>
              <a:t>***</a:t>
            </a:r>
            <a:br>
              <a:rPr lang="en-US" altLang="en-US" sz="5400" b="1">
                <a:solidFill>
                  <a:srgbClr val="0000CC"/>
                </a:solidFill>
              </a:rPr>
            </a:br>
            <a:r>
              <a:rPr lang="en-US" altLang="en-US" sz="6000" b="1">
                <a:solidFill>
                  <a:srgbClr val="0000CC"/>
                </a:solidFill>
              </a:rPr>
              <a:t>Ăn khế</a:t>
            </a:r>
            <a:br>
              <a:rPr lang="en-US" altLang="en-US" sz="6000" b="1">
                <a:solidFill>
                  <a:srgbClr val="0000CC"/>
                </a:solidFill>
              </a:rPr>
            </a:br>
            <a:r>
              <a:rPr lang="en-US" altLang="en-US" sz="6000" b="1">
                <a:solidFill>
                  <a:srgbClr val="0000CC"/>
                </a:solidFill>
              </a:rPr>
              <a:t>trả vàng</a:t>
            </a:r>
          </a:p>
        </p:txBody>
      </p:sp>
      <p:pic>
        <p:nvPicPr>
          <p:cNvPr id="14340" name="Picture 4" descr="ohuong.png">
            <a:extLst>
              <a:ext uri="{FF2B5EF4-FFF2-40B4-BE49-F238E27FC236}">
                <a16:creationId xmlns:a16="http://schemas.microsoft.com/office/drawing/2014/main" id="{46D5B181-CDD1-AE02-310F-1C44F28FF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57200"/>
            <a:ext cx="2184400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k 2.png">
            <a:extLst>
              <a:ext uri="{FF2B5EF4-FFF2-40B4-BE49-F238E27FC236}">
                <a16:creationId xmlns:a16="http://schemas.microsoft.com/office/drawing/2014/main" id="{367EF77D-C036-24FE-0082-477D294699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2743201"/>
            <a:ext cx="708025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k 2.png">
            <a:extLst>
              <a:ext uri="{FF2B5EF4-FFF2-40B4-BE49-F238E27FC236}">
                <a16:creationId xmlns:a16="http://schemas.microsoft.com/office/drawing/2014/main" id="{078A3E19-57A0-9A1E-351F-C9AFA1C998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3429001"/>
            <a:ext cx="708025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k 2.png">
            <a:extLst>
              <a:ext uri="{FF2B5EF4-FFF2-40B4-BE49-F238E27FC236}">
                <a16:creationId xmlns:a16="http://schemas.microsoft.com/office/drawing/2014/main" id="{A265CA3B-4CB6-5466-25CF-E74677B313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2438401"/>
            <a:ext cx="55562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 descr="k 2.png">
            <a:extLst>
              <a:ext uri="{FF2B5EF4-FFF2-40B4-BE49-F238E27FC236}">
                <a16:creationId xmlns:a16="http://schemas.microsoft.com/office/drawing/2014/main" id="{FF51534A-BA49-B2D6-C337-7EAF18BB45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275" y="1752600"/>
            <a:ext cx="7429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 descr="k 2.png">
            <a:extLst>
              <a:ext uri="{FF2B5EF4-FFF2-40B4-BE49-F238E27FC236}">
                <a16:creationId xmlns:a16="http://schemas.microsoft.com/office/drawing/2014/main" id="{E75A30BD-09E5-C363-621B-849E9DCBED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914400"/>
            <a:ext cx="5937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0" descr="k 2.png">
            <a:extLst>
              <a:ext uri="{FF2B5EF4-FFF2-40B4-BE49-F238E27FC236}">
                <a16:creationId xmlns:a16="http://schemas.microsoft.com/office/drawing/2014/main" id="{E10C74F2-E8DA-495D-36D1-7FE4E9F9B1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3200401"/>
            <a:ext cx="708025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1" descr="k 2.png">
            <a:extLst>
              <a:ext uri="{FF2B5EF4-FFF2-40B4-BE49-F238E27FC236}">
                <a16:creationId xmlns:a16="http://schemas.microsoft.com/office/drawing/2014/main" id="{5B8B3F77-3B41-6CB7-9C27-EB7325A619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75" y="533400"/>
            <a:ext cx="7429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2" descr="k 2.png">
            <a:extLst>
              <a:ext uri="{FF2B5EF4-FFF2-40B4-BE49-F238E27FC236}">
                <a16:creationId xmlns:a16="http://schemas.microsoft.com/office/drawing/2014/main" id="{6EDF1477-0F7F-9F1A-7713-CFD9DD69A7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1752600"/>
            <a:ext cx="6445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3" descr="k 2.png">
            <a:extLst>
              <a:ext uri="{FF2B5EF4-FFF2-40B4-BE49-F238E27FC236}">
                <a16:creationId xmlns:a16="http://schemas.microsoft.com/office/drawing/2014/main" id="{E7C4566C-FE92-B67E-3D03-B875016DD9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828800"/>
            <a:ext cx="8413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14" descr="k 2.png">
            <a:extLst>
              <a:ext uri="{FF2B5EF4-FFF2-40B4-BE49-F238E27FC236}">
                <a16:creationId xmlns:a16="http://schemas.microsoft.com/office/drawing/2014/main" id="{CECB0E71-F8A6-8735-7B9D-1E7363FA5F6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96901"/>
            <a:ext cx="762000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>
            <a:extLst>
              <a:ext uri="{FF2B5EF4-FFF2-40B4-BE49-F238E27FC236}">
                <a16:creationId xmlns:a16="http://schemas.microsoft.com/office/drawing/2014/main" id="{B1159444-E60D-374C-CEAB-B20863B163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WordArt 13">
            <a:extLst>
              <a:ext uri="{FF2B5EF4-FFF2-40B4-BE49-F238E27FC236}">
                <a16:creationId xmlns:a16="http://schemas.microsoft.com/office/drawing/2014/main" id="{886C10E5-1600-3526-6C17-F2A2A5F750D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54069" y="1860447"/>
            <a:ext cx="6998111" cy="2847976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loud Callout 30">
            <a:extLst>
              <a:ext uri="{FF2B5EF4-FFF2-40B4-BE49-F238E27FC236}">
                <a16:creationId xmlns:a16="http://schemas.microsoft.com/office/drawing/2014/main" id="{B50F8083-295D-6B36-D7C3-02D7619FA1CA}"/>
              </a:ext>
            </a:extLst>
          </p:cNvPr>
          <p:cNvSpPr/>
          <p:nvPr/>
        </p:nvSpPr>
        <p:spPr>
          <a:xfrm>
            <a:off x="7467600" y="1219200"/>
            <a:ext cx="2667000" cy="2133600"/>
          </a:xfrm>
          <a:prstGeom prst="cloudCallout">
            <a:avLst>
              <a:gd name="adj1" fmla="val -3932"/>
              <a:gd name="adj2" fmla="val 1071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FFFF66"/>
                </a:solidFill>
                <a:latin typeface="Arial"/>
              </a:rPr>
              <a:t>Sao lại ăn khế của tui ??????</a:t>
            </a:r>
          </a:p>
        </p:txBody>
      </p:sp>
      <p:pic>
        <p:nvPicPr>
          <p:cNvPr id="15363" name="Content Placeholder 3" descr="k1.png">
            <a:extLst>
              <a:ext uri="{FF2B5EF4-FFF2-40B4-BE49-F238E27FC236}">
                <a16:creationId xmlns:a16="http://schemas.microsoft.com/office/drawing/2014/main" id="{D52D9EB6-D0A7-D164-8059-4F2F79C4E26C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38138"/>
            <a:ext cx="4953000" cy="6519862"/>
          </a:xfrm>
        </p:spPr>
      </p:pic>
      <p:pic>
        <p:nvPicPr>
          <p:cNvPr id="15364" name="Picture 18" descr="giu khe.png">
            <a:extLst>
              <a:ext uri="{FF2B5EF4-FFF2-40B4-BE49-F238E27FC236}">
                <a16:creationId xmlns:a16="http://schemas.microsoft.com/office/drawing/2014/main" id="{CDD0A3E2-6F25-A4B2-9B32-FE0785B76E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3797300"/>
            <a:ext cx="15875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phuong 2.png">
            <a:extLst>
              <a:ext uri="{FF2B5EF4-FFF2-40B4-BE49-F238E27FC236}">
                <a16:creationId xmlns:a16="http://schemas.microsoft.com/office/drawing/2014/main" id="{9EDAAD45-383C-7D64-2EE5-683FA4ADDF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83"/>
          <a:stretch>
            <a:fillRect/>
          </a:stretch>
        </p:blipFill>
        <p:spPr bwMode="auto">
          <a:xfrm>
            <a:off x="3352800" y="5006976"/>
            <a:ext cx="1905000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ohuong.png">
            <a:extLst>
              <a:ext uri="{FF2B5EF4-FFF2-40B4-BE49-F238E27FC236}">
                <a16:creationId xmlns:a16="http://schemas.microsoft.com/office/drawing/2014/main" id="{C3D488FF-AEAE-7531-C76D-7D08B8CF1F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57200"/>
            <a:ext cx="2184400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2E70101-E4AF-9C28-F794-AB697BF1230E}"/>
              </a:ext>
            </a:extLst>
          </p:cNvPr>
          <p:cNvSpPr/>
          <p:nvPr/>
        </p:nvSpPr>
        <p:spPr>
          <a:xfrm>
            <a:off x="1864852" y="993750"/>
            <a:ext cx="609600" cy="1066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FFFFFF"/>
                </a:solidFill>
                <a:latin typeface="Arial"/>
              </a:rPr>
              <a:t>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6886532-7528-7969-3C06-E85220A6F556}"/>
              </a:ext>
            </a:extLst>
          </p:cNvPr>
          <p:cNvSpPr/>
          <p:nvPr/>
        </p:nvSpPr>
        <p:spPr>
          <a:xfrm>
            <a:off x="2362200" y="2667000"/>
            <a:ext cx="609600" cy="1066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FFFFFF"/>
                </a:solidFill>
                <a:latin typeface="Arial"/>
              </a:rPr>
              <a:t>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5B40F58-E8E7-8A7E-5C0A-45AA533810A5}"/>
              </a:ext>
            </a:extLst>
          </p:cNvPr>
          <p:cNvSpPr/>
          <p:nvPr/>
        </p:nvSpPr>
        <p:spPr>
          <a:xfrm>
            <a:off x="3429000" y="2063750"/>
            <a:ext cx="609600" cy="1066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FFFFFF"/>
                </a:solidFill>
                <a:latin typeface="Arial"/>
              </a:rPr>
              <a:t>3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A44EA5-4F65-C9A1-B8A3-B9884267DBF8}"/>
              </a:ext>
            </a:extLst>
          </p:cNvPr>
          <p:cNvSpPr/>
          <p:nvPr/>
        </p:nvSpPr>
        <p:spPr>
          <a:xfrm>
            <a:off x="4267200" y="582561"/>
            <a:ext cx="609600" cy="1066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FFFFFF"/>
                </a:solidFill>
                <a:latin typeface="Arial"/>
              </a:rPr>
              <a:t>4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2B0363A-0275-55A9-21BC-C10F1F19E8C5}"/>
              </a:ext>
            </a:extLst>
          </p:cNvPr>
          <p:cNvSpPr/>
          <p:nvPr/>
        </p:nvSpPr>
        <p:spPr>
          <a:xfrm>
            <a:off x="5105400" y="2895600"/>
            <a:ext cx="609600" cy="1066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FFFFFF"/>
                </a:solidFill>
                <a:latin typeface="Arial"/>
              </a:rPr>
              <a:t>5</a:t>
            </a:r>
          </a:p>
        </p:txBody>
      </p:sp>
      <p:sp>
        <p:nvSpPr>
          <p:cNvPr id="32" name="Oval Callout 31">
            <a:extLst>
              <a:ext uri="{FF2B5EF4-FFF2-40B4-BE49-F238E27FC236}">
                <a16:creationId xmlns:a16="http://schemas.microsoft.com/office/drawing/2014/main" id="{ECA9E011-2A7D-9DCC-BB4B-BFE2D4232D5C}"/>
              </a:ext>
            </a:extLst>
          </p:cNvPr>
          <p:cNvSpPr/>
          <p:nvPr/>
        </p:nvSpPr>
        <p:spPr>
          <a:xfrm>
            <a:off x="5562600" y="3200400"/>
            <a:ext cx="2286000" cy="1905000"/>
          </a:xfrm>
          <a:prstGeom prst="wedgeEllipseCallout">
            <a:avLst>
              <a:gd name="adj1" fmla="val -78781"/>
              <a:gd name="adj2" fmla="val 8785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CC"/>
                </a:solidFill>
                <a:latin typeface="Arial"/>
              </a:rPr>
              <a:t>Ăn khế trả vàng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02405E-6 C -0.00278 0.0289 -0.00539 0.05781 0.03107 0.08256 C 0.06753 0.1073 0.17916 0.1147 0.2184 0.14824 C 0.25764 0.18177 0.271 0.23866 0.26632 0.2833 C 0.26163 0.32793 0.24184 0.38205 0.19027 0.41651 C 0.13871 0.45097 0.01597 0.46114 -0.04358 0.48982 C -0.10313 0.5185 -0.14792 0.57215 -0.16754 0.58926 " pathEditMode="relative" ptsTypes="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1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1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loud Callout 30">
            <a:extLst>
              <a:ext uri="{FF2B5EF4-FFF2-40B4-BE49-F238E27FC236}">
                <a16:creationId xmlns:a16="http://schemas.microsoft.com/office/drawing/2014/main" id="{68A799F6-CFCC-E981-0AC1-36F637E9AB65}"/>
              </a:ext>
            </a:extLst>
          </p:cNvPr>
          <p:cNvSpPr/>
          <p:nvPr/>
        </p:nvSpPr>
        <p:spPr>
          <a:xfrm>
            <a:off x="8610600" y="1905000"/>
            <a:ext cx="1828800" cy="1371600"/>
          </a:xfrm>
          <a:prstGeom prst="cloudCallout">
            <a:avLst>
              <a:gd name="adj1" fmla="val -14495"/>
              <a:gd name="adj2" fmla="val 959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FFFF66"/>
                </a:solidFill>
                <a:latin typeface="Arial"/>
                <a:cs typeface="Arial"/>
              </a:rPr>
              <a:t>Ăn trái nào?</a:t>
            </a:r>
          </a:p>
        </p:txBody>
      </p:sp>
      <p:pic>
        <p:nvPicPr>
          <p:cNvPr id="136195" name="Content Placeholder 3" descr="k1.png">
            <a:extLst>
              <a:ext uri="{FF2B5EF4-FFF2-40B4-BE49-F238E27FC236}">
                <a16:creationId xmlns:a16="http://schemas.microsoft.com/office/drawing/2014/main" id="{8B243B2F-ECB5-A54E-96E6-46953A6D654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51100" y="338138"/>
            <a:ext cx="4953000" cy="6519862"/>
          </a:xfrm>
        </p:spPr>
      </p:pic>
      <p:pic>
        <p:nvPicPr>
          <p:cNvPr id="136196" name="Picture 18" descr="giu khe.png">
            <a:extLst>
              <a:ext uri="{FF2B5EF4-FFF2-40B4-BE49-F238E27FC236}">
                <a16:creationId xmlns:a16="http://schemas.microsoft.com/office/drawing/2014/main" id="{46C6DE65-DEA8-752D-0D9D-E6277DE88E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0" y="3797300"/>
            <a:ext cx="15875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BF1A008-A684-3A7F-EDF6-490FC48867DC}"/>
              </a:ext>
            </a:extLst>
          </p:cNvPr>
          <p:cNvSpPr/>
          <p:nvPr/>
        </p:nvSpPr>
        <p:spPr>
          <a:xfrm>
            <a:off x="2743200" y="2209800"/>
            <a:ext cx="609600" cy="1066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FFFFFF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86CCAF5-5232-B791-1D19-D329CA31BB28}"/>
              </a:ext>
            </a:extLst>
          </p:cNvPr>
          <p:cNvSpPr/>
          <p:nvPr/>
        </p:nvSpPr>
        <p:spPr>
          <a:xfrm>
            <a:off x="3352800" y="3124200"/>
            <a:ext cx="609600" cy="1066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FFFFFF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FCF8397-E04A-EE6B-3AFF-2A7A92FFCCF6}"/>
              </a:ext>
            </a:extLst>
          </p:cNvPr>
          <p:cNvSpPr/>
          <p:nvPr/>
        </p:nvSpPr>
        <p:spPr>
          <a:xfrm>
            <a:off x="4191000" y="3581400"/>
            <a:ext cx="609600" cy="1066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FFFFFF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146D588-CBA9-66BF-3A7C-546FF5DA3721}"/>
              </a:ext>
            </a:extLst>
          </p:cNvPr>
          <p:cNvSpPr/>
          <p:nvPr/>
        </p:nvSpPr>
        <p:spPr>
          <a:xfrm>
            <a:off x="4953000" y="2895600"/>
            <a:ext cx="609600" cy="1066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FFFFFF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F4AC7A8-1630-433F-D4D7-AA219C907887}"/>
              </a:ext>
            </a:extLst>
          </p:cNvPr>
          <p:cNvSpPr/>
          <p:nvPr/>
        </p:nvSpPr>
        <p:spPr>
          <a:xfrm>
            <a:off x="6477000" y="2895600"/>
            <a:ext cx="609600" cy="1066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FFFFFF"/>
                </a:solidFill>
                <a:latin typeface="Arial"/>
                <a:cs typeface="Arial"/>
              </a:rPr>
              <a:t>5</a:t>
            </a:r>
          </a:p>
        </p:txBody>
      </p:sp>
      <p:pic>
        <p:nvPicPr>
          <p:cNvPr id="20" name="Picture 19" descr="phuong 2.png">
            <a:extLst>
              <a:ext uri="{FF2B5EF4-FFF2-40B4-BE49-F238E27FC236}">
                <a16:creationId xmlns:a16="http://schemas.microsoft.com/office/drawing/2014/main" id="{49721F5A-3E90-A17B-195E-4F757B8D57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83"/>
          <a:stretch>
            <a:fillRect/>
          </a:stretch>
        </p:blipFill>
        <p:spPr bwMode="auto">
          <a:xfrm>
            <a:off x="4279900" y="5006976"/>
            <a:ext cx="1905000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vang.png">
            <a:extLst>
              <a:ext uri="{FF2B5EF4-FFF2-40B4-BE49-F238E27FC236}">
                <a16:creationId xmlns:a16="http://schemas.microsoft.com/office/drawing/2014/main" id="{1A09347D-EE4C-A478-ADDC-F86D47920C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133600"/>
            <a:ext cx="914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 descr="vang.png">
            <a:extLst>
              <a:ext uri="{FF2B5EF4-FFF2-40B4-BE49-F238E27FC236}">
                <a16:creationId xmlns:a16="http://schemas.microsoft.com/office/drawing/2014/main" id="{BB3589D0-1898-C1FA-B2C1-864C9041D2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5253">
            <a:off x="3257550" y="3305176"/>
            <a:ext cx="95250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Content Placeholder 3" descr="vang.png">
            <a:extLst>
              <a:ext uri="{FF2B5EF4-FFF2-40B4-BE49-F238E27FC236}">
                <a16:creationId xmlns:a16="http://schemas.microsoft.com/office/drawing/2014/main" id="{88112D48-4514-8ECB-E05A-86F7342A37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43454">
            <a:off x="4037807" y="3520282"/>
            <a:ext cx="104775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vang.png">
            <a:extLst>
              <a:ext uri="{FF2B5EF4-FFF2-40B4-BE49-F238E27FC236}">
                <a16:creationId xmlns:a16="http://schemas.microsoft.com/office/drawing/2014/main" id="{89CACD31-6188-4ABA-A0E6-4B1155B565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048000"/>
            <a:ext cx="914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 descr="vang.png">
            <a:extLst>
              <a:ext uri="{FF2B5EF4-FFF2-40B4-BE49-F238E27FC236}">
                <a16:creationId xmlns:a16="http://schemas.microsoft.com/office/drawing/2014/main" id="{4A16BE66-DB0A-6345-1690-7830D73D69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00001">
            <a:off x="6382545" y="2990057"/>
            <a:ext cx="884237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Oval Callout 40">
            <a:hlinkClick r:id="rId10" action="ppaction://hlinksldjump"/>
            <a:extLst>
              <a:ext uri="{FF2B5EF4-FFF2-40B4-BE49-F238E27FC236}">
                <a16:creationId xmlns:a16="http://schemas.microsoft.com/office/drawing/2014/main" id="{230C3989-4BBE-EF9E-9F82-7FDED755B01A}"/>
              </a:ext>
            </a:extLst>
          </p:cNvPr>
          <p:cNvSpPr/>
          <p:nvPr/>
        </p:nvSpPr>
        <p:spPr>
          <a:xfrm>
            <a:off x="6324600" y="228600"/>
            <a:ext cx="609600" cy="685800"/>
          </a:xfrm>
          <a:prstGeom prst="wedgeEllipseCallout">
            <a:avLst>
              <a:gd name="adj1" fmla="val 27759"/>
              <a:gd name="adj2" fmla="val 6437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0000CC"/>
                </a:solidFill>
                <a:latin typeface="Arial"/>
                <a:cs typeface="Arial"/>
              </a:rPr>
              <a:t>C1</a:t>
            </a:r>
          </a:p>
        </p:txBody>
      </p:sp>
      <p:sp>
        <p:nvSpPr>
          <p:cNvPr id="42" name="Oval Callout 41">
            <a:hlinkClick r:id="rId11" action="ppaction://hlinksldjump"/>
            <a:extLst>
              <a:ext uri="{FF2B5EF4-FFF2-40B4-BE49-F238E27FC236}">
                <a16:creationId xmlns:a16="http://schemas.microsoft.com/office/drawing/2014/main" id="{6E34D47E-8614-2353-D987-053070767632}"/>
              </a:ext>
            </a:extLst>
          </p:cNvPr>
          <p:cNvSpPr/>
          <p:nvPr/>
        </p:nvSpPr>
        <p:spPr>
          <a:xfrm>
            <a:off x="7010400" y="228600"/>
            <a:ext cx="609600" cy="685800"/>
          </a:xfrm>
          <a:prstGeom prst="wedgeEllipseCallout">
            <a:avLst>
              <a:gd name="adj1" fmla="val 27759"/>
              <a:gd name="adj2" fmla="val 6437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0000CC"/>
                </a:solidFill>
                <a:latin typeface="Arial"/>
                <a:cs typeface="Arial"/>
              </a:rPr>
              <a:t>C2</a:t>
            </a:r>
          </a:p>
        </p:txBody>
      </p:sp>
      <p:sp>
        <p:nvSpPr>
          <p:cNvPr id="43" name="Oval Callout 42">
            <a:hlinkClick r:id="rId12" action="ppaction://hlinksldjump"/>
            <a:extLst>
              <a:ext uri="{FF2B5EF4-FFF2-40B4-BE49-F238E27FC236}">
                <a16:creationId xmlns:a16="http://schemas.microsoft.com/office/drawing/2014/main" id="{0A885DD2-17B9-446C-6793-60F2524F0E50}"/>
              </a:ext>
            </a:extLst>
          </p:cNvPr>
          <p:cNvSpPr/>
          <p:nvPr/>
        </p:nvSpPr>
        <p:spPr>
          <a:xfrm>
            <a:off x="7696200" y="228600"/>
            <a:ext cx="609600" cy="685800"/>
          </a:xfrm>
          <a:prstGeom prst="wedgeEllipseCallout">
            <a:avLst>
              <a:gd name="adj1" fmla="val 27759"/>
              <a:gd name="adj2" fmla="val 6437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0000CC"/>
                </a:solidFill>
                <a:latin typeface="Arial"/>
                <a:cs typeface="Arial"/>
              </a:rPr>
              <a:t>C3</a:t>
            </a:r>
          </a:p>
        </p:txBody>
      </p:sp>
      <p:sp>
        <p:nvSpPr>
          <p:cNvPr id="44" name="Oval Callout 43">
            <a:hlinkClick r:id="rId13" action="ppaction://hlinksldjump"/>
            <a:extLst>
              <a:ext uri="{FF2B5EF4-FFF2-40B4-BE49-F238E27FC236}">
                <a16:creationId xmlns:a16="http://schemas.microsoft.com/office/drawing/2014/main" id="{379856B9-4B42-4134-7C16-86FB46E76972}"/>
              </a:ext>
            </a:extLst>
          </p:cNvPr>
          <p:cNvSpPr/>
          <p:nvPr/>
        </p:nvSpPr>
        <p:spPr>
          <a:xfrm>
            <a:off x="8382000" y="228600"/>
            <a:ext cx="609600" cy="685800"/>
          </a:xfrm>
          <a:prstGeom prst="wedgeEllipseCallout">
            <a:avLst>
              <a:gd name="adj1" fmla="val 27759"/>
              <a:gd name="adj2" fmla="val 6437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0000CC"/>
                </a:solidFill>
                <a:latin typeface="Arial"/>
                <a:cs typeface="Arial"/>
              </a:rPr>
              <a:t>C4</a:t>
            </a:r>
          </a:p>
        </p:txBody>
      </p:sp>
      <p:sp>
        <p:nvSpPr>
          <p:cNvPr id="45" name="Oval Callout 44">
            <a:hlinkClick r:id="rId14" action="ppaction://hlinksldjump"/>
            <a:extLst>
              <a:ext uri="{FF2B5EF4-FFF2-40B4-BE49-F238E27FC236}">
                <a16:creationId xmlns:a16="http://schemas.microsoft.com/office/drawing/2014/main" id="{C3984F7E-D39B-BAA7-54AC-B086B2CABFDE}"/>
              </a:ext>
            </a:extLst>
          </p:cNvPr>
          <p:cNvSpPr/>
          <p:nvPr/>
        </p:nvSpPr>
        <p:spPr>
          <a:xfrm>
            <a:off x="9067800" y="228600"/>
            <a:ext cx="609600" cy="685800"/>
          </a:xfrm>
          <a:prstGeom prst="wedgeEllipseCallout">
            <a:avLst>
              <a:gd name="adj1" fmla="val 27759"/>
              <a:gd name="adj2" fmla="val 6437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0000CC"/>
                </a:solidFill>
                <a:latin typeface="Arial"/>
                <a:cs typeface="Arial"/>
              </a:rPr>
              <a:t>C5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53469E-6 C -0.05764 -0.04024 -0.11511 -0.08094 -0.16059 -0.12165 C -0.20608 -0.16281 -0.24393 -0.19473 -0.27327 -0.24561 C -0.30261 -0.29672 -0.32049 -0.36818 -0.33664 -0.42785 C -0.35278 -0.48705 -0.36667 -0.55597 -0.37049 -0.60199 C -0.37431 -0.64801 -0.36927 -0.68085 -0.35921 -0.70329 C -0.34914 -0.72572 -0.32796 -0.72965 -0.3099 -0.73705 C -0.29184 -0.74445 -0.27188 -0.75555 -0.2507 -0.74838 C -0.22952 -0.74121 -0.19584 -0.70375 -0.18316 -0.69403 C -0.17049 -0.68432 -0.17257 -0.68733 -0.17466 -0.69033 " pathEditMode="relative" ptsTypes="aaaaaaa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96022E-7 L -0.00834 -0.76596 " pathEditMode="relative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93154E-6 L 0.04444 -0.5201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2" y="-260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8.03885E-6 L -0.09167 -0.53285 " pathEditMode="relative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96022E-7 L -0.25 -0.68826 " pathEditMode="relative" ptsTypes="A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93154E-6 L -0.29723 -0.5090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61" y="-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1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1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-7.9556E-7 L -0.05833 0.54394 " pathEditMode="relative" ptsTypes="AA">
                                      <p:cBhvr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2.96022E-7 L -0.25001 -0.35523 " pathEditMode="relative" ptsTypes="AA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1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1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6.57724E-6 L -0.04167 0.34412 " pathEditMode="relative" ptsTypes="AA">
                                      <p:cBhvr>
                                        <p:cTn id="5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8.87142E-6 L -0.15 -0.28863 " pathEditMode="relative" ptsTypes="AA">
                                      <p:cBhvr>
                                        <p:cTn id="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9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01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10"/>
                            </p:stCondLst>
                            <p:childTnLst>
                              <p:par>
                                <p:cTn id="6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26735E-6 L -0.04167 0.31083 " pathEditMode="relative" ptsTypes="AA">
                                      <p:cBhvr>
                                        <p:cTn id="6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93987E-6 L -0.05 -0.3996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-19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4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01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010"/>
                            </p:stCondLst>
                            <p:childTnLst>
                              <p:par>
                                <p:cTn id="8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62812E-6 L 0.1 0.38853 " pathEditMode="relative" ptsTypes="AA">
                                      <p:cBhvr>
                                        <p:cTn id="8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-8.03885E-6 L 0.09999 -0.39964 " pathEditMode="relative" ptsTypes="AA">
                                      <p:cBhvr>
                                        <p:cTn id="8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9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01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010"/>
                            </p:stCondLst>
                            <p:childTnLst>
                              <p:par>
                                <p:cTn id="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3.83904E-6 L -5.83333E-6 0.43293 " pathEditMode="relative" ptsTypes="AA">
                                      <p:cBhvr>
                                        <p:cTn id="9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FBD59BE6-777B-7BC0-03BD-32D3202BB6A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26670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Câu 1</a:t>
            </a:r>
          </a:p>
        </p:txBody>
      </p:sp>
      <p:pic>
        <p:nvPicPr>
          <p:cNvPr id="4" name="Picture 18" descr="giu khe.png">
            <a:extLst>
              <a:ext uri="{FF2B5EF4-FFF2-40B4-BE49-F238E27FC236}">
                <a16:creationId xmlns:a16="http://schemas.microsoft.com/office/drawing/2014/main" id="{51FFD8A3-80CC-77A5-568E-FC53498B2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"/>
            <a:ext cx="13081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Callout 4">
                <a:extLst>
                  <a:ext uri="{FF2B5EF4-FFF2-40B4-BE49-F238E27FC236}">
                    <a16:creationId xmlns:a16="http://schemas.microsoft.com/office/drawing/2014/main" id="{5AE022FA-09D8-B7EC-5E7B-6FBF58CBEABE}"/>
                  </a:ext>
                </a:extLst>
              </p:cNvPr>
              <p:cNvSpPr/>
              <p:nvPr/>
            </p:nvSpPr>
            <p:spPr>
              <a:xfrm>
                <a:off x="3733800" y="2628901"/>
                <a:ext cx="5181600" cy="3276600"/>
              </a:xfrm>
              <a:prstGeom prst="wedgeEllipseCallout">
                <a:avLst>
                  <a:gd name="adj1" fmla="val -59081"/>
                  <a:gd name="adj2" fmla="val -95708"/>
                </a:avLst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3200" b="1" dirty="0">
                    <a:solidFill>
                      <a:srgbClr val="0000CC"/>
                    </a:solidFill>
                    <a:latin typeface="Arial"/>
                  </a:rPr>
                  <a:t>Chuyển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Arial"/>
                  </a:rPr>
                  <a:t>thành</a:t>
                </a:r>
                <a:r>
                  <a:rPr lang="en-US" sz="3200" b="1" dirty="0">
                    <a:solidFill>
                      <a:srgbClr val="0000CC"/>
                    </a:solidFill>
                    <a:latin typeface="Arial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Arial"/>
                  </a:rPr>
                  <a:t>số</a:t>
                </a:r>
                <a:r>
                  <a:rPr lang="en-US" sz="3200" b="1" dirty="0">
                    <a:solidFill>
                      <a:srgbClr val="0000CC"/>
                    </a:solidFill>
                    <a:latin typeface="Arial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Arial"/>
                  </a:rPr>
                  <a:t>thập</a:t>
                </a:r>
                <a:r>
                  <a:rPr lang="en-US" sz="3200" b="1" dirty="0">
                    <a:solidFill>
                      <a:srgbClr val="0000CC"/>
                    </a:solidFill>
                    <a:latin typeface="Arial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Arial"/>
                  </a:rPr>
                  <a:t>phân</a:t>
                </a:r>
                <a:endParaRPr lang="en-US" sz="3200" b="1" dirty="0">
                  <a:solidFill>
                    <a:srgbClr val="0000CC"/>
                  </a:solidFill>
                  <a:latin typeface="Arial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1 000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rgbClr val="0000CC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5" name="Oval Callout 4">
                <a:extLst>
                  <a:ext uri="{FF2B5EF4-FFF2-40B4-BE49-F238E27FC236}">
                    <a16:creationId xmlns:a16="http://schemas.microsoft.com/office/drawing/2014/main" id="{5AE022FA-09D8-B7EC-5E7B-6FBF58CBEA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2628901"/>
                <a:ext cx="5181600" cy="3276600"/>
              </a:xfrm>
              <a:prstGeom prst="wedgeEllipseCallout">
                <a:avLst>
                  <a:gd name="adj1" fmla="val -59081"/>
                  <a:gd name="adj2" fmla="val -95708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phuong 2.png">
            <a:extLst>
              <a:ext uri="{FF2B5EF4-FFF2-40B4-BE49-F238E27FC236}">
                <a16:creationId xmlns:a16="http://schemas.microsoft.com/office/drawing/2014/main" id="{9580AB3A-17C4-3CE6-33F6-4CD20E67C6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83"/>
          <a:stretch>
            <a:fillRect/>
          </a:stretch>
        </p:blipFill>
        <p:spPr bwMode="auto">
          <a:xfrm>
            <a:off x="8221664" y="609600"/>
            <a:ext cx="24463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loud Callout 6">
            <a:extLst>
              <a:ext uri="{FF2B5EF4-FFF2-40B4-BE49-F238E27FC236}">
                <a16:creationId xmlns:a16="http://schemas.microsoft.com/office/drawing/2014/main" id="{EF09C8D0-54B8-03B0-75FF-747AAA96EBCF}"/>
              </a:ext>
            </a:extLst>
          </p:cNvPr>
          <p:cNvSpPr/>
          <p:nvPr/>
        </p:nvSpPr>
        <p:spPr>
          <a:xfrm>
            <a:off x="3463261" y="2025446"/>
            <a:ext cx="6096000" cy="4724400"/>
          </a:xfrm>
          <a:prstGeom prst="cloudCallout">
            <a:avLst>
              <a:gd name="adj1" fmla="val 35375"/>
              <a:gd name="adj2" fmla="val -5504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500" b="1" dirty="0">
                <a:solidFill>
                  <a:srgbClr val="FF3300"/>
                </a:solidFill>
                <a:latin typeface="Arial"/>
              </a:rPr>
              <a:t>0,024</a:t>
            </a:r>
          </a:p>
        </p:txBody>
      </p:sp>
      <p:sp>
        <p:nvSpPr>
          <p:cNvPr id="9" name="Up Arrow 8">
            <a:hlinkClick r:id="rId5" action="ppaction://hlinksldjump"/>
            <a:extLst>
              <a:ext uri="{FF2B5EF4-FFF2-40B4-BE49-F238E27FC236}">
                <a16:creationId xmlns:a16="http://schemas.microsoft.com/office/drawing/2014/main" id="{FD61227A-2A45-40B2-618B-D2D501B82425}"/>
              </a:ext>
            </a:extLst>
          </p:cNvPr>
          <p:cNvSpPr/>
          <p:nvPr/>
        </p:nvSpPr>
        <p:spPr>
          <a:xfrm>
            <a:off x="11312013" y="228600"/>
            <a:ext cx="685800" cy="1219200"/>
          </a:xfrm>
          <a:prstGeom prst="upArrow">
            <a:avLst>
              <a:gd name="adj1" fmla="val 50000"/>
              <a:gd name="adj2" fmla="val 43662"/>
            </a:avLst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C06D70B6-5DD9-AC8C-9CC3-CDA25BB5AD8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26670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Câu 2</a:t>
            </a:r>
          </a:p>
        </p:txBody>
      </p:sp>
      <p:pic>
        <p:nvPicPr>
          <p:cNvPr id="4" name="Picture 18" descr="giu khe.png">
            <a:extLst>
              <a:ext uri="{FF2B5EF4-FFF2-40B4-BE49-F238E27FC236}">
                <a16:creationId xmlns:a16="http://schemas.microsoft.com/office/drawing/2014/main" id="{0236B34C-6EE8-7243-20F6-A519528782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"/>
            <a:ext cx="13081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>
            <a:extLst>
              <a:ext uri="{FF2B5EF4-FFF2-40B4-BE49-F238E27FC236}">
                <a16:creationId xmlns:a16="http://schemas.microsoft.com/office/drawing/2014/main" id="{6EE5E822-9F26-8919-79C5-D6148D550A88}"/>
              </a:ext>
            </a:extLst>
          </p:cNvPr>
          <p:cNvSpPr/>
          <p:nvPr/>
        </p:nvSpPr>
        <p:spPr>
          <a:xfrm>
            <a:off x="3733800" y="2813461"/>
            <a:ext cx="5181600" cy="3276600"/>
          </a:xfrm>
          <a:prstGeom prst="wedgeEllipseCallout">
            <a:avLst>
              <a:gd name="adj1" fmla="val -59081"/>
              <a:gd name="adj2" fmla="val -9570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0000CC"/>
                </a:solidFill>
                <a:latin typeface="Arial"/>
              </a:rPr>
              <a:t>Chuyển</a:t>
            </a:r>
            <a:r>
              <a:rPr lang="en-US" sz="36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/>
              </a:rPr>
              <a:t>thành</a:t>
            </a:r>
            <a:r>
              <a:rPr lang="en-US" sz="36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/>
              </a:rPr>
              <a:t>phân</a:t>
            </a:r>
            <a:r>
              <a:rPr lang="en-US" sz="36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/>
              </a:rPr>
              <a:t>số</a:t>
            </a:r>
            <a:r>
              <a:rPr lang="en-US" sz="36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/>
              </a:rPr>
              <a:t>thập</a:t>
            </a:r>
            <a:r>
              <a:rPr lang="en-US" sz="36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/>
              </a:rPr>
              <a:t>phân</a:t>
            </a:r>
            <a:endParaRPr lang="en-US" sz="3600" b="1" dirty="0">
              <a:solidFill>
                <a:srgbClr val="0000CC"/>
              </a:solidFill>
              <a:latin typeface="Arial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>
                <a:solidFill>
                  <a:schemeClr val="tx1"/>
                </a:solidFill>
                <a:latin typeface="Arial"/>
              </a:rPr>
              <a:t>0,908</a:t>
            </a:r>
          </a:p>
        </p:txBody>
      </p:sp>
      <p:pic>
        <p:nvPicPr>
          <p:cNvPr id="6" name="Picture 5" descr="phuong 2.png">
            <a:extLst>
              <a:ext uri="{FF2B5EF4-FFF2-40B4-BE49-F238E27FC236}">
                <a16:creationId xmlns:a16="http://schemas.microsoft.com/office/drawing/2014/main" id="{73E02EF5-F79D-6D17-8440-9BC7390772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83"/>
          <a:stretch>
            <a:fillRect/>
          </a:stretch>
        </p:blipFill>
        <p:spPr bwMode="auto">
          <a:xfrm>
            <a:off x="8221664" y="609600"/>
            <a:ext cx="24463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loud Callout 6">
                <a:extLst>
                  <a:ext uri="{FF2B5EF4-FFF2-40B4-BE49-F238E27FC236}">
                    <a16:creationId xmlns:a16="http://schemas.microsoft.com/office/drawing/2014/main" id="{DB9119B8-72D5-2F5F-16F2-B08E27FA6EA7}"/>
                  </a:ext>
                </a:extLst>
              </p:cNvPr>
              <p:cNvSpPr/>
              <p:nvPr/>
            </p:nvSpPr>
            <p:spPr>
              <a:xfrm>
                <a:off x="3433764" y="1907459"/>
                <a:ext cx="6096000" cy="4724400"/>
              </a:xfrm>
              <a:prstGeom prst="cloudCallout">
                <a:avLst>
                  <a:gd name="adj1" fmla="val 35375"/>
                  <a:gd name="adj2" fmla="val -55049"/>
                </a:avLst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9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908</m:t>
                          </m:r>
                        </m:num>
                        <m:den>
                          <m:r>
                            <a:rPr lang="en-US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1 000</m:t>
                          </m:r>
                        </m:den>
                      </m:f>
                    </m:oMath>
                  </m:oMathPara>
                </a14:m>
                <a:endParaRPr lang="en-US" sz="11500" b="1" dirty="0">
                  <a:solidFill>
                    <a:srgbClr val="FF3300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7" name="Cloud Callout 6">
                <a:extLst>
                  <a:ext uri="{FF2B5EF4-FFF2-40B4-BE49-F238E27FC236}">
                    <a16:creationId xmlns:a16="http://schemas.microsoft.com/office/drawing/2014/main" id="{DB9119B8-72D5-2F5F-16F2-B08E27FA6E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3764" y="1907459"/>
                <a:ext cx="6096000" cy="4724400"/>
              </a:xfrm>
              <a:prstGeom prst="cloudCallout">
                <a:avLst>
                  <a:gd name="adj1" fmla="val 35375"/>
                  <a:gd name="adj2" fmla="val -55049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Up Arrow 8">
            <a:hlinkClick r:id="rId5" action="ppaction://hlinksldjump"/>
            <a:extLst>
              <a:ext uri="{FF2B5EF4-FFF2-40B4-BE49-F238E27FC236}">
                <a16:creationId xmlns:a16="http://schemas.microsoft.com/office/drawing/2014/main" id="{9FD2FB81-72FB-EFB7-97C8-2A92F1A63AA2}"/>
              </a:ext>
            </a:extLst>
          </p:cNvPr>
          <p:cNvSpPr/>
          <p:nvPr/>
        </p:nvSpPr>
        <p:spPr>
          <a:xfrm>
            <a:off x="11331677" y="238433"/>
            <a:ext cx="685800" cy="1219200"/>
          </a:xfrm>
          <a:prstGeom prst="upArrow">
            <a:avLst>
              <a:gd name="adj1" fmla="val 50000"/>
              <a:gd name="adj2" fmla="val 43662"/>
            </a:avLst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5F562D96-22E5-D25C-12B1-4FB98E0F441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26670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Câu 3</a:t>
            </a:r>
          </a:p>
        </p:txBody>
      </p:sp>
      <p:pic>
        <p:nvPicPr>
          <p:cNvPr id="4" name="Picture 18" descr="giu khe.png">
            <a:extLst>
              <a:ext uri="{FF2B5EF4-FFF2-40B4-BE49-F238E27FC236}">
                <a16:creationId xmlns:a16="http://schemas.microsoft.com/office/drawing/2014/main" id="{EF7025DA-3EFF-D3E9-D67C-3FCEA09EE1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"/>
            <a:ext cx="13081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>
            <a:extLst>
              <a:ext uri="{FF2B5EF4-FFF2-40B4-BE49-F238E27FC236}">
                <a16:creationId xmlns:a16="http://schemas.microsoft.com/office/drawing/2014/main" id="{4407162C-A589-4E94-EAC5-FDBDD3F5C24E}"/>
              </a:ext>
            </a:extLst>
          </p:cNvPr>
          <p:cNvSpPr/>
          <p:nvPr/>
        </p:nvSpPr>
        <p:spPr>
          <a:xfrm>
            <a:off x="3657600" y="2518698"/>
            <a:ext cx="6095999" cy="4267200"/>
          </a:xfrm>
          <a:prstGeom prst="wedgeEllipseCallout">
            <a:avLst>
              <a:gd name="adj1" fmla="val -59081"/>
              <a:gd name="adj2" fmla="val -9570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0000CC"/>
                </a:solidFill>
                <a:latin typeface="Arial"/>
              </a:rPr>
              <a:t>Đọc</a:t>
            </a:r>
            <a:r>
              <a:rPr lang="en-US" sz="36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/>
              </a:rPr>
              <a:t>số</a:t>
            </a:r>
            <a:r>
              <a:rPr lang="en-US" sz="36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/>
              </a:rPr>
              <a:t>cân</a:t>
            </a:r>
            <a:r>
              <a:rPr lang="en-US" sz="36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/>
              </a:rPr>
              <a:t>nặng</a:t>
            </a:r>
            <a:r>
              <a:rPr lang="en-US" sz="36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/>
              </a:rPr>
              <a:t>chùm</a:t>
            </a:r>
            <a:r>
              <a:rPr lang="en-US" sz="36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/>
              </a:rPr>
              <a:t>nho</a:t>
            </a:r>
            <a:r>
              <a:rPr lang="en-US" sz="36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/>
              </a:rPr>
              <a:t>sau</a:t>
            </a:r>
            <a:endParaRPr lang="en-US" sz="3600" b="1" dirty="0">
              <a:solidFill>
                <a:srgbClr val="0000CC"/>
              </a:solidFill>
              <a:latin typeface="Arial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0000CC"/>
              </a:solidFill>
              <a:latin typeface="Arial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0000CC"/>
              </a:solidFill>
              <a:latin typeface="Arial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0000CC"/>
              </a:solidFill>
              <a:latin typeface="Arial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0000CC"/>
              </a:solidFill>
              <a:latin typeface="Arial"/>
            </a:endParaRPr>
          </a:p>
        </p:txBody>
      </p:sp>
      <p:pic>
        <p:nvPicPr>
          <p:cNvPr id="6" name="Picture 5" descr="phuong 2.png">
            <a:extLst>
              <a:ext uri="{FF2B5EF4-FFF2-40B4-BE49-F238E27FC236}">
                <a16:creationId xmlns:a16="http://schemas.microsoft.com/office/drawing/2014/main" id="{07576DD0-4DFF-6657-C735-6387ABB24F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83"/>
          <a:stretch>
            <a:fillRect/>
          </a:stretch>
        </p:blipFill>
        <p:spPr bwMode="auto">
          <a:xfrm>
            <a:off x="8221664" y="609600"/>
            <a:ext cx="24463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Up Arrow 8">
            <a:hlinkClick r:id="rId4" action="ppaction://hlinksldjump"/>
            <a:extLst>
              <a:ext uri="{FF2B5EF4-FFF2-40B4-BE49-F238E27FC236}">
                <a16:creationId xmlns:a16="http://schemas.microsoft.com/office/drawing/2014/main" id="{A97FEFD4-6980-22FD-FE3F-72252D02451C}"/>
              </a:ext>
            </a:extLst>
          </p:cNvPr>
          <p:cNvSpPr/>
          <p:nvPr/>
        </p:nvSpPr>
        <p:spPr>
          <a:xfrm>
            <a:off x="11142664" y="140110"/>
            <a:ext cx="685800" cy="1219200"/>
          </a:xfrm>
          <a:prstGeom prst="upArrow">
            <a:avLst>
              <a:gd name="adj1" fmla="val 50000"/>
              <a:gd name="adj2" fmla="val 43662"/>
            </a:avLst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BC0D6A-57FC-11FE-1890-2F0023B3B3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4158" y="4297969"/>
            <a:ext cx="2502882" cy="2017948"/>
          </a:xfrm>
          <a:prstGeom prst="rect">
            <a:avLst/>
          </a:prstGeom>
        </p:spPr>
      </p:pic>
      <p:sp>
        <p:nvSpPr>
          <p:cNvPr id="8" name="Cloud Callout 6">
            <a:extLst>
              <a:ext uri="{FF2B5EF4-FFF2-40B4-BE49-F238E27FC236}">
                <a16:creationId xmlns:a16="http://schemas.microsoft.com/office/drawing/2014/main" id="{F8B664A9-038D-47B4-5168-205F5DF70842}"/>
              </a:ext>
            </a:extLst>
          </p:cNvPr>
          <p:cNvSpPr/>
          <p:nvPr/>
        </p:nvSpPr>
        <p:spPr>
          <a:xfrm>
            <a:off x="3523097" y="2554750"/>
            <a:ext cx="6677999" cy="4267199"/>
          </a:xfrm>
          <a:prstGeom prst="cloudCallout">
            <a:avLst>
              <a:gd name="adj1" fmla="val 35375"/>
              <a:gd name="adj2" fmla="val -5504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 err="1">
                <a:solidFill>
                  <a:srgbClr val="FF3300"/>
                </a:solidFill>
                <a:latin typeface="Arial"/>
              </a:rPr>
              <a:t>Không</a:t>
            </a:r>
            <a:r>
              <a:rPr lang="en-US" sz="4800" b="1" dirty="0">
                <a:solidFill>
                  <a:srgbClr val="FF3300"/>
                </a:solidFill>
                <a:latin typeface="Arial"/>
              </a:rPr>
              <a:t> </a:t>
            </a:r>
            <a:r>
              <a:rPr lang="en-US" sz="4800" b="1" dirty="0" err="1">
                <a:solidFill>
                  <a:srgbClr val="FF3300"/>
                </a:solidFill>
                <a:latin typeface="Arial"/>
              </a:rPr>
              <a:t>phẩy</a:t>
            </a:r>
            <a:r>
              <a:rPr lang="en-US" sz="4800" b="1" dirty="0">
                <a:solidFill>
                  <a:srgbClr val="FF3300"/>
                </a:solidFill>
                <a:latin typeface="Arial"/>
              </a:rPr>
              <a:t> </a:t>
            </a:r>
            <a:r>
              <a:rPr lang="en-US" sz="4800" b="1" dirty="0" err="1">
                <a:solidFill>
                  <a:srgbClr val="FF3300"/>
                </a:solidFill>
                <a:latin typeface="Arial"/>
              </a:rPr>
              <a:t>năm</a:t>
            </a:r>
            <a:r>
              <a:rPr lang="en-US" sz="4800" b="1" dirty="0">
                <a:solidFill>
                  <a:srgbClr val="FF3300"/>
                </a:solidFill>
                <a:latin typeface="Arial"/>
              </a:rPr>
              <a:t> </a:t>
            </a:r>
            <a:r>
              <a:rPr lang="en-US" sz="4800" b="1" dirty="0" err="1">
                <a:solidFill>
                  <a:srgbClr val="FF3300"/>
                </a:solidFill>
                <a:latin typeface="Arial"/>
              </a:rPr>
              <a:t>trăm</a:t>
            </a:r>
            <a:r>
              <a:rPr lang="en-US" sz="4800" b="1" dirty="0">
                <a:solidFill>
                  <a:srgbClr val="FF3300"/>
                </a:solidFill>
                <a:latin typeface="Arial"/>
              </a:rPr>
              <a:t> </a:t>
            </a:r>
            <a:r>
              <a:rPr lang="en-US" sz="4800" b="1" dirty="0" err="1">
                <a:solidFill>
                  <a:srgbClr val="FF3300"/>
                </a:solidFill>
                <a:latin typeface="Arial"/>
              </a:rPr>
              <a:t>linh</a:t>
            </a:r>
            <a:r>
              <a:rPr lang="en-US" sz="4800" b="1" dirty="0">
                <a:solidFill>
                  <a:srgbClr val="FF3300"/>
                </a:solidFill>
                <a:latin typeface="Arial"/>
              </a:rPr>
              <a:t> </a:t>
            </a:r>
            <a:r>
              <a:rPr lang="en-US" sz="4800" b="1" dirty="0" err="1">
                <a:solidFill>
                  <a:srgbClr val="FF3300"/>
                </a:solidFill>
                <a:latin typeface="Arial"/>
              </a:rPr>
              <a:t>bốn</a:t>
            </a:r>
            <a:r>
              <a:rPr lang="en-US" sz="4800" b="1" dirty="0">
                <a:solidFill>
                  <a:srgbClr val="FF3300"/>
                </a:solidFill>
                <a:latin typeface="Arial"/>
              </a:rPr>
              <a:t> ki-</a:t>
            </a:r>
            <a:r>
              <a:rPr lang="en-US" sz="4800" b="1" dirty="0" err="1">
                <a:solidFill>
                  <a:srgbClr val="FF3300"/>
                </a:solidFill>
                <a:latin typeface="Arial"/>
              </a:rPr>
              <a:t>lô</a:t>
            </a:r>
            <a:r>
              <a:rPr lang="en-US" sz="4800" b="1" dirty="0">
                <a:solidFill>
                  <a:srgbClr val="FF3300"/>
                </a:solidFill>
                <a:latin typeface="Arial"/>
              </a:rPr>
              <a:t>-gam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F84468A3-BD2C-13E7-39CC-98178CEE6EB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26670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Câu 4</a:t>
            </a:r>
          </a:p>
        </p:txBody>
      </p:sp>
      <p:pic>
        <p:nvPicPr>
          <p:cNvPr id="4" name="Picture 18" descr="giu khe.png">
            <a:extLst>
              <a:ext uri="{FF2B5EF4-FFF2-40B4-BE49-F238E27FC236}">
                <a16:creationId xmlns:a16="http://schemas.microsoft.com/office/drawing/2014/main" id="{916C1E30-A152-EEDC-973F-AACEC641E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"/>
            <a:ext cx="13081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phuong 2.png">
            <a:extLst>
              <a:ext uri="{FF2B5EF4-FFF2-40B4-BE49-F238E27FC236}">
                <a16:creationId xmlns:a16="http://schemas.microsoft.com/office/drawing/2014/main" id="{97E9D5C7-E190-DD26-C2F8-A00BDB45B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83"/>
          <a:stretch>
            <a:fillRect/>
          </a:stretch>
        </p:blipFill>
        <p:spPr bwMode="auto">
          <a:xfrm>
            <a:off x="8221664" y="609600"/>
            <a:ext cx="24463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Up Arrow 8">
            <a:hlinkClick r:id="rId4" action="ppaction://hlinksldjump"/>
            <a:extLst>
              <a:ext uri="{FF2B5EF4-FFF2-40B4-BE49-F238E27FC236}">
                <a16:creationId xmlns:a16="http://schemas.microsoft.com/office/drawing/2014/main" id="{04034C38-4F82-A79C-7961-F8FED0855A21}"/>
              </a:ext>
            </a:extLst>
          </p:cNvPr>
          <p:cNvSpPr/>
          <p:nvPr/>
        </p:nvSpPr>
        <p:spPr>
          <a:xfrm>
            <a:off x="11400504" y="228600"/>
            <a:ext cx="685800" cy="1219200"/>
          </a:xfrm>
          <a:prstGeom prst="upArrow">
            <a:avLst>
              <a:gd name="adj1" fmla="val 50000"/>
              <a:gd name="adj2" fmla="val 43662"/>
            </a:avLst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val Callout 4">
                <a:extLst>
                  <a:ext uri="{FF2B5EF4-FFF2-40B4-BE49-F238E27FC236}">
                    <a16:creationId xmlns:a16="http://schemas.microsoft.com/office/drawing/2014/main" id="{EE20C548-5E3B-0C1A-D9D4-368D284C3E40}"/>
                  </a:ext>
                </a:extLst>
              </p:cNvPr>
              <p:cNvSpPr/>
              <p:nvPr/>
            </p:nvSpPr>
            <p:spPr>
              <a:xfrm>
                <a:off x="3733800" y="2628901"/>
                <a:ext cx="5181600" cy="3276600"/>
              </a:xfrm>
              <a:prstGeom prst="wedgeEllipseCallout">
                <a:avLst>
                  <a:gd name="adj1" fmla="val -59081"/>
                  <a:gd name="adj2" fmla="val -95708"/>
                </a:avLst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3200" b="1" dirty="0">
                    <a:solidFill>
                      <a:srgbClr val="0000CC"/>
                    </a:solidFill>
                    <a:latin typeface="Arial"/>
                  </a:rPr>
                  <a:t>Chuyển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Arial"/>
                  </a:rPr>
                  <a:t>thành</a:t>
                </a:r>
                <a:r>
                  <a:rPr lang="en-US" sz="3200" b="1" dirty="0">
                    <a:solidFill>
                      <a:srgbClr val="0000CC"/>
                    </a:solidFill>
                    <a:latin typeface="Arial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Arial"/>
                  </a:rPr>
                  <a:t>số</a:t>
                </a:r>
                <a:r>
                  <a:rPr lang="en-US" sz="3200" b="1" dirty="0">
                    <a:solidFill>
                      <a:srgbClr val="0000CC"/>
                    </a:solidFill>
                    <a:latin typeface="Arial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Arial"/>
                  </a:rPr>
                  <a:t>thập</a:t>
                </a:r>
                <a:r>
                  <a:rPr lang="en-US" sz="3200" b="1" dirty="0">
                    <a:solidFill>
                      <a:srgbClr val="0000CC"/>
                    </a:solidFill>
                    <a:latin typeface="Arial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Arial"/>
                  </a:rPr>
                  <a:t>phân</a:t>
                </a:r>
                <a:endParaRPr lang="en-US" sz="3200" b="1" dirty="0">
                  <a:solidFill>
                    <a:srgbClr val="0000CC"/>
                  </a:solidFill>
                  <a:latin typeface="Arial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rgbClr val="0000CC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2" name="Oval Callout 4">
                <a:extLst>
                  <a:ext uri="{FF2B5EF4-FFF2-40B4-BE49-F238E27FC236}">
                    <a16:creationId xmlns:a16="http://schemas.microsoft.com/office/drawing/2014/main" id="{EE20C548-5E3B-0C1A-D9D4-368D284C3E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2628901"/>
                <a:ext cx="5181600" cy="3276600"/>
              </a:xfrm>
              <a:prstGeom prst="wedgeEllipseCallout">
                <a:avLst>
                  <a:gd name="adj1" fmla="val -59081"/>
                  <a:gd name="adj2" fmla="val -95708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loud Callout 6">
            <a:extLst>
              <a:ext uri="{FF2B5EF4-FFF2-40B4-BE49-F238E27FC236}">
                <a16:creationId xmlns:a16="http://schemas.microsoft.com/office/drawing/2014/main" id="{3940FBF9-EE80-BDEE-49BB-25178ED2C328}"/>
              </a:ext>
            </a:extLst>
          </p:cNvPr>
          <p:cNvSpPr/>
          <p:nvPr/>
        </p:nvSpPr>
        <p:spPr>
          <a:xfrm>
            <a:off x="3463261" y="2025446"/>
            <a:ext cx="6096000" cy="4724400"/>
          </a:xfrm>
          <a:prstGeom prst="cloudCallout">
            <a:avLst>
              <a:gd name="adj1" fmla="val 35375"/>
              <a:gd name="adj2" fmla="val -5504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500" b="1" dirty="0">
                <a:solidFill>
                  <a:srgbClr val="FF3300"/>
                </a:solidFill>
                <a:latin typeface="Arial"/>
              </a:rPr>
              <a:t>0,15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04057577-C239-6790-C3EA-5B73A9B9D56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26670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Câu 5</a:t>
            </a:r>
          </a:p>
        </p:txBody>
      </p:sp>
      <p:pic>
        <p:nvPicPr>
          <p:cNvPr id="4" name="Picture 18" descr="giu khe.png">
            <a:extLst>
              <a:ext uri="{FF2B5EF4-FFF2-40B4-BE49-F238E27FC236}">
                <a16:creationId xmlns:a16="http://schemas.microsoft.com/office/drawing/2014/main" id="{405DA703-D99A-DA3F-8530-07AF9E5CF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"/>
            <a:ext cx="13081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phuong 2.png">
            <a:extLst>
              <a:ext uri="{FF2B5EF4-FFF2-40B4-BE49-F238E27FC236}">
                <a16:creationId xmlns:a16="http://schemas.microsoft.com/office/drawing/2014/main" id="{CBA865B7-89A3-E1B7-2FB4-009CB3DCD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83"/>
          <a:stretch>
            <a:fillRect/>
          </a:stretch>
        </p:blipFill>
        <p:spPr bwMode="auto">
          <a:xfrm>
            <a:off x="8221664" y="609600"/>
            <a:ext cx="24463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Up Arrow 8">
            <a:hlinkClick r:id="rId4" action="ppaction://hlinksldjump"/>
            <a:extLst>
              <a:ext uri="{FF2B5EF4-FFF2-40B4-BE49-F238E27FC236}">
                <a16:creationId xmlns:a16="http://schemas.microsoft.com/office/drawing/2014/main" id="{26321106-901A-68CE-24A8-154770627B0B}"/>
              </a:ext>
            </a:extLst>
          </p:cNvPr>
          <p:cNvSpPr/>
          <p:nvPr/>
        </p:nvSpPr>
        <p:spPr>
          <a:xfrm>
            <a:off x="11142664" y="228600"/>
            <a:ext cx="685800" cy="1219200"/>
          </a:xfrm>
          <a:prstGeom prst="upArrow">
            <a:avLst>
              <a:gd name="adj1" fmla="val 50000"/>
              <a:gd name="adj2" fmla="val 43662"/>
            </a:avLst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Oval Callout 4">
            <a:extLst>
              <a:ext uri="{FF2B5EF4-FFF2-40B4-BE49-F238E27FC236}">
                <a16:creationId xmlns:a16="http://schemas.microsoft.com/office/drawing/2014/main" id="{E5218418-69AB-E361-32AC-43548B615C2E}"/>
              </a:ext>
            </a:extLst>
          </p:cNvPr>
          <p:cNvSpPr/>
          <p:nvPr/>
        </p:nvSpPr>
        <p:spPr>
          <a:xfrm>
            <a:off x="3733800" y="2813461"/>
            <a:ext cx="5181600" cy="3276600"/>
          </a:xfrm>
          <a:prstGeom prst="wedgeEllipseCallout">
            <a:avLst>
              <a:gd name="adj1" fmla="val -59081"/>
              <a:gd name="adj2" fmla="val -9570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0000CC"/>
                </a:solidFill>
                <a:latin typeface="Arial"/>
              </a:rPr>
              <a:t>Chuyển</a:t>
            </a:r>
            <a:r>
              <a:rPr lang="en-US" sz="36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/>
              </a:rPr>
              <a:t>thành</a:t>
            </a:r>
            <a:r>
              <a:rPr lang="en-US" sz="36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/>
              </a:rPr>
              <a:t>phân</a:t>
            </a:r>
            <a:r>
              <a:rPr lang="en-US" sz="36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/>
              </a:rPr>
              <a:t>số</a:t>
            </a:r>
            <a:r>
              <a:rPr lang="en-US" sz="36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/>
              </a:rPr>
              <a:t>thập</a:t>
            </a:r>
            <a:r>
              <a:rPr lang="en-US" sz="3600" b="1" dirty="0">
                <a:solidFill>
                  <a:srgbClr val="0000CC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/>
              </a:rPr>
              <a:t>phân</a:t>
            </a:r>
            <a:endParaRPr lang="en-US" sz="3600" b="1" dirty="0">
              <a:solidFill>
                <a:srgbClr val="0000CC"/>
              </a:solidFill>
              <a:latin typeface="Arial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>
                <a:solidFill>
                  <a:schemeClr val="tx1"/>
                </a:solidFill>
                <a:latin typeface="Arial"/>
              </a:rPr>
              <a:t>0,77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loud Callout 6">
                <a:extLst>
                  <a:ext uri="{FF2B5EF4-FFF2-40B4-BE49-F238E27FC236}">
                    <a16:creationId xmlns:a16="http://schemas.microsoft.com/office/drawing/2014/main" id="{6DF5D679-C64D-0CFB-07D5-AB05FF2090CE}"/>
                  </a:ext>
                </a:extLst>
              </p:cNvPr>
              <p:cNvSpPr/>
              <p:nvPr/>
            </p:nvSpPr>
            <p:spPr>
              <a:xfrm>
                <a:off x="3433764" y="1907459"/>
                <a:ext cx="6096000" cy="4724400"/>
              </a:xfrm>
              <a:prstGeom prst="cloudCallout">
                <a:avLst>
                  <a:gd name="adj1" fmla="val 35375"/>
                  <a:gd name="adj2" fmla="val -55049"/>
                </a:avLst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9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77</m:t>
                          </m:r>
                        </m:num>
                        <m:den>
                          <m:r>
                            <a:rPr lang="en-US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11500" b="1" dirty="0">
                  <a:solidFill>
                    <a:srgbClr val="FF3300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3" name="Cloud Callout 6">
                <a:extLst>
                  <a:ext uri="{FF2B5EF4-FFF2-40B4-BE49-F238E27FC236}">
                    <a16:creationId xmlns:a16="http://schemas.microsoft.com/office/drawing/2014/main" id="{6DF5D679-C64D-0CFB-07D5-AB05FF2090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3764" y="1907459"/>
                <a:ext cx="6096000" cy="4724400"/>
              </a:xfrm>
              <a:prstGeom prst="cloudCallout">
                <a:avLst>
                  <a:gd name="adj1" fmla="val 35375"/>
                  <a:gd name="adj2" fmla="val -55049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711</Words>
  <Application>Microsoft Office PowerPoint</Application>
  <PresentationFormat>Widescreen</PresentationFormat>
  <Paragraphs>167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#9Slide05 Amplify</vt:lpstr>
      <vt:lpstr>Arial</vt:lpstr>
      <vt:lpstr>Calibri</vt:lpstr>
      <vt:lpstr>Calibri Light</vt:lpstr>
      <vt:lpstr>Cambria Math</vt:lpstr>
      <vt:lpstr>iCiel Soup of Justice</vt:lpstr>
      <vt:lpstr>Times New Roman</vt:lpstr>
      <vt:lpstr>Tw Cen MT</vt:lpstr>
      <vt:lpstr>Tw Cen MT Condensed</vt:lpstr>
      <vt:lpstr>UTM Edwardian</vt:lpstr>
      <vt:lpstr>Wingdings 3</vt:lpstr>
      <vt:lpstr>Office Theme</vt:lpstr>
      <vt:lpstr>1_Default Design</vt:lpstr>
      <vt:lpstr>Integral</vt:lpstr>
      <vt:lpstr>Equation</vt:lpstr>
      <vt:lpstr>PowerPoint Presentation</vt:lpstr>
      <vt:lpstr>Trò chơi  *** Ăn khế trả vàng</vt:lpstr>
      <vt:lpstr>PowerPoint Presentation</vt:lpstr>
      <vt:lpstr>PowerPoint Presentation</vt:lpstr>
      <vt:lpstr>Câu 1</vt:lpstr>
      <vt:lpstr>Câu 2</vt:lpstr>
      <vt:lpstr>Câu 3</vt:lpstr>
      <vt:lpstr>Câu 4</vt:lpstr>
      <vt:lpstr>Câu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xuandan2013@gmail.com</dc:creator>
  <cp:lastModifiedBy>xuandan2013@gmail.com</cp:lastModifiedBy>
  <cp:revision>17</cp:revision>
  <dcterms:created xsi:type="dcterms:W3CDTF">2024-09-12T03:40:05Z</dcterms:created>
  <dcterms:modified xsi:type="dcterms:W3CDTF">2024-09-15T17:50:22Z</dcterms:modified>
</cp:coreProperties>
</file>