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Bahnschrift SemiBold SemiConden" panose="020B0502040204020203" pitchFamily="34" charset="0"/>
      <p:bold r:id="rId20"/>
    </p:embeddedFont>
    <p:embeddedFont>
      <p:font typeface="Bungee" panose="020B0604020202020204" charset="0"/>
      <p:regular r:id="rId21"/>
    </p:embeddedFont>
    <p:embeddedFont>
      <p:font typeface="Faustina" panose="020B0604020202020204" charset="0"/>
      <p:regular r:id="rId22"/>
    </p:embeddedFont>
    <p:embeddedFont>
      <p:font typeface="Faustina Bold" panose="020B0604020202020204" charset="0"/>
      <p:regular r:id="rId23"/>
    </p:embeddedFont>
    <p:embeddedFont>
      <p:font typeface="Faustina Bold Italics" panose="020B0604020202020204" charset="0"/>
      <p:regular r:id="rId24"/>
    </p:embeddedFont>
    <p:embeddedFont>
      <p:font typeface="Francois One" panose="020B0604020202020204" charset="0"/>
      <p:regular r:id="rId25"/>
    </p:embeddedFont>
    <p:embeddedFont>
      <p:font typeface="Lobster" panose="00000500000000000000" pitchFamily="2" charset="0"/>
      <p:regular r:id="rId26"/>
    </p:embeddedFont>
    <p:embeddedFont>
      <p:font typeface="Quicksand" panose="020B0604020202020204" charset="0"/>
      <p:regular r:id="rId27"/>
    </p:embeddedFont>
    <p:embeddedFont>
      <p:font typeface="Quicksand Bold" panose="020B0604020202020204" charset="0"/>
      <p:regular r:id="rId28"/>
    </p:embeddedFont>
    <p:embeddedFont>
      <p:font typeface="Quicksand Medium" panose="020B0604020202020204" charset="0"/>
      <p:regular r:id="rId29"/>
    </p:embeddedFont>
    <p:embeddedFont>
      <p:font typeface="Sigmar One"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6.gif"/></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6.sv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6.sv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8.svg"/><Relationship Id="rId7" Type="http://schemas.openxmlformats.org/officeDocument/2006/relationships/image" Target="../media/image5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26.gif"/></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gif"/><Relationship Id="rId2" Type="http://schemas.openxmlformats.org/officeDocument/2006/relationships/image" Target="../media/image11.png"/><Relationship Id="rId16" Type="http://schemas.openxmlformats.org/officeDocument/2006/relationships/image" Target="../media/image25.gif"/><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gif"/><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795695"/>
            <a:ext cx="18288000" cy="2491305"/>
          </a:xfrm>
          <a:prstGeom prst="rect">
            <a:avLst/>
          </a:prstGeom>
          <a:solidFill>
            <a:srgbClr val="EDECED"/>
          </a:solidFill>
        </p:spPr>
      </p:sp>
      <p:sp>
        <p:nvSpPr>
          <p:cNvPr id="3" name="Freeform 3"/>
          <p:cNvSpPr/>
          <p:nvPr/>
        </p:nvSpPr>
        <p:spPr>
          <a:xfrm>
            <a:off x="5985064" y="4771669"/>
            <a:ext cx="3015150" cy="4530963"/>
          </a:xfrm>
          <a:custGeom>
            <a:avLst/>
            <a:gdLst/>
            <a:ahLst/>
            <a:cxnLst/>
            <a:rect l="l" t="t" r="r" b="b"/>
            <a:pathLst>
              <a:path w="3015150" h="4530963">
                <a:moveTo>
                  <a:pt x="0" y="0"/>
                </a:moveTo>
                <a:lnTo>
                  <a:pt x="3015150" y="0"/>
                </a:lnTo>
                <a:lnTo>
                  <a:pt x="3015150" y="4530963"/>
                </a:lnTo>
                <a:lnTo>
                  <a:pt x="0" y="4530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653582" y="2524387"/>
            <a:ext cx="3174507" cy="5060809"/>
          </a:xfrm>
          <a:custGeom>
            <a:avLst/>
            <a:gdLst/>
            <a:ahLst/>
            <a:cxnLst/>
            <a:rect l="l" t="t" r="r" b="b"/>
            <a:pathLst>
              <a:path w="3174507" h="5060809">
                <a:moveTo>
                  <a:pt x="0" y="0"/>
                </a:moveTo>
                <a:lnTo>
                  <a:pt x="3174507" y="0"/>
                </a:lnTo>
                <a:lnTo>
                  <a:pt x="3174507" y="5060809"/>
                </a:lnTo>
                <a:lnTo>
                  <a:pt x="0" y="5060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08849" y="5613166"/>
            <a:ext cx="5038480" cy="4058267"/>
          </a:xfrm>
          <a:custGeom>
            <a:avLst/>
            <a:gdLst/>
            <a:ahLst/>
            <a:cxnLst/>
            <a:rect l="l" t="t" r="r" b="b"/>
            <a:pathLst>
              <a:path w="5038480" h="4058267">
                <a:moveTo>
                  <a:pt x="0" y="0"/>
                </a:moveTo>
                <a:lnTo>
                  <a:pt x="5038481" y="0"/>
                </a:lnTo>
                <a:lnTo>
                  <a:pt x="5038481" y="4058267"/>
                </a:lnTo>
                <a:lnTo>
                  <a:pt x="0" y="40582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318342">
            <a:off x="2347248" y="-255552"/>
            <a:ext cx="4828443" cy="1580218"/>
          </a:xfrm>
          <a:custGeom>
            <a:avLst/>
            <a:gdLst/>
            <a:ahLst/>
            <a:cxnLst/>
            <a:rect l="l" t="t" r="r" b="b"/>
            <a:pathLst>
              <a:path w="4828443" h="1580218">
                <a:moveTo>
                  <a:pt x="0" y="0"/>
                </a:moveTo>
                <a:lnTo>
                  <a:pt x="4828443" y="0"/>
                </a:lnTo>
                <a:lnTo>
                  <a:pt x="4828443" y="1580218"/>
                </a:lnTo>
                <a:lnTo>
                  <a:pt x="0" y="1580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6822183">
            <a:off x="15617506" y="7980418"/>
            <a:ext cx="3593022" cy="1365348"/>
          </a:xfrm>
          <a:custGeom>
            <a:avLst/>
            <a:gdLst/>
            <a:ahLst/>
            <a:cxnLst/>
            <a:rect l="l" t="t" r="r" b="b"/>
            <a:pathLst>
              <a:path w="3593022" h="1365348">
                <a:moveTo>
                  <a:pt x="0" y="0"/>
                </a:moveTo>
                <a:lnTo>
                  <a:pt x="3593022" y="0"/>
                </a:lnTo>
                <a:lnTo>
                  <a:pt x="3593022" y="1365348"/>
                </a:lnTo>
                <a:lnTo>
                  <a:pt x="0" y="13653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8" name="Group 8"/>
          <p:cNvGrpSpPr/>
          <p:nvPr/>
        </p:nvGrpSpPr>
        <p:grpSpPr>
          <a:xfrm>
            <a:off x="4071271" y="2083369"/>
            <a:ext cx="13188029" cy="2492476"/>
            <a:chOff x="0" y="0"/>
            <a:chExt cx="17584038" cy="3323302"/>
          </a:xfrm>
        </p:grpSpPr>
        <p:sp>
          <p:nvSpPr>
            <p:cNvPr id="9" name="TextBox 9"/>
            <p:cNvSpPr txBox="1"/>
            <p:nvPr/>
          </p:nvSpPr>
          <p:spPr>
            <a:xfrm>
              <a:off x="0" y="1596643"/>
              <a:ext cx="17584038" cy="1707092"/>
            </a:xfrm>
            <a:prstGeom prst="rect">
              <a:avLst/>
            </a:prstGeom>
          </p:spPr>
          <p:txBody>
            <a:bodyPr lIns="0" tIns="0" rIns="0" bIns="0" rtlCol="0" anchor="t">
              <a:spAutoFit/>
            </a:bodyPr>
            <a:lstStyle/>
            <a:p>
              <a:pPr algn="ctr">
                <a:lnSpc>
                  <a:spcPts val="8800"/>
                </a:lnSpc>
              </a:pPr>
              <a:r>
                <a:rPr lang="en-US" sz="8000">
                  <a:solidFill>
                    <a:srgbClr val="1D4E89"/>
                  </a:solidFill>
                  <a:latin typeface="Bungee"/>
                  <a:ea typeface="Bungee"/>
                  <a:cs typeface="Bungee"/>
                  <a:sym typeface="Bungee"/>
                </a:rPr>
                <a:t>LUYỆN TỪ VÀ CÂU</a:t>
              </a:r>
            </a:p>
          </p:txBody>
        </p:sp>
        <p:sp>
          <p:nvSpPr>
            <p:cNvPr id="10" name="TextBox 10"/>
            <p:cNvSpPr txBox="1"/>
            <p:nvPr/>
          </p:nvSpPr>
          <p:spPr>
            <a:xfrm>
              <a:off x="0" y="-137131"/>
              <a:ext cx="17584038" cy="1427903"/>
            </a:xfrm>
            <a:prstGeom prst="rect">
              <a:avLst/>
            </a:prstGeom>
          </p:spPr>
          <p:txBody>
            <a:bodyPr lIns="0" tIns="0" rIns="0" bIns="0" rtlCol="0" anchor="t">
              <a:spAutoFit/>
            </a:bodyPr>
            <a:lstStyle/>
            <a:p>
              <a:pPr algn="ctr">
                <a:lnSpc>
                  <a:spcPts val="8959"/>
                </a:lnSpc>
              </a:pPr>
              <a:r>
                <a:rPr lang="en-US" sz="6399" b="1">
                  <a:solidFill>
                    <a:srgbClr val="000000"/>
                  </a:solidFill>
                  <a:latin typeface="Quicksand Medium"/>
                  <a:ea typeface="Quicksand Medium"/>
                  <a:cs typeface="Quicksand Medium"/>
                  <a:sym typeface="Quicksand Medium"/>
                </a:rPr>
                <a:t>THỨ .... NGÀY .... THÁNG 10 NĂM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98293" y="-506098"/>
            <a:ext cx="14105044" cy="3069595"/>
            <a:chOff x="0" y="0"/>
            <a:chExt cx="18806725" cy="4092794"/>
          </a:xfrm>
        </p:grpSpPr>
        <p:grpSp>
          <p:nvGrpSpPr>
            <p:cNvPr id="3" name="Group 3"/>
            <p:cNvGrpSpPr/>
            <p:nvPr/>
          </p:nvGrpSpPr>
          <p:grpSpPr>
            <a:xfrm>
              <a:off x="4053477" y="2365732"/>
              <a:ext cx="13957955" cy="1727062"/>
              <a:chOff x="0" y="0"/>
              <a:chExt cx="3337053" cy="412904"/>
            </a:xfrm>
          </p:grpSpPr>
          <p:sp>
            <p:nvSpPr>
              <p:cNvPr id="4" name="Freeform 4"/>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5" name="TextBox 5"/>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6" name="TextBox 6"/>
            <p:cNvSpPr txBox="1"/>
            <p:nvPr/>
          </p:nvSpPr>
          <p:spPr>
            <a:xfrm>
              <a:off x="4053477" y="2622177"/>
              <a:ext cx="14753248" cy="1118921"/>
            </a:xfrm>
            <a:prstGeom prst="rect">
              <a:avLst/>
            </a:prstGeom>
          </p:spPr>
          <p:txBody>
            <a:bodyPr lIns="0" tIns="0" rIns="0" bIns="0" rtlCol="0" anchor="t">
              <a:spAutoFit/>
            </a:bodyPr>
            <a:lstStyle/>
            <a:p>
              <a:pPr algn="ctr">
                <a:lnSpc>
                  <a:spcPts val="6066"/>
                </a:lnSpc>
              </a:pPr>
              <a:r>
                <a:rPr lang="en-US" sz="5055">
                  <a:solidFill>
                    <a:srgbClr val="004AAD"/>
                  </a:solidFill>
                  <a:latin typeface="Bungee"/>
                  <a:ea typeface="Bungee"/>
                  <a:cs typeface="Bungee"/>
                  <a:sym typeface="Bungee"/>
                </a:rPr>
                <a:t>HÌNH THÀNH KIẾN THỨC</a:t>
              </a:r>
            </a:p>
          </p:txBody>
        </p:sp>
        <p:pic>
          <p:nvPicPr>
            <p:cNvPr id="7" name="Picture 7"/>
            <p:cNvPicPr>
              <a:picLocks noChangeAspect="1"/>
            </p:cNvPicPr>
            <p:nvPr/>
          </p:nvPicPr>
          <p:blipFill>
            <a:blip r:embed="rId2"/>
            <a:srcRect/>
            <a:stretch>
              <a:fillRect/>
            </a:stretch>
          </p:blipFill>
          <p:spPr>
            <a:xfrm rot="986205">
              <a:off x="1935270" y="257614"/>
              <a:ext cx="2188650" cy="2546434"/>
            </a:xfrm>
            <a:prstGeom prst="rect">
              <a:avLst/>
            </a:prstGeom>
          </p:spPr>
        </p:pic>
        <p:pic>
          <p:nvPicPr>
            <p:cNvPr id="8" name="Picture 8"/>
            <p:cNvPicPr>
              <a:picLocks noChangeAspect="1"/>
            </p:cNvPicPr>
            <p:nvPr/>
          </p:nvPicPr>
          <p:blipFill>
            <a:blip r:embed="rId3"/>
            <a:srcRect/>
            <a:stretch>
              <a:fillRect/>
            </a:stretch>
          </p:blipFill>
          <p:spPr>
            <a:xfrm>
              <a:off x="0" y="842991"/>
              <a:ext cx="3239453" cy="3249802"/>
            </a:xfrm>
            <a:prstGeom prst="rect">
              <a:avLst/>
            </a:prstGeom>
          </p:spPr>
        </p:pic>
        <p:pic>
          <p:nvPicPr>
            <p:cNvPr id="9" name="Picture 9"/>
            <p:cNvPicPr>
              <a:picLocks noChangeAspect="1"/>
            </p:cNvPicPr>
            <p:nvPr/>
          </p:nvPicPr>
          <p:blipFill>
            <a:blip r:embed="rId4"/>
            <a:srcRect/>
            <a:stretch>
              <a:fillRect/>
            </a:stretch>
          </p:blipFill>
          <p:spPr>
            <a:xfrm>
              <a:off x="3464835" y="2030530"/>
              <a:ext cx="2356873" cy="2062264"/>
            </a:xfrm>
            <a:prstGeom prst="rect">
              <a:avLst/>
            </a:prstGeom>
          </p:spPr>
        </p:pic>
      </p:grpSp>
      <p:sp>
        <p:nvSpPr>
          <p:cNvPr id="10" name="TextBox 10"/>
          <p:cNvSpPr txBox="1"/>
          <p:nvPr/>
        </p:nvSpPr>
        <p:spPr>
          <a:xfrm>
            <a:off x="4291730" y="2744473"/>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HĐ1. NHẬN XÉT</a:t>
            </a:r>
          </a:p>
        </p:txBody>
      </p:sp>
      <p:grpSp>
        <p:nvGrpSpPr>
          <p:cNvPr id="11" name="Group 11"/>
          <p:cNvGrpSpPr/>
          <p:nvPr/>
        </p:nvGrpSpPr>
        <p:grpSpPr>
          <a:xfrm>
            <a:off x="228557" y="3486741"/>
            <a:ext cx="5957212" cy="1052310"/>
            <a:chOff x="0" y="0"/>
            <a:chExt cx="2123050" cy="375026"/>
          </a:xfrm>
        </p:grpSpPr>
        <p:sp>
          <p:nvSpPr>
            <p:cNvPr id="12" name="Freeform 12"/>
            <p:cNvSpPr/>
            <p:nvPr/>
          </p:nvSpPr>
          <p:spPr>
            <a:xfrm>
              <a:off x="0" y="0"/>
              <a:ext cx="2123050" cy="375026"/>
            </a:xfrm>
            <a:custGeom>
              <a:avLst/>
              <a:gdLst/>
              <a:ahLst/>
              <a:cxnLst/>
              <a:rect l="l" t="t" r="r" b="b"/>
              <a:pathLst>
                <a:path w="2123050" h="375026">
                  <a:moveTo>
                    <a:pt x="1919850" y="0"/>
                  </a:moveTo>
                  <a:lnTo>
                    <a:pt x="0" y="0"/>
                  </a:lnTo>
                  <a:lnTo>
                    <a:pt x="0" y="375026"/>
                  </a:lnTo>
                  <a:lnTo>
                    <a:pt x="1919850" y="375026"/>
                  </a:lnTo>
                  <a:lnTo>
                    <a:pt x="2123050" y="187513"/>
                  </a:lnTo>
                  <a:lnTo>
                    <a:pt x="1919850" y="0"/>
                  </a:lnTo>
                  <a:close/>
                </a:path>
              </a:pathLst>
            </a:custGeom>
            <a:solidFill>
              <a:srgbClr val="9BDEEB"/>
            </a:solidFill>
          </p:spPr>
        </p:sp>
        <p:sp>
          <p:nvSpPr>
            <p:cNvPr id="13" name="TextBox 13"/>
            <p:cNvSpPr txBox="1"/>
            <p:nvPr/>
          </p:nvSpPr>
          <p:spPr>
            <a:xfrm>
              <a:off x="0" y="142875"/>
              <a:ext cx="2008750" cy="232151"/>
            </a:xfrm>
            <a:prstGeom prst="rect">
              <a:avLst/>
            </a:prstGeom>
          </p:spPr>
          <p:txBody>
            <a:bodyPr lIns="50800" tIns="50800" rIns="50800" bIns="50800" rtlCol="0" anchor="ctr"/>
            <a:lstStyle/>
            <a:p>
              <a:pPr algn="ctr">
                <a:lnSpc>
                  <a:spcPts val="6480"/>
                </a:lnSpc>
              </a:pPr>
              <a:endParaRPr/>
            </a:p>
          </p:txBody>
        </p:sp>
      </p:grpSp>
      <p:grpSp>
        <p:nvGrpSpPr>
          <p:cNvPr id="14" name="Group 14"/>
          <p:cNvGrpSpPr/>
          <p:nvPr/>
        </p:nvGrpSpPr>
        <p:grpSpPr>
          <a:xfrm>
            <a:off x="228557" y="4929576"/>
            <a:ext cx="17706891" cy="5011329"/>
            <a:chOff x="0" y="0"/>
            <a:chExt cx="4663543" cy="1319856"/>
          </a:xfrm>
        </p:grpSpPr>
        <p:sp>
          <p:nvSpPr>
            <p:cNvPr id="15" name="Freeform 15"/>
            <p:cNvSpPr/>
            <p:nvPr/>
          </p:nvSpPr>
          <p:spPr>
            <a:xfrm>
              <a:off x="0" y="0"/>
              <a:ext cx="4663543" cy="1319856"/>
            </a:xfrm>
            <a:custGeom>
              <a:avLst/>
              <a:gdLst/>
              <a:ahLst/>
              <a:cxnLst/>
              <a:rect l="l" t="t" r="r" b="b"/>
              <a:pathLst>
                <a:path w="4663543" h="1319856">
                  <a:moveTo>
                    <a:pt x="22299" y="0"/>
                  </a:moveTo>
                  <a:lnTo>
                    <a:pt x="4641245" y="0"/>
                  </a:lnTo>
                  <a:cubicBezTo>
                    <a:pt x="4653560" y="0"/>
                    <a:pt x="4663543" y="9983"/>
                    <a:pt x="4663543" y="22299"/>
                  </a:cubicBezTo>
                  <a:lnTo>
                    <a:pt x="4663543" y="1297558"/>
                  </a:lnTo>
                  <a:cubicBezTo>
                    <a:pt x="4663543" y="1303472"/>
                    <a:pt x="4661194" y="1309143"/>
                    <a:pt x="4657012" y="1313325"/>
                  </a:cubicBezTo>
                  <a:cubicBezTo>
                    <a:pt x="4652830" y="1317507"/>
                    <a:pt x="4647159" y="1319856"/>
                    <a:pt x="4641245" y="1319856"/>
                  </a:cubicBezTo>
                  <a:lnTo>
                    <a:pt x="22299" y="1319856"/>
                  </a:lnTo>
                  <a:cubicBezTo>
                    <a:pt x="9983" y="1319856"/>
                    <a:pt x="0" y="1309873"/>
                    <a:pt x="0" y="1297558"/>
                  </a:cubicBezTo>
                  <a:lnTo>
                    <a:pt x="0" y="22299"/>
                  </a:lnTo>
                  <a:cubicBezTo>
                    <a:pt x="0" y="9983"/>
                    <a:pt x="9983" y="0"/>
                    <a:pt x="22299" y="0"/>
                  </a:cubicBezTo>
                  <a:close/>
                </a:path>
              </a:pathLst>
            </a:custGeom>
            <a:solidFill>
              <a:srgbClr val="9BDEEB"/>
            </a:solidFill>
          </p:spPr>
        </p:sp>
        <p:sp>
          <p:nvSpPr>
            <p:cNvPr id="16" name="TextBox 16"/>
            <p:cNvSpPr txBox="1"/>
            <p:nvPr/>
          </p:nvSpPr>
          <p:spPr>
            <a:xfrm>
              <a:off x="0" y="-19050"/>
              <a:ext cx="4663543" cy="1338906"/>
            </a:xfrm>
            <a:prstGeom prst="rect">
              <a:avLst/>
            </a:prstGeom>
          </p:spPr>
          <p:txBody>
            <a:bodyPr lIns="50800" tIns="50800" rIns="50800" bIns="50800" rtlCol="0" anchor="ctr"/>
            <a:lstStyle/>
            <a:p>
              <a:pPr algn="ctr">
                <a:lnSpc>
                  <a:spcPts val="3380"/>
                </a:lnSpc>
              </a:pPr>
              <a:endParaRPr/>
            </a:p>
          </p:txBody>
        </p:sp>
      </p:grpSp>
      <p:sp>
        <p:nvSpPr>
          <p:cNvPr id="17" name="TextBox 17"/>
          <p:cNvSpPr txBox="1"/>
          <p:nvPr/>
        </p:nvSpPr>
        <p:spPr>
          <a:xfrm>
            <a:off x="0" y="3609036"/>
            <a:ext cx="6108419" cy="721995"/>
          </a:xfrm>
          <a:prstGeom prst="rect">
            <a:avLst/>
          </a:prstGeom>
        </p:spPr>
        <p:txBody>
          <a:bodyPr lIns="0" tIns="0" rIns="0" bIns="0" rtlCol="0" anchor="t">
            <a:spAutoFit/>
          </a:bodyPr>
          <a:lstStyle/>
          <a:p>
            <a:pPr algn="ctr">
              <a:lnSpc>
                <a:spcPts val="5880"/>
              </a:lnSpc>
            </a:pPr>
            <a:r>
              <a:rPr lang="en-US" sz="4200">
                <a:solidFill>
                  <a:srgbClr val="000000"/>
                </a:solidFill>
                <a:latin typeface="Francois One"/>
                <a:ea typeface="Francois One"/>
                <a:cs typeface="Francois One"/>
                <a:sym typeface="Francois One"/>
              </a:rPr>
              <a:t>Chia sẻ trước lớp BT2</a:t>
            </a:r>
          </a:p>
        </p:txBody>
      </p:sp>
      <p:sp>
        <p:nvSpPr>
          <p:cNvPr id="18" name="TextBox 18"/>
          <p:cNvSpPr txBox="1"/>
          <p:nvPr/>
        </p:nvSpPr>
        <p:spPr>
          <a:xfrm>
            <a:off x="754410" y="5182804"/>
            <a:ext cx="16853578" cy="4222115"/>
          </a:xfrm>
          <a:prstGeom prst="rect">
            <a:avLst/>
          </a:prstGeom>
        </p:spPr>
        <p:txBody>
          <a:bodyPr lIns="0" tIns="0" rIns="0" bIns="0" rtlCol="0" anchor="t">
            <a:spAutoFit/>
          </a:bodyPr>
          <a:lstStyle/>
          <a:p>
            <a:pPr algn="l">
              <a:lnSpc>
                <a:spcPts val="5589"/>
              </a:lnSpc>
              <a:spcBef>
                <a:spcPct val="0"/>
              </a:spcBef>
            </a:pPr>
            <a:r>
              <a:rPr lang="en-US" sz="4299" b="1">
                <a:solidFill>
                  <a:srgbClr val="000000"/>
                </a:solidFill>
                <a:latin typeface="Quicksand Bold"/>
                <a:ea typeface="Quicksand Bold"/>
                <a:cs typeface="Quicksand Bold"/>
                <a:sym typeface="Quicksand Bold"/>
              </a:rPr>
              <a:t>Các tên người, tên địa lí nước ngoài Ngô Thừa Ân,Đỗ Phủ, Lý Bạch, Luân Đôn, Nhật Bản, Biển Đen,(châu) Đại Dương được viết khác các tên người, tên địa lí nước ngoài ở BT 1 ở chỗ: Chúng được viết giống như cách viết tên riêng Việt Nam (viết hoa chữ cái đầu mỗi tiếng trong tên riêng; giữa các tiếngkhông có gạch nối).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98293" y="-506098"/>
            <a:ext cx="14105044" cy="3069595"/>
            <a:chOff x="0" y="0"/>
            <a:chExt cx="18806725" cy="4092794"/>
          </a:xfrm>
        </p:grpSpPr>
        <p:grpSp>
          <p:nvGrpSpPr>
            <p:cNvPr id="3" name="Group 3"/>
            <p:cNvGrpSpPr/>
            <p:nvPr/>
          </p:nvGrpSpPr>
          <p:grpSpPr>
            <a:xfrm>
              <a:off x="4053477" y="2365732"/>
              <a:ext cx="13957955" cy="1727062"/>
              <a:chOff x="0" y="0"/>
              <a:chExt cx="3337053" cy="412904"/>
            </a:xfrm>
          </p:grpSpPr>
          <p:sp>
            <p:nvSpPr>
              <p:cNvPr id="4" name="Freeform 4"/>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5" name="TextBox 5"/>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6" name="TextBox 6"/>
            <p:cNvSpPr txBox="1"/>
            <p:nvPr/>
          </p:nvSpPr>
          <p:spPr>
            <a:xfrm>
              <a:off x="4053477" y="2622177"/>
              <a:ext cx="14753248" cy="1118921"/>
            </a:xfrm>
            <a:prstGeom prst="rect">
              <a:avLst/>
            </a:prstGeom>
          </p:spPr>
          <p:txBody>
            <a:bodyPr lIns="0" tIns="0" rIns="0" bIns="0" rtlCol="0" anchor="t">
              <a:spAutoFit/>
            </a:bodyPr>
            <a:lstStyle/>
            <a:p>
              <a:pPr algn="ctr">
                <a:lnSpc>
                  <a:spcPts val="6066"/>
                </a:lnSpc>
              </a:pPr>
              <a:r>
                <a:rPr lang="en-US" sz="5055">
                  <a:solidFill>
                    <a:srgbClr val="004AAD"/>
                  </a:solidFill>
                  <a:latin typeface="Bungee"/>
                  <a:ea typeface="Bungee"/>
                  <a:cs typeface="Bungee"/>
                  <a:sym typeface="Bungee"/>
                </a:rPr>
                <a:t>HÌNH THÀNH KIẾN THỨC</a:t>
              </a:r>
            </a:p>
          </p:txBody>
        </p:sp>
        <p:pic>
          <p:nvPicPr>
            <p:cNvPr id="7" name="Picture 7"/>
            <p:cNvPicPr>
              <a:picLocks noChangeAspect="1"/>
            </p:cNvPicPr>
            <p:nvPr/>
          </p:nvPicPr>
          <p:blipFill>
            <a:blip r:embed="rId2"/>
            <a:srcRect/>
            <a:stretch>
              <a:fillRect/>
            </a:stretch>
          </p:blipFill>
          <p:spPr>
            <a:xfrm rot="986205">
              <a:off x="1935270" y="257614"/>
              <a:ext cx="2188650" cy="2546434"/>
            </a:xfrm>
            <a:prstGeom prst="rect">
              <a:avLst/>
            </a:prstGeom>
          </p:spPr>
        </p:pic>
        <p:pic>
          <p:nvPicPr>
            <p:cNvPr id="8" name="Picture 8"/>
            <p:cNvPicPr>
              <a:picLocks noChangeAspect="1"/>
            </p:cNvPicPr>
            <p:nvPr/>
          </p:nvPicPr>
          <p:blipFill>
            <a:blip r:embed="rId3"/>
            <a:srcRect/>
            <a:stretch>
              <a:fillRect/>
            </a:stretch>
          </p:blipFill>
          <p:spPr>
            <a:xfrm>
              <a:off x="0" y="842991"/>
              <a:ext cx="3239453" cy="3249802"/>
            </a:xfrm>
            <a:prstGeom prst="rect">
              <a:avLst/>
            </a:prstGeom>
          </p:spPr>
        </p:pic>
        <p:pic>
          <p:nvPicPr>
            <p:cNvPr id="9" name="Picture 9"/>
            <p:cNvPicPr>
              <a:picLocks noChangeAspect="1"/>
            </p:cNvPicPr>
            <p:nvPr/>
          </p:nvPicPr>
          <p:blipFill>
            <a:blip r:embed="rId4"/>
            <a:srcRect/>
            <a:stretch>
              <a:fillRect/>
            </a:stretch>
          </p:blipFill>
          <p:spPr>
            <a:xfrm>
              <a:off x="3464835" y="2030530"/>
              <a:ext cx="2356873" cy="2062264"/>
            </a:xfrm>
            <a:prstGeom prst="rect">
              <a:avLst/>
            </a:prstGeom>
          </p:spPr>
        </p:pic>
      </p:grpSp>
      <p:sp>
        <p:nvSpPr>
          <p:cNvPr id="10" name="TextBox 10"/>
          <p:cNvSpPr txBox="1"/>
          <p:nvPr/>
        </p:nvSpPr>
        <p:spPr>
          <a:xfrm>
            <a:off x="4291730" y="2744473"/>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HĐ1. NHẬN XÉT</a:t>
            </a:r>
          </a:p>
        </p:txBody>
      </p:sp>
      <p:grpSp>
        <p:nvGrpSpPr>
          <p:cNvPr id="11" name="Group 11"/>
          <p:cNvGrpSpPr/>
          <p:nvPr/>
        </p:nvGrpSpPr>
        <p:grpSpPr>
          <a:xfrm>
            <a:off x="28610" y="3486741"/>
            <a:ext cx="2281786" cy="1052310"/>
            <a:chOff x="0" y="0"/>
            <a:chExt cx="813190" cy="375026"/>
          </a:xfrm>
        </p:grpSpPr>
        <p:sp>
          <p:nvSpPr>
            <p:cNvPr id="12" name="Freeform 12"/>
            <p:cNvSpPr/>
            <p:nvPr/>
          </p:nvSpPr>
          <p:spPr>
            <a:xfrm>
              <a:off x="0" y="0"/>
              <a:ext cx="813190" cy="375026"/>
            </a:xfrm>
            <a:custGeom>
              <a:avLst/>
              <a:gdLst/>
              <a:ahLst/>
              <a:cxnLst/>
              <a:rect l="l" t="t" r="r" b="b"/>
              <a:pathLst>
                <a:path w="813190" h="375026">
                  <a:moveTo>
                    <a:pt x="609990" y="0"/>
                  </a:moveTo>
                  <a:lnTo>
                    <a:pt x="0" y="0"/>
                  </a:lnTo>
                  <a:lnTo>
                    <a:pt x="0" y="375026"/>
                  </a:lnTo>
                  <a:lnTo>
                    <a:pt x="609990" y="375026"/>
                  </a:lnTo>
                  <a:lnTo>
                    <a:pt x="813190" y="187513"/>
                  </a:lnTo>
                  <a:lnTo>
                    <a:pt x="609990" y="0"/>
                  </a:lnTo>
                  <a:close/>
                </a:path>
              </a:pathLst>
            </a:custGeom>
            <a:solidFill>
              <a:srgbClr val="9BDEEB"/>
            </a:solidFill>
          </p:spPr>
        </p:sp>
        <p:sp>
          <p:nvSpPr>
            <p:cNvPr id="13" name="TextBox 13"/>
            <p:cNvSpPr txBox="1"/>
            <p:nvPr/>
          </p:nvSpPr>
          <p:spPr>
            <a:xfrm>
              <a:off x="0" y="142875"/>
              <a:ext cx="698890" cy="232151"/>
            </a:xfrm>
            <a:prstGeom prst="rect">
              <a:avLst/>
            </a:prstGeom>
          </p:spPr>
          <p:txBody>
            <a:bodyPr lIns="50800" tIns="50800" rIns="50800" bIns="50800" rtlCol="0" anchor="ctr"/>
            <a:lstStyle/>
            <a:p>
              <a:pPr algn="ctr">
                <a:lnSpc>
                  <a:spcPts val="6480"/>
                </a:lnSpc>
              </a:pPr>
              <a:endParaRPr/>
            </a:p>
          </p:txBody>
        </p:sp>
      </p:grpSp>
      <p:grpSp>
        <p:nvGrpSpPr>
          <p:cNvPr id="14" name="Group 14"/>
          <p:cNvGrpSpPr/>
          <p:nvPr/>
        </p:nvGrpSpPr>
        <p:grpSpPr>
          <a:xfrm>
            <a:off x="2329447" y="3524841"/>
            <a:ext cx="15606002" cy="6416065"/>
            <a:chOff x="0" y="0"/>
            <a:chExt cx="4110223" cy="1689828"/>
          </a:xfrm>
        </p:grpSpPr>
        <p:sp>
          <p:nvSpPr>
            <p:cNvPr id="15" name="Freeform 15"/>
            <p:cNvSpPr/>
            <p:nvPr/>
          </p:nvSpPr>
          <p:spPr>
            <a:xfrm>
              <a:off x="0" y="0"/>
              <a:ext cx="4110223" cy="1689828"/>
            </a:xfrm>
            <a:custGeom>
              <a:avLst/>
              <a:gdLst/>
              <a:ahLst/>
              <a:cxnLst/>
              <a:rect l="l" t="t" r="r" b="b"/>
              <a:pathLst>
                <a:path w="4110223" h="1689828">
                  <a:moveTo>
                    <a:pt x="25300" y="0"/>
                  </a:moveTo>
                  <a:lnTo>
                    <a:pt x="4084922" y="0"/>
                  </a:lnTo>
                  <a:cubicBezTo>
                    <a:pt x="4098896" y="0"/>
                    <a:pt x="4110223" y="11327"/>
                    <a:pt x="4110223" y="25300"/>
                  </a:cubicBezTo>
                  <a:lnTo>
                    <a:pt x="4110223" y="1664527"/>
                  </a:lnTo>
                  <a:cubicBezTo>
                    <a:pt x="4110223" y="1671237"/>
                    <a:pt x="4107557" y="1677673"/>
                    <a:pt x="4102812" y="1682417"/>
                  </a:cubicBezTo>
                  <a:cubicBezTo>
                    <a:pt x="4098068" y="1687162"/>
                    <a:pt x="4091632" y="1689828"/>
                    <a:pt x="4084922" y="1689828"/>
                  </a:cubicBezTo>
                  <a:lnTo>
                    <a:pt x="25300" y="1689828"/>
                  </a:lnTo>
                  <a:cubicBezTo>
                    <a:pt x="18590" y="1689828"/>
                    <a:pt x="12155" y="1687162"/>
                    <a:pt x="7410" y="1682417"/>
                  </a:cubicBezTo>
                  <a:cubicBezTo>
                    <a:pt x="2666" y="1677673"/>
                    <a:pt x="0" y="1671237"/>
                    <a:pt x="0" y="1664527"/>
                  </a:cubicBezTo>
                  <a:lnTo>
                    <a:pt x="0" y="25300"/>
                  </a:lnTo>
                  <a:cubicBezTo>
                    <a:pt x="0" y="18590"/>
                    <a:pt x="2666" y="12155"/>
                    <a:pt x="7410" y="7410"/>
                  </a:cubicBezTo>
                  <a:cubicBezTo>
                    <a:pt x="12155" y="2666"/>
                    <a:pt x="18590" y="0"/>
                    <a:pt x="25300" y="0"/>
                  </a:cubicBezTo>
                  <a:close/>
                </a:path>
              </a:pathLst>
            </a:custGeom>
            <a:solidFill>
              <a:srgbClr val="9BDEEB"/>
            </a:solidFill>
          </p:spPr>
        </p:sp>
        <p:sp>
          <p:nvSpPr>
            <p:cNvPr id="16" name="TextBox 16"/>
            <p:cNvSpPr txBox="1"/>
            <p:nvPr/>
          </p:nvSpPr>
          <p:spPr>
            <a:xfrm>
              <a:off x="0" y="-19050"/>
              <a:ext cx="4110223" cy="1708878"/>
            </a:xfrm>
            <a:prstGeom prst="rect">
              <a:avLst/>
            </a:prstGeom>
          </p:spPr>
          <p:txBody>
            <a:bodyPr lIns="50800" tIns="50800" rIns="50800" bIns="50800" rtlCol="0" anchor="ctr"/>
            <a:lstStyle/>
            <a:p>
              <a:pPr algn="ctr">
                <a:lnSpc>
                  <a:spcPts val="3380"/>
                </a:lnSpc>
              </a:pPr>
              <a:endParaRPr/>
            </a:p>
          </p:txBody>
        </p:sp>
      </p:grpSp>
      <p:sp>
        <p:nvSpPr>
          <p:cNvPr id="17" name="TextBox 17"/>
          <p:cNvSpPr txBox="1"/>
          <p:nvPr/>
        </p:nvSpPr>
        <p:spPr>
          <a:xfrm>
            <a:off x="-321722" y="3609036"/>
            <a:ext cx="2510344" cy="721995"/>
          </a:xfrm>
          <a:prstGeom prst="rect">
            <a:avLst/>
          </a:prstGeom>
        </p:spPr>
        <p:txBody>
          <a:bodyPr lIns="0" tIns="0" rIns="0" bIns="0" rtlCol="0" anchor="t">
            <a:spAutoFit/>
          </a:bodyPr>
          <a:lstStyle/>
          <a:p>
            <a:pPr algn="ctr">
              <a:lnSpc>
                <a:spcPts val="5880"/>
              </a:lnSpc>
            </a:pPr>
            <a:r>
              <a:rPr lang="en-US" sz="4200">
                <a:solidFill>
                  <a:srgbClr val="000000"/>
                </a:solidFill>
                <a:latin typeface="Francois One"/>
                <a:ea typeface="Francois One"/>
                <a:cs typeface="Francois One"/>
                <a:sym typeface="Francois One"/>
              </a:rPr>
              <a:t>LƯU Ý:</a:t>
            </a:r>
          </a:p>
        </p:txBody>
      </p:sp>
      <p:sp>
        <p:nvSpPr>
          <p:cNvPr id="18" name="TextBox 18"/>
          <p:cNvSpPr txBox="1"/>
          <p:nvPr/>
        </p:nvSpPr>
        <p:spPr>
          <a:xfrm>
            <a:off x="2792326" y="3762966"/>
            <a:ext cx="14680244" cy="5552440"/>
          </a:xfrm>
          <a:prstGeom prst="rect">
            <a:avLst/>
          </a:prstGeom>
        </p:spPr>
        <p:txBody>
          <a:bodyPr lIns="0" tIns="0" rIns="0" bIns="0" rtlCol="0" anchor="t">
            <a:spAutoFit/>
          </a:bodyPr>
          <a:lstStyle/>
          <a:p>
            <a:pPr algn="l">
              <a:lnSpc>
                <a:spcPts val="4940"/>
              </a:lnSpc>
            </a:pPr>
            <a:r>
              <a:rPr lang="en-US" sz="3800" b="1">
                <a:solidFill>
                  <a:srgbClr val="000000"/>
                </a:solidFill>
                <a:latin typeface="Quicksand Bold"/>
                <a:ea typeface="Quicksand Bold"/>
                <a:cs typeface="Quicksand Bold"/>
                <a:sym typeface="Quicksand Bold"/>
              </a:rPr>
              <a:t>+ Các tên riêng nước ngoài trong BT1 là tên người Châu Âu. Tên của người Châu Âu gồm tên (Lu-i)  và họ (Pa-xtơ), tên xếp trước, họ xếp sau. Tuy nhiên không phải tên người ở dân tộc nào cũng bao gồm họ và tên.</a:t>
            </a:r>
          </a:p>
          <a:p>
            <a:pPr algn="l">
              <a:lnSpc>
                <a:spcPts val="4940"/>
              </a:lnSpc>
              <a:spcBef>
                <a:spcPct val="0"/>
              </a:spcBef>
            </a:pPr>
            <a:r>
              <a:rPr lang="en-US" sz="3800" b="1">
                <a:solidFill>
                  <a:srgbClr val="000000"/>
                </a:solidFill>
                <a:latin typeface="Quicksand Bold"/>
                <a:ea typeface="Quicksand Bold"/>
                <a:cs typeface="Quicksand Bold"/>
                <a:sym typeface="Quicksand Bold"/>
              </a:rPr>
              <a:t>+ Ở BT2, có các tên riêng Trung Quốc gọi họ trước, tên sau và  các tên riêng Biển Đen, (châu) Đại Dương được dịch thành tiếng nước ngoài (Black Sea, Oceania). Các tên riêng còn lại được phiên âm qua âm Hán Việt thì có Quy tắc viết hoa như viết tên riêng Việt Nam.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98293" y="-506098"/>
            <a:ext cx="14105044" cy="3069595"/>
            <a:chOff x="0" y="0"/>
            <a:chExt cx="18806725" cy="4092794"/>
          </a:xfrm>
        </p:grpSpPr>
        <p:grpSp>
          <p:nvGrpSpPr>
            <p:cNvPr id="3" name="Group 3"/>
            <p:cNvGrpSpPr/>
            <p:nvPr/>
          </p:nvGrpSpPr>
          <p:grpSpPr>
            <a:xfrm>
              <a:off x="4053477" y="2365732"/>
              <a:ext cx="13957955" cy="1727062"/>
              <a:chOff x="0" y="0"/>
              <a:chExt cx="3337053" cy="412904"/>
            </a:xfrm>
          </p:grpSpPr>
          <p:sp>
            <p:nvSpPr>
              <p:cNvPr id="4" name="Freeform 4"/>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5" name="TextBox 5"/>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6" name="TextBox 6"/>
            <p:cNvSpPr txBox="1"/>
            <p:nvPr/>
          </p:nvSpPr>
          <p:spPr>
            <a:xfrm>
              <a:off x="4053477" y="2622177"/>
              <a:ext cx="14753248" cy="1118921"/>
            </a:xfrm>
            <a:prstGeom prst="rect">
              <a:avLst/>
            </a:prstGeom>
          </p:spPr>
          <p:txBody>
            <a:bodyPr lIns="0" tIns="0" rIns="0" bIns="0" rtlCol="0" anchor="t">
              <a:spAutoFit/>
            </a:bodyPr>
            <a:lstStyle/>
            <a:p>
              <a:pPr algn="ctr">
                <a:lnSpc>
                  <a:spcPts val="6066"/>
                </a:lnSpc>
              </a:pPr>
              <a:r>
                <a:rPr lang="en-US" sz="5055">
                  <a:solidFill>
                    <a:srgbClr val="004AAD"/>
                  </a:solidFill>
                  <a:latin typeface="Bungee"/>
                  <a:ea typeface="Bungee"/>
                  <a:cs typeface="Bungee"/>
                  <a:sym typeface="Bungee"/>
                </a:rPr>
                <a:t>HÌNH THÀNH KIẾN THỨC</a:t>
              </a:r>
            </a:p>
          </p:txBody>
        </p:sp>
        <p:pic>
          <p:nvPicPr>
            <p:cNvPr id="7" name="Picture 7"/>
            <p:cNvPicPr>
              <a:picLocks noChangeAspect="1"/>
            </p:cNvPicPr>
            <p:nvPr/>
          </p:nvPicPr>
          <p:blipFill>
            <a:blip r:embed="rId2"/>
            <a:srcRect/>
            <a:stretch>
              <a:fillRect/>
            </a:stretch>
          </p:blipFill>
          <p:spPr>
            <a:xfrm rot="986205">
              <a:off x="1935270" y="257614"/>
              <a:ext cx="2188650" cy="2546434"/>
            </a:xfrm>
            <a:prstGeom prst="rect">
              <a:avLst/>
            </a:prstGeom>
          </p:spPr>
        </p:pic>
        <p:pic>
          <p:nvPicPr>
            <p:cNvPr id="8" name="Picture 8"/>
            <p:cNvPicPr>
              <a:picLocks noChangeAspect="1"/>
            </p:cNvPicPr>
            <p:nvPr/>
          </p:nvPicPr>
          <p:blipFill>
            <a:blip r:embed="rId3"/>
            <a:srcRect/>
            <a:stretch>
              <a:fillRect/>
            </a:stretch>
          </p:blipFill>
          <p:spPr>
            <a:xfrm>
              <a:off x="0" y="842991"/>
              <a:ext cx="3239453" cy="3249802"/>
            </a:xfrm>
            <a:prstGeom prst="rect">
              <a:avLst/>
            </a:prstGeom>
          </p:spPr>
        </p:pic>
        <p:pic>
          <p:nvPicPr>
            <p:cNvPr id="9" name="Picture 9"/>
            <p:cNvPicPr>
              <a:picLocks noChangeAspect="1"/>
            </p:cNvPicPr>
            <p:nvPr/>
          </p:nvPicPr>
          <p:blipFill>
            <a:blip r:embed="rId4"/>
            <a:srcRect/>
            <a:stretch>
              <a:fillRect/>
            </a:stretch>
          </p:blipFill>
          <p:spPr>
            <a:xfrm>
              <a:off x="3464835" y="2030530"/>
              <a:ext cx="2356873" cy="2062264"/>
            </a:xfrm>
            <a:prstGeom prst="rect">
              <a:avLst/>
            </a:prstGeom>
          </p:spPr>
        </p:pic>
      </p:grpSp>
      <p:sp>
        <p:nvSpPr>
          <p:cNvPr id="10" name="Freeform 10"/>
          <p:cNvSpPr/>
          <p:nvPr/>
        </p:nvSpPr>
        <p:spPr>
          <a:xfrm>
            <a:off x="514338" y="3791541"/>
            <a:ext cx="16872954" cy="6010990"/>
          </a:xfrm>
          <a:custGeom>
            <a:avLst/>
            <a:gdLst/>
            <a:ahLst/>
            <a:cxnLst/>
            <a:rect l="l" t="t" r="r" b="b"/>
            <a:pathLst>
              <a:path w="16872954" h="6010990">
                <a:moveTo>
                  <a:pt x="0" y="0"/>
                </a:moveTo>
                <a:lnTo>
                  <a:pt x="16872954" y="0"/>
                </a:lnTo>
                <a:lnTo>
                  <a:pt x="16872954" y="6010990"/>
                </a:lnTo>
                <a:lnTo>
                  <a:pt x="0" y="6010990"/>
                </a:lnTo>
                <a:lnTo>
                  <a:pt x="0" y="0"/>
                </a:lnTo>
                <a:close/>
              </a:path>
            </a:pathLst>
          </a:custGeom>
          <a:blipFill>
            <a:blip r:embed="rId5"/>
            <a:stretch>
              <a:fillRect/>
            </a:stretch>
          </a:blipFill>
        </p:spPr>
      </p:sp>
      <p:sp>
        <p:nvSpPr>
          <p:cNvPr id="11" name="TextBox 11"/>
          <p:cNvSpPr txBox="1"/>
          <p:nvPr/>
        </p:nvSpPr>
        <p:spPr>
          <a:xfrm>
            <a:off x="4291730" y="2744473"/>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HĐ2. BÀI HỌC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795695"/>
            <a:ext cx="18288000" cy="2491305"/>
          </a:xfrm>
          <a:prstGeom prst="rect">
            <a:avLst/>
          </a:prstGeom>
          <a:solidFill>
            <a:srgbClr val="EDECED"/>
          </a:solidFill>
        </p:spPr>
      </p:sp>
      <p:sp>
        <p:nvSpPr>
          <p:cNvPr id="3" name="Freeform 3"/>
          <p:cNvSpPr/>
          <p:nvPr/>
        </p:nvSpPr>
        <p:spPr>
          <a:xfrm>
            <a:off x="2048928" y="5518230"/>
            <a:ext cx="8003868" cy="4554929"/>
          </a:xfrm>
          <a:custGeom>
            <a:avLst/>
            <a:gdLst/>
            <a:ahLst/>
            <a:cxnLst/>
            <a:rect l="l" t="t" r="r" b="b"/>
            <a:pathLst>
              <a:path w="8003868" h="4554929">
                <a:moveTo>
                  <a:pt x="0" y="0"/>
                </a:moveTo>
                <a:lnTo>
                  <a:pt x="8003869" y="0"/>
                </a:lnTo>
                <a:lnTo>
                  <a:pt x="8003869" y="4554929"/>
                </a:lnTo>
                <a:lnTo>
                  <a:pt x="0" y="4554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8894067" y="5518230"/>
            <a:ext cx="7345004" cy="5034666"/>
          </a:xfrm>
          <a:custGeom>
            <a:avLst/>
            <a:gdLst/>
            <a:ahLst/>
            <a:cxnLst/>
            <a:rect l="l" t="t" r="r" b="b"/>
            <a:pathLst>
              <a:path w="7345004" h="5034666">
                <a:moveTo>
                  <a:pt x="7345005" y="0"/>
                </a:moveTo>
                <a:lnTo>
                  <a:pt x="0" y="0"/>
                </a:lnTo>
                <a:lnTo>
                  <a:pt x="0" y="5034667"/>
                </a:lnTo>
                <a:lnTo>
                  <a:pt x="7345005" y="5034667"/>
                </a:lnTo>
                <a:lnTo>
                  <a:pt x="734500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428970" y="699400"/>
            <a:ext cx="11430060" cy="3350240"/>
          </a:xfrm>
          <a:custGeom>
            <a:avLst/>
            <a:gdLst/>
            <a:ahLst/>
            <a:cxnLst/>
            <a:rect l="l" t="t" r="r" b="b"/>
            <a:pathLst>
              <a:path w="11430060" h="3350240">
                <a:moveTo>
                  <a:pt x="0" y="0"/>
                </a:moveTo>
                <a:lnTo>
                  <a:pt x="11430060" y="0"/>
                </a:lnTo>
                <a:lnTo>
                  <a:pt x="11430060" y="3350240"/>
                </a:lnTo>
                <a:lnTo>
                  <a:pt x="0" y="3350240"/>
                </a:lnTo>
                <a:lnTo>
                  <a:pt x="0" y="0"/>
                </a:lnTo>
                <a:close/>
              </a:path>
            </a:pathLst>
          </a:custGeom>
          <a:blipFill>
            <a:blip r:embed="rId6"/>
            <a:stretch>
              <a:fillRect l="-411" r="-411"/>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544287"/>
            <a:ext cx="18288000" cy="2491305"/>
          </a:xfrm>
          <a:prstGeom prst="rect">
            <a:avLst/>
          </a:prstGeom>
          <a:solidFill>
            <a:srgbClr val="EDECED"/>
          </a:solidFill>
        </p:spPr>
      </p:sp>
      <p:sp>
        <p:nvSpPr>
          <p:cNvPr id="3" name="Freeform 3"/>
          <p:cNvSpPr/>
          <p:nvPr/>
        </p:nvSpPr>
        <p:spPr>
          <a:xfrm>
            <a:off x="9559004" y="7206431"/>
            <a:ext cx="4539713" cy="2583509"/>
          </a:xfrm>
          <a:custGeom>
            <a:avLst/>
            <a:gdLst/>
            <a:ahLst/>
            <a:cxnLst/>
            <a:rect l="l" t="t" r="r" b="b"/>
            <a:pathLst>
              <a:path w="4539713" h="2583509">
                <a:moveTo>
                  <a:pt x="0" y="0"/>
                </a:moveTo>
                <a:lnTo>
                  <a:pt x="4539713" y="0"/>
                </a:lnTo>
                <a:lnTo>
                  <a:pt x="4539713" y="2583509"/>
                </a:lnTo>
                <a:lnTo>
                  <a:pt x="0" y="2583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881384" y="7116481"/>
            <a:ext cx="4166012" cy="2855612"/>
          </a:xfrm>
          <a:custGeom>
            <a:avLst/>
            <a:gdLst/>
            <a:ahLst/>
            <a:cxnLst/>
            <a:rect l="l" t="t" r="r" b="b"/>
            <a:pathLst>
              <a:path w="4166012" h="2855612">
                <a:moveTo>
                  <a:pt x="4166012" y="0"/>
                </a:moveTo>
                <a:lnTo>
                  <a:pt x="0" y="0"/>
                </a:lnTo>
                <a:lnTo>
                  <a:pt x="0" y="2855612"/>
                </a:lnTo>
                <a:lnTo>
                  <a:pt x="4166012" y="2855612"/>
                </a:lnTo>
                <a:lnTo>
                  <a:pt x="416601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627784" y="168141"/>
            <a:ext cx="6814579" cy="1997406"/>
          </a:xfrm>
          <a:custGeom>
            <a:avLst/>
            <a:gdLst/>
            <a:ahLst/>
            <a:cxnLst/>
            <a:rect l="l" t="t" r="r" b="b"/>
            <a:pathLst>
              <a:path w="6814579" h="1997406">
                <a:moveTo>
                  <a:pt x="0" y="0"/>
                </a:moveTo>
                <a:lnTo>
                  <a:pt x="6814580" y="0"/>
                </a:lnTo>
                <a:lnTo>
                  <a:pt x="6814580" y="1997406"/>
                </a:lnTo>
                <a:lnTo>
                  <a:pt x="0" y="1997406"/>
                </a:lnTo>
                <a:lnTo>
                  <a:pt x="0" y="0"/>
                </a:lnTo>
                <a:close/>
              </a:path>
            </a:pathLst>
          </a:custGeom>
          <a:blipFill>
            <a:blip r:embed="rId6"/>
            <a:stretch>
              <a:fillRect l="-411" r="-411"/>
            </a:stretch>
          </a:blipFill>
        </p:spPr>
      </p:sp>
      <p:sp>
        <p:nvSpPr>
          <p:cNvPr id="6" name="Freeform 6"/>
          <p:cNvSpPr/>
          <p:nvPr/>
        </p:nvSpPr>
        <p:spPr>
          <a:xfrm>
            <a:off x="384103" y="3540698"/>
            <a:ext cx="17519794" cy="2200632"/>
          </a:xfrm>
          <a:custGeom>
            <a:avLst/>
            <a:gdLst/>
            <a:ahLst/>
            <a:cxnLst/>
            <a:rect l="l" t="t" r="r" b="b"/>
            <a:pathLst>
              <a:path w="17519794" h="2200632">
                <a:moveTo>
                  <a:pt x="0" y="0"/>
                </a:moveTo>
                <a:lnTo>
                  <a:pt x="17519794" y="0"/>
                </a:lnTo>
                <a:lnTo>
                  <a:pt x="17519794" y="2200632"/>
                </a:lnTo>
                <a:lnTo>
                  <a:pt x="0" y="2200632"/>
                </a:lnTo>
                <a:lnTo>
                  <a:pt x="0" y="0"/>
                </a:lnTo>
                <a:close/>
              </a:path>
            </a:pathLst>
          </a:custGeom>
          <a:blipFill>
            <a:blip r:embed="rId7"/>
            <a:stretch>
              <a:fillRect b="-5486"/>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544287"/>
            <a:ext cx="18288000" cy="2491305"/>
          </a:xfrm>
          <a:prstGeom prst="rect">
            <a:avLst/>
          </a:prstGeom>
          <a:solidFill>
            <a:srgbClr val="EDECED"/>
          </a:solidFill>
        </p:spPr>
      </p:sp>
      <p:sp>
        <p:nvSpPr>
          <p:cNvPr id="3" name="Freeform 3"/>
          <p:cNvSpPr/>
          <p:nvPr/>
        </p:nvSpPr>
        <p:spPr>
          <a:xfrm>
            <a:off x="9559004" y="7206431"/>
            <a:ext cx="4539713" cy="2583509"/>
          </a:xfrm>
          <a:custGeom>
            <a:avLst/>
            <a:gdLst/>
            <a:ahLst/>
            <a:cxnLst/>
            <a:rect l="l" t="t" r="r" b="b"/>
            <a:pathLst>
              <a:path w="4539713" h="2583509">
                <a:moveTo>
                  <a:pt x="0" y="0"/>
                </a:moveTo>
                <a:lnTo>
                  <a:pt x="4539713" y="0"/>
                </a:lnTo>
                <a:lnTo>
                  <a:pt x="4539713" y="2583509"/>
                </a:lnTo>
                <a:lnTo>
                  <a:pt x="0" y="2583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881384" y="7116481"/>
            <a:ext cx="4166012" cy="2855612"/>
          </a:xfrm>
          <a:custGeom>
            <a:avLst/>
            <a:gdLst/>
            <a:ahLst/>
            <a:cxnLst/>
            <a:rect l="l" t="t" r="r" b="b"/>
            <a:pathLst>
              <a:path w="4166012" h="2855612">
                <a:moveTo>
                  <a:pt x="4166012" y="0"/>
                </a:moveTo>
                <a:lnTo>
                  <a:pt x="0" y="0"/>
                </a:lnTo>
                <a:lnTo>
                  <a:pt x="0" y="2855612"/>
                </a:lnTo>
                <a:lnTo>
                  <a:pt x="4166012" y="2855612"/>
                </a:lnTo>
                <a:lnTo>
                  <a:pt x="416601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627784" y="168141"/>
            <a:ext cx="6814579" cy="1997406"/>
          </a:xfrm>
          <a:custGeom>
            <a:avLst/>
            <a:gdLst/>
            <a:ahLst/>
            <a:cxnLst/>
            <a:rect l="l" t="t" r="r" b="b"/>
            <a:pathLst>
              <a:path w="6814579" h="1997406">
                <a:moveTo>
                  <a:pt x="0" y="0"/>
                </a:moveTo>
                <a:lnTo>
                  <a:pt x="6814580" y="0"/>
                </a:lnTo>
                <a:lnTo>
                  <a:pt x="6814580" y="1997406"/>
                </a:lnTo>
                <a:lnTo>
                  <a:pt x="0" y="1997406"/>
                </a:lnTo>
                <a:lnTo>
                  <a:pt x="0" y="0"/>
                </a:lnTo>
                <a:close/>
              </a:path>
            </a:pathLst>
          </a:custGeom>
          <a:blipFill>
            <a:blip r:embed="rId6"/>
            <a:stretch>
              <a:fillRect l="-411" r="-411"/>
            </a:stretch>
          </a:blipFill>
        </p:spPr>
      </p:sp>
      <p:sp>
        <p:nvSpPr>
          <p:cNvPr id="6" name="TextBox 6"/>
          <p:cNvSpPr txBox="1"/>
          <p:nvPr/>
        </p:nvSpPr>
        <p:spPr>
          <a:xfrm>
            <a:off x="2017945" y="2433320"/>
            <a:ext cx="15336605" cy="5382260"/>
          </a:xfrm>
          <a:prstGeom prst="rect">
            <a:avLst/>
          </a:prstGeom>
        </p:spPr>
        <p:txBody>
          <a:bodyPr lIns="0" tIns="0" rIns="0" bIns="0" rtlCol="0" anchor="t">
            <a:spAutoFit/>
          </a:bodyPr>
          <a:lstStyle/>
          <a:p>
            <a:pPr algn="l">
              <a:lnSpc>
                <a:spcPts val="6240"/>
              </a:lnSpc>
              <a:spcBef>
                <a:spcPct val="0"/>
              </a:spcBef>
            </a:pPr>
            <a:r>
              <a:rPr lang="en-US" sz="4800" b="1" u="sng">
                <a:solidFill>
                  <a:srgbClr val="000000"/>
                </a:solidFill>
                <a:latin typeface="Quicksand Bold"/>
                <a:ea typeface="Quicksand Bold"/>
                <a:cs typeface="Quicksand Bold"/>
                <a:sym typeface="Quicksand Bold"/>
              </a:rPr>
              <a:t>ĐÁP ÁN BÀI 1</a:t>
            </a:r>
          </a:p>
          <a:p>
            <a:pPr algn="l">
              <a:lnSpc>
                <a:spcPts val="7280"/>
              </a:lnSpc>
              <a:spcBef>
                <a:spcPct val="0"/>
              </a:spcBef>
            </a:pPr>
            <a:r>
              <a:rPr lang="en-US" sz="5600" b="1">
                <a:solidFill>
                  <a:srgbClr val="11357C"/>
                </a:solidFill>
                <a:latin typeface="Quicksand Bold"/>
                <a:ea typeface="Quicksand Bold"/>
                <a:cs typeface="Quicksand Bold"/>
                <a:sym typeface="Quicksand Bold"/>
              </a:rPr>
              <a:t>+ Tên người: Ma-ri Quy-ri, Y-éc-xanh, Iu-ri Ga-ga-rin, An-phrét Nô-ben, A-lếch-xây </a:t>
            </a:r>
          </a:p>
          <a:p>
            <a:pPr algn="l">
              <a:lnSpc>
                <a:spcPts val="7280"/>
              </a:lnSpc>
              <a:spcBef>
                <a:spcPct val="0"/>
              </a:spcBef>
            </a:pPr>
            <a:r>
              <a:rPr lang="en-US" sz="5600" b="1">
                <a:solidFill>
                  <a:srgbClr val="11357C"/>
                </a:solidFill>
                <a:latin typeface="Quicksand Bold"/>
                <a:ea typeface="Quicksand Bold"/>
                <a:cs typeface="Quicksand Bold"/>
                <a:sym typeface="Quicksand Bold"/>
              </a:rPr>
              <a:t>Tôn-xtôi.</a:t>
            </a:r>
          </a:p>
          <a:p>
            <a:pPr algn="l">
              <a:lnSpc>
                <a:spcPts val="7280"/>
              </a:lnSpc>
              <a:spcBef>
                <a:spcPct val="0"/>
              </a:spcBef>
            </a:pPr>
            <a:r>
              <a:rPr lang="en-US" sz="5600" b="1">
                <a:solidFill>
                  <a:srgbClr val="11357C"/>
                </a:solidFill>
                <a:latin typeface="Quicksand Bold"/>
                <a:ea typeface="Quicksand Bold"/>
                <a:cs typeface="Quicksand Bold"/>
                <a:sym typeface="Quicksand Bold"/>
              </a:rPr>
              <a:t>+ Tên địa lí: Ba Lan, Phi-líp-pin, Ky-ô-tô, Xanh Pê-téc-bua.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544287"/>
            <a:ext cx="18288000" cy="2491305"/>
          </a:xfrm>
          <a:prstGeom prst="rect">
            <a:avLst/>
          </a:prstGeom>
          <a:solidFill>
            <a:srgbClr val="EDECED"/>
          </a:solidFill>
        </p:spPr>
      </p:sp>
      <p:sp>
        <p:nvSpPr>
          <p:cNvPr id="3" name="Freeform 3"/>
          <p:cNvSpPr/>
          <p:nvPr/>
        </p:nvSpPr>
        <p:spPr>
          <a:xfrm>
            <a:off x="627784" y="168141"/>
            <a:ext cx="6814579" cy="1997406"/>
          </a:xfrm>
          <a:custGeom>
            <a:avLst/>
            <a:gdLst/>
            <a:ahLst/>
            <a:cxnLst/>
            <a:rect l="l" t="t" r="r" b="b"/>
            <a:pathLst>
              <a:path w="6814579" h="1997406">
                <a:moveTo>
                  <a:pt x="0" y="0"/>
                </a:moveTo>
                <a:lnTo>
                  <a:pt x="6814580" y="0"/>
                </a:lnTo>
                <a:lnTo>
                  <a:pt x="6814580" y="1997406"/>
                </a:lnTo>
                <a:lnTo>
                  <a:pt x="0" y="1997406"/>
                </a:lnTo>
                <a:lnTo>
                  <a:pt x="0" y="0"/>
                </a:lnTo>
                <a:close/>
              </a:path>
            </a:pathLst>
          </a:custGeom>
          <a:blipFill>
            <a:blip r:embed="rId2"/>
            <a:stretch>
              <a:fillRect l="-411" r="-411"/>
            </a:stretch>
          </a:blipFill>
        </p:spPr>
      </p:sp>
      <p:sp>
        <p:nvSpPr>
          <p:cNvPr id="4" name="Freeform 4"/>
          <p:cNvSpPr/>
          <p:nvPr/>
        </p:nvSpPr>
        <p:spPr>
          <a:xfrm>
            <a:off x="1746685" y="2482833"/>
            <a:ext cx="14794629" cy="7804167"/>
          </a:xfrm>
          <a:custGeom>
            <a:avLst/>
            <a:gdLst/>
            <a:ahLst/>
            <a:cxnLst/>
            <a:rect l="l" t="t" r="r" b="b"/>
            <a:pathLst>
              <a:path w="14794629" h="7804167">
                <a:moveTo>
                  <a:pt x="0" y="0"/>
                </a:moveTo>
                <a:lnTo>
                  <a:pt x="14794630" y="0"/>
                </a:lnTo>
                <a:lnTo>
                  <a:pt x="14794630" y="7804167"/>
                </a:lnTo>
                <a:lnTo>
                  <a:pt x="0" y="7804167"/>
                </a:lnTo>
                <a:lnTo>
                  <a:pt x="0" y="0"/>
                </a:lnTo>
                <a:close/>
              </a:path>
            </a:pathLst>
          </a:custGeom>
          <a:blipFill>
            <a:blip r:embed="rId3"/>
            <a:stretch>
              <a:fillRect/>
            </a:stretch>
          </a:blipFill>
        </p:spPr>
      </p:sp>
      <p:sp>
        <p:nvSpPr>
          <p:cNvPr id="5" name="Freeform 5"/>
          <p:cNvSpPr/>
          <p:nvPr/>
        </p:nvSpPr>
        <p:spPr>
          <a:xfrm flipH="1">
            <a:off x="13967615" y="321437"/>
            <a:ext cx="4166012" cy="2855612"/>
          </a:xfrm>
          <a:custGeom>
            <a:avLst/>
            <a:gdLst/>
            <a:ahLst/>
            <a:cxnLst/>
            <a:rect l="l" t="t" r="r" b="b"/>
            <a:pathLst>
              <a:path w="4166012" h="2855612">
                <a:moveTo>
                  <a:pt x="4166012" y="0"/>
                </a:moveTo>
                <a:lnTo>
                  <a:pt x="0" y="0"/>
                </a:lnTo>
                <a:lnTo>
                  <a:pt x="0" y="2855612"/>
                </a:lnTo>
                <a:lnTo>
                  <a:pt x="4166012" y="2855612"/>
                </a:lnTo>
                <a:lnTo>
                  <a:pt x="4166012"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789248">
            <a:off x="-318137" y="7612038"/>
            <a:ext cx="4077460" cy="1334442"/>
          </a:xfrm>
          <a:custGeom>
            <a:avLst/>
            <a:gdLst/>
            <a:ahLst/>
            <a:cxnLst/>
            <a:rect l="l" t="t" r="r" b="b"/>
            <a:pathLst>
              <a:path w="4077460" h="1334442">
                <a:moveTo>
                  <a:pt x="0" y="0"/>
                </a:moveTo>
                <a:lnTo>
                  <a:pt x="4077461" y="0"/>
                </a:lnTo>
                <a:lnTo>
                  <a:pt x="4077461" y="1334442"/>
                </a:lnTo>
                <a:lnTo>
                  <a:pt x="0" y="1334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549815" y="4728468"/>
            <a:ext cx="5738185" cy="5143500"/>
          </a:xfrm>
          <a:custGeom>
            <a:avLst/>
            <a:gdLst/>
            <a:ahLst/>
            <a:cxnLst/>
            <a:rect l="l" t="t" r="r" b="b"/>
            <a:pathLst>
              <a:path w="5738185" h="5143500">
                <a:moveTo>
                  <a:pt x="0" y="0"/>
                </a:moveTo>
                <a:lnTo>
                  <a:pt x="5738185" y="0"/>
                </a:lnTo>
                <a:lnTo>
                  <a:pt x="5738185"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4438734" y="1210169"/>
            <a:ext cx="8199661" cy="1012380"/>
            <a:chOff x="0" y="0"/>
            <a:chExt cx="2159582" cy="266635"/>
          </a:xfrm>
        </p:grpSpPr>
        <p:sp>
          <p:nvSpPr>
            <p:cNvPr id="5" name="Freeform 5"/>
            <p:cNvSpPr/>
            <p:nvPr/>
          </p:nvSpPr>
          <p:spPr>
            <a:xfrm>
              <a:off x="0" y="0"/>
              <a:ext cx="2159582" cy="266635"/>
            </a:xfrm>
            <a:custGeom>
              <a:avLst/>
              <a:gdLst/>
              <a:ahLst/>
              <a:cxnLst/>
              <a:rect l="l" t="t" r="r" b="b"/>
              <a:pathLst>
                <a:path w="2159582" h="266635">
                  <a:moveTo>
                    <a:pt x="48153" y="0"/>
                  </a:moveTo>
                  <a:lnTo>
                    <a:pt x="2111429" y="0"/>
                  </a:lnTo>
                  <a:cubicBezTo>
                    <a:pt x="2124200" y="0"/>
                    <a:pt x="2136448" y="5073"/>
                    <a:pt x="2145478" y="14104"/>
                  </a:cubicBezTo>
                  <a:cubicBezTo>
                    <a:pt x="2154508" y="23134"/>
                    <a:pt x="2159582" y="35382"/>
                    <a:pt x="2159582" y="48153"/>
                  </a:cubicBezTo>
                  <a:lnTo>
                    <a:pt x="2159582" y="218482"/>
                  </a:lnTo>
                  <a:cubicBezTo>
                    <a:pt x="2159582" y="245076"/>
                    <a:pt x="2138023" y="266635"/>
                    <a:pt x="2111429" y="266635"/>
                  </a:cubicBezTo>
                  <a:lnTo>
                    <a:pt x="48153" y="266635"/>
                  </a:lnTo>
                  <a:cubicBezTo>
                    <a:pt x="21559" y="266635"/>
                    <a:pt x="0" y="245076"/>
                    <a:pt x="0" y="218482"/>
                  </a:cubicBezTo>
                  <a:lnTo>
                    <a:pt x="0" y="48153"/>
                  </a:lnTo>
                  <a:cubicBezTo>
                    <a:pt x="0" y="21559"/>
                    <a:pt x="21559" y="0"/>
                    <a:pt x="48153" y="0"/>
                  </a:cubicBezTo>
                  <a:close/>
                </a:path>
              </a:pathLst>
            </a:custGeom>
            <a:solidFill>
              <a:srgbClr val="9BDEEB"/>
            </a:solidFill>
          </p:spPr>
        </p:sp>
        <p:sp>
          <p:nvSpPr>
            <p:cNvPr id="6" name="TextBox 6"/>
            <p:cNvSpPr txBox="1"/>
            <p:nvPr/>
          </p:nvSpPr>
          <p:spPr>
            <a:xfrm>
              <a:off x="0" y="-19050"/>
              <a:ext cx="2159582" cy="285685"/>
            </a:xfrm>
            <a:prstGeom prst="rect">
              <a:avLst/>
            </a:prstGeom>
          </p:spPr>
          <p:txBody>
            <a:bodyPr lIns="50800" tIns="50800" rIns="50800" bIns="50800" rtlCol="0" anchor="ctr"/>
            <a:lstStyle/>
            <a:p>
              <a:pPr algn="ctr">
                <a:lnSpc>
                  <a:spcPts val="3380"/>
                </a:lnSpc>
              </a:pPr>
              <a:endParaRPr/>
            </a:p>
          </p:txBody>
        </p:sp>
      </p:grpSp>
      <p:sp>
        <p:nvSpPr>
          <p:cNvPr id="7" name="Freeform 7"/>
          <p:cNvSpPr/>
          <p:nvPr/>
        </p:nvSpPr>
        <p:spPr>
          <a:xfrm>
            <a:off x="11523101" y="225962"/>
            <a:ext cx="2688144" cy="2331354"/>
          </a:xfrm>
          <a:custGeom>
            <a:avLst/>
            <a:gdLst/>
            <a:ahLst/>
            <a:cxnLst/>
            <a:rect l="l" t="t" r="r" b="b"/>
            <a:pathLst>
              <a:path w="2688144" h="2331354">
                <a:moveTo>
                  <a:pt x="0" y="0"/>
                </a:moveTo>
                <a:lnTo>
                  <a:pt x="2688144" y="0"/>
                </a:lnTo>
                <a:lnTo>
                  <a:pt x="2688144" y="2331354"/>
                </a:lnTo>
                <a:lnTo>
                  <a:pt x="0" y="23313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4941930" y="1237233"/>
            <a:ext cx="6825156" cy="863003"/>
          </a:xfrm>
          <a:prstGeom prst="rect">
            <a:avLst/>
          </a:prstGeom>
        </p:spPr>
        <p:txBody>
          <a:bodyPr lIns="0" tIns="0" rIns="0" bIns="0" rtlCol="0" anchor="t">
            <a:spAutoFit/>
          </a:bodyPr>
          <a:lstStyle/>
          <a:p>
            <a:pPr algn="ctr">
              <a:lnSpc>
                <a:spcPts val="6066"/>
              </a:lnSpc>
            </a:pPr>
            <a:r>
              <a:rPr lang="en-US" sz="5055">
                <a:solidFill>
                  <a:srgbClr val="004AAD"/>
                </a:solidFill>
                <a:latin typeface="Bungee"/>
                <a:ea typeface="Bungee"/>
                <a:cs typeface="Bungee"/>
                <a:sym typeface="Bungee"/>
              </a:rPr>
              <a:t>VẬN DỤNG</a:t>
            </a:r>
          </a:p>
        </p:txBody>
      </p:sp>
      <p:pic>
        <p:nvPicPr>
          <p:cNvPr id="9" name="Picture 9"/>
          <p:cNvPicPr>
            <a:picLocks noChangeAspect="1"/>
          </p:cNvPicPr>
          <p:nvPr/>
        </p:nvPicPr>
        <p:blipFill>
          <a:blip r:embed="rId8"/>
          <a:srcRect/>
          <a:stretch>
            <a:fillRect/>
          </a:stretch>
        </p:blipFill>
        <p:spPr>
          <a:xfrm>
            <a:off x="2825577" y="-8507"/>
            <a:ext cx="2429589" cy="2437352"/>
          </a:xfrm>
          <a:prstGeom prst="rect">
            <a:avLst/>
          </a:prstGeom>
        </p:spPr>
      </p:pic>
      <p:pic>
        <p:nvPicPr>
          <p:cNvPr id="10" name="Picture 10"/>
          <p:cNvPicPr>
            <a:picLocks noChangeAspect="1"/>
          </p:cNvPicPr>
          <p:nvPr/>
        </p:nvPicPr>
        <p:blipFill>
          <a:blip r:embed="rId9"/>
          <a:srcRect/>
          <a:stretch>
            <a:fillRect/>
          </a:stretch>
        </p:blipFill>
        <p:spPr>
          <a:xfrm>
            <a:off x="4238776" y="943010"/>
            <a:ext cx="1767655" cy="1546698"/>
          </a:xfrm>
          <a:prstGeom prst="rect">
            <a:avLst/>
          </a:prstGeom>
        </p:spPr>
      </p:pic>
      <p:sp>
        <p:nvSpPr>
          <p:cNvPr id="12" name="TextBox 11">
            <a:extLst>
              <a:ext uri="{FF2B5EF4-FFF2-40B4-BE49-F238E27FC236}">
                <a16:creationId xmlns:a16="http://schemas.microsoft.com/office/drawing/2014/main" id="{C9D3F50B-2417-59B5-DC1D-E42538BD21FA}"/>
              </a:ext>
            </a:extLst>
          </p:cNvPr>
          <p:cNvSpPr txBox="1"/>
          <p:nvPr/>
        </p:nvSpPr>
        <p:spPr>
          <a:xfrm>
            <a:off x="2667000" y="2738626"/>
            <a:ext cx="12420600" cy="4792081"/>
          </a:xfrm>
          <a:prstGeom prst="rect">
            <a:avLst/>
          </a:prstGeom>
        </p:spPr>
        <p:txBody>
          <a:bodyPr wrap="square" lIns="0" tIns="0" rIns="0" bIns="0" rtlCol="0" anchor="t">
            <a:spAutoFit/>
          </a:bodyPr>
          <a:lstStyle/>
          <a:p>
            <a:pPr>
              <a:lnSpc>
                <a:spcPct val="150000"/>
              </a:lnSpc>
              <a:spcBef>
                <a:spcPct val="0"/>
              </a:spcBef>
            </a:pPr>
            <a:r>
              <a:rPr lang="en-US" sz="7200" b="1" dirty="0" err="1">
                <a:solidFill>
                  <a:srgbClr val="004AAD"/>
                </a:solidFill>
                <a:latin typeface="Quicksand Bold"/>
                <a:ea typeface="Quicksand Bold"/>
                <a:cs typeface="Quicksand Bold"/>
                <a:sym typeface="Quicksand Bold"/>
              </a:rPr>
              <a:t>Tìm</a:t>
            </a:r>
            <a:r>
              <a:rPr lang="en-US" sz="7200" b="1" dirty="0">
                <a:solidFill>
                  <a:srgbClr val="004AAD"/>
                </a:solidFill>
                <a:latin typeface="Quicksand Bold"/>
                <a:ea typeface="Quicksand Bold"/>
                <a:cs typeface="Quicksand Bold"/>
                <a:sym typeface="Quicksand Bold"/>
              </a:rPr>
              <a:t> 10 </a:t>
            </a:r>
            <a:r>
              <a:rPr lang="en-US" sz="7200" b="1" dirty="0" err="1">
                <a:solidFill>
                  <a:srgbClr val="004AAD"/>
                </a:solidFill>
                <a:latin typeface="Quicksand Bold"/>
                <a:ea typeface="Quicksand Bold"/>
                <a:cs typeface="Quicksand Bold"/>
                <a:sym typeface="Quicksand Bold"/>
              </a:rPr>
              <a:t>tên</a:t>
            </a:r>
            <a:r>
              <a:rPr lang="en-US" sz="7200" b="1" dirty="0">
                <a:solidFill>
                  <a:srgbClr val="004AAD"/>
                </a:solidFill>
                <a:latin typeface="Quicksand Bold"/>
                <a:ea typeface="Quicksand Bold"/>
                <a:cs typeface="Quicksand Bold"/>
                <a:sym typeface="Quicksand Bold"/>
              </a:rPr>
              <a:t> </a:t>
            </a:r>
            <a:r>
              <a:rPr lang="en-US" sz="7200" b="1" dirty="0" err="1">
                <a:solidFill>
                  <a:srgbClr val="004AAD"/>
                </a:solidFill>
                <a:latin typeface="Quicksand Bold"/>
                <a:ea typeface="Quicksand Bold"/>
                <a:cs typeface="Quicksand Bold"/>
                <a:sym typeface="Quicksand Bold"/>
              </a:rPr>
              <a:t>riêng</a:t>
            </a:r>
            <a:r>
              <a:rPr lang="en-US" sz="7200" b="1" dirty="0">
                <a:solidFill>
                  <a:srgbClr val="004AAD"/>
                </a:solidFill>
                <a:latin typeface="Quicksand Bold"/>
                <a:ea typeface="Quicksand Bold"/>
                <a:cs typeface="Quicksand Bold"/>
                <a:sym typeface="Quicksand Bold"/>
              </a:rPr>
              <a:t> </a:t>
            </a:r>
            <a:r>
              <a:rPr lang="en-US" sz="7200" b="1" dirty="0" err="1">
                <a:solidFill>
                  <a:srgbClr val="004AAD"/>
                </a:solidFill>
                <a:latin typeface="Quicksand Bold"/>
                <a:ea typeface="Quicksand Bold"/>
                <a:cs typeface="Quicksand Bold"/>
                <a:sym typeface="Quicksand Bold"/>
              </a:rPr>
              <a:t>nước</a:t>
            </a:r>
            <a:r>
              <a:rPr lang="en-US" sz="7200" b="1" dirty="0">
                <a:solidFill>
                  <a:srgbClr val="004AAD"/>
                </a:solidFill>
                <a:latin typeface="Quicksand Bold"/>
                <a:ea typeface="Quicksand Bold"/>
                <a:cs typeface="Quicksand Bold"/>
                <a:sym typeface="Quicksand Bold"/>
              </a:rPr>
              <a:t> </a:t>
            </a:r>
            <a:r>
              <a:rPr lang="en-US" sz="7200" b="1" dirty="0" err="1">
                <a:solidFill>
                  <a:srgbClr val="004AAD"/>
                </a:solidFill>
                <a:latin typeface="Quicksand Bold"/>
                <a:ea typeface="Quicksand Bold"/>
                <a:cs typeface="Quicksand Bold"/>
                <a:sym typeface="Quicksand Bold"/>
              </a:rPr>
              <a:t>ngoài</a:t>
            </a:r>
            <a:r>
              <a:rPr lang="en-US" sz="7200" b="1" dirty="0">
                <a:solidFill>
                  <a:srgbClr val="004AAD"/>
                </a:solidFill>
                <a:latin typeface="Quicksand Bold"/>
                <a:ea typeface="Quicksand Bold"/>
                <a:cs typeface="Quicksand Bold"/>
                <a:sym typeface="Quicksand Bold"/>
              </a:rPr>
              <a:t> </a:t>
            </a:r>
            <a:r>
              <a:rPr lang="en-US" sz="7200" b="1" dirty="0" err="1">
                <a:solidFill>
                  <a:srgbClr val="004AAD"/>
                </a:solidFill>
                <a:latin typeface="Quicksand Bold"/>
                <a:ea typeface="Quicksand Bold"/>
                <a:cs typeface="Quicksand Bold"/>
                <a:sym typeface="Quicksand Bold"/>
              </a:rPr>
              <a:t>và</a:t>
            </a:r>
            <a:r>
              <a:rPr lang="en-US" sz="7200" b="1" dirty="0">
                <a:solidFill>
                  <a:srgbClr val="004AAD"/>
                </a:solidFill>
                <a:latin typeface="Quicksand Bold"/>
                <a:ea typeface="Quicksand Bold"/>
                <a:cs typeface="Quicksand Bold"/>
                <a:sym typeface="Quicksand Bold"/>
              </a:rPr>
              <a:t> </a:t>
            </a:r>
            <a:r>
              <a:rPr lang="en-US" sz="7200" b="1" dirty="0" err="1">
                <a:solidFill>
                  <a:srgbClr val="004AAD"/>
                </a:solidFill>
                <a:latin typeface="Quicksand Bold"/>
                <a:ea typeface="Quicksand Bold"/>
                <a:cs typeface="Quicksand Bold"/>
                <a:sym typeface="Quicksand Bold"/>
              </a:rPr>
              <a:t>viết</a:t>
            </a:r>
            <a:r>
              <a:rPr lang="en-US" sz="7200" b="1" dirty="0">
                <a:solidFill>
                  <a:srgbClr val="004AAD"/>
                </a:solidFill>
                <a:latin typeface="Quicksand Bold"/>
                <a:ea typeface="Quicksand Bold"/>
                <a:cs typeface="Quicksand Bold"/>
                <a:sym typeface="Quicksand Bold"/>
              </a:rPr>
              <a:t> </a:t>
            </a:r>
            <a:r>
              <a:rPr lang="en-US" sz="7200" b="1" dirty="0" err="1">
                <a:solidFill>
                  <a:srgbClr val="004AAD"/>
                </a:solidFill>
                <a:latin typeface="Quicksand Bold"/>
                <a:ea typeface="Quicksand Bold"/>
                <a:cs typeface="Quicksand Bold"/>
                <a:sym typeface="Quicksand Bold"/>
              </a:rPr>
              <a:t>theo</a:t>
            </a:r>
            <a:r>
              <a:rPr lang="en-US" sz="7200" b="1" dirty="0">
                <a:solidFill>
                  <a:srgbClr val="004AAD"/>
                </a:solidFill>
                <a:latin typeface="Quicksand Bold"/>
                <a:ea typeface="Quicksand Bold"/>
                <a:cs typeface="Quicksand Bold"/>
                <a:sym typeface="Quicksand Bold"/>
              </a:rPr>
              <a:t> </a:t>
            </a:r>
            <a:r>
              <a:rPr lang="en-US" sz="7200" b="1" dirty="0" err="1">
                <a:solidFill>
                  <a:srgbClr val="004AAD"/>
                </a:solidFill>
                <a:latin typeface="Quicksand Bold"/>
                <a:ea typeface="Quicksand Bold"/>
                <a:cs typeface="Quicksand Bold"/>
                <a:sym typeface="Quicksand Bold"/>
              </a:rPr>
              <a:t>đúng</a:t>
            </a:r>
            <a:r>
              <a:rPr lang="en-US" sz="7200" b="1" dirty="0">
                <a:solidFill>
                  <a:srgbClr val="004AAD"/>
                </a:solidFill>
                <a:latin typeface="Quicksand Bold"/>
                <a:ea typeface="Quicksand Bold"/>
                <a:cs typeface="Quicksand Bold"/>
                <a:sym typeface="Quicksand Bold"/>
              </a:rPr>
              <a:t> </a:t>
            </a:r>
            <a:r>
              <a:rPr lang="en-US" sz="7200" b="1" dirty="0" err="1">
                <a:solidFill>
                  <a:srgbClr val="004AAD"/>
                </a:solidFill>
                <a:latin typeface="Quicksand Bold"/>
                <a:ea typeface="Quicksand Bold"/>
                <a:cs typeface="Quicksand Bold"/>
                <a:sym typeface="Quicksand Bold"/>
              </a:rPr>
              <a:t>quy</a:t>
            </a:r>
            <a:r>
              <a:rPr lang="en-US" sz="7200" b="1" dirty="0">
                <a:solidFill>
                  <a:srgbClr val="004AAD"/>
                </a:solidFill>
                <a:latin typeface="Quicksand Bold"/>
                <a:ea typeface="Quicksand Bold"/>
                <a:cs typeface="Quicksand Bold"/>
                <a:sym typeface="Quicksand Bold"/>
              </a:rPr>
              <a:t> </a:t>
            </a:r>
            <a:r>
              <a:rPr lang="en-US" sz="7200" b="1" dirty="0" err="1">
                <a:solidFill>
                  <a:srgbClr val="004AAD"/>
                </a:solidFill>
                <a:latin typeface="Quicksand Bold"/>
                <a:ea typeface="Quicksand Bold"/>
                <a:cs typeface="Quicksand Bold"/>
                <a:sym typeface="Quicksand Bold"/>
              </a:rPr>
              <a:t>tắc</a:t>
            </a:r>
            <a:r>
              <a:rPr lang="en-US" sz="7200" b="1" dirty="0">
                <a:solidFill>
                  <a:srgbClr val="004AAD"/>
                </a:solidFill>
                <a:latin typeface="Quicksand Bold"/>
                <a:ea typeface="Quicksand Bold"/>
                <a:cs typeface="Quicksand Bold"/>
                <a:sym typeface="Quicksand Bold"/>
              </a:rPr>
              <a:t> </a:t>
            </a:r>
            <a:r>
              <a:rPr lang="en-US" sz="7200" b="1" dirty="0" err="1">
                <a:solidFill>
                  <a:srgbClr val="004AAD"/>
                </a:solidFill>
                <a:latin typeface="Quicksand Bold"/>
                <a:ea typeface="Quicksand Bold"/>
                <a:cs typeface="Quicksand Bold"/>
                <a:sym typeface="Quicksand Bold"/>
              </a:rPr>
              <a:t>viết</a:t>
            </a:r>
            <a:r>
              <a:rPr lang="en-US" sz="7200" b="1" dirty="0">
                <a:solidFill>
                  <a:srgbClr val="004AAD"/>
                </a:solidFill>
                <a:latin typeface="Quicksand Bold"/>
                <a:ea typeface="Quicksand Bold"/>
                <a:cs typeface="Quicksand Bold"/>
                <a:sym typeface="Quicksand Bold"/>
              </a:rPr>
              <a:t> </a:t>
            </a:r>
            <a:r>
              <a:rPr lang="en-US" sz="7200" b="1" dirty="0" err="1">
                <a:solidFill>
                  <a:srgbClr val="004AAD"/>
                </a:solidFill>
                <a:latin typeface="Quicksand Bold"/>
                <a:ea typeface="Quicksand Bold"/>
                <a:cs typeface="Quicksand Bold"/>
                <a:sym typeface="Quicksand Bold"/>
              </a:rPr>
              <a:t>hoa</a:t>
            </a:r>
            <a:r>
              <a:rPr lang="en-US" sz="7200" b="1" dirty="0">
                <a:solidFill>
                  <a:srgbClr val="004AAD"/>
                </a:solidFill>
                <a:latin typeface="Quicksand Bold"/>
                <a:ea typeface="Quicksand Bold"/>
                <a:cs typeface="Quicksand Bold"/>
                <a:sym typeface="Quicksand Bold"/>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49400" y="162950"/>
            <a:ext cx="2057400" cy="1877897"/>
          </a:xfrm>
          <a:custGeom>
            <a:avLst/>
            <a:gdLst/>
            <a:ahLst/>
            <a:cxnLst/>
            <a:rect l="l" t="t" r="r" b="b"/>
            <a:pathLst>
              <a:path w="2369626" h="2369626">
                <a:moveTo>
                  <a:pt x="0" y="0"/>
                </a:moveTo>
                <a:lnTo>
                  <a:pt x="2369626" y="0"/>
                </a:lnTo>
                <a:lnTo>
                  <a:pt x="2369626" y="2369626"/>
                </a:lnTo>
                <a:lnTo>
                  <a:pt x="0" y="2369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AutoShape 3"/>
          <p:cNvSpPr/>
          <p:nvPr/>
        </p:nvSpPr>
        <p:spPr>
          <a:xfrm>
            <a:off x="0" y="7544467"/>
            <a:ext cx="18288000" cy="2742533"/>
          </a:xfrm>
          <a:prstGeom prst="rect">
            <a:avLst/>
          </a:prstGeom>
          <a:solidFill>
            <a:srgbClr val="EDECED"/>
          </a:solidFill>
        </p:spPr>
      </p:sp>
      <p:sp>
        <p:nvSpPr>
          <p:cNvPr id="4" name="Freeform 4"/>
          <p:cNvSpPr/>
          <p:nvPr/>
        </p:nvSpPr>
        <p:spPr>
          <a:xfrm>
            <a:off x="-299757" y="3940247"/>
            <a:ext cx="4880039" cy="4998178"/>
          </a:xfrm>
          <a:custGeom>
            <a:avLst/>
            <a:gdLst/>
            <a:ahLst/>
            <a:cxnLst/>
            <a:rect l="l" t="t" r="r" b="b"/>
            <a:pathLst>
              <a:path w="4880039" h="4998178">
                <a:moveTo>
                  <a:pt x="0" y="0"/>
                </a:moveTo>
                <a:lnTo>
                  <a:pt x="4880039" y="0"/>
                </a:lnTo>
                <a:lnTo>
                  <a:pt x="4880039" y="4998178"/>
                </a:lnTo>
                <a:lnTo>
                  <a:pt x="0" y="49981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685800" y="2463105"/>
            <a:ext cx="17145000" cy="1384995"/>
          </a:xfrm>
          <a:prstGeom prst="rect">
            <a:avLst/>
          </a:prstGeom>
        </p:spPr>
        <p:txBody>
          <a:bodyPr wrap="square" lIns="0" tIns="0" rIns="0" bIns="0" rtlCol="0" anchor="t">
            <a:spAutoFit/>
          </a:bodyPr>
          <a:lstStyle/>
          <a:p>
            <a:pPr algn="ctr">
              <a:lnSpc>
                <a:spcPts val="10800"/>
              </a:lnSpc>
            </a:pPr>
            <a:r>
              <a:rPr lang="en-US" sz="11000" dirty="0">
                <a:solidFill>
                  <a:srgbClr val="1D4E89"/>
                </a:solidFill>
                <a:latin typeface="Bahnschrift SemiBold SemiConden" panose="020B0502040204020203" pitchFamily="34" charset="0"/>
                <a:ea typeface="Bernoru"/>
                <a:cs typeface="Bernoru"/>
                <a:sym typeface="Bernoru"/>
              </a:rPr>
              <a:t>TẠM BIỆT VÀ HẸN GẶP LẠI!</a:t>
            </a:r>
          </a:p>
        </p:txBody>
      </p:sp>
      <p:sp>
        <p:nvSpPr>
          <p:cNvPr id="8" name="Freeform 8"/>
          <p:cNvSpPr/>
          <p:nvPr/>
        </p:nvSpPr>
        <p:spPr>
          <a:xfrm>
            <a:off x="14388808" y="4137191"/>
            <a:ext cx="3498030" cy="4833961"/>
          </a:xfrm>
          <a:custGeom>
            <a:avLst/>
            <a:gdLst/>
            <a:ahLst/>
            <a:cxnLst/>
            <a:rect l="l" t="t" r="r" b="b"/>
            <a:pathLst>
              <a:path w="3498030" h="4833961">
                <a:moveTo>
                  <a:pt x="0" y="0"/>
                </a:moveTo>
                <a:lnTo>
                  <a:pt x="3498030" y="0"/>
                </a:lnTo>
                <a:lnTo>
                  <a:pt x="3498030" y="4833961"/>
                </a:lnTo>
                <a:lnTo>
                  <a:pt x="0" y="48339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2837871" y="6439336"/>
            <a:ext cx="5241674" cy="4221930"/>
          </a:xfrm>
          <a:custGeom>
            <a:avLst/>
            <a:gdLst/>
            <a:ahLst/>
            <a:cxnLst/>
            <a:rect l="l" t="t" r="r" b="b"/>
            <a:pathLst>
              <a:path w="5241674" h="4221930">
                <a:moveTo>
                  <a:pt x="0" y="0"/>
                </a:moveTo>
                <a:lnTo>
                  <a:pt x="5241674" y="0"/>
                </a:lnTo>
                <a:lnTo>
                  <a:pt x="5241674" y="4221930"/>
                </a:lnTo>
                <a:lnTo>
                  <a:pt x="0" y="42219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2">
            <a:extLst>
              <a:ext uri="{FF2B5EF4-FFF2-40B4-BE49-F238E27FC236}">
                <a16:creationId xmlns:a16="http://schemas.microsoft.com/office/drawing/2014/main" id="{92309740-A0A0-7848-7E83-05873C197C1B}"/>
              </a:ext>
            </a:extLst>
          </p:cNvPr>
          <p:cNvSpPr/>
          <p:nvPr/>
        </p:nvSpPr>
        <p:spPr>
          <a:xfrm>
            <a:off x="12192000" y="4400940"/>
            <a:ext cx="1219200" cy="959926"/>
          </a:xfrm>
          <a:custGeom>
            <a:avLst/>
            <a:gdLst/>
            <a:ahLst/>
            <a:cxnLst/>
            <a:rect l="l" t="t" r="r" b="b"/>
            <a:pathLst>
              <a:path w="2369626" h="2369626">
                <a:moveTo>
                  <a:pt x="0" y="0"/>
                </a:moveTo>
                <a:lnTo>
                  <a:pt x="2369626" y="0"/>
                </a:lnTo>
                <a:lnTo>
                  <a:pt x="2369626" y="2369626"/>
                </a:lnTo>
                <a:lnTo>
                  <a:pt x="0" y="2369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2">
            <a:extLst>
              <a:ext uri="{FF2B5EF4-FFF2-40B4-BE49-F238E27FC236}">
                <a16:creationId xmlns:a16="http://schemas.microsoft.com/office/drawing/2014/main" id="{F83FC59C-D415-F964-40E9-5458280C808F}"/>
              </a:ext>
            </a:extLst>
          </p:cNvPr>
          <p:cNvSpPr/>
          <p:nvPr/>
        </p:nvSpPr>
        <p:spPr>
          <a:xfrm>
            <a:off x="5715000" y="879871"/>
            <a:ext cx="1219200" cy="959926"/>
          </a:xfrm>
          <a:custGeom>
            <a:avLst/>
            <a:gdLst/>
            <a:ahLst/>
            <a:cxnLst/>
            <a:rect l="l" t="t" r="r" b="b"/>
            <a:pathLst>
              <a:path w="2369626" h="2369626">
                <a:moveTo>
                  <a:pt x="0" y="0"/>
                </a:moveTo>
                <a:lnTo>
                  <a:pt x="2369626" y="0"/>
                </a:lnTo>
                <a:lnTo>
                  <a:pt x="2369626" y="2369626"/>
                </a:lnTo>
                <a:lnTo>
                  <a:pt x="0" y="2369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2">
            <a:extLst>
              <a:ext uri="{FF2B5EF4-FFF2-40B4-BE49-F238E27FC236}">
                <a16:creationId xmlns:a16="http://schemas.microsoft.com/office/drawing/2014/main" id="{E091D778-EF59-ADD2-E9CE-EB348E5332C2}"/>
              </a:ext>
            </a:extLst>
          </p:cNvPr>
          <p:cNvSpPr/>
          <p:nvPr/>
        </p:nvSpPr>
        <p:spPr>
          <a:xfrm>
            <a:off x="152400" y="1407731"/>
            <a:ext cx="2064826" cy="2158250"/>
          </a:xfrm>
          <a:custGeom>
            <a:avLst/>
            <a:gdLst/>
            <a:ahLst/>
            <a:cxnLst/>
            <a:rect l="l" t="t" r="r" b="b"/>
            <a:pathLst>
              <a:path w="2369626" h="2369626">
                <a:moveTo>
                  <a:pt x="0" y="0"/>
                </a:moveTo>
                <a:lnTo>
                  <a:pt x="2369626" y="0"/>
                </a:lnTo>
                <a:lnTo>
                  <a:pt x="2369626" y="2369626"/>
                </a:lnTo>
                <a:lnTo>
                  <a:pt x="0" y="2369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7">
            <a:extLst>
              <a:ext uri="{FF2B5EF4-FFF2-40B4-BE49-F238E27FC236}">
                <a16:creationId xmlns:a16="http://schemas.microsoft.com/office/drawing/2014/main" id="{1947D3AD-A91C-40C4-74BC-2FE5981247B3}"/>
              </a:ext>
            </a:extLst>
          </p:cNvPr>
          <p:cNvSpPr/>
          <p:nvPr/>
        </p:nvSpPr>
        <p:spPr>
          <a:xfrm>
            <a:off x="11432754" y="5737215"/>
            <a:ext cx="2740446" cy="3985724"/>
          </a:xfrm>
          <a:custGeom>
            <a:avLst/>
            <a:gdLst/>
            <a:ahLst/>
            <a:cxnLst/>
            <a:rect l="l" t="t" r="r" b="b"/>
            <a:pathLst>
              <a:path w="1663560" h="2178471">
                <a:moveTo>
                  <a:pt x="0" y="0"/>
                </a:moveTo>
                <a:lnTo>
                  <a:pt x="1663560" y="0"/>
                </a:lnTo>
                <a:lnTo>
                  <a:pt x="1663560" y="2178471"/>
                </a:lnTo>
                <a:lnTo>
                  <a:pt x="0" y="21784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9">
            <a:extLst>
              <a:ext uri="{FF2B5EF4-FFF2-40B4-BE49-F238E27FC236}">
                <a16:creationId xmlns:a16="http://schemas.microsoft.com/office/drawing/2014/main" id="{C864BB33-B034-C5D6-264A-2497B3598FFF}"/>
              </a:ext>
            </a:extLst>
          </p:cNvPr>
          <p:cNvSpPr/>
          <p:nvPr/>
        </p:nvSpPr>
        <p:spPr>
          <a:xfrm>
            <a:off x="7795079" y="5288822"/>
            <a:ext cx="3236514" cy="4998178"/>
          </a:xfrm>
          <a:custGeom>
            <a:avLst/>
            <a:gdLst/>
            <a:ahLst/>
            <a:cxnLst/>
            <a:rect l="l" t="t" r="r" b="b"/>
            <a:pathLst>
              <a:path w="1449674" h="2178471">
                <a:moveTo>
                  <a:pt x="0" y="0"/>
                </a:moveTo>
                <a:lnTo>
                  <a:pt x="1449673" y="0"/>
                </a:lnTo>
                <a:lnTo>
                  <a:pt x="1449673" y="2178471"/>
                </a:lnTo>
                <a:lnTo>
                  <a:pt x="0" y="21784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a:extLst>
              <a:ext uri="{FF2B5EF4-FFF2-40B4-BE49-F238E27FC236}">
                <a16:creationId xmlns:a16="http://schemas.microsoft.com/office/drawing/2014/main" id="{81004617-5BF4-1AE6-D20C-A1BC301C7434}"/>
              </a:ext>
            </a:extLst>
          </p:cNvPr>
          <p:cNvSpPr/>
          <p:nvPr/>
        </p:nvSpPr>
        <p:spPr>
          <a:xfrm>
            <a:off x="8610600" y="162950"/>
            <a:ext cx="3962400" cy="2300155"/>
          </a:xfrm>
          <a:custGeom>
            <a:avLst/>
            <a:gdLst/>
            <a:ahLst/>
            <a:cxnLst/>
            <a:rect l="l" t="t" r="r" b="b"/>
            <a:pathLst>
              <a:path w="2178471" h="1493243">
                <a:moveTo>
                  <a:pt x="0" y="0"/>
                </a:moveTo>
                <a:lnTo>
                  <a:pt x="2178472" y="0"/>
                </a:lnTo>
                <a:lnTo>
                  <a:pt x="2178472" y="1493243"/>
                </a:lnTo>
                <a:lnTo>
                  <a:pt x="0" y="14932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31782">
            <a:off x="12685201" y="862003"/>
            <a:ext cx="818880" cy="834527"/>
          </a:xfrm>
          <a:custGeom>
            <a:avLst/>
            <a:gdLst/>
            <a:ahLst/>
            <a:cxnLst/>
            <a:rect l="l" t="t" r="r" b="b"/>
            <a:pathLst>
              <a:path w="818880" h="834527">
                <a:moveTo>
                  <a:pt x="0" y="0"/>
                </a:moveTo>
                <a:lnTo>
                  <a:pt x="818879" y="0"/>
                </a:lnTo>
                <a:lnTo>
                  <a:pt x="818879" y="834527"/>
                </a:lnTo>
                <a:lnTo>
                  <a:pt x="0" y="834527"/>
                </a:lnTo>
                <a:lnTo>
                  <a:pt x="0" y="0"/>
                </a:lnTo>
                <a:close/>
              </a:path>
            </a:pathLst>
          </a:custGeom>
          <a:blipFill>
            <a:blip r:embed="rId2"/>
            <a:stretch>
              <a:fillRect/>
            </a:stretch>
          </a:blipFill>
        </p:spPr>
      </p:sp>
      <p:sp>
        <p:nvSpPr>
          <p:cNvPr id="3" name="Freeform 3"/>
          <p:cNvSpPr/>
          <p:nvPr/>
        </p:nvSpPr>
        <p:spPr>
          <a:xfrm>
            <a:off x="-169037" y="3385945"/>
            <a:ext cx="18288000" cy="10141527"/>
          </a:xfrm>
          <a:custGeom>
            <a:avLst/>
            <a:gdLst/>
            <a:ahLst/>
            <a:cxnLst/>
            <a:rect l="l" t="t" r="r" b="b"/>
            <a:pathLst>
              <a:path w="18288000" h="10141527">
                <a:moveTo>
                  <a:pt x="0" y="0"/>
                </a:moveTo>
                <a:lnTo>
                  <a:pt x="18288000" y="0"/>
                </a:lnTo>
                <a:lnTo>
                  <a:pt x="18288000" y="10141527"/>
                </a:lnTo>
                <a:lnTo>
                  <a:pt x="0" y="10141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flipH="1" flipV="1">
            <a:off x="15703117" y="6727148"/>
            <a:ext cx="888893" cy="2301340"/>
          </a:xfrm>
          <a:custGeom>
            <a:avLst/>
            <a:gdLst/>
            <a:ahLst/>
            <a:cxnLst/>
            <a:rect l="l" t="t" r="r" b="b"/>
            <a:pathLst>
              <a:path w="888893" h="2301340">
                <a:moveTo>
                  <a:pt x="888893" y="2301340"/>
                </a:moveTo>
                <a:lnTo>
                  <a:pt x="0" y="2301340"/>
                </a:lnTo>
                <a:lnTo>
                  <a:pt x="0" y="0"/>
                </a:lnTo>
                <a:lnTo>
                  <a:pt x="888893" y="0"/>
                </a:lnTo>
                <a:lnTo>
                  <a:pt x="888893" y="230134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3739610" y="0"/>
            <a:ext cx="1981504" cy="1488605"/>
          </a:xfrm>
          <a:custGeom>
            <a:avLst/>
            <a:gdLst/>
            <a:ahLst/>
            <a:cxnLst/>
            <a:rect l="l" t="t" r="r" b="b"/>
            <a:pathLst>
              <a:path w="1981504" h="1488605">
                <a:moveTo>
                  <a:pt x="0" y="0"/>
                </a:moveTo>
                <a:lnTo>
                  <a:pt x="1981504" y="0"/>
                </a:lnTo>
                <a:lnTo>
                  <a:pt x="1981504" y="1488605"/>
                </a:lnTo>
                <a:lnTo>
                  <a:pt x="0" y="14886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3242269" y="7754093"/>
            <a:ext cx="1559359" cy="1559359"/>
          </a:xfrm>
          <a:custGeom>
            <a:avLst/>
            <a:gdLst/>
            <a:ahLst/>
            <a:cxnLst/>
            <a:rect l="l" t="t" r="r" b="b"/>
            <a:pathLst>
              <a:path w="1559359" h="1559359">
                <a:moveTo>
                  <a:pt x="0" y="0"/>
                </a:moveTo>
                <a:lnTo>
                  <a:pt x="1559359" y="0"/>
                </a:lnTo>
                <a:lnTo>
                  <a:pt x="1559359" y="1559359"/>
                </a:lnTo>
                <a:lnTo>
                  <a:pt x="0" y="15593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3094640" y="6761071"/>
            <a:ext cx="2650471" cy="2735970"/>
          </a:xfrm>
          <a:custGeom>
            <a:avLst/>
            <a:gdLst/>
            <a:ahLst/>
            <a:cxnLst/>
            <a:rect l="l" t="t" r="r" b="b"/>
            <a:pathLst>
              <a:path w="2650471" h="2735970">
                <a:moveTo>
                  <a:pt x="0" y="0"/>
                </a:moveTo>
                <a:lnTo>
                  <a:pt x="2650472" y="0"/>
                </a:lnTo>
                <a:lnTo>
                  <a:pt x="2650472" y="2735971"/>
                </a:lnTo>
                <a:lnTo>
                  <a:pt x="0" y="27359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928339" y="1364879"/>
            <a:ext cx="3359661" cy="6389214"/>
          </a:xfrm>
          <a:custGeom>
            <a:avLst/>
            <a:gdLst/>
            <a:ahLst/>
            <a:cxnLst/>
            <a:rect l="l" t="t" r="r" b="b"/>
            <a:pathLst>
              <a:path w="3359661" h="6389214">
                <a:moveTo>
                  <a:pt x="0" y="0"/>
                </a:moveTo>
                <a:lnTo>
                  <a:pt x="3359661" y="0"/>
                </a:lnTo>
                <a:lnTo>
                  <a:pt x="3359661" y="6389214"/>
                </a:lnTo>
                <a:lnTo>
                  <a:pt x="0" y="6389214"/>
                </a:lnTo>
                <a:lnTo>
                  <a:pt x="0" y="0"/>
                </a:lnTo>
                <a:close/>
              </a:path>
            </a:pathLst>
          </a:custGeom>
          <a:blipFill>
            <a:blip r:embed="rId13"/>
            <a:stretch>
              <a:fillRect/>
            </a:stretch>
          </a:blipFill>
        </p:spPr>
      </p:sp>
      <p:sp>
        <p:nvSpPr>
          <p:cNvPr id="9" name="Freeform 9"/>
          <p:cNvSpPr/>
          <p:nvPr/>
        </p:nvSpPr>
        <p:spPr>
          <a:xfrm>
            <a:off x="755243" y="3577702"/>
            <a:ext cx="3242269" cy="5518755"/>
          </a:xfrm>
          <a:custGeom>
            <a:avLst/>
            <a:gdLst/>
            <a:ahLst/>
            <a:cxnLst/>
            <a:rect l="l" t="t" r="r" b="b"/>
            <a:pathLst>
              <a:path w="3242269" h="5518755">
                <a:moveTo>
                  <a:pt x="0" y="0"/>
                </a:moveTo>
                <a:lnTo>
                  <a:pt x="3242268" y="0"/>
                </a:lnTo>
                <a:lnTo>
                  <a:pt x="3242268" y="5518756"/>
                </a:lnTo>
                <a:lnTo>
                  <a:pt x="0" y="5518756"/>
                </a:lnTo>
                <a:lnTo>
                  <a:pt x="0" y="0"/>
                </a:lnTo>
                <a:close/>
              </a:path>
            </a:pathLst>
          </a:custGeom>
          <a:blipFill>
            <a:blip r:embed="rId14"/>
            <a:stretch>
              <a:fillRect/>
            </a:stretch>
          </a:blipFill>
        </p:spPr>
      </p:sp>
      <p:sp>
        <p:nvSpPr>
          <p:cNvPr id="10" name="Freeform 10"/>
          <p:cNvSpPr/>
          <p:nvPr/>
        </p:nvSpPr>
        <p:spPr>
          <a:xfrm rot="-2331782">
            <a:off x="1147139" y="2310736"/>
            <a:ext cx="927703" cy="945430"/>
          </a:xfrm>
          <a:custGeom>
            <a:avLst/>
            <a:gdLst/>
            <a:ahLst/>
            <a:cxnLst/>
            <a:rect l="l" t="t" r="r" b="b"/>
            <a:pathLst>
              <a:path w="927703" h="945430">
                <a:moveTo>
                  <a:pt x="0" y="0"/>
                </a:moveTo>
                <a:lnTo>
                  <a:pt x="927703" y="0"/>
                </a:lnTo>
                <a:lnTo>
                  <a:pt x="927703" y="945430"/>
                </a:lnTo>
                <a:lnTo>
                  <a:pt x="0" y="945430"/>
                </a:lnTo>
                <a:lnTo>
                  <a:pt x="0" y="0"/>
                </a:lnTo>
                <a:close/>
              </a:path>
            </a:pathLst>
          </a:custGeom>
          <a:blipFill>
            <a:blip r:embed="rId2"/>
            <a:stretch>
              <a:fillRect/>
            </a:stretch>
          </a:blipFill>
        </p:spPr>
      </p:sp>
      <p:sp>
        <p:nvSpPr>
          <p:cNvPr id="11" name="TextBox 11"/>
          <p:cNvSpPr txBox="1"/>
          <p:nvPr/>
        </p:nvSpPr>
        <p:spPr>
          <a:xfrm>
            <a:off x="2407992" y="5076825"/>
            <a:ext cx="13768648" cy="1335197"/>
          </a:xfrm>
          <a:prstGeom prst="rect">
            <a:avLst/>
          </a:prstGeom>
        </p:spPr>
        <p:txBody>
          <a:bodyPr lIns="0" tIns="0" rIns="0" bIns="0" rtlCol="0" anchor="t">
            <a:spAutoFit/>
          </a:bodyPr>
          <a:lstStyle/>
          <a:p>
            <a:pPr algn="ctr">
              <a:lnSpc>
                <a:spcPts val="8916"/>
              </a:lnSpc>
            </a:pPr>
            <a:r>
              <a:rPr lang="en-US" sz="8332">
                <a:solidFill>
                  <a:srgbClr val="FF3131"/>
                </a:solidFill>
                <a:latin typeface="Bungee"/>
                <a:ea typeface="Bungee"/>
                <a:cs typeface="Bungee"/>
                <a:sym typeface="Bungee"/>
              </a:rPr>
              <a:t>AI NHANH AI ĐÚNG?</a:t>
            </a:r>
          </a:p>
        </p:txBody>
      </p:sp>
      <p:grpSp>
        <p:nvGrpSpPr>
          <p:cNvPr id="12" name="Group 12"/>
          <p:cNvGrpSpPr/>
          <p:nvPr/>
        </p:nvGrpSpPr>
        <p:grpSpPr>
          <a:xfrm>
            <a:off x="6347264" y="1374022"/>
            <a:ext cx="7880256" cy="1322943"/>
            <a:chOff x="0" y="0"/>
            <a:chExt cx="2459509" cy="412904"/>
          </a:xfrm>
        </p:grpSpPr>
        <p:sp>
          <p:nvSpPr>
            <p:cNvPr id="13" name="Freeform 13"/>
            <p:cNvSpPr/>
            <p:nvPr/>
          </p:nvSpPr>
          <p:spPr>
            <a:xfrm>
              <a:off x="0" y="0"/>
              <a:ext cx="2459509" cy="412904"/>
            </a:xfrm>
            <a:custGeom>
              <a:avLst/>
              <a:gdLst/>
              <a:ahLst/>
              <a:cxnLst/>
              <a:rect l="l" t="t" r="r" b="b"/>
              <a:pathLst>
                <a:path w="2459509" h="412904">
                  <a:moveTo>
                    <a:pt x="2256309" y="0"/>
                  </a:moveTo>
                  <a:cubicBezTo>
                    <a:pt x="2368533" y="0"/>
                    <a:pt x="2459509" y="92432"/>
                    <a:pt x="2459509" y="206452"/>
                  </a:cubicBezTo>
                  <a:cubicBezTo>
                    <a:pt x="2459509" y="320472"/>
                    <a:pt x="2368533" y="412904"/>
                    <a:pt x="2256309"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14" name="TextBox 14"/>
            <p:cNvSpPr txBox="1"/>
            <p:nvPr/>
          </p:nvSpPr>
          <p:spPr>
            <a:xfrm>
              <a:off x="0" y="0"/>
              <a:ext cx="2459509" cy="412904"/>
            </a:xfrm>
            <a:prstGeom prst="rect">
              <a:avLst/>
            </a:prstGeom>
          </p:spPr>
          <p:txBody>
            <a:bodyPr lIns="106494" tIns="106494" rIns="106494" bIns="106494" rtlCol="0" anchor="ctr"/>
            <a:lstStyle/>
            <a:p>
              <a:pPr algn="ctr">
                <a:lnSpc>
                  <a:spcPts val="2906"/>
                </a:lnSpc>
              </a:pPr>
              <a:endParaRPr/>
            </a:p>
          </p:txBody>
        </p:sp>
      </p:grpSp>
      <p:grpSp>
        <p:nvGrpSpPr>
          <p:cNvPr id="15" name="Group 15"/>
          <p:cNvGrpSpPr/>
          <p:nvPr/>
        </p:nvGrpSpPr>
        <p:grpSpPr>
          <a:xfrm>
            <a:off x="3242269" y="-438147"/>
            <a:ext cx="10954331" cy="3135112"/>
            <a:chOff x="0" y="0"/>
            <a:chExt cx="14605774" cy="4180149"/>
          </a:xfrm>
        </p:grpSpPr>
        <p:sp>
          <p:nvSpPr>
            <p:cNvPr id="16" name="TextBox 16"/>
            <p:cNvSpPr txBox="1"/>
            <p:nvPr/>
          </p:nvSpPr>
          <p:spPr>
            <a:xfrm>
              <a:off x="4597718" y="2651602"/>
              <a:ext cx="10008057" cy="1419225"/>
            </a:xfrm>
            <a:prstGeom prst="rect">
              <a:avLst/>
            </a:prstGeom>
          </p:spPr>
          <p:txBody>
            <a:bodyPr lIns="0" tIns="0" rIns="0" bIns="0" rtlCol="0" anchor="t">
              <a:spAutoFit/>
            </a:bodyPr>
            <a:lstStyle/>
            <a:p>
              <a:pPr algn="ctr">
                <a:lnSpc>
                  <a:spcPts val="7679"/>
                </a:lnSpc>
              </a:pPr>
              <a:r>
                <a:rPr lang="en-US" sz="6399">
                  <a:solidFill>
                    <a:srgbClr val="004AAD"/>
                  </a:solidFill>
                  <a:latin typeface="Bungee"/>
                  <a:ea typeface="Bungee"/>
                  <a:cs typeface="Bungee"/>
                  <a:sym typeface="Bungee"/>
                </a:rPr>
                <a:t>KHỞI ĐỘNG</a:t>
              </a:r>
            </a:p>
          </p:txBody>
        </p:sp>
        <p:pic>
          <p:nvPicPr>
            <p:cNvPr id="17" name="Picture 17"/>
            <p:cNvPicPr>
              <a:picLocks noChangeAspect="1"/>
            </p:cNvPicPr>
            <p:nvPr/>
          </p:nvPicPr>
          <p:blipFill>
            <a:blip r:embed="rId15"/>
            <a:srcRect/>
            <a:stretch>
              <a:fillRect/>
            </a:stretch>
          </p:blipFill>
          <p:spPr>
            <a:xfrm rot="986205">
              <a:off x="1976576" y="263112"/>
              <a:ext cx="2235364" cy="2600784"/>
            </a:xfrm>
            <a:prstGeom prst="rect">
              <a:avLst/>
            </a:prstGeom>
          </p:spPr>
        </p:pic>
        <p:pic>
          <p:nvPicPr>
            <p:cNvPr id="18" name="Picture 18"/>
            <p:cNvPicPr>
              <a:picLocks noChangeAspect="1"/>
            </p:cNvPicPr>
            <p:nvPr/>
          </p:nvPicPr>
          <p:blipFill>
            <a:blip r:embed="rId16"/>
            <a:srcRect/>
            <a:stretch>
              <a:fillRect/>
            </a:stretch>
          </p:blipFill>
          <p:spPr>
            <a:xfrm>
              <a:off x="0" y="860984"/>
              <a:ext cx="3308595" cy="3319165"/>
            </a:xfrm>
            <a:prstGeom prst="rect">
              <a:avLst/>
            </a:prstGeom>
          </p:spPr>
        </p:pic>
        <p:pic>
          <p:nvPicPr>
            <p:cNvPr id="19" name="Picture 19"/>
            <p:cNvPicPr>
              <a:picLocks noChangeAspect="1"/>
            </p:cNvPicPr>
            <p:nvPr/>
          </p:nvPicPr>
          <p:blipFill>
            <a:blip r:embed="rId17"/>
            <a:srcRect/>
            <a:stretch>
              <a:fillRect/>
            </a:stretch>
          </p:blipFill>
          <p:spPr>
            <a:xfrm>
              <a:off x="3538788" y="2073869"/>
              <a:ext cx="2407178" cy="2106280"/>
            </a:xfrm>
            <a:prstGeom prst="rect">
              <a:avLst/>
            </a:prstGeom>
          </p:spPr>
        </p:pic>
      </p:grpSp>
      <p:sp>
        <p:nvSpPr>
          <p:cNvPr id="20" name="Freeform 20"/>
          <p:cNvSpPr/>
          <p:nvPr/>
        </p:nvSpPr>
        <p:spPr>
          <a:xfrm rot="-2331782">
            <a:off x="12556538" y="588704"/>
            <a:ext cx="1061132" cy="1081409"/>
          </a:xfrm>
          <a:custGeom>
            <a:avLst/>
            <a:gdLst/>
            <a:ahLst/>
            <a:cxnLst/>
            <a:rect l="l" t="t" r="r" b="b"/>
            <a:pathLst>
              <a:path w="1061132" h="1081409">
                <a:moveTo>
                  <a:pt x="0" y="0"/>
                </a:moveTo>
                <a:lnTo>
                  <a:pt x="1061132" y="0"/>
                </a:lnTo>
                <a:lnTo>
                  <a:pt x="1061132" y="1081409"/>
                </a:lnTo>
                <a:lnTo>
                  <a:pt x="0" y="1081409"/>
                </a:lnTo>
                <a:lnTo>
                  <a:pt x="0" y="0"/>
                </a:lnTo>
                <a:close/>
              </a:path>
            </a:pathLst>
          </a:custGeom>
          <a:blipFill>
            <a:blip r:embed="rId2"/>
            <a:stretch>
              <a:fillRect/>
            </a:stretch>
          </a:blipFill>
        </p:spPr>
      </p:sp>
      <p:sp>
        <p:nvSpPr>
          <p:cNvPr id="21" name="TextBox 21"/>
          <p:cNvSpPr txBox="1"/>
          <p:nvPr/>
        </p:nvSpPr>
        <p:spPr>
          <a:xfrm>
            <a:off x="5324396" y="3465977"/>
            <a:ext cx="7935840" cy="1240663"/>
          </a:xfrm>
          <a:prstGeom prst="rect">
            <a:avLst/>
          </a:prstGeom>
        </p:spPr>
        <p:txBody>
          <a:bodyPr lIns="0" tIns="0" rIns="0" bIns="0" rtlCol="0" anchor="t">
            <a:spAutoFit/>
          </a:bodyPr>
          <a:lstStyle/>
          <a:p>
            <a:pPr algn="ctr">
              <a:lnSpc>
                <a:spcPts val="9415"/>
              </a:lnSpc>
            </a:pPr>
            <a:r>
              <a:rPr lang="en-US" sz="8799">
                <a:solidFill>
                  <a:srgbClr val="004AAD"/>
                </a:solidFill>
                <a:latin typeface="Lobster"/>
                <a:ea typeface="Lobster"/>
                <a:cs typeface="Lobster"/>
                <a:sym typeface="Lobster"/>
              </a:rPr>
              <a:t>Trò chơi: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068809" y="-319331"/>
            <a:ext cx="1917493" cy="1073796"/>
          </a:xfrm>
          <a:custGeom>
            <a:avLst/>
            <a:gdLst/>
            <a:ahLst/>
            <a:cxnLst/>
            <a:rect l="l" t="t" r="r" b="b"/>
            <a:pathLst>
              <a:path w="1917493" h="1073796">
                <a:moveTo>
                  <a:pt x="0" y="0"/>
                </a:moveTo>
                <a:lnTo>
                  <a:pt x="1917493" y="0"/>
                </a:lnTo>
                <a:lnTo>
                  <a:pt x="1917493" y="1073796"/>
                </a:lnTo>
                <a:lnTo>
                  <a:pt x="0" y="1073796"/>
                </a:lnTo>
                <a:lnTo>
                  <a:pt x="0" y="0"/>
                </a:lnTo>
                <a:close/>
              </a:path>
            </a:pathLst>
          </a:custGeom>
          <a:blipFill>
            <a:blip r:embed="rId2"/>
            <a:stretch>
              <a:fillRect/>
            </a:stretch>
          </a:blipFill>
        </p:spPr>
      </p:sp>
      <p:sp>
        <p:nvSpPr>
          <p:cNvPr id="3" name="Freeform 3"/>
          <p:cNvSpPr/>
          <p:nvPr/>
        </p:nvSpPr>
        <p:spPr>
          <a:xfrm flipH="1">
            <a:off x="-706663" y="7565860"/>
            <a:ext cx="19472372" cy="3225112"/>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3"/>
            <a:stretch>
              <a:fillRect b="-99999"/>
            </a:stretch>
          </a:blipFill>
        </p:spPr>
      </p:sp>
      <p:sp>
        <p:nvSpPr>
          <p:cNvPr id="4" name="Freeform 4"/>
          <p:cNvSpPr/>
          <p:nvPr/>
        </p:nvSpPr>
        <p:spPr>
          <a:xfrm>
            <a:off x="1206084" y="786889"/>
            <a:ext cx="15875832" cy="8996261"/>
          </a:xfrm>
          <a:custGeom>
            <a:avLst/>
            <a:gdLst/>
            <a:ahLst/>
            <a:cxnLst/>
            <a:rect l="l" t="t" r="r" b="b"/>
            <a:pathLst>
              <a:path w="15875832" h="8996261">
                <a:moveTo>
                  <a:pt x="0" y="0"/>
                </a:moveTo>
                <a:lnTo>
                  <a:pt x="15875832" y="0"/>
                </a:lnTo>
                <a:lnTo>
                  <a:pt x="15875832" y="8996262"/>
                </a:lnTo>
                <a:lnTo>
                  <a:pt x="0" y="8996262"/>
                </a:lnTo>
                <a:lnTo>
                  <a:pt x="0" y="0"/>
                </a:lnTo>
                <a:close/>
              </a:path>
            </a:pathLst>
          </a:custGeom>
          <a:blipFill>
            <a:blip r:embed="rId4"/>
            <a:stretch>
              <a:fillRect l="-12014" t="-51882" r="-4783" b="-54490"/>
            </a:stretch>
          </a:blipFill>
          <a:ln w="38100" cap="sq">
            <a:solidFill>
              <a:srgbClr val="4E4845"/>
            </a:solidFill>
            <a:prstDash val="solid"/>
            <a:miter/>
          </a:ln>
        </p:spPr>
      </p:sp>
      <p:sp>
        <p:nvSpPr>
          <p:cNvPr id="5" name="Freeform 5"/>
          <p:cNvSpPr/>
          <p:nvPr/>
        </p:nvSpPr>
        <p:spPr>
          <a:xfrm>
            <a:off x="16494014" y="2821118"/>
            <a:ext cx="2096230" cy="1294422"/>
          </a:xfrm>
          <a:custGeom>
            <a:avLst/>
            <a:gdLst/>
            <a:ahLst/>
            <a:cxnLst/>
            <a:rect l="l" t="t" r="r" b="b"/>
            <a:pathLst>
              <a:path w="2096230" h="1294422">
                <a:moveTo>
                  <a:pt x="0" y="0"/>
                </a:moveTo>
                <a:lnTo>
                  <a:pt x="2096230" y="0"/>
                </a:lnTo>
                <a:lnTo>
                  <a:pt x="2096230" y="1294421"/>
                </a:lnTo>
                <a:lnTo>
                  <a:pt x="0" y="1294421"/>
                </a:lnTo>
                <a:lnTo>
                  <a:pt x="0" y="0"/>
                </a:lnTo>
                <a:close/>
              </a:path>
            </a:pathLst>
          </a:custGeom>
          <a:blipFill>
            <a:blip r:embed="rId5"/>
            <a:stretch>
              <a:fillRect/>
            </a:stretch>
          </a:blipFill>
        </p:spPr>
      </p:sp>
      <p:sp>
        <p:nvSpPr>
          <p:cNvPr id="6" name="Freeform 6"/>
          <p:cNvSpPr/>
          <p:nvPr/>
        </p:nvSpPr>
        <p:spPr>
          <a:xfrm>
            <a:off x="-367263" y="1244768"/>
            <a:ext cx="2019206" cy="1378108"/>
          </a:xfrm>
          <a:custGeom>
            <a:avLst/>
            <a:gdLst/>
            <a:ahLst/>
            <a:cxnLst/>
            <a:rect l="l" t="t" r="r" b="b"/>
            <a:pathLst>
              <a:path w="2019206" h="1378108">
                <a:moveTo>
                  <a:pt x="0" y="0"/>
                </a:moveTo>
                <a:lnTo>
                  <a:pt x="2019206" y="0"/>
                </a:lnTo>
                <a:lnTo>
                  <a:pt x="2019206" y="1378109"/>
                </a:lnTo>
                <a:lnTo>
                  <a:pt x="0" y="1378109"/>
                </a:lnTo>
                <a:lnTo>
                  <a:pt x="0" y="0"/>
                </a:lnTo>
                <a:close/>
              </a:path>
            </a:pathLst>
          </a:custGeom>
          <a:blipFill>
            <a:blip r:embed="rId6"/>
            <a:stretch>
              <a:fillRect/>
            </a:stretch>
          </a:blipFill>
        </p:spPr>
      </p:sp>
      <p:sp>
        <p:nvSpPr>
          <p:cNvPr id="7" name="Freeform 7"/>
          <p:cNvSpPr/>
          <p:nvPr/>
        </p:nvSpPr>
        <p:spPr>
          <a:xfrm>
            <a:off x="15218757" y="9021056"/>
            <a:ext cx="590808" cy="1101740"/>
          </a:xfrm>
          <a:custGeom>
            <a:avLst/>
            <a:gdLst/>
            <a:ahLst/>
            <a:cxnLst/>
            <a:rect l="l" t="t" r="r" b="b"/>
            <a:pathLst>
              <a:path w="590808" h="1101740">
                <a:moveTo>
                  <a:pt x="0" y="0"/>
                </a:moveTo>
                <a:lnTo>
                  <a:pt x="590808" y="0"/>
                </a:lnTo>
                <a:lnTo>
                  <a:pt x="590808" y="1101741"/>
                </a:lnTo>
                <a:lnTo>
                  <a:pt x="0" y="1101741"/>
                </a:lnTo>
                <a:lnTo>
                  <a:pt x="0" y="0"/>
                </a:lnTo>
                <a:close/>
              </a:path>
            </a:pathLst>
          </a:custGeom>
          <a:blipFill>
            <a:blip r:embed="rId7"/>
            <a:stretch>
              <a:fillRect/>
            </a:stretch>
          </a:blipFill>
        </p:spPr>
      </p:sp>
      <p:sp>
        <p:nvSpPr>
          <p:cNvPr id="8" name="Freeform 8"/>
          <p:cNvSpPr/>
          <p:nvPr/>
        </p:nvSpPr>
        <p:spPr>
          <a:xfrm rot="-376988">
            <a:off x="13778628" y="9047505"/>
            <a:ext cx="549914" cy="1213046"/>
          </a:xfrm>
          <a:custGeom>
            <a:avLst/>
            <a:gdLst/>
            <a:ahLst/>
            <a:cxnLst/>
            <a:rect l="l" t="t" r="r" b="b"/>
            <a:pathLst>
              <a:path w="549914" h="1213046">
                <a:moveTo>
                  <a:pt x="0" y="0"/>
                </a:moveTo>
                <a:lnTo>
                  <a:pt x="549915" y="0"/>
                </a:lnTo>
                <a:lnTo>
                  <a:pt x="549915" y="1213046"/>
                </a:lnTo>
                <a:lnTo>
                  <a:pt x="0" y="1213046"/>
                </a:lnTo>
                <a:lnTo>
                  <a:pt x="0" y="0"/>
                </a:lnTo>
                <a:close/>
              </a:path>
            </a:pathLst>
          </a:custGeom>
          <a:blipFill>
            <a:blip r:embed="rId8"/>
            <a:stretch>
              <a:fillRect/>
            </a:stretch>
          </a:blipFill>
        </p:spPr>
      </p:sp>
      <p:sp>
        <p:nvSpPr>
          <p:cNvPr id="9" name="TextBox 9"/>
          <p:cNvSpPr txBox="1"/>
          <p:nvPr/>
        </p:nvSpPr>
        <p:spPr>
          <a:xfrm>
            <a:off x="3715730" y="1367085"/>
            <a:ext cx="11235466" cy="1019176"/>
          </a:xfrm>
          <a:prstGeom prst="rect">
            <a:avLst/>
          </a:prstGeom>
        </p:spPr>
        <p:txBody>
          <a:bodyPr lIns="0" tIns="0" rIns="0" bIns="0" rtlCol="0" anchor="t">
            <a:spAutoFit/>
          </a:bodyPr>
          <a:lstStyle/>
          <a:p>
            <a:pPr algn="ctr">
              <a:lnSpc>
                <a:spcPts val="8399"/>
              </a:lnSpc>
            </a:pPr>
            <a:r>
              <a:rPr lang="en-US" sz="5999">
                <a:solidFill>
                  <a:srgbClr val="000000"/>
                </a:solidFill>
                <a:latin typeface="Sigmar One"/>
                <a:ea typeface="Sigmar One"/>
                <a:cs typeface="Sigmar One"/>
                <a:sym typeface="Sigmar One"/>
              </a:rPr>
              <a:t>Khởi động</a:t>
            </a:r>
          </a:p>
        </p:txBody>
      </p:sp>
      <p:sp>
        <p:nvSpPr>
          <p:cNvPr id="10" name="TextBox 10"/>
          <p:cNvSpPr txBox="1"/>
          <p:nvPr/>
        </p:nvSpPr>
        <p:spPr>
          <a:xfrm>
            <a:off x="2345271" y="2500560"/>
            <a:ext cx="14334182" cy="6762115"/>
          </a:xfrm>
          <a:prstGeom prst="rect">
            <a:avLst/>
          </a:prstGeom>
        </p:spPr>
        <p:txBody>
          <a:bodyPr lIns="0" tIns="0" rIns="0" bIns="0" rtlCol="0" anchor="t">
            <a:spAutoFit/>
          </a:bodyPr>
          <a:lstStyle/>
          <a:p>
            <a:pPr algn="l">
              <a:lnSpc>
                <a:spcPts val="8959"/>
              </a:lnSpc>
            </a:pPr>
            <a:r>
              <a:rPr lang="en-US" sz="6399" b="1" u="sng" dirty="0" err="1">
                <a:solidFill>
                  <a:srgbClr val="000000"/>
                </a:solidFill>
                <a:latin typeface="Faustina Bold"/>
                <a:ea typeface="Faustina Bold"/>
                <a:cs typeface="Faustina Bold"/>
                <a:sym typeface="Faustina Bold"/>
              </a:rPr>
              <a:t>Luật</a:t>
            </a:r>
            <a:r>
              <a:rPr lang="en-US" sz="6399" b="1" u="sng" dirty="0">
                <a:solidFill>
                  <a:srgbClr val="000000"/>
                </a:solidFill>
                <a:latin typeface="Faustina Bold"/>
                <a:ea typeface="Faustina Bold"/>
                <a:cs typeface="Faustina Bold"/>
                <a:sym typeface="Faustina Bold"/>
              </a:rPr>
              <a:t> </a:t>
            </a:r>
            <a:r>
              <a:rPr lang="en-US" sz="6399" b="1" u="sng" dirty="0" err="1">
                <a:solidFill>
                  <a:srgbClr val="000000"/>
                </a:solidFill>
                <a:latin typeface="Faustina Bold"/>
                <a:ea typeface="Faustina Bold"/>
                <a:cs typeface="Faustina Bold"/>
                <a:sym typeface="Faustina Bold"/>
              </a:rPr>
              <a:t>chơi</a:t>
            </a:r>
            <a:r>
              <a:rPr lang="en-US" sz="6399" b="1" u="sng" dirty="0">
                <a:solidFill>
                  <a:srgbClr val="000000"/>
                </a:solidFill>
                <a:latin typeface="Faustina Bold"/>
                <a:ea typeface="Faustina Bold"/>
                <a:cs typeface="Faustina Bold"/>
                <a:sym typeface="Faustina Bold"/>
              </a:rPr>
              <a:t>:</a:t>
            </a:r>
            <a:r>
              <a:rPr lang="en-US" sz="6399" dirty="0">
                <a:solidFill>
                  <a:srgbClr val="000000"/>
                </a:solidFill>
                <a:latin typeface="Faustina"/>
                <a:ea typeface="Faustina"/>
                <a:cs typeface="Faustina"/>
                <a:sym typeface="Faustina"/>
              </a:rPr>
              <a:t> GV </a:t>
            </a:r>
            <a:r>
              <a:rPr lang="en-US" sz="6399" dirty="0" err="1">
                <a:solidFill>
                  <a:srgbClr val="000000"/>
                </a:solidFill>
                <a:latin typeface="Faustina"/>
                <a:ea typeface="Faustina"/>
                <a:cs typeface="Faustina"/>
                <a:sym typeface="Faustina"/>
              </a:rPr>
              <a:t>đưa</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ra</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đoạn</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thơ</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có</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các</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tên</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riêng</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viết</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sai</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chính</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tả</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các</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nhóm</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phát</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hiện</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và</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viết</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lại</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các</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tên</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riêng</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đó</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cho</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đúng</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vào</a:t>
            </a:r>
            <a:r>
              <a:rPr lang="en-US" sz="6399" dirty="0">
                <a:solidFill>
                  <a:srgbClr val="000000"/>
                </a:solidFill>
                <a:latin typeface="Faustina"/>
                <a:ea typeface="Faustina"/>
                <a:cs typeface="Faustina"/>
                <a:sym typeface="Faustina"/>
              </a:rPr>
              <a:t> PHT </a:t>
            </a:r>
            <a:r>
              <a:rPr lang="en-US" sz="6399" dirty="0" err="1">
                <a:solidFill>
                  <a:srgbClr val="000000"/>
                </a:solidFill>
                <a:latin typeface="Faustina"/>
                <a:ea typeface="Faustina"/>
                <a:cs typeface="Faustina"/>
                <a:sym typeface="Faustina"/>
              </a:rPr>
              <a:t>của</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nhóm</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mình</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Nhóm</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nào</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hoàn</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thành</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đúng</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và</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nhanh</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nhất</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sẽ</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chiến</a:t>
            </a:r>
            <a:r>
              <a:rPr lang="en-US" sz="6399" dirty="0">
                <a:solidFill>
                  <a:srgbClr val="000000"/>
                </a:solidFill>
                <a:latin typeface="Faustina"/>
                <a:ea typeface="Faustina"/>
                <a:cs typeface="Faustina"/>
                <a:sym typeface="Faustina"/>
              </a:rPr>
              <a:t> </a:t>
            </a:r>
            <a:r>
              <a:rPr lang="en-US" sz="6399" dirty="0" err="1">
                <a:solidFill>
                  <a:srgbClr val="000000"/>
                </a:solidFill>
                <a:latin typeface="Faustina"/>
                <a:ea typeface="Faustina"/>
                <a:cs typeface="Faustina"/>
                <a:sym typeface="Faustina"/>
              </a:rPr>
              <a:t>thắng</a:t>
            </a:r>
            <a:r>
              <a:rPr lang="en-US" sz="6399" dirty="0">
                <a:solidFill>
                  <a:srgbClr val="000000"/>
                </a:solidFill>
                <a:latin typeface="Faustina"/>
                <a:ea typeface="Faustina"/>
                <a:cs typeface="Faustina"/>
                <a:sym typeface="Faustina"/>
              </a:rPr>
              <a:t>. </a:t>
            </a:r>
          </a:p>
          <a:p>
            <a:pPr algn="l">
              <a:lnSpc>
                <a:spcPts val="8959"/>
              </a:lnSpc>
            </a:pPr>
            <a:endParaRPr lang="en-US" sz="6399" dirty="0">
              <a:solidFill>
                <a:srgbClr val="000000"/>
              </a:solidFill>
              <a:latin typeface="Faustina"/>
              <a:ea typeface="Faustina"/>
              <a:cs typeface="Faustina"/>
              <a:sym typeface="Faustina"/>
            </a:endParaRPr>
          </a:p>
        </p:txBody>
      </p:sp>
      <p:sp>
        <p:nvSpPr>
          <p:cNvPr id="11" name="Freeform 11"/>
          <p:cNvSpPr/>
          <p:nvPr/>
        </p:nvSpPr>
        <p:spPr>
          <a:xfrm>
            <a:off x="0" y="5367892"/>
            <a:ext cx="2256641" cy="4919108"/>
          </a:xfrm>
          <a:custGeom>
            <a:avLst/>
            <a:gdLst/>
            <a:ahLst/>
            <a:cxnLst/>
            <a:rect l="l" t="t" r="r" b="b"/>
            <a:pathLst>
              <a:path w="2256641" h="4919108">
                <a:moveTo>
                  <a:pt x="0" y="0"/>
                </a:moveTo>
                <a:lnTo>
                  <a:pt x="2256641" y="0"/>
                </a:lnTo>
                <a:lnTo>
                  <a:pt x="2256641" y="4919108"/>
                </a:lnTo>
                <a:lnTo>
                  <a:pt x="0" y="4919108"/>
                </a:lnTo>
                <a:lnTo>
                  <a:pt x="0" y="0"/>
                </a:lnTo>
                <a:close/>
              </a:path>
            </a:pathLst>
          </a:custGeom>
          <a:blipFill>
            <a:blip r:embed="rId9"/>
            <a:stretch>
              <a:fillRect/>
            </a:stretch>
          </a:blipFill>
        </p:spPr>
      </p:sp>
      <p:sp>
        <p:nvSpPr>
          <p:cNvPr id="12" name="Freeform 12"/>
          <p:cNvSpPr/>
          <p:nvPr/>
        </p:nvSpPr>
        <p:spPr>
          <a:xfrm rot="230401">
            <a:off x="14925878" y="415045"/>
            <a:ext cx="2594260" cy="743688"/>
          </a:xfrm>
          <a:custGeom>
            <a:avLst/>
            <a:gdLst/>
            <a:ahLst/>
            <a:cxnLst/>
            <a:rect l="l" t="t" r="r" b="b"/>
            <a:pathLst>
              <a:path w="2594260" h="743688">
                <a:moveTo>
                  <a:pt x="0" y="0"/>
                </a:moveTo>
                <a:lnTo>
                  <a:pt x="2594260" y="0"/>
                </a:lnTo>
                <a:lnTo>
                  <a:pt x="2594260" y="743688"/>
                </a:lnTo>
                <a:lnTo>
                  <a:pt x="0" y="743688"/>
                </a:lnTo>
                <a:lnTo>
                  <a:pt x="0" y="0"/>
                </a:lnTo>
                <a:close/>
              </a:path>
            </a:pathLst>
          </a:custGeom>
          <a:blipFill>
            <a:blip r:embed="rId10"/>
            <a:stretch>
              <a:fillRect/>
            </a:stretch>
          </a:blipFill>
        </p:spPr>
      </p:sp>
      <p:sp>
        <p:nvSpPr>
          <p:cNvPr id="13" name="Freeform 13"/>
          <p:cNvSpPr/>
          <p:nvPr/>
        </p:nvSpPr>
        <p:spPr>
          <a:xfrm>
            <a:off x="15919192" y="7565860"/>
            <a:ext cx="1520521" cy="2655932"/>
          </a:xfrm>
          <a:custGeom>
            <a:avLst/>
            <a:gdLst/>
            <a:ahLst/>
            <a:cxnLst/>
            <a:rect l="l" t="t" r="r" b="b"/>
            <a:pathLst>
              <a:path w="1520521" h="2655932">
                <a:moveTo>
                  <a:pt x="0" y="0"/>
                </a:moveTo>
                <a:lnTo>
                  <a:pt x="1520521" y="0"/>
                </a:lnTo>
                <a:lnTo>
                  <a:pt x="1520521" y="2655931"/>
                </a:lnTo>
                <a:lnTo>
                  <a:pt x="0" y="2655931"/>
                </a:lnTo>
                <a:lnTo>
                  <a:pt x="0" y="0"/>
                </a:lnTo>
                <a:close/>
              </a:path>
            </a:pathLst>
          </a:custGeom>
          <a:blipFill>
            <a:blip r:embed="rId11"/>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9178" y="5816434"/>
            <a:ext cx="3404319" cy="3441866"/>
          </a:xfrm>
          <a:custGeom>
            <a:avLst/>
            <a:gdLst/>
            <a:ahLst/>
            <a:cxnLst/>
            <a:rect l="l" t="t" r="r" b="b"/>
            <a:pathLst>
              <a:path w="3404319" h="3441866">
                <a:moveTo>
                  <a:pt x="0" y="0"/>
                </a:moveTo>
                <a:lnTo>
                  <a:pt x="3404319" y="0"/>
                </a:lnTo>
                <a:lnTo>
                  <a:pt x="3404319" y="3441866"/>
                </a:lnTo>
                <a:lnTo>
                  <a:pt x="0" y="34418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336808" y="7362976"/>
            <a:ext cx="2796431" cy="2924024"/>
          </a:xfrm>
          <a:custGeom>
            <a:avLst/>
            <a:gdLst/>
            <a:ahLst/>
            <a:cxnLst/>
            <a:rect l="l" t="t" r="r" b="b"/>
            <a:pathLst>
              <a:path w="2796431" h="2924024">
                <a:moveTo>
                  <a:pt x="0" y="0"/>
                </a:moveTo>
                <a:lnTo>
                  <a:pt x="2796431" y="0"/>
                </a:lnTo>
                <a:lnTo>
                  <a:pt x="2796431" y="2924024"/>
                </a:lnTo>
                <a:lnTo>
                  <a:pt x="0" y="2924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5017353" y="551815"/>
            <a:ext cx="11871070" cy="7858760"/>
          </a:xfrm>
          <a:prstGeom prst="rect">
            <a:avLst/>
          </a:prstGeom>
        </p:spPr>
        <p:txBody>
          <a:bodyPr lIns="0" tIns="0" rIns="0" bIns="0" rtlCol="0" anchor="t">
            <a:spAutoFit/>
          </a:bodyPr>
          <a:lstStyle/>
          <a:p>
            <a:pPr algn="ctr">
              <a:lnSpc>
                <a:spcPts val="6719"/>
              </a:lnSpc>
            </a:pPr>
            <a:r>
              <a:rPr lang="en-US" sz="4800">
                <a:solidFill>
                  <a:srgbClr val="000000"/>
                </a:solidFill>
                <a:latin typeface="Faustina"/>
                <a:ea typeface="Faustina"/>
                <a:cs typeface="Faustina"/>
                <a:sym typeface="Faustina"/>
              </a:rPr>
              <a:t>Rủ nhau chơi khắp long thành,</a:t>
            </a:r>
          </a:p>
          <a:p>
            <a:pPr algn="ctr">
              <a:lnSpc>
                <a:spcPts val="6719"/>
              </a:lnSpc>
            </a:pPr>
            <a:r>
              <a:rPr lang="en-US" sz="4800">
                <a:solidFill>
                  <a:srgbClr val="000000"/>
                </a:solidFill>
                <a:latin typeface="Faustina"/>
                <a:ea typeface="Faustina"/>
                <a:cs typeface="Faustina"/>
                <a:sym typeface="Faustina"/>
              </a:rPr>
              <a:t>Ba mươi sáu phố rành rành chẳng sai:</a:t>
            </a:r>
          </a:p>
          <a:p>
            <a:pPr algn="ctr">
              <a:lnSpc>
                <a:spcPts val="6719"/>
              </a:lnSpc>
            </a:pPr>
            <a:r>
              <a:rPr lang="en-US" sz="4800">
                <a:solidFill>
                  <a:srgbClr val="000000"/>
                </a:solidFill>
                <a:latin typeface="Faustina"/>
                <a:ea typeface="Faustina"/>
                <a:cs typeface="Faustina"/>
                <a:sym typeface="Faustina"/>
              </a:rPr>
              <a:t>Hàng bồ, hàng bạc, hàng gai,</a:t>
            </a:r>
          </a:p>
          <a:p>
            <a:pPr algn="ctr">
              <a:lnSpc>
                <a:spcPts val="6719"/>
              </a:lnSpc>
            </a:pPr>
            <a:r>
              <a:rPr lang="en-US" sz="4800">
                <a:solidFill>
                  <a:srgbClr val="000000"/>
                </a:solidFill>
                <a:latin typeface="Faustina"/>
                <a:ea typeface="Faustina"/>
                <a:cs typeface="Faustina"/>
                <a:sym typeface="Faustina"/>
              </a:rPr>
              <a:t>Hàng buồm, hàng thiếc, hàng Hài, hàng Khay,</a:t>
            </a:r>
          </a:p>
          <a:p>
            <a:pPr algn="ctr">
              <a:lnSpc>
                <a:spcPts val="6719"/>
              </a:lnSpc>
            </a:pPr>
            <a:r>
              <a:rPr lang="en-US" sz="4800">
                <a:solidFill>
                  <a:srgbClr val="000000"/>
                </a:solidFill>
                <a:latin typeface="Faustina"/>
                <a:ea typeface="Faustina"/>
                <a:cs typeface="Faustina"/>
                <a:sym typeface="Faustina"/>
              </a:rPr>
              <a:t>Mã vĩ, hàng Điếu, hàng</a:t>
            </a:r>
            <a:r>
              <a:rPr lang="en-US" sz="4800" b="1">
                <a:solidFill>
                  <a:srgbClr val="000000"/>
                </a:solidFill>
                <a:latin typeface="Faustina Bold"/>
                <a:ea typeface="Faustina Bold"/>
                <a:cs typeface="Faustina Bold"/>
                <a:sym typeface="Faustina Bold"/>
              </a:rPr>
              <a:t> </a:t>
            </a:r>
            <a:r>
              <a:rPr lang="en-US" sz="4800">
                <a:solidFill>
                  <a:srgbClr val="000000"/>
                </a:solidFill>
                <a:latin typeface="Faustina"/>
                <a:ea typeface="Faustina"/>
                <a:cs typeface="Faustina"/>
                <a:sym typeface="Faustina"/>
              </a:rPr>
              <a:t>Giày,</a:t>
            </a:r>
          </a:p>
          <a:p>
            <a:pPr algn="ctr">
              <a:lnSpc>
                <a:spcPts val="6719"/>
              </a:lnSpc>
            </a:pPr>
            <a:r>
              <a:rPr lang="en-US" sz="4800">
                <a:solidFill>
                  <a:srgbClr val="000000"/>
                </a:solidFill>
                <a:latin typeface="Faustina"/>
                <a:ea typeface="Faustina"/>
                <a:cs typeface="Faustina"/>
                <a:sym typeface="Faustina"/>
              </a:rPr>
              <a:t>Hàng Lờ, hàng cót, hàng mây, hàng đàn,</a:t>
            </a:r>
          </a:p>
          <a:p>
            <a:pPr algn="ctr">
              <a:lnSpc>
                <a:spcPts val="6719"/>
              </a:lnSpc>
            </a:pPr>
            <a:r>
              <a:rPr lang="en-US" sz="4800">
                <a:solidFill>
                  <a:srgbClr val="000000"/>
                </a:solidFill>
                <a:latin typeface="Faustina"/>
                <a:ea typeface="Faustina"/>
                <a:cs typeface="Faustina"/>
                <a:sym typeface="Faustina"/>
              </a:rPr>
              <a:t>Phố Mới, phúc kiến, hàng Than,</a:t>
            </a:r>
          </a:p>
          <a:p>
            <a:pPr algn="ctr">
              <a:lnSpc>
                <a:spcPts val="6719"/>
              </a:lnSpc>
            </a:pPr>
            <a:r>
              <a:rPr lang="en-US" sz="4800">
                <a:solidFill>
                  <a:srgbClr val="000000"/>
                </a:solidFill>
                <a:latin typeface="Faustina"/>
                <a:ea typeface="Faustina"/>
                <a:cs typeface="Faustina"/>
                <a:sym typeface="Faustina"/>
              </a:rPr>
              <a:t>Hàng Mã, hàng Mắm, hàng Ngang, hàng Đồng,</a:t>
            </a:r>
          </a:p>
          <a:p>
            <a:pPr algn="l">
              <a:lnSpc>
                <a:spcPts val="8959"/>
              </a:lnSpc>
            </a:pPr>
            <a:endParaRPr lang="en-US" sz="4800">
              <a:solidFill>
                <a:srgbClr val="000000"/>
              </a:solidFill>
              <a:latin typeface="Faustina"/>
              <a:ea typeface="Faustina"/>
              <a:cs typeface="Faustina"/>
              <a:sym typeface="Faustina"/>
            </a:endParaRPr>
          </a:p>
        </p:txBody>
      </p:sp>
      <p:grpSp>
        <p:nvGrpSpPr>
          <p:cNvPr id="5" name="Group 5"/>
          <p:cNvGrpSpPr/>
          <p:nvPr/>
        </p:nvGrpSpPr>
        <p:grpSpPr>
          <a:xfrm>
            <a:off x="289178" y="478156"/>
            <a:ext cx="4728174" cy="3086100"/>
            <a:chOff x="0" y="0"/>
            <a:chExt cx="1245280" cy="812800"/>
          </a:xfrm>
        </p:grpSpPr>
        <p:sp>
          <p:nvSpPr>
            <p:cNvPr id="6" name="Freeform 6"/>
            <p:cNvSpPr/>
            <p:nvPr/>
          </p:nvSpPr>
          <p:spPr>
            <a:xfrm>
              <a:off x="0" y="0"/>
              <a:ext cx="1245280" cy="812800"/>
            </a:xfrm>
            <a:custGeom>
              <a:avLst/>
              <a:gdLst/>
              <a:ahLst/>
              <a:cxnLst/>
              <a:rect l="l" t="t" r="r" b="b"/>
              <a:pathLst>
                <a:path w="1245280" h="812800">
                  <a:moveTo>
                    <a:pt x="83507" y="0"/>
                  </a:moveTo>
                  <a:lnTo>
                    <a:pt x="1161773" y="0"/>
                  </a:lnTo>
                  <a:cubicBezTo>
                    <a:pt x="1183921" y="0"/>
                    <a:pt x="1205161" y="8798"/>
                    <a:pt x="1220822" y="24459"/>
                  </a:cubicBezTo>
                  <a:cubicBezTo>
                    <a:pt x="1236482" y="40119"/>
                    <a:pt x="1245280" y="61360"/>
                    <a:pt x="1245280" y="83507"/>
                  </a:cubicBezTo>
                  <a:lnTo>
                    <a:pt x="1245280" y="729293"/>
                  </a:lnTo>
                  <a:cubicBezTo>
                    <a:pt x="1245280" y="775412"/>
                    <a:pt x="1207893" y="812800"/>
                    <a:pt x="1161773" y="812800"/>
                  </a:cubicBezTo>
                  <a:lnTo>
                    <a:pt x="83507" y="812800"/>
                  </a:lnTo>
                  <a:cubicBezTo>
                    <a:pt x="61360" y="812800"/>
                    <a:pt x="40119" y="804002"/>
                    <a:pt x="24459" y="788341"/>
                  </a:cubicBezTo>
                  <a:cubicBezTo>
                    <a:pt x="8798" y="772681"/>
                    <a:pt x="0" y="751440"/>
                    <a:pt x="0" y="729293"/>
                  </a:cubicBezTo>
                  <a:lnTo>
                    <a:pt x="0" y="83507"/>
                  </a:lnTo>
                  <a:cubicBezTo>
                    <a:pt x="0" y="61360"/>
                    <a:pt x="8798" y="40119"/>
                    <a:pt x="24459" y="24459"/>
                  </a:cubicBezTo>
                  <a:cubicBezTo>
                    <a:pt x="40119" y="8798"/>
                    <a:pt x="61360" y="0"/>
                    <a:pt x="83507" y="0"/>
                  </a:cubicBezTo>
                  <a:close/>
                </a:path>
              </a:pathLst>
            </a:custGeom>
            <a:solidFill>
              <a:srgbClr val="9BDEEB"/>
            </a:solidFill>
          </p:spPr>
        </p:sp>
        <p:sp>
          <p:nvSpPr>
            <p:cNvPr id="7" name="TextBox 7"/>
            <p:cNvSpPr txBox="1"/>
            <p:nvPr/>
          </p:nvSpPr>
          <p:spPr>
            <a:xfrm>
              <a:off x="0" y="-19050"/>
              <a:ext cx="1245280" cy="831850"/>
            </a:xfrm>
            <a:prstGeom prst="rect">
              <a:avLst/>
            </a:prstGeom>
          </p:spPr>
          <p:txBody>
            <a:bodyPr lIns="50800" tIns="50800" rIns="50800" bIns="50800" rtlCol="0" anchor="ctr"/>
            <a:lstStyle/>
            <a:p>
              <a:pPr algn="ctr">
                <a:lnSpc>
                  <a:spcPts val="3380"/>
                </a:lnSpc>
              </a:pPr>
              <a:endParaRPr/>
            </a:p>
          </p:txBody>
        </p:sp>
      </p:grpSp>
      <p:sp>
        <p:nvSpPr>
          <p:cNvPr id="8" name="TextBox 8"/>
          <p:cNvSpPr txBox="1"/>
          <p:nvPr/>
        </p:nvSpPr>
        <p:spPr>
          <a:xfrm>
            <a:off x="524811" y="794372"/>
            <a:ext cx="4256910" cy="2463193"/>
          </a:xfrm>
          <a:prstGeom prst="rect">
            <a:avLst/>
          </a:prstGeom>
        </p:spPr>
        <p:txBody>
          <a:bodyPr lIns="0" tIns="0" rIns="0" bIns="0" rtlCol="0" anchor="t">
            <a:spAutoFit/>
          </a:bodyPr>
          <a:lstStyle/>
          <a:p>
            <a:pPr algn="l">
              <a:lnSpc>
                <a:spcPts val="6490"/>
              </a:lnSpc>
            </a:pPr>
            <a:r>
              <a:rPr lang="en-US" sz="5408">
                <a:solidFill>
                  <a:srgbClr val="1D4E89"/>
                </a:solidFill>
                <a:latin typeface="Lobster"/>
                <a:ea typeface="Lobster"/>
                <a:cs typeface="Lobster"/>
                <a:sym typeface="Lobster"/>
              </a:rPr>
              <a:t>Tìm và viết lại các tên riêng viết sai chính tả</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sp>
        <p:nvSpPr>
          <p:cNvPr id="2" name="Freeform 2"/>
          <p:cNvSpPr/>
          <p:nvPr/>
        </p:nvSpPr>
        <p:spPr>
          <a:xfrm>
            <a:off x="1028700" y="3802316"/>
            <a:ext cx="6609883" cy="5347996"/>
          </a:xfrm>
          <a:custGeom>
            <a:avLst/>
            <a:gdLst/>
            <a:ahLst/>
            <a:cxnLst/>
            <a:rect l="l" t="t" r="r" b="b"/>
            <a:pathLst>
              <a:path w="6609883" h="5347996">
                <a:moveTo>
                  <a:pt x="0" y="0"/>
                </a:moveTo>
                <a:lnTo>
                  <a:pt x="6609883" y="0"/>
                </a:lnTo>
                <a:lnTo>
                  <a:pt x="6609883" y="5347996"/>
                </a:lnTo>
                <a:lnTo>
                  <a:pt x="0" y="53479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615172" y="823412"/>
            <a:ext cx="8954101" cy="8133064"/>
            <a:chOff x="0" y="0"/>
            <a:chExt cx="2358282" cy="2142042"/>
          </a:xfrm>
        </p:grpSpPr>
        <p:sp>
          <p:nvSpPr>
            <p:cNvPr id="4" name="Freeform 4"/>
            <p:cNvSpPr/>
            <p:nvPr/>
          </p:nvSpPr>
          <p:spPr>
            <a:xfrm>
              <a:off x="0" y="0"/>
              <a:ext cx="2358282" cy="2142042"/>
            </a:xfrm>
            <a:custGeom>
              <a:avLst/>
              <a:gdLst/>
              <a:ahLst/>
              <a:cxnLst/>
              <a:rect l="l" t="t" r="r" b="b"/>
              <a:pathLst>
                <a:path w="2358282" h="2142042">
                  <a:moveTo>
                    <a:pt x="44096" y="0"/>
                  </a:moveTo>
                  <a:lnTo>
                    <a:pt x="2314186" y="0"/>
                  </a:lnTo>
                  <a:cubicBezTo>
                    <a:pt x="2338539" y="0"/>
                    <a:pt x="2358282" y="19742"/>
                    <a:pt x="2358282" y="44096"/>
                  </a:cubicBezTo>
                  <a:lnTo>
                    <a:pt x="2358282" y="2097946"/>
                  </a:lnTo>
                  <a:cubicBezTo>
                    <a:pt x="2358282" y="2122299"/>
                    <a:pt x="2338539" y="2142042"/>
                    <a:pt x="2314186" y="2142042"/>
                  </a:cubicBezTo>
                  <a:lnTo>
                    <a:pt x="44096" y="2142042"/>
                  </a:lnTo>
                  <a:cubicBezTo>
                    <a:pt x="19742" y="2142042"/>
                    <a:pt x="0" y="2122299"/>
                    <a:pt x="0" y="2097946"/>
                  </a:cubicBezTo>
                  <a:lnTo>
                    <a:pt x="0" y="44096"/>
                  </a:lnTo>
                  <a:cubicBezTo>
                    <a:pt x="0" y="19742"/>
                    <a:pt x="19742" y="0"/>
                    <a:pt x="44096" y="0"/>
                  </a:cubicBezTo>
                  <a:close/>
                </a:path>
              </a:pathLst>
            </a:custGeom>
            <a:solidFill>
              <a:srgbClr val="F1E6B8"/>
            </a:solidFill>
          </p:spPr>
        </p:sp>
        <p:sp>
          <p:nvSpPr>
            <p:cNvPr id="5" name="TextBox 5"/>
            <p:cNvSpPr txBox="1"/>
            <p:nvPr/>
          </p:nvSpPr>
          <p:spPr>
            <a:xfrm>
              <a:off x="0" y="-19050"/>
              <a:ext cx="2358282" cy="2161092"/>
            </a:xfrm>
            <a:prstGeom prst="rect">
              <a:avLst/>
            </a:prstGeom>
          </p:spPr>
          <p:txBody>
            <a:bodyPr lIns="50800" tIns="50800" rIns="50800" bIns="50800" rtlCol="0" anchor="ctr"/>
            <a:lstStyle/>
            <a:p>
              <a:pPr algn="ctr">
                <a:lnSpc>
                  <a:spcPts val="3380"/>
                </a:lnSpc>
              </a:pPr>
              <a:endParaRPr/>
            </a:p>
          </p:txBody>
        </p:sp>
      </p:grpSp>
      <p:sp>
        <p:nvSpPr>
          <p:cNvPr id="6" name="TextBox 6"/>
          <p:cNvSpPr txBox="1"/>
          <p:nvPr/>
        </p:nvSpPr>
        <p:spPr>
          <a:xfrm>
            <a:off x="1028700" y="1438327"/>
            <a:ext cx="7439435" cy="1066800"/>
          </a:xfrm>
          <a:prstGeom prst="rect">
            <a:avLst/>
          </a:prstGeom>
        </p:spPr>
        <p:txBody>
          <a:bodyPr lIns="0" tIns="0" rIns="0" bIns="0" rtlCol="0" anchor="t">
            <a:spAutoFit/>
          </a:bodyPr>
          <a:lstStyle/>
          <a:p>
            <a:pPr algn="l">
              <a:lnSpc>
                <a:spcPts val="7470"/>
              </a:lnSpc>
            </a:pPr>
            <a:r>
              <a:rPr lang="en-US" sz="6225">
                <a:solidFill>
                  <a:srgbClr val="FF3131"/>
                </a:solidFill>
                <a:latin typeface="Bungee"/>
                <a:ea typeface="Bungee"/>
                <a:cs typeface="Bungee"/>
                <a:sym typeface="Bungee"/>
              </a:rPr>
              <a:t> ĐÁP ÁN:</a:t>
            </a:r>
          </a:p>
        </p:txBody>
      </p:sp>
      <p:sp>
        <p:nvSpPr>
          <p:cNvPr id="7" name="TextBox 7"/>
          <p:cNvSpPr txBox="1"/>
          <p:nvPr/>
        </p:nvSpPr>
        <p:spPr>
          <a:xfrm>
            <a:off x="9144000" y="699587"/>
            <a:ext cx="8115300" cy="9029065"/>
          </a:xfrm>
          <a:prstGeom prst="rect">
            <a:avLst/>
          </a:prstGeom>
        </p:spPr>
        <p:txBody>
          <a:bodyPr lIns="0" tIns="0" rIns="0" bIns="0" rtlCol="0" anchor="t">
            <a:spAutoFit/>
          </a:bodyPr>
          <a:lstStyle/>
          <a:p>
            <a:pPr algn="ctr">
              <a:lnSpc>
                <a:spcPts val="8959"/>
              </a:lnSpc>
            </a:pPr>
            <a:endParaRPr/>
          </a:p>
          <a:p>
            <a:pPr algn="l">
              <a:lnSpc>
                <a:spcPts val="8959"/>
              </a:lnSpc>
            </a:pPr>
            <a:r>
              <a:rPr lang="en-US" sz="6399">
                <a:solidFill>
                  <a:srgbClr val="000000"/>
                </a:solidFill>
                <a:latin typeface="Faustina"/>
                <a:ea typeface="Faustina"/>
                <a:cs typeface="Faustina"/>
                <a:sym typeface="Faustina"/>
              </a:rPr>
              <a:t>Các tên riêng viết sai đã được sửa lại: </a:t>
            </a:r>
          </a:p>
          <a:p>
            <a:pPr algn="l">
              <a:lnSpc>
                <a:spcPts val="8959"/>
              </a:lnSpc>
            </a:pPr>
            <a:r>
              <a:rPr lang="en-US" sz="6399" b="1" i="1">
                <a:solidFill>
                  <a:srgbClr val="000000"/>
                </a:solidFill>
                <a:latin typeface="Faustina Bold Italics"/>
                <a:ea typeface="Faustina Bold Italics"/>
                <a:cs typeface="Faustina Bold Italics"/>
                <a:sym typeface="Faustina Bold Italics"/>
              </a:rPr>
              <a:t>Long thành, Bồ, Bạc, Gai, Buồm, Thiếc, Mã Vĩ, Cót, Mây, Đàn, Phúc Kiến.</a:t>
            </a:r>
          </a:p>
          <a:p>
            <a:pPr algn="ctr">
              <a:lnSpc>
                <a:spcPts val="8959"/>
              </a:lnSpc>
            </a:pPr>
            <a:endParaRPr lang="en-US" sz="6399" b="1" i="1">
              <a:solidFill>
                <a:srgbClr val="000000"/>
              </a:solidFill>
              <a:latin typeface="Faustina Bold Italics"/>
              <a:ea typeface="Faustina Bold Italics"/>
              <a:cs typeface="Faustina Bold Italics"/>
              <a:sym typeface="Faustina Bold Italics"/>
            </a:endParaRPr>
          </a:p>
          <a:p>
            <a:pPr algn="l">
              <a:lnSpc>
                <a:spcPts val="8959"/>
              </a:lnSpc>
            </a:pPr>
            <a:endParaRPr lang="en-US" sz="6399" b="1" i="1">
              <a:solidFill>
                <a:srgbClr val="000000"/>
              </a:solidFill>
              <a:latin typeface="Faustina Bold Italics"/>
              <a:ea typeface="Faustina Bold Italics"/>
              <a:cs typeface="Faustina Bold Italics"/>
              <a:sym typeface="Faustina Bold Itali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795695"/>
            <a:ext cx="18288000" cy="2491305"/>
          </a:xfrm>
          <a:prstGeom prst="rect">
            <a:avLst/>
          </a:prstGeom>
          <a:solidFill>
            <a:srgbClr val="EDECED"/>
          </a:solidFill>
        </p:spPr>
      </p:sp>
      <p:sp>
        <p:nvSpPr>
          <p:cNvPr id="3" name="Freeform 3"/>
          <p:cNvSpPr/>
          <p:nvPr/>
        </p:nvSpPr>
        <p:spPr>
          <a:xfrm>
            <a:off x="2048928" y="5518230"/>
            <a:ext cx="8003868" cy="4554929"/>
          </a:xfrm>
          <a:custGeom>
            <a:avLst/>
            <a:gdLst/>
            <a:ahLst/>
            <a:cxnLst/>
            <a:rect l="l" t="t" r="r" b="b"/>
            <a:pathLst>
              <a:path w="8003868" h="4554929">
                <a:moveTo>
                  <a:pt x="0" y="0"/>
                </a:moveTo>
                <a:lnTo>
                  <a:pt x="8003869" y="0"/>
                </a:lnTo>
                <a:lnTo>
                  <a:pt x="8003869" y="4554929"/>
                </a:lnTo>
                <a:lnTo>
                  <a:pt x="0" y="45549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8894067" y="5518230"/>
            <a:ext cx="7345004" cy="5034666"/>
          </a:xfrm>
          <a:custGeom>
            <a:avLst/>
            <a:gdLst/>
            <a:ahLst/>
            <a:cxnLst/>
            <a:rect l="l" t="t" r="r" b="b"/>
            <a:pathLst>
              <a:path w="7345004" h="5034666">
                <a:moveTo>
                  <a:pt x="7345005" y="0"/>
                </a:moveTo>
                <a:lnTo>
                  <a:pt x="0" y="0"/>
                </a:lnTo>
                <a:lnTo>
                  <a:pt x="0" y="5034667"/>
                </a:lnTo>
                <a:lnTo>
                  <a:pt x="7345005" y="5034667"/>
                </a:lnTo>
                <a:lnTo>
                  <a:pt x="7345005"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285750" y="1225769"/>
            <a:ext cx="18964148" cy="2650856"/>
            <a:chOff x="0" y="0"/>
            <a:chExt cx="25285531" cy="3534474"/>
          </a:xfrm>
        </p:grpSpPr>
        <p:sp>
          <p:nvSpPr>
            <p:cNvPr id="6" name="TextBox 6"/>
            <p:cNvSpPr txBox="1"/>
            <p:nvPr/>
          </p:nvSpPr>
          <p:spPr>
            <a:xfrm>
              <a:off x="0" y="1424158"/>
              <a:ext cx="25285531" cy="2038350"/>
            </a:xfrm>
            <a:prstGeom prst="rect">
              <a:avLst/>
            </a:prstGeom>
          </p:spPr>
          <p:txBody>
            <a:bodyPr lIns="0" tIns="0" rIns="0" bIns="0" rtlCol="0" anchor="t">
              <a:spAutoFit/>
            </a:bodyPr>
            <a:lstStyle/>
            <a:p>
              <a:pPr algn="ctr">
                <a:lnSpc>
                  <a:spcPts val="3359"/>
                </a:lnSpc>
              </a:pPr>
              <a:endParaRPr/>
            </a:p>
            <a:p>
              <a:pPr algn="ctr">
                <a:lnSpc>
                  <a:spcPts val="8400"/>
                </a:lnSpc>
              </a:pPr>
              <a:r>
                <a:rPr lang="en-US" sz="7000">
                  <a:solidFill>
                    <a:srgbClr val="F75B56"/>
                  </a:solidFill>
                  <a:latin typeface="Bungee"/>
                  <a:ea typeface="Bungee"/>
                  <a:cs typeface="Bungee"/>
                  <a:sym typeface="Bungee"/>
                </a:rPr>
                <a:t>QUY TẮC VIẾT TÊN RIÊNG NƯỚC NGOÀI</a:t>
              </a:r>
            </a:p>
          </p:txBody>
        </p:sp>
        <p:sp>
          <p:nvSpPr>
            <p:cNvPr id="7" name="TextBox 7"/>
            <p:cNvSpPr txBox="1"/>
            <p:nvPr/>
          </p:nvSpPr>
          <p:spPr>
            <a:xfrm>
              <a:off x="0" y="-425309"/>
              <a:ext cx="25285531" cy="1710436"/>
            </a:xfrm>
            <a:prstGeom prst="rect">
              <a:avLst/>
            </a:prstGeom>
          </p:spPr>
          <p:txBody>
            <a:bodyPr lIns="0" tIns="0" rIns="0" bIns="0" rtlCol="0" anchor="t">
              <a:spAutoFit/>
            </a:bodyPr>
            <a:lstStyle/>
            <a:p>
              <a:pPr algn="ctr">
                <a:lnSpc>
                  <a:spcPts val="11903"/>
                </a:lnSpc>
              </a:pPr>
              <a:r>
                <a:rPr lang="en-US" sz="6399" b="1">
                  <a:solidFill>
                    <a:srgbClr val="000000"/>
                  </a:solidFill>
                  <a:latin typeface="Quicksand Bold"/>
                  <a:ea typeface="Quicksand Bold"/>
                  <a:cs typeface="Quicksand Bold"/>
                  <a:sym typeface="Quicksand Bold"/>
                </a:rPr>
                <a:t>Luyện từ và câu</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98293" y="-506098"/>
            <a:ext cx="14105044" cy="3069595"/>
            <a:chOff x="0" y="0"/>
            <a:chExt cx="18806725" cy="4092794"/>
          </a:xfrm>
        </p:grpSpPr>
        <p:grpSp>
          <p:nvGrpSpPr>
            <p:cNvPr id="3" name="Group 3"/>
            <p:cNvGrpSpPr/>
            <p:nvPr/>
          </p:nvGrpSpPr>
          <p:grpSpPr>
            <a:xfrm>
              <a:off x="4053477" y="2365732"/>
              <a:ext cx="13957955" cy="1727062"/>
              <a:chOff x="0" y="0"/>
              <a:chExt cx="3337053" cy="412904"/>
            </a:xfrm>
          </p:grpSpPr>
          <p:sp>
            <p:nvSpPr>
              <p:cNvPr id="4" name="Freeform 4"/>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5" name="TextBox 5"/>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6" name="TextBox 6"/>
            <p:cNvSpPr txBox="1"/>
            <p:nvPr/>
          </p:nvSpPr>
          <p:spPr>
            <a:xfrm>
              <a:off x="4053477" y="2622177"/>
              <a:ext cx="14753248" cy="1118921"/>
            </a:xfrm>
            <a:prstGeom prst="rect">
              <a:avLst/>
            </a:prstGeom>
          </p:spPr>
          <p:txBody>
            <a:bodyPr lIns="0" tIns="0" rIns="0" bIns="0" rtlCol="0" anchor="t">
              <a:spAutoFit/>
            </a:bodyPr>
            <a:lstStyle/>
            <a:p>
              <a:pPr algn="ctr">
                <a:lnSpc>
                  <a:spcPts val="6066"/>
                </a:lnSpc>
              </a:pPr>
              <a:r>
                <a:rPr lang="en-US" sz="5055">
                  <a:solidFill>
                    <a:srgbClr val="004AAD"/>
                  </a:solidFill>
                  <a:latin typeface="Bungee"/>
                  <a:ea typeface="Bungee"/>
                  <a:cs typeface="Bungee"/>
                  <a:sym typeface="Bungee"/>
                </a:rPr>
                <a:t>HÌNH THÀNH KIẾN THỨC</a:t>
              </a:r>
            </a:p>
          </p:txBody>
        </p:sp>
        <p:pic>
          <p:nvPicPr>
            <p:cNvPr id="7" name="Picture 7"/>
            <p:cNvPicPr>
              <a:picLocks noChangeAspect="1"/>
            </p:cNvPicPr>
            <p:nvPr/>
          </p:nvPicPr>
          <p:blipFill>
            <a:blip r:embed="rId2"/>
            <a:srcRect/>
            <a:stretch>
              <a:fillRect/>
            </a:stretch>
          </p:blipFill>
          <p:spPr>
            <a:xfrm rot="986205">
              <a:off x="1935270" y="257614"/>
              <a:ext cx="2188650" cy="2546434"/>
            </a:xfrm>
            <a:prstGeom prst="rect">
              <a:avLst/>
            </a:prstGeom>
          </p:spPr>
        </p:pic>
        <p:pic>
          <p:nvPicPr>
            <p:cNvPr id="8" name="Picture 8"/>
            <p:cNvPicPr>
              <a:picLocks noChangeAspect="1"/>
            </p:cNvPicPr>
            <p:nvPr/>
          </p:nvPicPr>
          <p:blipFill>
            <a:blip r:embed="rId3"/>
            <a:srcRect/>
            <a:stretch>
              <a:fillRect/>
            </a:stretch>
          </p:blipFill>
          <p:spPr>
            <a:xfrm>
              <a:off x="0" y="842991"/>
              <a:ext cx="3239453" cy="3249802"/>
            </a:xfrm>
            <a:prstGeom prst="rect">
              <a:avLst/>
            </a:prstGeom>
          </p:spPr>
        </p:pic>
        <p:pic>
          <p:nvPicPr>
            <p:cNvPr id="9" name="Picture 9"/>
            <p:cNvPicPr>
              <a:picLocks noChangeAspect="1"/>
            </p:cNvPicPr>
            <p:nvPr/>
          </p:nvPicPr>
          <p:blipFill>
            <a:blip r:embed="rId4"/>
            <a:srcRect/>
            <a:stretch>
              <a:fillRect/>
            </a:stretch>
          </p:blipFill>
          <p:spPr>
            <a:xfrm>
              <a:off x="3464835" y="2030530"/>
              <a:ext cx="2356873" cy="2062264"/>
            </a:xfrm>
            <a:prstGeom prst="rect">
              <a:avLst/>
            </a:prstGeom>
          </p:spPr>
        </p:pic>
      </p:grpSp>
      <p:sp>
        <p:nvSpPr>
          <p:cNvPr id="10" name="TextBox 10"/>
          <p:cNvSpPr txBox="1"/>
          <p:nvPr/>
        </p:nvSpPr>
        <p:spPr>
          <a:xfrm>
            <a:off x="4291730" y="2744473"/>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HĐ1. NHẬN XÉT</a:t>
            </a:r>
          </a:p>
        </p:txBody>
      </p:sp>
      <p:grpSp>
        <p:nvGrpSpPr>
          <p:cNvPr id="11" name="Group 11"/>
          <p:cNvGrpSpPr/>
          <p:nvPr/>
        </p:nvGrpSpPr>
        <p:grpSpPr>
          <a:xfrm>
            <a:off x="228557" y="3486741"/>
            <a:ext cx="5957212" cy="1052310"/>
            <a:chOff x="0" y="0"/>
            <a:chExt cx="2123050" cy="375026"/>
          </a:xfrm>
        </p:grpSpPr>
        <p:sp>
          <p:nvSpPr>
            <p:cNvPr id="12" name="Freeform 12"/>
            <p:cNvSpPr/>
            <p:nvPr/>
          </p:nvSpPr>
          <p:spPr>
            <a:xfrm>
              <a:off x="0" y="0"/>
              <a:ext cx="2123050" cy="375026"/>
            </a:xfrm>
            <a:custGeom>
              <a:avLst/>
              <a:gdLst/>
              <a:ahLst/>
              <a:cxnLst/>
              <a:rect l="l" t="t" r="r" b="b"/>
              <a:pathLst>
                <a:path w="2123050" h="375026">
                  <a:moveTo>
                    <a:pt x="1919850" y="0"/>
                  </a:moveTo>
                  <a:lnTo>
                    <a:pt x="0" y="0"/>
                  </a:lnTo>
                  <a:lnTo>
                    <a:pt x="0" y="375026"/>
                  </a:lnTo>
                  <a:lnTo>
                    <a:pt x="1919850" y="375026"/>
                  </a:lnTo>
                  <a:lnTo>
                    <a:pt x="2123050" y="187513"/>
                  </a:lnTo>
                  <a:lnTo>
                    <a:pt x="1919850" y="0"/>
                  </a:lnTo>
                  <a:close/>
                </a:path>
              </a:pathLst>
            </a:custGeom>
            <a:solidFill>
              <a:srgbClr val="9BDEEB"/>
            </a:solidFill>
          </p:spPr>
        </p:sp>
        <p:sp>
          <p:nvSpPr>
            <p:cNvPr id="13" name="TextBox 13"/>
            <p:cNvSpPr txBox="1"/>
            <p:nvPr/>
          </p:nvSpPr>
          <p:spPr>
            <a:xfrm>
              <a:off x="0" y="142875"/>
              <a:ext cx="2008750" cy="232151"/>
            </a:xfrm>
            <a:prstGeom prst="rect">
              <a:avLst/>
            </a:prstGeom>
          </p:spPr>
          <p:txBody>
            <a:bodyPr lIns="50800" tIns="50800" rIns="50800" bIns="50800" rtlCol="0" anchor="ctr"/>
            <a:lstStyle/>
            <a:p>
              <a:pPr algn="ctr">
                <a:lnSpc>
                  <a:spcPts val="6480"/>
                </a:lnSpc>
              </a:pPr>
              <a:endParaRPr/>
            </a:p>
          </p:txBody>
        </p:sp>
      </p:grpSp>
      <p:sp>
        <p:nvSpPr>
          <p:cNvPr id="14" name="Freeform 14"/>
          <p:cNvSpPr/>
          <p:nvPr/>
        </p:nvSpPr>
        <p:spPr>
          <a:xfrm>
            <a:off x="228557" y="5143500"/>
            <a:ext cx="17664088" cy="4703063"/>
          </a:xfrm>
          <a:custGeom>
            <a:avLst/>
            <a:gdLst/>
            <a:ahLst/>
            <a:cxnLst/>
            <a:rect l="l" t="t" r="r" b="b"/>
            <a:pathLst>
              <a:path w="17664088" h="4703063">
                <a:moveTo>
                  <a:pt x="0" y="0"/>
                </a:moveTo>
                <a:lnTo>
                  <a:pt x="17664089" y="0"/>
                </a:lnTo>
                <a:lnTo>
                  <a:pt x="17664089" y="4703063"/>
                </a:lnTo>
                <a:lnTo>
                  <a:pt x="0" y="4703063"/>
                </a:lnTo>
                <a:lnTo>
                  <a:pt x="0" y="0"/>
                </a:lnTo>
                <a:close/>
              </a:path>
            </a:pathLst>
          </a:custGeom>
          <a:blipFill>
            <a:blip r:embed="rId5"/>
            <a:stretch>
              <a:fillRect/>
            </a:stretch>
          </a:blipFill>
        </p:spPr>
      </p:sp>
      <p:sp>
        <p:nvSpPr>
          <p:cNvPr id="15" name="TextBox 15"/>
          <p:cNvSpPr txBox="1"/>
          <p:nvPr/>
        </p:nvSpPr>
        <p:spPr>
          <a:xfrm>
            <a:off x="0" y="3609036"/>
            <a:ext cx="6108419" cy="721995"/>
          </a:xfrm>
          <a:prstGeom prst="rect">
            <a:avLst/>
          </a:prstGeom>
        </p:spPr>
        <p:txBody>
          <a:bodyPr lIns="0" tIns="0" rIns="0" bIns="0" rtlCol="0" anchor="t">
            <a:spAutoFit/>
          </a:bodyPr>
          <a:lstStyle/>
          <a:p>
            <a:pPr algn="ctr">
              <a:lnSpc>
                <a:spcPts val="5880"/>
              </a:lnSpc>
            </a:pPr>
            <a:r>
              <a:rPr lang="en-US" sz="4200">
                <a:solidFill>
                  <a:srgbClr val="000000"/>
                </a:solidFill>
                <a:latin typeface="Francois One"/>
                <a:ea typeface="Francois One"/>
                <a:cs typeface="Francois One"/>
                <a:sym typeface="Francois One"/>
              </a:rPr>
              <a:t>Thảo luận nhóm đôi BT 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98293" y="-506098"/>
            <a:ext cx="14105044" cy="3069595"/>
            <a:chOff x="0" y="0"/>
            <a:chExt cx="18806725" cy="4092794"/>
          </a:xfrm>
        </p:grpSpPr>
        <p:grpSp>
          <p:nvGrpSpPr>
            <p:cNvPr id="3" name="Group 3"/>
            <p:cNvGrpSpPr/>
            <p:nvPr/>
          </p:nvGrpSpPr>
          <p:grpSpPr>
            <a:xfrm>
              <a:off x="4053477" y="2365732"/>
              <a:ext cx="13957955" cy="1727062"/>
              <a:chOff x="0" y="0"/>
              <a:chExt cx="3337053" cy="412904"/>
            </a:xfrm>
          </p:grpSpPr>
          <p:sp>
            <p:nvSpPr>
              <p:cNvPr id="4" name="Freeform 4"/>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5" name="TextBox 5"/>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6" name="TextBox 6"/>
            <p:cNvSpPr txBox="1"/>
            <p:nvPr/>
          </p:nvSpPr>
          <p:spPr>
            <a:xfrm>
              <a:off x="4053477" y="2622177"/>
              <a:ext cx="14753248" cy="1118921"/>
            </a:xfrm>
            <a:prstGeom prst="rect">
              <a:avLst/>
            </a:prstGeom>
          </p:spPr>
          <p:txBody>
            <a:bodyPr lIns="0" tIns="0" rIns="0" bIns="0" rtlCol="0" anchor="t">
              <a:spAutoFit/>
            </a:bodyPr>
            <a:lstStyle/>
            <a:p>
              <a:pPr algn="ctr">
                <a:lnSpc>
                  <a:spcPts val="6066"/>
                </a:lnSpc>
              </a:pPr>
              <a:r>
                <a:rPr lang="en-US" sz="5055">
                  <a:solidFill>
                    <a:srgbClr val="004AAD"/>
                  </a:solidFill>
                  <a:latin typeface="Bungee"/>
                  <a:ea typeface="Bungee"/>
                  <a:cs typeface="Bungee"/>
                  <a:sym typeface="Bungee"/>
                </a:rPr>
                <a:t>HÌNH THÀNH KIẾN THỨC</a:t>
              </a:r>
            </a:p>
          </p:txBody>
        </p:sp>
        <p:pic>
          <p:nvPicPr>
            <p:cNvPr id="7" name="Picture 7"/>
            <p:cNvPicPr>
              <a:picLocks noChangeAspect="1"/>
            </p:cNvPicPr>
            <p:nvPr/>
          </p:nvPicPr>
          <p:blipFill>
            <a:blip r:embed="rId2"/>
            <a:srcRect/>
            <a:stretch>
              <a:fillRect/>
            </a:stretch>
          </p:blipFill>
          <p:spPr>
            <a:xfrm rot="986205">
              <a:off x="1935270" y="257614"/>
              <a:ext cx="2188650" cy="2546434"/>
            </a:xfrm>
            <a:prstGeom prst="rect">
              <a:avLst/>
            </a:prstGeom>
          </p:spPr>
        </p:pic>
        <p:pic>
          <p:nvPicPr>
            <p:cNvPr id="8" name="Picture 8"/>
            <p:cNvPicPr>
              <a:picLocks noChangeAspect="1"/>
            </p:cNvPicPr>
            <p:nvPr/>
          </p:nvPicPr>
          <p:blipFill>
            <a:blip r:embed="rId3"/>
            <a:srcRect/>
            <a:stretch>
              <a:fillRect/>
            </a:stretch>
          </p:blipFill>
          <p:spPr>
            <a:xfrm>
              <a:off x="0" y="842991"/>
              <a:ext cx="3239453" cy="3249802"/>
            </a:xfrm>
            <a:prstGeom prst="rect">
              <a:avLst/>
            </a:prstGeom>
          </p:spPr>
        </p:pic>
        <p:pic>
          <p:nvPicPr>
            <p:cNvPr id="9" name="Picture 9"/>
            <p:cNvPicPr>
              <a:picLocks noChangeAspect="1"/>
            </p:cNvPicPr>
            <p:nvPr/>
          </p:nvPicPr>
          <p:blipFill>
            <a:blip r:embed="rId4"/>
            <a:srcRect/>
            <a:stretch>
              <a:fillRect/>
            </a:stretch>
          </p:blipFill>
          <p:spPr>
            <a:xfrm>
              <a:off x="3464835" y="2030530"/>
              <a:ext cx="2356873" cy="2062264"/>
            </a:xfrm>
            <a:prstGeom prst="rect">
              <a:avLst/>
            </a:prstGeom>
          </p:spPr>
        </p:pic>
      </p:grpSp>
      <p:sp>
        <p:nvSpPr>
          <p:cNvPr id="10" name="TextBox 10"/>
          <p:cNvSpPr txBox="1"/>
          <p:nvPr/>
        </p:nvSpPr>
        <p:spPr>
          <a:xfrm>
            <a:off x="4291730" y="2744473"/>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HĐ1. NHẬN XÉT</a:t>
            </a:r>
          </a:p>
        </p:txBody>
      </p:sp>
      <p:grpSp>
        <p:nvGrpSpPr>
          <p:cNvPr id="11" name="Group 11"/>
          <p:cNvGrpSpPr/>
          <p:nvPr/>
        </p:nvGrpSpPr>
        <p:grpSpPr>
          <a:xfrm>
            <a:off x="228557" y="3486741"/>
            <a:ext cx="5957212" cy="1052310"/>
            <a:chOff x="0" y="0"/>
            <a:chExt cx="2123050" cy="375026"/>
          </a:xfrm>
        </p:grpSpPr>
        <p:sp>
          <p:nvSpPr>
            <p:cNvPr id="12" name="Freeform 12"/>
            <p:cNvSpPr/>
            <p:nvPr/>
          </p:nvSpPr>
          <p:spPr>
            <a:xfrm>
              <a:off x="0" y="0"/>
              <a:ext cx="2123050" cy="375026"/>
            </a:xfrm>
            <a:custGeom>
              <a:avLst/>
              <a:gdLst/>
              <a:ahLst/>
              <a:cxnLst/>
              <a:rect l="l" t="t" r="r" b="b"/>
              <a:pathLst>
                <a:path w="2123050" h="375026">
                  <a:moveTo>
                    <a:pt x="1919850" y="0"/>
                  </a:moveTo>
                  <a:lnTo>
                    <a:pt x="0" y="0"/>
                  </a:lnTo>
                  <a:lnTo>
                    <a:pt x="0" y="375026"/>
                  </a:lnTo>
                  <a:lnTo>
                    <a:pt x="1919850" y="375026"/>
                  </a:lnTo>
                  <a:lnTo>
                    <a:pt x="2123050" y="187513"/>
                  </a:lnTo>
                  <a:lnTo>
                    <a:pt x="1919850" y="0"/>
                  </a:lnTo>
                  <a:close/>
                </a:path>
              </a:pathLst>
            </a:custGeom>
            <a:solidFill>
              <a:srgbClr val="9BDEEB"/>
            </a:solidFill>
          </p:spPr>
        </p:sp>
        <p:sp>
          <p:nvSpPr>
            <p:cNvPr id="13" name="TextBox 13"/>
            <p:cNvSpPr txBox="1"/>
            <p:nvPr/>
          </p:nvSpPr>
          <p:spPr>
            <a:xfrm>
              <a:off x="0" y="142875"/>
              <a:ext cx="2008750" cy="232151"/>
            </a:xfrm>
            <a:prstGeom prst="rect">
              <a:avLst/>
            </a:prstGeom>
          </p:spPr>
          <p:txBody>
            <a:bodyPr lIns="50800" tIns="50800" rIns="50800" bIns="50800" rtlCol="0" anchor="ctr"/>
            <a:lstStyle/>
            <a:p>
              <a:pPr algn="ctr">
                <a:lnSpc>
                  <a:spcPts val="6480"/>
                </a:lnSpc>
              </a:pPr>
              <a:endParaRPr/>
            </a:p>
          </p:txBody>
        </p:sp>
      </p:grpSp>
      <p:grpSp>
        <p:nvGrpSpPr>
          <p:cNvPr id="14" name="Group 14"/>
          <p:cNvGrpSpPr/>
          <p:nvPr/>
        </p:nvGrpSpPr>
        <p:grpSpPr>
          <a:xfrm>
            <a:off x="228557" y="4929576"/>
            <a:ext cx="17706891" cy="5011329"/>
            <a:chOff x="0" y="0"/>
            <a:chExt cx="4663543" cy="1319856"/>
          </a:xfrm>
        </p:grpSpPr>
        <p:sp>
          <p:nvSpPr>
            <p:cNvPr id="15" name="Freeform 15"/>
            <p:cNvSpPr/>
            <p:nvPr/>
          </p:nvSpPr>
          <p:spPr>
            <a:xfrm>
              <a:off x="0" y="0"/>
              <a:ext cx="4663543" cy="1319856"/>
            </a:xfrm>
            <a:custGeom>
              <a:avLst/>
              <a:gdLst/>
              <a:ahLst/>
              <a:cxnLst/>
              <a:rect l="l" t="t" r="r" b="b"/>
              <a:pathLst>
                <a:path w="4663543" h="1319856">
                  <a:moveTo>
                    <a:pt x="22299" y="0"/>
                  </a:moveTo>
                  <a:lnTo>
                    <a:pt x="4641245" y="0"/>
                  </a:lnTo>
                  <a:cubicBezTo>
                    <a:pt x="4653560" y="0"/>
                    <a:pt x="4663543" y="9983"/>
                    <a:pt x="4663543" y="22299"/>
                  </a:cubicBezTo>
                  <a:lnTo>
                    <a:pt x="4663543" y="1297558"/>
                  </a:lnTo>
                  <a:cubicBezTo>
                    <a:pt x="4663543" y="1303472"/>
                    <a:pt x="4661194" y="1309143"/>
                    <a:pt x="4657012" y="1313325"/>
                  </a:cubicBezTo>
                  <a:cubicBezTo>
                    <a:pt x="4652830" y="1317507"/>
                    <a:pt x="4647159" y="1319856"/>
                    <a:pt x="4641245" y="1319856"/>
                  </a:cubicBezTo>
                  <a:lnTo>
                    <a:pt x="22299" y="1319856"/>
                  </a:lnTo>
                  <a:cubicBezTo>
                    <a:pt x="9983" y="1319856"/>
                    <a:pt x="0" y="1309873"/>
                    <a:pt x="0" y="1297558"/>
                  </a:cubicBezTo>
                  <a:lnTo>
                    <a:pt x="0" y="22299"/>
                  </a:lnTo>
                  <a:cubicBezTo>
                    <a:pt x="0" y="9983"/>
                    <a:pt x="9983" y="0"/>
                    <a:pt x="22299" y="0"/>
                  </a:cubicBezTo>
                  <a:close/>
                </a:path>
              </a:pathLst>
            </a:custGeom>
            <a:solidFill>
              <a:srgbClr val="9BDEEB"/>
            </a:solidFill>
          </p:spPr>
        </p:sp>
        <p:sp>
          <p:nvSpPr>
            <p:cNvPr id="16" name="TextBox 16"/>
            <p:cNvSpPr txBox="1"/>
            <p:nvPr/>
          </p:nvSpPr>
          <p:spPr>
            <a:xfrm>
              <a:off x="0" y="-19050"/>
              <a:ext cx="4663543" cy="1338906"/>
            </a:xfrm>
            <a:prstGeom prst="rect">
              <a:avLst/>
            </a:prstGeom>
          </p:spPr>
          <p:txBody>
            <a:bodyPr lIns="50800" tIns="50800" rIns="50800" bIns="50800" rtlCol="0" anchor="ctr"/>
            <a:lstStyle/>
            <a:p>
              <a:pPr algn="ctr">
                <a:lnSpc>
                  <a:spcPts val="3380"/>
                </a:lnSpc>
              </a:pPr>
              <a:endParaRPr/>
            </a:p>
          </p:txBody>
        </p:sp>
      </p:grpSp>
      <p:sp>
        <p:nvSpPr>
          <p:cNvPr id="17" name="TextBox 17"/>
          <p:cNvSpPr txBox="1"/>
          <p:nvPr/>
        </p:nvSpPr>
        <p:spPr>
          <a:xfrm>
            <a:off x="0" y="3609036"/>
            <a:ext cx="6108419" cy="721995"/>
          </a:xfrm>
          <a:prstGeom prst="rect">
            <a:avLst/>
          </a:prstGeom>
        </p:spPr>
        <p:txBody>
          <a:bodyPr lIns="0" tIns="0" rIns="0" bIns="0" rtlCol="0" anchor="t">
            <a:spAutoFit/>
          </a:bodyPr>
          <a:lstStyle/>
          <a:p>
            <a:pPr algn="ctr">
              <a:lnSpc>
                <a:spcPts val="5880"/>
              </a:lnSpc>
            </a:pPr>
            <a:r>
              <a:rPr lang="en-US" sz="4200">
                <a:solidFill>
                  <a:srgbClr val="000000"/>
                </a:solidFill>
                <a:latin typeface="Francois One"/>
                <a:ea typeface="Francois One"/>
                <a:cs typeface="Francois One"/>
                <a:sym typeface="Francois One"/>
              </a:rPr>
              <a:t>Thảo luận nhóm đôi BT1</a:t>
            </a:r>
          </a:p>
        </p:txBody>
      </p:sp>
      <p:sp>
        <p:nvSpPr>
          <p:cNvPr id="18" name="TextBox 18"/>
          <p:cNvSpPr txBox="1"/>
          <p:nvPr/>
        </p:nvSpPr>
        <p:spPr>
          <a:xfrm>
            <a:off x="754410" y="5192329"/>
            <a:ext cx="16853578" cy="608965"/>
          </a:xfrm>
          <a:prstGeom prst="rect">
            <a:avLst/>
          </a:prstGeom>
        </p:spPr>
        <p:txBody>
          <a:bodyPr lIns="0" tIns="0" rIns="0" bIns="0" rtlCol="0" anchor="t">
            <a:spAutoFit/>
          </a:bodyPr>
          <a:lstStyle/>
          <a:p>
            <a:pPr algn="l">
              <a:lnSpc>
                <a:spcPts val="4939"/>
              </a:lnSpc>
              <a:spcBef>
                <a:spcPct val="0"/>
              </a:spcBef>
            </a:pPr>
            <a:r>
              <a:rPr lang="en-US" sz="3799" b="1">
                <a:solidFill>
                  <a:srgbClr val="000000"/>
                </a:solidFill>
                <a:latin typeface="Quicksand Bold"/>
                <a:ea typeface="Quicksand Bold"/>
                <a:cs typeface="Quicksand Bold"/>
                <a:sym typeface="Quicksand Bold"/>
              </a:rPr>
              <a:t>a) Các tên riêng ngước ngoài: </a:t>
            </a:r>
            <a:r>
              <a:rPr lang="en-US" sz="3799" b="1">
                <a:solidFill>
                  <a:srgbClr val="FF3131"/>
                </a:solidFill>
                <a:latin typeface="Quicksand Bold"/>
                <a:ea typeface="Quicksand Bold"/>
                <a:cs typeface="Quicksand Bold"/>
                <a:sym typeface="Quicksand Bold"/>
              </a:rPr>
              <a:t>Giô-dép, Ác-boa, Lu-i Pa-xtơ, Quy-dăng-xơ</a:t>
            </a:r>
          </a:p>
        </p:txBody>
      </p:sp>
      <p:sp>
        <p:nvSpPr>
          <p:cNvPr id="19" name="TextBox 19"/>
          <p:cNvSpPr txBox="1"/>
          <p:nvPr/>
        </p:nvSpPr>
        <p:spPr>
          <a:xfrm>
            <a:off x="754410" y="6458519"/>
            <a:ext cx="16853578" cy="3085465"/>
          </a:xfrm>
          <a:prstGeom prst="rect">
            <a:avLst/>
          </a:prstGeom>
        </p:spPr>
        <p:txBody>
          <a:bodyPr lIns="0" tIns="0" rIns="0" bIns="0" rtlCol="0" anchor="t">
            <a:spAutoFit/>
          </a:bodyPr>
          <a:lstStyle/>
          <a:p>
            <a:pPr algn="l">
              <a:lnSpc>
                <a:spcPts val="4939"/>
              </a:lnSpc>
            </a:pPr>
            <a:r>
              <a:rPr lang="en-US" sz="3799" b="1">
                <a:solidFill>
                  <a:srgbClr val="000000"/>
                </a:solidFill>
                <a:latin typeface="Quicksand Bold"/>
                <a:ea typeface="Quicksand Bold"/>
                <a:cs typeface="Quicksand Bold"/>
                <a:sym typeface="Quicksand Bold"/>
              </a:rPr>
              <a:t>b) Cách viết hoa tên riêng nươc ngoài:</a:t>
            </a:r>
          </a:p>
          <a:p>
            <a:pPr marL="820417" lvl="1" indent="-410209" algn="l">
              <a:lnSpc>
                <a:spcPts val="4939"/>
              </a:lnSpc>
              <a:buFont typeface="Arial"/>
              <a:buChar char="•"/>
            </a:pPr>
            <a:r>
              <a:rPr lang="en-US" sz="3799" b="1">
                <a:solidFill>
                  <a:srgbClr val="F75B56"/>
                </a:solidFill>
                <a:latin typeface="Quicksand Bold"/>
                <a:ea typeface="Quicksand Bold"/>
                <a:cs typeface="Quicksand Bold"/>
                <a:sym typeface="Quicksand Bold"/>
              </a:rPr>
              <a:t>Viết hoa chữ cái đầu của mỗi bộ phận tạo thành tên riêng (VD: Lu-i Pa-xtơ).</a:t>
            </a:r>
          </a:p>
          <a:p>
            <a:pPr marL="820417" lvl="1" indent="-410209" algn="l">
              <a:lnSpc>
                <a:spcPts val="4939"/>
              </a:lnSpc>
              <a:spcBef>
                <a:spcPct val="0"/>
              </a:spcBef>
              <a:buFont typeface="Arial"/>
              <a:buChar char="•"/>
            </a:pPr>
            <a:r>
              <a:rPr lang="en-US" sz="3799">
                <a:solidFill>
                  <a:srgbClr val="F75B56"/>
                </a:solidFill>
                <a:latin typeface="Quicksand"/>
                <a:ea typeface="Quicksand"/>
                <a:cs typeface="Quicksand"/>
                <a:sym typeface="Quicksand"/>
              </a:rPr>
              <a:t>N</a:t>
            </a:r>
            <a:r>
              <a:rPr lang="en-US" sz="3799" b="1">
                <a:solidFill>
                  <a:srgbClr val="F75B56"/>
                </a:solidFill>
                <a:latin typeface="Quicksand Bold"/>
                <a:ea typeface="Quicksand Bold"/>
                <a:cs typeface="Quicksand Bold"/>
                <a:sym typeface="Quicksand Bold"/>
              </a:rPr>
              <a:t>ếu bộ phận tạo thành tên gồm nhiều tiếng thì viết dấu gạch nối giữa các tiếng (VD: Lu-i, Pa-xtơ, Quy-dăng-xơ).</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98293" y="-506098"/>
            <a:ext cx="14105044" cy="3069595"/>
            <a:chOff x="0" y="0"/>
            <a:chExt cx="18806725" cy="4092794"/>
          </a:xfrm>
        </p:grpSpPr>
        <p:grpSp>
          <p:nvGrpSpPr>
            <p:cNvPr id="3" name="Group 3"/>
            <p:cNvGrpSpPr/>
            <p:nvPr/>
          </p:nvGrpSpPr>
          <p:grpSpPr>
            <a:xfrm>
              <a:off x="4053477" y="2365732"/>
              <a:ext cx="13957955" cy="1727062"/>
              <a:chOff x="0" y="0"/>
              <a:chExt cx="3337053" cy="412904"/>
            </a:xfrm>
          </p:grpSpPr>
          <p:sp>
            <p:nvSpPr>
              <p:cNvPr id="4" name="Freeform 4"/>
              <p:cNvSpPr/>
              <p:nvPr/>
            </p:nvSpPr>
            <p:spPr>
              <a:xfrm>
                <a:off x="0" y="0"/>
                <a:ext cx="3337053" cy="412904"/>
              </a:xfrm>
              <a:custGeom>
                <a:avLst/>
                <a:gdLst/>
                <a:ahLst/>
                <a:cxnLst/>
                <a:rect l="l" t="t" r="r" b="b"/>
                <a:pathLst>
                  <a:path w="3337053" h="412904">
                    <a:moveTo>
                      <a:pt x="3133853" y="0"/>
                    </a:moveTo>
                    <a:cubicBezTo>
                      <a:pt x="3246077" y="0"/>
                      <a:pt x="3337053" y="92432"/>
                      <a:pt x="3337053" y="206452"/>
                    </a:cubicBezTo>
                    <a:cubicBezTo>
                      <a:pt x="3337053" y="320472"/>
                      <a:pt x="3246077" y="412904"/>
                      <a:pt x="3133853" y="412904"/>
                    </a:cubicBezTo>
                    <a:lnTo>
                      <a:pt x="203200" y="412904"/>
                    </a:lnTo>
                    <a:cubicBezTo>
                      <a:pt x="90976" y="412904"/>
                      <a:pt x="0" y="320472"/>
                      <a:pt x="0" y="206452"/>
                    </a:cubicBezTo>
                    <a:cubicBezTo>
                      <a:pt x="0" y="92432"/>
                      <a:pt x="90976" y="0"/>
                      <a:pt x="203200" y="0"/>
                    </a:cubicBezTo>
                    <a:close/>
                  </a:path>
                </a:pathLst>
              </a:custGeom>
              <a:solidFill>
                <a:srgbClr val="9BDEEB"/>
              </a:solidFill>
            </p:spPr>
          </p:sp>
          <p:sp>
            <p:nvSpPr>
              <p:cNvPr id="5" name="TextBox 5"/>
              <p:cNvSpPr txBox="1"/>
              <p:nvPr/>
            </p:nvSpPr>
            <p:spPr>
              <a:xfrm>
                <a:off x="0" y="0"/>
                <a:ext cx="3337053" cy="412904"/>
              </a:xfrm>
              <a:prstGeom prst="rect">
                <a:avLst/>
              </a:prstGeom>
            </p:spPr>
            <p:txBody>
              <a:bodyPr lIns="104268" tIns="104268" rIns="104268" bIns="104268" rtlCol="0" anchor="ctr"/>
              <a:lstStyle/>
              <a:p>
                <a:pPr algn="ctr">
                  <a:lnSpc>
                    <a:spcPts val="2906"/>
                  </a:lnSpc>
                </a:pPr>
                <a:endParaRPr/>
              </a:p>
            </p:txBody>
          </p:sp>
        </p:grpSp>
        <p:sp>
          <p:nvSpPr>
            <p:cNvPr id="6" name="TextBox 6"/>
            <p:cNvSpPr txBox="1"/>
            <p:nvPr/>
          </p:nvSpPr>
          <p:spPr>
            <a:xfrm>
              <a:off x="4053477" y="2622177"/>
              <a:ext cx="14753248" cy="1118921"/>
            </a:xfrm>
            <a:prstGeom prst="rect">
              <a:avLst/>
            </a:prstGeom>
          </p:spPr>
          <p:txBody>
            <a:bodyPr lIns="0" tIns="0" rIns="0" bIns="0" rtlCol="0" anchor="t">
              <a:spAutoFit/>
            </a:bodyPr>
            <a:lstStyle/>
            <a:p>
              <a:pPr algn="ctr">
                <a:lnSpc>
                  <a:spcPts val="6066"/>
                </a:lnSpc>
              </a:pPr>
              <a:r>
                <a:rPr lang="en-US" sz="5055">
                  <a:solidFill>
                    <a:srgbClr val="004AAD"/>
                  </a:solidFill>
                  <a:latin typeface="Bungee"/>
                  <a:ea typeface="Bungee"/>
                  <a:cs typeface="Bungee"/>
                  <a:sym typeface="Bungee"/>
                </a:rPr>
                <a:t>HÌNH THÀNH KIẾN THỨC</a:t>
              </a:r>
            </a:p>
          </p:txBody>
        </p:sp>
        <p:pic>
          <p:nvPicPr>
            <p:cNvPr id="7" name="Picture 7"/>
            <p:cNvPicPr>
              <a:picLocks noChangeAspect="1"/>
            </p:cNvPicPr>
            <p:nvPr/>
          </p:nvPicPr>
          <p:blipFill>
            <a:blip r:embed="rId2"/>
            <a:srcRect/>
            <a:stretch>
              <a:fillRect/>
            </a:stretch>
          </p:blipFill>
          <p:spPr>
            <a:xfrm rot="986205">
              <a:off x="1935270" y="257614"/>
              <a:ext cx="2188650" cy="2546434"/>
            </a:xfrm>
            <a:prstGeom prst="rect">
              <a:avLst/>
            </a:prstGeom>
          </p:spPr>
        </p:pic>
        <p:pic>
          <p:nvPicPr>
            <p:cNvPr id="8" name="Picture 8"/>
            <p:cNvPicPr>
              <a:picLocks noChangeAspect="1"/>
            </p:cNvPicPr>
            <p:nvPr/>
          </p:nvPicPr>
          <p:blipFill>
            <a:blip r:embed="rId3"/>
            <a:srcRect/>
            <a:stretch>
              <a:fillRect/>
            </a:stretch>
          </p:blipFill>
          <p:spPr>
            <a:xfrm>
              <a:off x="0" y="842991"/>
              <a:ext cx="3239453" cy="3249802"/>
            </a:xfrm>
            <a:prstGeom prst="rect">
              <a:avLst/>
            </a:prstGeom>
          </p:spPr>
        </p:pic>
        <p:pic>
          <p:nvPicPr>
            <p:cNvPr id="9" name="Picture 9"/>
            <p:cNvPicPr>
              <a:picLocks noChangeAspect="1"/>
            </p:cNvPicPr>
            <p:nvPr/>
          </p:nvPicPr>
          <p:blipFill>
            <a:blip r:embed="rId4"/>
            <a:srcRect/>
            <a:stretch>
              <a:fillRect/>
            </a:stretch>
          </p:blipFill>
          <p:spPr>
            <a:xfrm>
              <a:off x="3464835" y="2030530"/>
              <a:ext cx="2356873" cy="2062264"/>
            </a:xfrm>
            <a:prstGeom prst="rect">
              <a:avLst/>
            </a:prstGeom>
          </p:spPr>
        </p:pic>
      </p:grpSp>
      <p:sp>
        <p:nvSpPr>
          <p:cNvPr id="10" name="TextBox 10"/>
          <p:cNvSpPr txBox="1"/>
          <p:nvPr/>
        </p:nvSpPr>
        <p:spPr>
          <a:xfrm>
            <a:off x="4291730" y="2744473"/>
            <a:ext cx="9078641" cy="780368"/>
          </a:xfrm>
          <a:prstGeom prst="rect">
            <a:avLst/>
          </a:prstGeom>
        </p:spPr>
        <p:txBody>
          <a:bodyPr lIns="0" tIns="0" rIns="0" bIns="0" rtlCol="0" anchor="t">
            <a:spAutoFit/>
          </a:bodyPr>
          <a:lstStyle/>
          <a:p>
            <a:pPr algn="ctr">
              <a:lnSpc>
                <a:spcPts val="6448"/>
              </a:lnSpc>
            </a:pPr>
            <a:r>
              <a:rPr lang="en-US" sz="4605">
                <a:solidFill>
                  <a:srgbClr val="000000"/>
                </a:solidFill>
                <a:latin typeface="Francois One"/>
                <a:ea typeface="Francois One"/>
                <a:cs typeface="Francois One"/>
                <a:sym typeface="Francois One"/>
              </a:rPr>
              <a:t>HĐ1. NHẬN XÉT</a:t>
            </a:r>
          </a:p>
        </p:txBody>
      </p:sp>
      <p:grpSp>
        <p:nvGrpSpPr>
          <p:cNvPr id="11" name="Group 11"/>
          <p:cNvGrpSpPr/>
          <p:nvPr/>
        </p:nvGrpSpPr>
        <p:grpSpPr>
          <a:xfrm>
            <a:off x="228557" y="3486741"/>
            <a:ext cx="5957212" cy="1052310"/>
            <a:chOff x="0" y="0"/>
            <a:chExt cx="2123050" cy="375026"/>
          </a:xfrm>
        </p:grpSpPr>
        <p:sp>
          <p:nvSpPr>
            <p:cNvPr id="12" name="Freeform 12"/>
            <p:cNvSpPr/>
            <p:nvPr/>
          </p:nvSpPr>
          <p:spPr>
            <a:xfrm>
              <a:off x="0" y="0"/>
              <a:ext cx="2123050" cy="375026"/>
            </a:xfrm>
            <a:custGeom>
              <a:avLst/>
              <a:gdLst/>
              <a:ahLst/>
              <a:cxnLst/>
              <a:rect l="l" t="t" r="r" b="b"/>
              <a:pathLst>
                <a:path w="2123050" h="375026">
                  <a:moveTo>
                    <a:pt x="1919850" y="0"/>
                  </a:moveTo>
                  <a:lnTo>
                    <a:pt x="0" y="0"/>
                  </a:lnTo>
                  <a:lnTo>
                    <a:pt x="0" y="375026"/>
                  </a:lnTo>
                  <a:lnTo>
                    <a:pt x="1919850" y="375026"/>
                  </a:lnTo>
                  <a:lnTo>
                    <a:pt x="2123050" y="187513"/>
                  </a:lnTo>
                  <a:lnTo>
                    <a:pt x="1919850" y="0"/>
                  </a:lnTo>
                  <a:close/>
                </a:path>
              </a:pathLst>
            </a:custGeom>
            <a:solidFill>
              <a:srgbClr val="9BDEEB"/>
            </a:solidFill>
          </p:spPr>
        </p:sp>
        <p:sp>
          <p:nvSpPr>
            <p:cNvPr id="13" name="TextBox 13"/>
            <p:cNvSpPr txBox="1"/>
            <p:nvPr/>
          </p:nvSpPr>
          <p:spPr>
            <a:xfrm>
              <a:off x="0" y="142875"/>
              <a:ext cx="2008750" cy="232151"/>
            </a:xfrm>
            <a:prstGeom prst="rect">
              <a:avLst/>
            </a:prstGeom>
          </p:spPr>
          <p:txBody>
            <a:bodyPr lIns="50800" tIns="50800" rIns="50800" bIns="50800" rtlCol="0" anchor="ctr"/>
            <a:lstStyle/>
            <a:p>
              <a:pPr algn="ctr">
                <a:lnSpc>
                  <a:spcPts val="6480"/>
                </a:lnSpc>
              </a:pPr>
              <a:endParaRPr/>
            </a:p>
          </p:txBody>
        </p:sp>
      </p:grpSp>
      <p:sp>
        <p:nvSpPr>
          <p:cNvPr id="14" name="Freeform 14"/>
          <p:cNvSpPr/>
          <p:nvPr/>
        </p:nvSpPr>
        <p:spPr>
          <a:xfrm>
            <a:off x="745756" y="5312862"/>
            <a:ext cx="17102305" cy="3278174"/>
          </a:xfrm>
          <a:custGeom>
            <a:avLst/>
            <a:gdLst/>
            <a:ahLst/>
            <a:cxnLst/>
            <a:rect l="l" t="t" r="r" b="b"/>
            <a:pathLst>
              <a:path w="17102305" h="3278174">
                <a:moveTo>
                  <a:pt x="0" y="0"/>
                </a:moveTo>
                <a:lnTo>
                  <a:pt x="17102305" y="0"/>
                </a:lnTo>
                <a:lnTo>
                  <a:pt x="17102305" y="3278175"/>
                </a:lnTo>
                <a:lnTo>
                  <a:pt x="0" y="3278175"/>
                </a:lnTo>
                <a:lnTo>
                  <a:pt x="0" y="0"/>
                </a:lnTo>
                <a:close/>
              </a:path>
            </a:pathLst>
          </a:custGeom>
          <a:blipFill>
            <a:blip r:embed="rId5"/>
            <a:stretch>
              <a:fillRect l="-371" r="-512"/>
            </a:stretch>
          </a:blipFill>
        </p:spPr>
      </p:sp>
      <p:sp>
        <p:nvSpPr>
          <p:cNvPr id="15" name="TextBox 15"/>
          <p:cNvSpPr txBox="1"/>
          <p:nvPr/>
        </p:nvSpPr>
        <p:spPr>
          <a:xfrm>
            <a:off x="0" y="3609036"/>
            <a:ext cx="6108419" cy="721995"/>
          </a:xfrm>
          <a:prstGeom prst="rect">
            <a:avLst/>
          </a:prstGeom>
        </p:spPr>
        <p:txBody>
          <a:bodyPr lIns="0" tIns="0" rIns="0" bIns="0" rtlCol="0" anchor="t">
            <a:spAutoFit/>
          </a:bodyPr>
          <a:lstStyle/>
          <a:p>
            <a:pPr algn="ctr">
              <a:lnSpc>
                <a:spcPts val="5880"/>
              </a:lnSpc>
            </a:pPr>
            <a:r>
              <a:rPr lang="en-US" sz="4200">
                <a:solidFill>
                  <a:srgbClr val="000000"/>
                </a:solidFill>
                <a:latin typeface="Francois One"/>
                <a:ea typeface="Francois One"/>
                <a:cs typeface="Francois One"/>
                <a:sym typeface="Francois One"/>
              </a:rPr>
              <a:t>Làm việc cá nhân BT2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615</Words>
  <Application>Microsoft Office PowerPoint</Application>
  <PresentationFormat>Custom</PresentationFormat>
  <Paragraphs>54</Paragraphs>
  <Slides>18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Bahnschrift SemiBold SemiConden</vt:lpstr>
      <vt:lpstr>Bungee</vt:lpstr>
      <vt:lpstr>Francois One</vt:lpstr>
      <vt:lpstr>Lobster</vt:lpstr>
      <vt:lpstr>Quicksand Bold</vt:lpstr>
      <vt:lpstr>Quicksand</vt:lpstr>
      <vt:lpstr>Quicksand Medium</vt:lpstr>
      <vt:lpstr>Arial</vt:lpstr>
      <vt:lpstr>Calibri</vt:lpstr>
      <vt:lpstr>Faustina Bold</vt:lpstr>
      <vt:lpstr>Faustina Bold Italics</vt:lpstr>
      <vt:lpstr>Faustina</vt:lpstr>
      <vt:lpstr>Sigmar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LTVC QUY TẮC VIẾT TEN RIÊNG NƯỚC NGOÀI</dc:title>
  <cp:lastModifiedBy>Admin</cp:lastModifiedBy>
  <cp:revision>3</cp:revision>
  <dcterms:created xsi:type="dcterms:W3CDTF">2006-08-16T00:00:00Z</dcterms:created>
  <dcterms:modified xsi:type="dcterms:W3CDTF">2024-10-06T14:14:24Z</dcterms:modified>
  <dc:identifier>DAGSxorvEns</dc:identifier>
</cp:coreProperties>
</file>