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69" r:id="rId3"/>
    <p:sldId id="258" r:id="rId4"/>
    <p:sldId id="286" r:id="rId5"/>
    <p:sldId id="287" r:id="rId6"/>
    <p:sldId id="268" r:id="rId7"/>
    <p:sldId id="270" r:id="rId8"/>
    <p:sldId id="271" r:id="rId9"/>
    <p:sldId id="288" r:id="rId10"/>
    <p:sldId id="272" r:id="rId11"/>
    <p:sldId id="273" r:id="rId12"/>
    <p:sldId id="274" r:id="rId13"/>
    <p:sldId id="275" r:id="rId14"/>
    <p:sldId id="276" r:id="rId15"/>
    <p:sldId id="289" r:id="rId16"/>
    <p:sldId id="277" r:id="rId17"/>
    <p:sldId id="278" r:id="rId18"/>
    <p:sldId id="280" r:id="rId19"/>
    <p:sldId id="279" r:id="rId20"/>
    <p:sldId id="285" r:id="rId21"/>
    <p:sldId id="264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AF42FE0-29F8-44BE-AC9E-D5A73915B3D3}">
          <p14:sldIdLst>
            <p14:sldId id="260"/>
            <p14:sldId id="269"/>
            <p14:sldId id="258"/>
            <p14:sldId id="286"/>
            <p14:sldId id="287"/>
            <p14:sldId id="268"/>
            <p14:sldId id="270"/>
            <p14:sldId id="271"/>
            <p14:sldId id="288"/>
            <p14:sldId id="272"/>
            <p14:sldId id="273"/>
            <p14:sldId id="274"/>
            <p14:sldId id="275"/>
            <p14:sldId id="276"/>
            <p14:sldId id="289"/>
            <p14:sldId id="277"/>
            <p14:sldId id="278"/>
            <p14:sldId id="280"/>
            <p14:sldId id="279"/>
            <p14:sldId id="285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3C1"/>
    <a:srgbClr val="000000"/>
    <a:srgbClr val="FFCC63"/>
    <a:srgbClr val="F6A9A9"/>
    <a:srgbClr val="9E8DB1"/>
    <a:srgbClr val="E77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27.svg"/><Relationship Id="rId14" Type="http://schemas.openxmlformats.org/officeDocument/2006/relationships/image" Target="../media/image3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6.svg"/><Relationship Id="rId3" Type="http://schemas.openxmlformats.org/officeDocument/2006/relationships/image" Target="../media/image82.svg"/><Relationship Id="rId7" Type="http://schemas.openxmlformats.org/officeDocument/2006/relationships/image" Target="../media/image53.svg"/><Relationship Id="rId12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8.svg"/><Relationship Id="rId7" Type="http://schemas.openxmlformats.org/officeDocument/2006/relationships/image" Target="../media/image53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34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8.svg"/><Relationship Id="rId7" Type="http://schemas.openxmlformats.org/officeDocument/2006/relationships/image" Target="../media/image5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12.png"/><Relationship Id="rId10" Type="http://schemas.openxmlformats.org/officeDocument/2006/relationships/image" Target="../media/image39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4.svg"/><Relationship Id="rId3" Type="http://schemas.openxmlformats.org/officeDocument/2006/relationships/image" Target="../media/image88.svg"/><Relationship Id="rId7" Type="http://schemas.openxmlformats.org/officeDocument/2006/relationships/image" Target="../media/image53.svg"/><Relationship Id="rId12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92.svg"/><Relationship Id="rId5" Type="http://schemas.openxmlformats.org/officeDocument/2006/relationships/image" Target="../media/image12.png"/><Relationship Id="rId10" Type="http://schemas.openxmlformats.org/officeDocument/2006/relationships/image" Target="../media/image41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18" Type="http://schemas.openxmlformats.org/officeDocument/2006/relationships/image" Target="../media/image109.svg"/><Relationship Id="rId3" Type="http://schemas.openxmlformats.org/officeDocument/2006/relationships/image" Target="../media/image96.svg"/><Relationship Id="rId7" Type="http://schemas.openxmlformats.org/officeDocument/2006/relationships/image" Target="../media/image34.png"/><Relationship Id="rId12" Type="http://schemas.openxmlformats.org/officeDocument/2006/relationships/image" Target="../media/image103.svg"/><Relationship Id="rId17" Type="http://schemas.openxmlformats.org/officeDocument/2006/relationships/image" Target="../media/image51.png"/><Relationship Id="rId2" Type="http://schemas.openxmlformats.org/officeDocument/2006/relationships/image" Target="../media/image43.png"/><Relationship Id="rId16" Type="http://schemas.openxmlformats.org/officeDocument/2006/relationships/image" Target="../media/image10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98.sv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101.svg"/><Relationship Id="rId14" Type="http://schemas.openxmlformats.org/officeDocument/2006/relationships/image" Target="../media/image105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5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3.svg"/><Relationship Id="rId4" Type="http://schemas.openxmlformats.org/officeDocument/2006/relationships/image" Target="../media/image13.png"/><Relationship Id="rId9" Type="http://schemas.openxmlformats.org/officeDocument/2006/relationships/image" Target="../media/image1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3.svg"/><Relationship Id="rId7" Type="http://schemas.openxmlformats.org/officeDocument/2006/relationships/image" Target="../media/image53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56.png"/><Relationship Id="rId5" Type="http://schemas.openxmlformats.org/officeDocument/2006/relationships/image" Target="../media/image12.pn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5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11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7.svg"/><Relationship Id="rId7" Type="http://schemas.openxmlformats.org/officeDocument/2006/relationships/image" Target="../media/image1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3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5.svg"/><Relationship Id="rId18" Type="http://schemas.openxmlformats.org/officeDocument/2006/relationships/image" Target="../media/image6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20.png"/><Relationship Id="rId9" Type="http://schemas.openxmlformats.org/officeDocument/2006/relationships/image" Target="../media/image12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6.svg"/><Relationship Id="rId7" Type="http://schemas.openxmlformats.org/officeDocument/2006/relationships/image" Target="../media/image130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5" Type="http://schemas.openxmlformats.org/officeDocument/2006/relationships/image" Target="../media/image128.svg"/><Relationship Id="rId10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image" Target="../media/image8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68.svg"/><Relationship Id="rId14" Type="http://schemas.openxmlformats.org/officeDocument/2006/relationships/image" Target="../media/image7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5.svg"/><Relationship Id="rId7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5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7.svg"/><Relationship Id="rId7" Type="http://schemas.openxmlformats.org/officeDocument/2006/relationships/image" Target="../media/image12.png"/><Relationship Id="rId12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5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3.svg"/><Relationship Id="rId4" Type="http://schemas.openxmlformats.org/officeDocument/2006/relationships/image" Target="../media/image13.png"/><Relationship Id="rId9" Type="http://schemas.openxmlformats.org/officeDocument/2006/relationships/image" Target="../media/image8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7000" y="782431"/>
            <a:ext cx="12954000" cy="81710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5530">
            <a:off x="-630079" y="-1526464"/>
            <a:ext cx="331755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18954" y="782431"/>
            <a:ext cx="1837908" cy="25083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4597567" y="857239"/>
            <a:ext cx="2046866" cy="156678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85786" y="3519177"/>
            <a:ext cx="11716427" cy="3248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 u="none">
                <a:latin typeface="Arial" panose="020B0604020202020204" pitchFamily="34" charset="0"/>
                <a:cs typeface="Arial" panose="020B0604020202020204" pitchFamily="34" charset="0"/>
              </a:rPr>
              <a:t>BÀI 4: MÁI ẤM GIA ĐÌNH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(tiếp)</a:t>
            </a:r>
            <a:endParaRPr lang="en-US" sz="7500" b="1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9F5502A4-F070-B599-4FDE-BCBD82498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8600" y="6027488"/>
            <a:ext cx="7315200" cy="408321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05E52B66-DF03-54CA-D863-F409BE4660E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56465" y="326925"/>
            <a:ext cx="2191637" cy="2508311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A383654F-95A2-3A7B-6EF4-F4B6EFEE26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138888" y="6144664"/>
            <a:ext cx="4400856" cy="4114800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="" xmlns:a16="http://schemas.microsoft.com/office/drawing/2014/main" id="{2856CBCE-B853-CC8B-673E-9F2D090CFB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954963" y="7467388"/>
            <a:ext cx="1930255" cy="2828212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="" xmlns:a16="http://schemas.microsoft.com/office/drawing/2014/main" id="{842E3ECC-90E2-4E4A-2D3F-9081C823C0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840200" y="-51206"/>
            <a:ext cx="1930255" cy="2828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09188" y="835187"/>
            <a:ext cx="9011456" cy="47098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1711256" y="1703397"/>
            <a:ext cx="7149405" cy="34078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Chuyển gì xảy ra với ngôi trường của cậu con trai khi động đất?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33896" y="7545024"/>
            <a:ext cx="5019635" cy="2741976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5887695" y="5330497"/>
            <a:ext cx="8644088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đất khiến ngôi trường sụp đổ hoàn toàn và chỉ còn là một đống đổ nát.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83304"/>
            <a:ext cx="3080203" cy="3080203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="" xmlns:a16="http://schemas.microsoft.com/office/drawing/2014/main" id="{97B14256-4390-EB37-E49F-5ED49F44DDC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76404" y="5330497"/>
            <a:ext cx="4397408" cy="2009982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="" xmlns:a16="http://schemas.microsoft.com/office/drawing/2014/main" id="{EFB99740-4CE0-5307-F292-2C724B803F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184926" flipH="1">
            <a:off x="-195757" y="8237719"/>
            <a:ext cx="2670850" cy="290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080" y="97794"/>
            <a:ext cx="11538295" cy="50752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719287" y="1046901"/>
            <a:ext cx="9909332" cy="34078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Vì sao người cha vẫn quyết tâm đào bới đống đổ nát khi mọi người cho rằng không còn hi vọng?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4805566" y="5763314"/>
            <a:ext cx="1135380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ông yêu con trai của mình và ông nhớ đến lời hứa với con “Dù có chuyện gì xảy ra, cha cũng sẽ luôn ở bên con”.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435" y="5396271"/>
            <a:ext cx="3080203" cy="3080203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247588"/>
            <a:ext cx="9677400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748339" y="2352631"/>
            <a:ext cx="8653313" cy="225863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Quyết tâm của người cha đem lại kết quả gì?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4805566" y="5763314"/>
            <a:ext cx="11353800" cy="30802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nhiều lần đào bới, ông và mọi người đã tìm được con trai và các bạn của cậu, tất cả đều còn sống.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="" xmlns:a16="http://schemas.microsoft.com/office/drawing/2014/main" id="{78A26E57-84F2-E4A7-7A65-A2FCD229F02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7802" y="239800"/>
            <a:ext cx="2488236" cy="2407368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="" xmlns:a16="http://schemas.microsoft.com/office/drawing/2014/main" id="{C7BD5F0C-F20E-D0F4-7FBE-A2EEDFC9471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461414" y="5786764"/>
            <a:ext cx="2585890" cy="303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0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0512" y="1354282"/>
            <a:ext cx="10201524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658607" y="2092859"/>
            <a:ext cx="8653313" cy="225863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dirty="0">
                <a:latin typeface="Arial" panose="020B0604020202020204" pitchFamily="34" charset="0"/>
                <a:cs typeface="Arial" panose="020B0604020202020204" pitchFamily="34" charset="0"/>
              </a:rPr>
              <a:t>Chi tiết nào cho thấy cậu con trai rất tin tưởng vào cha mình?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5542157" y="5775471"/>
            <a:ext cx="1135380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tiết cậu bé nói với cha “</a:t>
            </a:r>
            <a:r>
              <a:rPr lang="vi-VN" sz="45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 ơi, Con đã bảo các bạn là nhất định cha sẽ cứu con và các bạn mà”. </a:t>
            </a:r>
            <a:endParaRPr lang="en-US" sz="4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3">
            <a:extLst>
              <a:ext uri="{FF2B5EF4-FFF2-40B4-BE49-F238E27FC236}">
                <a16:creationId xmlns="" xmlns:a16="http://schemas.microsoft.com/office/drawing/2014/main" id="{7A896780-4ADF-4A1B-9B8F-A8FABDF31F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3567" y="4455117"/>
            <a:ext cx="3529833" cy="401117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pic>
        <p:nvPicPr>
          <p:cNvPr id="18" name="Picture 20">
            <a:extLst>
              <a:ext uri="{FF2B5EF4-FFF2-40B4-BE49-F238E27FC236}">
                <a16:creationId xmlns="" xmlns:a16="http://schemas.microsoft.com/office/drawing/2014/main" id="{EF02F139-AE9A-A450-07B4-198F49B85F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0305272">
            <a:off x="2226565" y="433099"/>
            <a:ext cx="1254032" cy="1987659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="" xmlns:a16="http://schemas.microsoft.com/office/drawing/2014/main" id="{3543EE36-66DF-9C05-7462-0B2613283E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355933">
            <a:off x="4008468" y="307593"/>
            <a:ext cx="1254032" cy="198765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="" xmlns:a16="http://schemas.microsoft.com/office/drawing/2014/main" id="{82B873E5-0E8B-0BC3-F587-15B1E29C54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261354">
            <a:off x="5443683" y="557962"/>
            <a:ext cx="1254032" cy="198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6">
            <a:extLst>
              <a:ext uri="{FF2B5EF4-FFF2-40B4-BE49-F238E27FC236}">
                <a16:creationId xmlns="" xmlns:a16="http://schemas.microsoft.com/office/drawing/2014/main" id="{070A191A-8445-BE52-B872-5AF111140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989" y="-1267302"/>
            <a:ext cx="3316928" cy="4218668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="" xmlns:a16="http://schemas.microsoft.com/office/drawing/2014/main" id="{8226B762-08B2-EA70-9C62-D8786EE60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39497" y="-876300"/>
            <a:ext cx="3316928" cy="4218668"/>
          </a:xfrm>
          <a:prstGeom prst="rect">
            <a:avLst/>
          </a:prstGeom>
        </p:spPr>
      </p:pic>
      <p:pic>
        <p:nvPicPr>
          <p:cNvPr id="22" name="Picture 26">
            <a:extLst>
              <a:ext uri="{FF2B5EF4-FFF2-40B4-BE49-F238E27FC236}">
                <a16:creationId xmlns="" xmlns:a16="http://schemas.microsoft.com/office/drawing/2014/main" id="{8532B76A-3461-7E35-BBFE-A4A697E1D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77783" y="5328087"/>
            <a:ext cx="3316928" cy="421866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E11EBD86-A1CF-4C20-336B-CCD6C3FD8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8521" y="945677"/>
            <a:ext cx="10201524" cy="53662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2260105" y="1449732"/>
            <a:ext cx="8293695" cy="414255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đọc, em hiểu nội dung câu chuyện nói về điều gì?</a:t>
            </a:r>
            <a:endParaRPr lang="en-US" sz="5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8382000" y="5289987"/>
            <a:ext cx="952925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câu chuyện là tình yêu của người cha danh cho con và sự tin tưởng của cậu bé đối với cha mình. </a:t>
            </a:r>
            <a:endParaRPr lang="en-US" sz="4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85DB8D51-EC58-8E23-F1C6-52C362E003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486400" y="5143500"/>
            <a:ext cx="11285631" cy="76789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A423A194-8931-9E19-D0E9-8AE771F8F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914" y="5445562"/>
            <a:ext cx="3537403" cy="3537403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="" xmlns:a16="http://schemas.microsoft.com/office/drawing/2014/main" id="{A4C1DC1C-F285-012E-E4F1-62E6B8C7C9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908942" y="8272798"/>
            <a:ext cx="1379058" cy="2547913"/>
          </a:xfrm>
          <a:prstGeom prst="rect">
            <a:avLst/>
          </a:prstGeom>
        </p:spPr>
      </p:pic>
      <p:pic>
        <p:nvPicPr>
          <p:cNvPr id="24" name="Picture 19">
            <a:extLst>
              <a:ext uri="{FF2B5EF4-FFF2-40B4-BE49-F238E27FC236}">
                <a16:creationId xmlns="" xmlns:a16="http://schemas.microsoft.com/office/drawing/2014/main" id="{F53D0E4D-0E34-C01F-BFE2-EDF85ED64C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710512" y="8370189"/>
            <a:ext cx="1592742" cy="2547913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="" xmlns:a16="http://schemas.microsoft.com/office/drawing/2014/main" id="{699C46AC-7A59-ABE2-483F-117A3AC98E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196129">
            <a:off x="12544179" y="1116592"/>
            <a:ext cx="1804103" cy="1014808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="" xmlns:a16="http://schemas.microsoft.com/office/drawing/2014/main" id="{7C407679-2C58-28A4-015E-4FE9C38813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45228">
            <a:off x="8751474" y="8759373"/>
            <a:ext cx="1888043" cy="1156855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="" xmlns:a16="http://schemas.microsoft.com/office/drawing/2014/main" id="{CA5C2A2F-F34C-4CB4-2D2E-33E6D700D15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710512" y="3122729"/>
            <a:ext cx="1645913" cy="1351706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="" xmlns:a16="http://schemas.microsoft.com/office/drawing/2014/main" id="{F4D2A571-6DE5-DAB5-2C89-CD60B684B3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863839" y="8175155"/>
            <a:ext cx="330680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42900"/>
            <a:ext cx="1661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B10DC14-3968-881F-5C89-D0C77B47AA73}"/>
              </a:ext>
            </a:extLst>
          </p:cNvPr>
          <p:cNvSpPr/>
          <p:nvPr/>
        </p:nvSpPr>
        <p:spPr>
          <a:xfrm>
            <a:off x="914400" y="2155194"/>
            <a:ext cx="13923983" cy="40186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25F4580-C39A-0F0E-092D-C27F3A18DD41}"/>
              </a:ext>
            </a:extLst>
          </p:cNvPr>
          <p:cNvSpPr txBox="1"/>
          <p:nvPr/>
        </p:nvSpPr>
        <p:spPr>
          <a:xfrm>
            <a:off x="1483916" y="2237881"/>
            <a:ext cx="113538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  <a:buAutoNum type="arabicPeriod"/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Tìm các câu hỏi trong bài và cho biết: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1C4EEE6-F849-1E8D-1A19-24069AC12D46}"/>
              </a:ext>
            </a:extLst>
          </p:cNvPr>
          <p:cNvSpPr txBox="1"/>
          <p:nvPr/>
        </p:nvSpPr>
        <p:spPr>
          <a:xfrm>
            <a:off x="1520521" y="3533720"/>
            <a:ext cx="13403921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Những từ ngữ nào cho em biết đó là câu hỏi?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Cuối câu hỏi có dấu gì?</a:t>
            </a:r>
          </a:p>
        </p:txBody>
      </p:sp>
      <p:pic>
        <p:nvPicPr>
          <p:cNvPr id="17" name="Picture 15">
            <a:extLst>
              <a:ext uri="{FF2B5EF4-FFF2-40B4-BE49-F238E27FC236}">
                <a16:creationId xmlns=""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0" y="6463877"/>
            <a:ext cx="9893933" cy="40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5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FEFF9C8F-F14A-0C75-2C1F-BD15E5D0E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4823" y="342900"/>
            <a:ext cx="10744200" cy="552968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1C4EEE6-F849-1E8D-1A19-24069AC12D46}"/>
              </a:ext>
            </a:extLst>
          </p:cNvPr>
          <p:cNvSpPr txBox="1"/>
          <p:nvPr/>
        </p:nvSpPr>
        <p:spPr>
          <a:xfrm>
            <a:off x="1520521" y="1955556"/>
            <a:ext cx="9833279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50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8AA2971-9040-D016-E4D3-1A356C72EBA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6" t="40074" r="21807" b="37194"/>
          <a:stretch/>
        </p:blipFill>
        <p:spPr>
          <a:xfrm rot="6439609">
            <a:off x="5927640" y="6092336"/>
            <a:ext cx="2204122" cy="15075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A3BDB9F-50D8-079C-A704-72E2A0B840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6" t="40074" r="21807" b="37194"/>
          <a:stretch/>
        </p:blipFill>
        <p:spPr>
          <a:xfrm rot="1418689">
            <a:off x="8041938" y="5257604"/>
            <a:ext cx="2204122" cy="15075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9C5B335-8102-F435-2ABA-A41F673B069A}"/>
              </a:ext>
            </a:extLst>
          </p:cNvPr>
          <p:cNvSpPr txBox="1"/>
          <p:nvPr/>
        </p:nvSpPr>
        <p:spPr>
          <a:xfrm>
            <a:off x="10069626" y="6381348"/>
            <a:ext cx="6869906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nghi vấn</a:t>
            </a: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: có, không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29C450A-BE36-B4E8-CE6C-F87368C59C65}"/>
              </a:ext>
            </a:extLst>
          </p:cNvPr>
          <p:cNvSpPr txBox="1"/>
          <p:nvPr/>
        </p:nvSpPr>
        <p:spPr>
          <a:xfrm>
            <a:off x="4642513" y="8099979"/>
            <a:ext cx="4882487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chấm hỏi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C313A8CB-2663-0ED4-F413-E6C2E00C116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089523" y="5225501"/>
            <a:ext cx="1733613" cy="265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2F247FB0-0594-F1BF-D76A-2C496687F6F7}"/>
              </a:ext>
            </a:extLst>
          </p:cNvPr>
          <p:cNvSpPr/>
          <p:nvPr/>
        </p:nvSpPr>
        <p:spPr>
          <a:xfrm>
            <a:off x="1502229" y="571499"/>
            <a:ext cx="15849600" cy="32766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34275A4-64B1-5406-1A9D-6966114D8E5B}"/>
              </a:ext>
            </a:extLst>
          </p:cNvPr>
          <p:cNvSpPr txBox="1"/>
          <p:nvPr/>
        </p:nvSpPr>
        <p:spPr>
          <a:xfrm>
            <a:off x="2133600" y="1181100"/>
            <a:ext cx="15087600" cy="2057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/>
              <a:t>Bài tập 2: Đặt một câu hỏi để hỏi về việc làm của người cha (hoặc những người đã can ngăn hay đã giúp đỡ ông). </a:t>
            </a:r>
            <a:endParaRPr lang="en-US" sz="4500"/>
          </a:p>
        </p:txBody>
      </p:sp>
      <p:pic>
        <p:nvPicPr>
          <p:cNvPr id="21" name="Picture 7">
            <a:extLst>
              <a:ext uri="{FF2B5EF4-FFF2-40B4-BE49-F238E27FC236}">
                <a16:creationId xmlns="" xmlns:a16="http://schemas.microsoft.com/office/drawing/2014/main" id="{6E349DD0-0AB8-19EE-20A8-8EB7819A6D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35742">
            <a:off x="721019" y="204639"/>
            <a:ext cx="1562419" cy="120696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="" xmlns:a16="http://schemas.microsoft.com/office/drawing/2014/main" id="{AD459B10-8CA5-9906-3548-3397D03BCC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96707">
            <a:off x="16353259" y="3253893"/>
            <a:ext cx="1717964" cy="171796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73110" y="4786030"/>
            <a:ext cx="13657390" cy="1335425"/>
            <a:chOff x="1773110" y="4786030"/>
            <a:chExt cx="13657390" cy="1335425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808430B2-6463-A3DE-D82D-64FF89BE6439}"/>
                </a:ext>
              </a:extLst>
            </p:cNvPr>
            <p:cNvSpPr/>
            <p:nvPr/>
          </p:nvSpPr>
          <p:spPr>
            <a:xfrm>
              <a:off x="1773110" y="4786030"/>
              <a:ext cx="1491343" cy="133542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EEC5F9D-625F-6A89-802E-E920C36F160D}"/>
                </a:ext>
              </a:extLst>
            </p:cNvPr>
            <p:cNvSpPr txBox="1"/>
            <p:nvPr/>
          </p:nvSpPr>
          <p:spPr>
            <a:xfrm>
              <a:off x="3924300" y="5022855"/>
              <a:ext cx="115062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5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Người cha đã làm gì sau trận động đất? </a:t>
              </a:r>
              <a:endParaRPr lang="en-US" sz="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15">
            <a:extLst>
              <a:ext uri="{FF2B5EF4-FFF2-40B4-BE49-F238E27FC236}">
                <a16:creationId xmlns="" xmlns:a16="http://schemas.microsoft.com/office/drawing/2014/main" id="{97F6CFD9-F524-3584-AE6F-736322AD5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348" y="6597271"/>
            <a:ext cx="9296400" cy="38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6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="" xmlns:a16="http://schemas.microsoft.com/office/drawing/2014/main" id="{23A851E8-E25F-1793-D6CB-2952DAD69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200" y="236365"/>
            <a:ext cx="12998349" cy="560427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38383" y="8039100"/>
            <a:ext cx="4115148" cy="22479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50695" y="8039100"/>
            <a:ext cx="4115148" cy="2247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34275A4-64B1-5406-1A9D-6966114D8E5B}"/>
              </a:ext>
            </a:extLst>
          </p:cNvPr>
          <p:cNvSpPr txBox="1"/>
          <p:nvPr/>
        </p:nvSpPr>
        <p:spPr>
          <a:xfrm>
            <a:off x="3016149" y="1181100"/>
            <a:ext cx="11963400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/>
              <a:t>Câu hỏi dùng để làm gì?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/>
              <a:t>Trong câu hỏi thường có các từ ngữ nào?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 dirty="0"/>
              <a:t>Cuối câu hỏi có dấu câu gì? </a:t>
            </a:r>
          </a:p>
        </p:txBody>
      </p:sp>
      <p:pic>
        <p:nvPicPr>
          <p:cNvPr id="21" name="Picture 7">
            <a:extLst>
              <a:ext uri="{FF2B5EF4-FFF2-40B4-BE49-F238E27FC236}">
                <a16:creationId xmlns="" xmlns:a16="http://schemas.microsoft.com/office/drawing/2014/main" id="{6E349DD0-0AB8-19EE-20A8-8EB7819A6D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035742">
            <a:off x="829694" y="577616"/>
            <a:ext cx="1562419" cy="1206969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="" xmlns:a16="http://schemas.microsoft.com/office/drawing/2014/main" id="{AD459B10-8CA5-9906-3548-3397D03BCC5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6382064" y="3262625"/>
            <a:ext cx="1717964" cy="17179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5F66AB3-60F6-9B78-D555-0AF7A5EC7B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6" b="13835"/>
          <a:stretch/>
        </p:blipFill>
        <p:spPr>
          <a:xfrm>
            <a:off x="2534993" y="6309057"/>
            <a:ext cx="3537403" cy="23205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E5E4403-4150-086C-CB7F-CAC862051C28}"/>
              </a:ext>
            </a:extLst>
          </p:cNvPr>
          <p:cNvSpPr txBox="1"/>
          <p:nvPr/>
        </p:nvSpPr>
        <p:spPr>
          <a:xfrm>
            <a:off x="5081251" y="5211480"/>
            <a:ext cx="10233026" cy="4617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hỏi được dùng để hỏi về một điều chưa biết.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Từ: có, không. 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ü"/>
            </a:pP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 câu hỏi có dấu hỏi chấm. 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9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DDC7E455-F176-A7CE-FF1C-FDE08E293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69388" y="1148673"/>
            <a:ext cx="9220387" cy="635054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8FC565E8-9428-D86F-7484-30C464598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72279" y="7441623"/>
            <a:ext cx="2961872" cy="263236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55185" y="7252855"/>
            <a:ext cx="5510114" cy="3009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442D674-1A60-E272-652B-9BD035AE9968}"/>
              </a:ext>
            </a:extLst>
          </p:cNvPr>
          <p:cNvSpPr txBox="1"/>
          <p:nvPr/>
        </p:nvSpPr>
        <p:spPr>
          <a:xfrm>
            <a:off x="1066800" y="876300"/>
            <a:ext cx="4800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3" name="BoLaTatCa-ThaoMy_tnt5">
            <a:hlinkClick r:id="" action="ppaction://media"/>
            <a:extLst>
              <a:ext uri="{FF2B5EF4-FFF2-40B4-BE49-F238E27FC236}">
                <a16:creationId xmlns="" xmlns:a16="http://schemas.microsoft.com/office/drawing/2014/main" id="{B308E294-AD5F-642E-4319-85B414EE4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03896" y="3924300"/>
            <a:ext cx="2028595" cy="2028595"/>
          </a:xfrm>
          <a:prstGeom prst="rect">
            <a:avLst/>
          </a:prstGeom>
        </p:spPr>
      </p:pic>
      <p:pic>
        <p:nvPicPr>
          <p:cNvPr id="1026" name="Picture 2" descr="Music ">
            <a:extLst>
              <a:ext uri="{FF2B5EF4-FFF2-40B4-BE49-F238E27FC236}">
                <a16:creationId xmlns="" xmlns:a16="http://schemas.microsoft.com/office/drawing/2014/main" id="{A3A9A7FD-973A-629D-DDEC-83DC509A0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2028">
            <a:off x="1284696" y="289391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45BD520-12AD-875E-F46F-815CF5389B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548530">
            <a:off x="3515012" y="2485199"/>
            <a:ext cx="1524132" cy="1524132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FEEAAD87-F67E-BBDD-08C5-97D2CEDCC1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457759" y="5469082"/>
            <a:ext cx="3836136" cy="49147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6732085" y="3247265"/>
            <a:ext cx="6294992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Lắng nghe giai điệu bài hát “Bố là tất cả”</a:t>
            </a:r>
          </a:p>
        </p:txBody>
      </p:sp>
    </p:spTree>
    <p:extLst>
      <p:ext uri="{BB962C8B-B14F-4D97-AF65-F5344CB8AC3E}">
        <p14:creationId xmlns:p14="http://schemas.microsoft.com/office/powerpoint/2010/main" val="272239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878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15425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38190" y="1350618"/>
            <a:ext cx="15789850" cy="8229600"/>
            <a:chOff x="46194" y="735"/>
            <a:chExt cx="2596610" cy="1746278"/>
          </a:xfrm>
        </p:grpSpPr>
        <p:sp>
          <p:nvSpPr>
            <p:cNvPr id="4" name="Freeform 4"/>
            <p:cNvSpPr/>
            <p:nvPr/>
          </p:nvSpPr>
          <p:spPr>
            <a:xfrm>
              <a:off x="46194" y="735"/>
              <a:ext cx="2596610" cy="1746278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30515">
            <a:off x="-48815" y="318999"/>
            <a:ext cx="2303390" cy="21191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77737">
            <a:off x="15093297" y="1950095"/>
            <a:ext cx="3086833" cy="9877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251BE6-35EB-C4BA-322B-AAEF015B91C1}"/>
              </a:ext>
            </a:extLst>
          </p:cNvPr>
          <p:cNvSpPr txBox="1"/>
          <p:nvPr/>
        </p:nvSpPr>
        <p:spPr>
          <a:xfrm>
            <a:off x="4033687" y="1819444"/>
            <a:ext cx="10889975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r>
              <a:rPr lang="en-US" sz="5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="" xmlns:a16="http://schemas.microsoft.com/office/drawing/2014/main" id="{ED0D44D2-A88D-BB61-AE3B-BE9F6382B1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34540" y="6260668"/>
            <a:ext cx="4140679" cy="4114800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="" xmlns:a16="http://schemas.microsoft.com/office/drawing/2014/main" id="{B3842FB8-EF42-2E2B-B132-C919BAB621B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85938" y="7251134"/>
            <a:ext cx="3865439" cy="3314614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="" xmlns:a16="http://schemas.microsoft.com/office/drawing/2014/main" id="{BBEAD70D-4462-D443-3592-76C025FD6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30515">
            <a:off x="1328786" y="3160538"/>
            <a:ext cx="1745934" cy="1606259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="" xmlns:a16="http://schemas.microsoft.com/office/drawing/2014/main" id="{FBB68B83-7E85-DD6A-C06B-8DA5C6363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872625">
            <a:off x="15662886" y="3426918"/>
            <a:ext cx="1745934" cy="160625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66933" y="3966766"/>
            <a:ext cx="9705932" cy="2776934"/>
          </a:xfrm>
          <a:prstGeom prst="roundRect">
            <a:avLst/>
          </a:prstGeom>
          <a:ln>
            <a:solidFill>
              <a:srgbClr val="A7A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0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35106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1526714"/>
            <a:ext cx="16230600" cy="7233571"/>
            <a:chOff x="0" y="0"/>
            <a:chExt cx="2596610" cy="1746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96610" cy="1746278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7140" y="7253050"/>
            <a:ext cx="3240475" cy="267744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288572" y="3301132"/>
            <a:ext cx="12144895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spc="-26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0C63DCBA-CBD9-EB01-03B6-8A09CD35D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704910" flipH="1">
            <a:off x="510395" y="7359415"/>
            <a:ext cx="2139511" cy="2801741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="" xmlns:a16="http://schemas.microsoft.com/office/drawing/2014/main" id="{510209C0-50F4-E724-16D4-46FBE36B47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184926" flipH="1">
            <a:off x="15334810" y="988575"/>
            <a:ext cx="2670850" cy="2907048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="" xmlns:a16="http://schemas.microsoft.com/office/drawing/2014/main" id="{4B8E6004-49F5-1668-6B66-9BFAF0A4A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674934">
            <a:off x="828867" y="57599"/>
            <a:ext cx="3193943" cy="42943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8E0A483-5404-3A83-69F1-D45A185919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8058" y="940351"/>
            <a:ext cx="1234402" cy="11727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1AFF8D9-3515-CF2D-9816-9611C31D09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92641" y="5496480"/>
            <a:ext cx="1234402" cy="11727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CB944DD-4E33-4E8C-BA40-BAD4E99875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5033" y="8411217"/>
            <a:ext cx="1234402" cy="117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15425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501771" y="1378559"/>
            <a:ext cx="13053448" cy="8229600"/>
            <a:chOff x="46194" y="735"/>
            <a:chExt cx="2596610" cy="1746278"/>
          </a:xfrm>
        </p:grpSpPr>
        <p:sp>
          <p:nvSpPr>
            <p:cNvPr id="4" name="Freeform 4"/>
            <p:cNvSpPr/>
            <p:nvPr/>
          </p:nvSpPr>
          <p:spPr>
            <a:xfrm>
              <a:off x="46194" y="735"/>
              <a:ext cx="2596610" cy="1746278"/>
            </a:xfrm>
            <a:custGeom>
              <a:avLst/>
              <a:gdLst/>
              <a:ahLst/>
              <a:cxnLst/>
              <a:rect l="l" t="t" r="r" b="b"/>
              <a:pathLst>
                <a:path w="2596610" h="1746278">
                  <a:moveTo>
                    <a:pt x="2472150" y="1746278"/>
                  </a:moveTo>
                  <a:lnTo>
                    <a:pt x="124460" y="1746278"/>
                  </a:lnTo>
                  <a:cubicBezTo>
                    <a:pt x="55880" y="1746278"/>
                    <a:pt x="0" y="1690398"/>
                    <a:pt x="0" y="16218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72150" y="0"/>
                  </a:lnTo>
                  <a:cubicBezTo>
                    <a:pt x="2540730" y="0"/>
                    <a:pt x="2596610" y="55880"/>
                    <a:pt x="2596610" y="124460"/>
                  </a:cubicBezTo>
                  <a:lnTo>
                    <a:pt x="2596610" y="1621818"/>
                  </a:lnTo>
                  <a:cubicBezTo>
                    <a:pt x="2596610" y="1690398"/>
                    <a:pt x="2540730" y="1746278"/>
                    <a:pt x="2472150" y="174627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530515">
            <a:off x="891065" y="277433"/>
            <a:ext cx="2303390" cy="21191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77737">
            <a:off x="13763336" y="1477697"/>
            <a:ext cx="3086833" cy="9877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41910">
            <a:off x="1774440" y="8261775"/>
            <a:ext cx="2003894" cy="1685775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47BD2784-2AAE-543B-5DCF-D87C125C44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44600" y="4370135"/>
            <a:ext cx="4049212" cy="56533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6251BE6-35EB-C4BA-322B-AAEF015B91C1}"/>
              </a:ext>
            </a:extLst>
          </p:cNvPr>
          <p:cNvSpPr txBox="1"/>
          <p:nvPr/>
        </p:nvSpPr>
        <p:spPr>
          <a:xfrm>
            <a:off x="3670437" y="3689608"/>
            <a:ext cx="10889975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BÀI ĐỌC 2:</a:t>
            </a:r>
          </a:p>
          <a:p>
            <a:pPr algn="ctr">
              <a:lnSpc>
                <a:spcPct val="150000"/>
              </a:lnSpc>
            </a:pPr>
            <a:r>
              <a:rPr lang="en-US" sz="6500" b="1">
                <a:latin typeface="Arial" panose="020B0604020202020204" pitchFamily="34" charset="0"/>
                <a:cs typeface="Arial" panose="020B0604020202020204" pitchFamily="34" charset="0"/>
              </a:rPr>
              <a:t>CHA SẼ LUÔN BÊN CON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2A3FFF0A-1372-F9F6-5FBF-88649C644E2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8677011">
            <a:off x="-313609" y="3271798"/>
            <a:ext cx="4231593" cy="331202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="" xmlns:a16="http://schemas.microsoft.com/office/drawing/2014/main" id="{D4DFA458-AD6E-CD9A-C330-1026C0BB87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758520" y="263516"/>
            <a:ext cx="2467519" cy="333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-119380"/>
            <a:ext cx="9753600" cy="1043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"/>
            <a:ext cx="17782860" cy="998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>
            <a:extLst>
              <a:ext uri="{FF2B5EF4-FFF2-40B4-BE49-F238E27FC236}">
                <a16:creationId xmlns="" xmlns:a16="http://schemas.microsoft.com/office/drawing/2014/main" id="{3C02CE91-71E2-0EF1-25EE-A7537D8A4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000" y="1072465"/>
            <a:ext cx="15983083" cy="753825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8FC565E8-9428-D86F-7484-30C464598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27580" y="6653628"/>
            <a:ext cx="4001521" cy="355635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55185" y="7252855"/>
            <a:ext cx="5510114" cy="3009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3148384" y="2046283"/>
            <a:ext cx="12185073" cy="460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5800" marR="0" indent="-6858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nhẹ nhàng, tình cảm.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 giọng, gây ấn tượng với những từ ngữ gợi tả, gợi cảm. 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76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="" xmlns:a16="http://schemas.microsoft.com/office/drawing/2014/main" id="{84D16FE9-AF8D-51C5-EA48-B045E705D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03462" y="4998614"/>
            <a:ext cx="4648200" cy="312085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="" xmlns:a16="http://schemas.microsoft.com/office/drawing/2014/main" id="{F9A5C95F-70FF-348C-73BF-CA9E15B75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4722" y="3104632"/>
            <a:ext cx="4648200" cy="312085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F03677E6-A107-FEB0-559D-9FDF533F2B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0252" y="1877762"/>
            <a:ext cx="4648200" cy="312085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8FC565E8-9428-D86F-7484-30C464598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48817" y="7931994"/>
            <a:ext cx="2579647" cy="229266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35742">
            <a:off x="14698739" y="248311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55185" y="7252855"/>
            <a:ext cx="5510114" cy="3009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442D674-1A60-E272-652B-9BD035AE9968}"/>
              </a:ext>
            </a:extLst>
          </p:cNvPr>
          <p:cNvSpPr txBox="1"/>
          <p:nvPr/>
        </p:nvSpPr>
        <p:spPr>
          <a:xfrm>
            <a:off x="1371600" y="570864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NGHĨA TỪ KHÓ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1600200" y="2886242"/>
            <a:ext cx="366830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558D897-CCA3-7657-D399-47966720E5AF}"/>
              </a:ext>
            </a:extLst>
          </p:cNvPr>
          <p:cNvSpPr txBox="1"/>
          <p:nvPr/>
        </p:nvSpPr>
        <p:spPr>
          <a:xfrm>
            <a:off x="6848236" y="4045082"/>
            <a:ext cx="366830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Hỗn</a:t>
            </a:r>
            <a:r>
              <a:rPr lang="en-U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loạn</a:t>
            </a:r>
            <a:endParaRPr lang="en-US" sz="5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67F353-2DCB-44C5-9985-4020CAE0194D}"/>
              </a:ext>
            </a:extLst>
          </p:cNvPr>
          <p:cNvSpPr txBox="1"/>
          <p:nvPr/>
        </p:nvSpPr>
        <p:spPr>
          <a:xfrm>
            <a:off x="11428787" y="6007094"/>
            <a:ext cx="366830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Bàng</a:t>
            </a:r>
            <a:r>
              <a:rPr lang="en-U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hoàng</a:t>
            </a:r>
            <a:r>
              <a:rPr lang="en-US" sz="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5AA26B8-465C-BB85-D546-EEDF519EAC31}"/>
              </a:ext>
            </a:extLst>
          </p:cNvPr>
          <p:cNvSpPr txBox="1"/>
          <p:nvPr/>
        </p:nvSpPr>
        <p:spPr>
          <a:xfrm>
            <a:off x="734773" y="5204756"/>
            <a:ext cx="46482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tai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9400887-9E06-880B-EF36-C99D07C1BF2B}"/>
              </a:ext>
            </a:extLst>
          </p:cNvPr>
          <p:cNvSpPr txBox="1"/>
          <p:nvPr/>
        </p:nvSpPr>
        <p:spPr>
          <a:xfrm>
            <a:off x="5520794" y="6624602"/>
            <a:ext cx="490630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lộn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EC8109B-CE02-1BD5-AADB-99A6A6D4BF05}"/>
              </a:ext>
            </a:extLst>
          </p:cNvPr>
          <p:cNvSpPr txBox="1"/>
          <p:nvPr/>
        </p:nvSpPr>
        <p:spPr>
          <a:xfrm>
            <a:off x="10823904" y="7897478"/>
            <a:ext cx="46482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Choáng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váng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sững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sờ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9489D8C-4CF6-9D14-F276-CF7FA3E06B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7295" y="2496100"/>
            <a:ext cx="766997" cy="7669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0935AFF-A0F4-544A-8937-E32C2CA7AC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1873" y="3538605"/>
            <a:ext cx="766997" cy="7669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6D53CB7-793A-9A4F-6E63-FAF69B3E1A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94886" y="5469082"/>
            <a:ext cx="766997" cy="76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/>
      <p:bldP spid="2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C0C08C0-924C-11E6-26F3-2B93CDFE3EBC}"/>
              </a:ext>
            </a:extLst>
          </p:cNvPr>
          <p:cNvSpPr txBox="1"/>
          <p:nvPr/>
        </p:nvSpPr>
        <p:spPr>
          <a:xfrm>
            <a:off x="1447800" y="2446374"/>
            <a:ext cx="12277922" cy="505216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Chú ý đọc đúng thanh điệu của tiếng.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Ngắt nghỉ chính xác, giọng đọc nhẹ nhàng tình cảm.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696707">
            <a:off x="16353791" y="4610100"/>
            <a:ext cx="1717964" cy="1717964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35742">
            <a:off x="14077791" y="2701504"/>
            <a:ext cx="1562419" cy="1206969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5185" y="7252855"/>
            <a:ext cx="5510114" cy="30099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49419" y="-1959606"/>
            <a:ext cx="6084732" cy="4114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442D674-1A60-E272-652B-9BD035AE9968}"/>
              </a:ext>
            </a:extLst>
          </p:cNvPr>
          <p:cNvSpPr txBox="1"/>
          <p:nvPr/>
        </p:nvSpPr>
        <p:spPr>
          <a:xfrm>
            <a:off x="1066800" y="723900"/>
            <a:ext cx="830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đọc bài 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="" xmlns:a16="http://schemas.microsoft.com/office/drawing/2014/main" id="{079F14C2-5F50-396C-FAC0-D361DC65A1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582148" y="6147955"/>
            <a:ext cx="4287147" cy="408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3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"/>
            <a:ext cx="17678400" cy="99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499</Words>
  <Application>Microsoft Office PowerPoint</Application>
  <PresentationFormat>Custom</PresentationFormat>
  <Paragraphs>49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Colorful Creative Fun Quiz Presentation</dc:title>
  <dc:creator>Admin</dc:creator>
  <cp:lastModifiedBy>Admin</cp:lastModifiedBy>
  <cp:revision>9</cp:revision>
  <dcterms:created xsi:type="dcterms:W3CDTF">2006-08-16T00:00:00Z</dcterms:created>
  <dcterms:modified xsi:type="dcterms:W3CDTF">2022-09-10T10:17:27Z</dcterms:modified>
  <dc:identifier>DAFHfONnmPM</dc:identifier>
</cp:coreProperties>
</file>