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1" r:id="rId3"/>
    <p:sldId id="280" r:id="rId4"/>
    <p:sldId id="289" r:id="rId5"/>
    <p:sldId id="292" r:id="rId6"/>
    <p:sldId id="288" r:id="rId7"/>
    <p:sldId id="287" r:id="rId8"/>
    <p:sldId id="286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E09BD-A821-466B-AEEF-AC6184338B9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1A258-7044-46E3-B033-A87F66746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938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065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17D0-1517-4DE4-9ABA-8C6EA875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CCA90-834E-4880-8E96-D6A02A5DA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56D98-2976-4360-8836-2D2EF5D4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B60CC-39ED-4E4D-B37D-5DB27CD8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B3A3-05C7-4BAE-8552-6E1AD69A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AA3C-CBDF-42F6-B522-36D95C88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69E56-B16A-4DB7-AFBF-04D09931E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16303-68A0-4D25-888D-A5FF92D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CFD4F-BC71-4CD6-B5AB-3C0F205EE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5010-9373-41DF-B117-9A7FDA675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8E018-F533-4992-9DBE-A5C5CA0F0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23CDB-0DF3-4D3B-A11A-6F6F9C207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9E4DC-45E8-43F1-BE84-9E4B7D8E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19105-5136-48CB-8098-FE9DBAA9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EF6D6-DFFB-4346-B668-C8266128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9577-A19C-48B5-A4C7-2BB878E9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DCB47-D3A6-4BE9-8534-1C0AA1D21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646B-5C63-449F-A681-517C1949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D9A52-28DF-4558-8DF9-8450B4A7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47A3B-B4FE-41FC-94CE-7F85DF6F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1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214E-C994-482E-A965-E21ABC10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75396-5694-44AF-A6F7-C9DD44DF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D8363-C578-436F-A446-2EE7C64E2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D0A7-99BB-45FF-B680-AF26E1A6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76249-98C5-4568-AAFE-274EF6FE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0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DAFB-9641-4B96-BC15-DB034B33C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79792-55D8-42E3-A168-4716FC7E2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CDA74-ED01-4D0D-88CD-155133708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272F5-1B75-4587-82D4-8F9EAFAF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E22F-4FA1-4800-94B7-56FC03BF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E3AE9-4C7E-42A6-8A5A-43AE109C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5A0F-8F97-4FB3-9449-DADB79BD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B6494-3F63-4134-B154-BA7FF0703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35BA1-4647-4258-B0D7-185BADF1C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D8E94-90EC-4335-A135-4CB47DE63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5838C-BADD-4746-8E13-68238B6F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A517A6-DC24-487D-A26E-C79B62A4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BB532-9927-4EAD-B9FE-E7B0C3C4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3877E-20B7-4069-8677-7387CAEB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68CB-B9E7-4B04-A0B7-52AD526B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9328B-A7EF-48A9-AF3A-8BBDC92B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EDE48-2451-4869-9FC9-0776D254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DDDC5-413C-4C89-A5C9-62087313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8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3F2F32-F585-4E19-8247-446653FB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F797D-318F-47B6-B29A-E6C5AE1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97D7-5112-4FB4-A70D-342AE87A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3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A8B0-A8B3-4ECA-AAC9-36B08DD3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22F16-AB47-4CB1-9B0C-4826D0E0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BB91F-2500-46BF-A6CB-D77E9003A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663E6-CCBA-476C-B2C0-196DE8AC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55C81-31A1-4DBE-8149-9306E3F4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6B2D3-C12D-411A-B6E7-EEDD46EA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04C5-D287-4DA1-BACC-D8987259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C76F0-2285-4C68-89C8-70DEF8FC7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CE3FE-43AA-4DA5-9B1E-64322786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70DF6-2C7F-43E6-8ADA-3FB49D54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72FA1-1B19-4EDA-89E8-0DED4715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3BD4B-C536-4393-B019-B22C6178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8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DE709-AB77-4CEE-9AA3-90BDE8C9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2FA41-477A-46E3-9401-1F6ED7DA4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53347-28C7-4776-BD74-0FA0B5BB9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0E602-7300-4C43-BCF5-C4775514CC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01CA9-565E-4550-B4CA-7946C9B2B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20E1F-417D-41F9-844F-66CE35EFA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E8AC-256B-4BDB-8735-9E8BE460C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oc10.vn/doc-sach/cong-nghe-3/1/130/1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3789-4588-4814-BD34-F27942FE51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1AF5B-EDDC-44D1-AF8C-B81BD4B2B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9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BBD-D66E-428F-B507-FBEEC7991EAD}"/>
              </a:ext>
            </a:extLst>
          </p:cNvPr>
          <p:cNvSpPr txBox="1">
            <a:spLocks/>
          </p:cNvSpPr>
          <p:nvPr/>
        </p:nvSpPr>
        <p:spPr>
          <a:xfrm>
            <a:off x="1640156" y="245419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Thứ ba ngày 21 tháng 10 năm 2025</a:t>
            </a:r>
            <a:br>
              <a:rPr lang="en-US"/>
            </a:br>
            <a:r>
              <a:rPr lang="en-US" b="1" u="sng"/>
              <a:t>Công nghệ</a:t>
            </a:r>
            <a:endParaRPr lang="en-US" b="1" u="sng" dirty="0"/>
          </a:p>
        </p:txBody>
      </p:sp>
      <p:pic>
        <p:nvPicPr>
          <p:cNvPr id="10" name="Video khởi động bài hát- -Người tôi yêu tôi thương- - YouTube">
            <a:hlinkClick r:id="" action="ppaction://media"/>
            <a:extLst>
              <a:ext uri="{FF2B5EF4-FFF2-40B4-BE49-F238E27FC236}">
                <a16:creationId xmlns:a16="http://schemas.microsoft.com/office/drawing/2014/main" id="{23D329DD-279C-4E75-A7AD-9034B4082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02" y="1317396"/>
            <a:ext cx="12050598" cy="57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36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0678-E4AE-40FF-AE8E-52DB8014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55" y="3962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21 </a:t>
            </a:r>
            <a:r>
              <a:rPr lang="en-US" dirty="0" err="1"/>
              <a:t>tháng</a:t>
            </a:r>
            <a:r>
              <a:rPr lang="en-US" dirty="0"/>
              <a:t> 10 </a:t>
            </a:r>
            <a:r>
              <a:rPr lang="en-US" dirty="0" err="1"/>
              <a:t>năm</a:t>
            </a:r>
            <a:r>
              <a:rPr lang="en-US" dirty="0"/>
              <a:t> 2025</a:t>
            </a:r>
            <a:br>
              <a:rPr lang="en-US" dirty="0"/>
            </a:br>
            <a:r>
              <a:rPr lang="en-US" b="1" u="sng" dirty="0" err="1"/>
              <a:t>Công</a:t>
            </a:r>
            <a:r>
              <a:rPr lang="en-US" b="1" u="sng" dirty="0"/>
              <a:t> </a:t>
            </a:r>
            <a:r>
              <a:rPr lang="en-US" b="1" u="sng" dirty="0" err="1"/>
              <a:t>nghệ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445A-85B1-45C1-9DEF-1522C7642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414" y="1251020"/>
            <a:ext cx="5726550" cy="448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 err="1">
                <a:solidFill>
                  <a:srgbClr val="FF0000"/>
                </a:solidFill>
              </a:rPr>
              <a:t>Bài</a:t>
            </a:r>
            <a:r>
              <a:rPr lang="en-US" sz="3000" b="1" dirty="0">
                <a:solidFill>
                  <a:srgbClr val="FF0000"/>
                </a:solidFill>
              </a:rPr>
              <a:t> 3. </a:t>
            </a:r>
            <a:r>
              <a:rPr lang="en-US" sz="3000" b="1" dirty="0" err="1">
                <a:solidFill>
                  <a:srgbClr val="FF0000"/>
                </a:solidFill>
              </a:rPr>
              <a:t>Sử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quạt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điện</a:t>
            </a:r>
            <a:r>
              <a:rPr lang="en-US" sz="3000" b="1" dirty="0">
                <a:solidFill>
                  <a:srgbClr val="FF0000"/>
                </a:solidFill>
              </a:rPr>
              <a:t> (</a:t>
            </a:r>
            <a:r>
              <a:rPr lang="en-US" sz="3000" b="1" dirty="0" err="1">
                <a:solidFill>
                  <a:srgbClr val="FF0000"/>
                </a:solidFill>
              </a:rPr>
              <a:t>tiết</a:t>
            </a:r>
            <a:r>
              <a:rPr lang="en-US" sz="3000" b="1" dirty="0">
                <a:solidFill>
                  <a:srgbClr val="FF0000"/>
                </a:solidFill>
              </a:rPr>
              <a:t> 2 </a:t>
            </a:r>
            <a:r>
              <a:rPr lang="en-US" sz="1300" b="1" dirty="0">
                <a:solidFill>
                  <a:srgbClr val="FF0000"/>
                </a:solidFill>
              </a:rPr>
              <a:t>– SGK/17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752559-FE00-4983-BD91-A3D630E30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92">
            <a:extLst>
              <a:ext uri="{FF2B5EF4-FFF2-40B4-BE49-F238E27FC236}">
                <a16:creationId xmlns:a16="http://schemas.microsoft.com/office/drawing/2014/main" id="{599D5D06-4635-48ED-B465-08C3B67CE9E0}"/>
              </a:ext>
            </a:extLst>
          </p:cNvPr>
          <p:cNvSpPr txBox="1"/>
          <p:nvPr/>
        </p:nvSpPr>
        <p:spPr>
          <a:xfrm>
            <a:off x="1952581" y="2344055"/>
            <a:ext cx="8567637" cy="139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734"/>
              </a:lnSpc>
              <a:spcBef>
                <a:spcPct val="0"/>
              </a:spcBef>
            </a:pPr>
            <a:r>
              <a:rPr lang="en-US" sz="2400" b="1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I. YÊU CẦU CẦN ĐẠT</a:t>
            </a:r>
          </a:p>
          <a:p>
            <a:pPr lvl="1" indent="263525">
              <a:lnSpc>
                <a:spcPts val="3734"/>
              </a:lnSpc>
              <a:spcBef>
                <a:spcPct val="0"/>
              </a:spcBef>
              <a:buFontTx/>
              <a:buChar char="-"/>
            </a:pP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Mô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tả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được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các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bộ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phận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chính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của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quạt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điện</a:t>
            </a:r>
            <a:endParaRPr lang="en-US" sz="2667" spc="111" dirty="0">
              <a:solidFill>
                <a:srgbClr val="000000"/>
              </a:solidFill>
              <a:latin typeface="Times New Roman" panose="02020603050405020304" pitchFamily="18" charset="0"/>
              <a:ea typeface="DM Sans Bold"/>
              <a:cs typeface="Times New Roman" panose="02020603050405020304" pitchFamily="18" charset="0"/>
              <a:sym typeface="DM Sans Bold"/>
            </a:endParaRPr>
          </a:p>
          <a:p>
            <a:pPr lvl="1" indent="263525">
              <a:lnSpc>
                <a:spcPts val="3734"/>
              </a:lnSpc>
              <a:spcBef>
                <a:spcPct val="0"/>
              </a:spcBef>
              <a:buFontTx/>
              <a:buChar char="-"/>
            </a:pP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Biết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cách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sử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dụng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quạt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điện</a:t>
            </a:r>
            <a:endParaRPr lang="en-US" sz="2667" spc="111" dirty="0">
              <a:solidFill>
                <a:srgbClr val="000000"/>
              </a:solidFill>
              <a:latin typeface="Times New Roman" panose="02020603050405020304" pitchFamily="18" charset="0"/>
              <a:ea typeface="DM Sans Bold"/>
              <a:cs typeface="Times New Roman" panose="02020603050405020304" pitchFamily="18" charset="0"/>
              <a:sym typeface="DM Sans Bold"/>
            </a:endParaRPr>
          </a:p>
        </p:txBody>
      </p:sp>
      <p:sp>
        <p:nvSpPr>
          <p:cNvPr id="40" name="TextBox 92">
            <a:extLst>
              <a:ext uri="{FF2B5EF4-FFF2-40B4-BE49-F238E27FC236}">
                <a16:creationId xmlns:a16="http://schemas.microsoft.com/office/drawing/2014/main" id="{B0BEFB3E-7860-4877-9520-3A8B5479F0B6}"/>
              </a:ext>
            </a:extLst>
          </p:cNvPr>
          <p:cNvSpPr txBox="1"/>
          <p:nvPr/>
        </p:nvSpPr>
        <p:spPr>
          <a:xfrm>
            <a:off x="1952581" y="4219037"/>
            <a:ext cx="8567637" cy="139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734"/>
              </a:lnSpc>
              <a:spcBef>
                <a:spcPct val="0"/>
              </a:spcBef>
            </a:pPr>
            <a:r>
              <a:rPr lang="en-US" sz="2400" b="1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II. CÁC NỘI DUNG CHÍNH</a:t>
            </a:r>
          </a:p>
          <a:p>
            <a:pPr marL="442912" lvl="1">
              <a:lnSpc>
                <a:spcPts val="3734"/>
              </a:lnSpc>
              <a:spcBef>
                <a:spcPct val="0"/>
              </a:spcBef>
            </a:pP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3.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Các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bộ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phận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chính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của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quạt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điện</a:t>
            </a:r>
            <a:endParaRPr lang="en-US" sz="2667" spc="111" dirty="0">
              <a:solidFill>
                <a:srgbClr val="000000"/>
              </a:solidFill>
              <a:latin typeface="Times New Roman" panose="02020603050405020304" pitchFamily="18" charset="0"/>
              <a:ea typeface="DM Sans Bold"/>
              <a:cs typeface="Times New Roman" panose="02020603050405020304" pitchFamily="18" charset="0"/>
              <a:sym typeface="DM Sans Bold"/>
            </a:endParaRPr>
          </a:p>
          <a:p>
            <a:pPr marL="442912" lvl="1">
              <a:lnSpc>
                <a:spcPts val="3734"/>
              </a:lnSpc>
              <a:spcBef>
                <a:spcPct val="0"/>
              </a:spcBef>
            </a:pP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4.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Biết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cách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sử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dụng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quạt</a:t>
            </a:r>
            <a:r>
              <a:rPr lang="en-US" sz="2667" spc="111" dirty="0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2667" spc="111" dirty="0" err="1">
                <a:solidFill>
                  <a:srgbClr val="000000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điện</a:t>
            </a:r>
            <a:endParaRPr lang="en-US" sz="2667" spc="111" dirty="0">
              <a:solidFill>
                <a:srgbClr val="000000"/>
              </a:solidFill>
              <a:latin typeface="Times New Roman" panose="02020603050405020304" pitchFamily="18" charset="0"/>
              <a:ea typeface="DM Sans Bold"/>
              <a:cs typeface="Times New Roman" panose="02020603050405020304" pitchFamily="18" charset="0"/>
              <a:sym typeface="DM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68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6233" y="133873"/>
            <a:ext cx="76428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94FD-315D-4DD4-BFDA-6AB5C741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2" r="6244" b="18006"/>
          <a:stretch/>
        </p:blipFill>
        <p:spPr>
          <a:xfrm>
            <a:off x="3676074" y="988141"/>
            <a:ext cx="3334326" cy="5246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4" t="24703" r="8792" b="15689"/>
          <a:stretch/>
        </p:blipFill>
        <p:spPr>
          <a:xfrm>
            <a:off x="3676074" y="988141"/>
            <a:ext cx="3334325" cy="524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6233" y="133873"/>
            <a:ext cx="76428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9A1E2-27A9-4F3B-9E7B-AACBFDDB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55" y="800626"/>
            <a:ext cx="7812038" cy="605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02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82007" y="0"/>
            <a:ext cx="4826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0854" y="731157"/>
            <a:ext cx="9980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treo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tường</a:t>
            </a:r>
            <a:endParaRPr lang="en-US" sz="2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957"/>
          <a:stretch/>
        </p:blipFill>
        <p:spPr>
          <a:xfrm>
            <a:off x="4182007" y="1942884"/>
            <a:ext cx="4159649" cy="3229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2091" y="2208618"/>
            <a:ext cx="21611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  <a:cs typeface="Arial" panose="020B0604020202020204" pitchFamily="34" charset="0"/>
              </a:rPr>
              <a:t>1. Lồng quạt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0854" y="3235920"/>
            <a:ext cx="216114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9247" y="4598857"/>
            <a:ext cx="3691172" cy="6718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cơ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2281" y="2003220"/>
            <a:ext cx="216114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2281" y="2839164"/>
            <a:ext cx="3489566" cy="6718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khiển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2281" y="4070607"/>
            <a:ext cx="3475609" cy="6718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Đế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tường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2281" y="5250672"/>
            <a:ext cx="2681776" cy="67185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  <a:cs typeface="Arial" panose="020B0604020202020204" pitchFamily="34" charset="0"/>
              </a:rPr>
              <a:t>7. Dây nguồn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457ABE-9BC4-4F41-B7B8-253C08BC1A87}"/>
              </a:ext>
            </a:extLst>
          </p:cNvPr>
          <p:cNvSpPr/>
          <p:nvPr/>
        </p:nvSpPr>
        <p:spPr>
          <a:xfrm>
            <a:off x="3574473" y="6304312"/>
            <a:ext cx="819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https://www.hoc10.vn/doc-sach/cong-nghe-3/1/130/16/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9007" y="0"/>
            <a:ext cx="5396993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094" y="899640"/>
            <a:ext cx="1154017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tốc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Wo_vietnamese_cartoon_202510200856_qy4hb">
            <a:hlinkClick r:id="" action="ppaction://media"/>
            <a:extLst>
              <a:ext uri="{FF2B5EF4-FFF2-40B4-BE49-F238E27FC236}">
                <a16:creationId xmlns:a16="http://schemas.microsoft.com/office/drawing/2014/main" id="{B5EF8BC9-0D43-4C0A-9069-F7182ECC5E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0181" y="2709548"/>
            <a:ext cx="5541819" cy="407713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0C4B0-C41A-40AF-9862-529602135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52" t="25334" r="5182"/>
          <a:stretch/>
        </p:blipFill>
        <p:spPr>
          <a:xfrm>
            <a:off x="197964" y="2709548"/>
            <a:ext cx="6127422" cy="407713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335FA-DD9F-4D7D-BC3F-85EF76E8D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725" t="52550" r="6999" b="2737"/>
          <a:stretch/>
        </p:blipFill>
        <p:spPr>
          <a:xfrm>
            <a:off x="3553906" y="2217821"/>
            <a:ext cx="3704733" cy="476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39797" y="1250101"/>
            <a:ext cx="1026611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093" y="2285496"/>
            <a:ext cx="10256874" cy="10277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CEC628-4E5A-443E-BD6F-5F875E570D04}"/>
              </a:ext>
            </a:extLst>
          </p:cNvPr>
          <p:cNvGrpSpPr/>
          <p:nvPr/>
        </p:nvGrpSpPr>
        <p:grpSpPr>
          <a:xfrm>
            <a:off x="1560093" y="4325439"/>
            <a:ext cx="10135684" cy="1027743"/>
            <a:chOff x="1681284" y="4325439"/>
            <a:chExt cx="10014493" cy="10277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697448-ACB4-482C-BE7B-6C13455D0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4603"/>
            <a:stretch/>
          </p:blipFill>
          <p:spPr>
            <a:xfrm>
              <a:off x="3962400" y="4325439"/>
              <a:ext cx="7733377" cy="10277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195A29-FEAC-4F39-AA12-658B5E676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760"/>
            <a:stretch/>
          </p:blipFill>
          <p:spPr>
            <a:xfrm>
              <a:off x="1681284" y="4325439"/>
              <a:ext cx="2281116" cy="1027743"/>
            </a:xfrm>
            <a:prstGeom prst="rect">
              <a:avLst/>
            </a:prstGeom>
          </p:spPr>
        </p:pic>
      </p:grp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46D93A1-9B3B-4B53-BAC8-7FEFE534F445}"/>
              </a:ext>
            </a:extLst>
          </p:cNvPr>
          <p:cNvSpPr/>
          <p:nvPr/>
        </p:nvSpPr>
        <p:spPr>
          <a:xfrm>
            <a:off x="835588" y="2705493"/>
            <a:ext cx="603315" cy="20770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BD188-9603-4728-9745-A406437FBC5B}"/>
              </a:ext>
            </a:extLst>
          </p:cNvPr>
          <p:cNvSpPr/>
          <p:nvPr/>
        </p:nvSpPr>
        <p:spPr>
          <a:xfrm>
            <a:off x="2972175" y="263421"/>
            <a:ext cx="72923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</a:t>
            </a:r>
            <a:r>
              <a:rPr lang="vi-VN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I: AI NHANH - AI ĐÚNG</a:t>
            </a:r>
          </a:p>
        </p:txBody>
      </p:sp>
      <p:pic>
        <p:nvPicPr>
          <p:cNvPr id="7" name="Nhạc Hát Mẫu Lớp Chúng Ta Đoàn Kết Bộ Sách Cánh Diều - Music Teacher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99382004-D8F2-4554-ACF6-54516D153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414" y="5935746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F1957B-9D82-4CB6-A4B2-F56164413CD3}"/>
              </a:ext>
            </a:extLst>
          </p:cNvPr>
          <p:cNvSpPr txBox="1"/>
          <p:nvPr/>
        </p:nvSpPr>
        <p:spPr>
          <a:xfrm>
            <a:off x="1560093" y="3544762"/>
            <a:ext cx="54133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4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BBD188-9603-4728-9745-A406437FBC5B}"/>
              </a:ext>
            </a:extLst>
          </p:cNvPr>
          <p:cNvSpPr/>
          <p:nvPr/>
        </p:nvSpPr>
        <p:spPr>
          <a:xfrm>
            <a:off x="3940494" y="372441"/>
            <a:ext cx="63738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SỬ DỤNG QUẠT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FA318C7A-0337-4429-B140-B255F07A1DD1}"/>
              </a:ext>
            </a:extLst>
          </p:cNvPr>
          <p:cNvSpPr/>
          <p:nvPr/>
        </p:nvSpPr>
        <p:spPr>
          <a:xfrm>
            <a:off x="1387822" y="1418047"/>
            <a:ext cx="4203511" cy="835222"/>
          </a:xfrm>
          <a:prstGeom prst="flowChartTerminator">
            <a:avLst/>
          </a:prstGeom>
          <a:solidFill>
            <a:srgbClr val="C4CDE8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68BEC0B-8665-42C1-873A-ED99ED94B30C}"/>
              </a:ext>
            </a:extLst>
          </p:cNvPr>
          <p:cNvSpPr/>
          <p:nvPr/>
        </p:nvSpPr>
        <p:spPr>
          <a:xfrm>
            <a:off x="5765293" y="3505694"/>
            <a:ext cx="5665509" cy="835222"/>
          </a:xfrm>
          <a:prstGeom prst="flowChartTerminator">
            <a:avLst/>
          </a:prstGeom>
          <a:solidFill>
            <a:srgbClr val="FDEC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B8DD4FA3-AE98-4613-A916-7E9FED9B58BB}"/>
              </a:ext>
            </a:extLst>
          </p:cNvPr>
          <p:cNvSpPr/>
          <p:nvPr/>
        </p:nvSpPr>
        <p:spPr>
          <a:xfrm>
            <a:off x="7988489" y="4693309"/>
            <a:ext cx="4203511" cy="835222"/>
          </a:xfrm>
          <a:prstGeom prst="flowChartTerminator">
            <a:avLst/>
          </a:prstGeom>
          <a:solidFill>
            <a:srgbClr val="B1DCF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4568E7-65A9-41A8-A8AD-D170DDDD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9" y="3058215"/>
            <a:ext cx="4896906" cy="3799785"/>
          </a:xfrm>
          <a:prstGeom prst="rect">
            <a:avLst/>
          </a:prstGeom>
        </p:spPr>
      </p:pic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CE9D7782-D6A8-4713-B82E-3B15CD64060E}"/>
              </a:ext>
            </a:extLst>
          </p:cNvPr>
          <p:cNvSpPr/>
          <p:nvPr/>
        </p:nvSpPr>
        <p:spPr>
          <a:xfrm>
            <a:off x="4060567" y="2494276"/>
            <a:ext cx="4203512" cy="835222"/>
          </a:xfrm>
          <a:prstGeom prst="flowChartTerminator">
            <a:avLst/>
          </a:prstGeom>
          <a:solidFill>
            <a:srgbClr val="D0E39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Widescreen</PresentationFormat>
  <Paragraphs>31</Paragraphs>
  <Slides>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DM Sans Bold</vt:lpstr>
      <vt:lpstr>Tahoma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Thứ ba ngày 21 tháng 10 năm 2025 Công nghệ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2025-10-26T15:56:45Z</dcterms:created>
  <dcterms:modified xsi:type="dcterms:W3CDTF">2025-10-26T15:57:26Z</dcterms:modified>
</cp:coreProperties>
</file>