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449" r:id="rId2"/>
    <p:sldId id="429" r:id="rId3"/>
    <p:sldId id="428" r:id="rId4"/>
    <p:sldId id="431" r:id="rId5"/>
    <p:sldId id="433" r:id="rId6"/>
    <p:sldId id="304" r:id="rId7"/>
    <p:sldId id="436" r:id="rId8"/>
    <p:sldId id="437" r:id="rId9"/>
    <p:sldId id="438" r:id="rId10"/>
    <p:sldId id="403" r:id="rId11"/>
    <p:sldId id="439" r:id="rId12"/>
    <p:sldId id="440" r:id="rId13"/>
    <p:sldId id="441" r:id="rId14"/>
    <p:sldId id="448" r:id="rId15"/>
    <p:sldId id="447" r:id="rId16"/>
    <p:sldId id="420" r:id="rId17"/>
    <p:sldId id="445" r:id="rId18"/>
    <p:sldId id="446" r:id="rId19"/>
    <p:sldId id="4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81B7D9"/>
    <a:srgbClr val="F583D4"/>
    <a:srgbClr val="61EBF9"/>
    <a:srgbClr val="E51FBB"/>
    <a:srgbClr val="F187DA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13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24B90-7FE2-438E-8627-9F649C7C7BB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95E07-2CAC-430A-8627-C82008EBD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8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4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0195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1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41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3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0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5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0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697" r:id="rId6"/>
    <p:sldLayoutId id="2147483698" r:id="rId7"/>
    <p:sldLayoutId id="2147483699" r:id="rId8"/>
    <p:sldLayoutId id="2147483706" r:id="rId9"/>
    <p:sldLayoutId id="2147483707" r:id="rId10"/>
    <p:sldLayoutId id="2147483708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90998" y="1838954"/>
            <a:ext cx="868218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  <a:endParaRPr lang="en-US" sz="5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002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202743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70441" y="3373368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Đọc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vi-VN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hiểu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67" y="495286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24429" y="3331417"/>
            <a:ext cx="4497883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b)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29" y="4484554"/>
            <a:ext cx="4497884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c)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dạy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chúng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tập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viết</a:t>
            </a:r>
            <a:endParaRPr lang="en-US" sz="2800" dirty="0"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201" y="2101453"/>
            <a:ext cx="4497883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cs typeface="Times New Roman" pitchFamily="18" charset="0"/>
              </a:rPr>
              <a:t>a)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tươi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cười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đón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sinh</a:t>
            </a:r>
            <a:r>
              <a:rPr lang="en-US" sz="2800" dirty="0"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3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cs typeface="Times New Roman" pitchFamily="18" charset="0"/>
              </a:rPr>
              <a:t>Khổ</a:t>
            </a:r>
            <a:r>
              <a:rPr lang="en-US" sz="2800" dirty="0">
                <a:cs typeface="Times New Roman" pitchFamily="18" charset="0"/>
              </a:rPr>
              <a:t> 2</a:t>
            </a:r>
          </a:p>
        </p:txBody>
      </p:sp>
      <p:cxnSp>
        <p:nvCxnSpPr>
          <p:cNvPr id="10" name="Straight Connector 9"/>
          <p:cNvCxnSpPr>
            <a:cxnSpLocks/>
            <a:stCxn id="9" idx="1"/>
            <a:endCxn id="5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4" idx="3"/>
            <a:endCxn id="8" idx="1"/>
          </p:cNvCxnSpPr>
          <p:nvPr/>
        </p:nvCxnSpPr>
        <p:spPr>
          <a:xfrm>
            <a:off x="9222312" y="3708953"/>
            <a:ext cx="815655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stCxn id="6" idx="3"/>
            <a:endCxn id="7" idx="1"/>
          </p:cNvCxnSpPr>
          <p:nvPr/>
        </p:nvCxnSpPr>
        <p:spPr>
          <a:xfrm>
            <a:off x="9193084" y="2554497"/>
            <a:ext cx="830966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11027" y="773619"/>
            <a:ext cx="5834283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ý: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81719" y="1229501"/>
            <a:ext cx="4413481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24429" y="474769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548919" y="603662"/>
            <a:ext cx="1194442" cy="7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45556" y="3938883"/>
            <a:ext cx="7646444" cy="17141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vi-VN" sz="3200" dirty="0">
                <a:cs typeface="Times New Roman" pitchFamily="18" charset="0"/>
              </a:rPr>
              <a:t>Gió đưa thoảng hương nhài</a:t>
            </a:r>
            <a:br>
              <a:rPr lang="vi-VN" sz="3200" dirty="0">
                <a:cs typeface="Times New Roman" pitchFamily="18" charset="0"/>
              </a:rPr>
            </a:br>
            <a:r>
              <a:rPr lang="vi-VN" sz="3200" dirty="0">
                <a:cs typeface="Times New Roman" pitchFamily="18" charset="0"/>
              </a:rPr>
              <a:t>Nắng ghé vào cửa lớp. </a:t>
            </a:r>
            <a:endParaRPr lang="en-US" sz="3200" dirty="0">
              <a:cs typeface="Times New Roman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(Khổ thơ 2)</a:t>
            </a:r>
            <a:endParaRPr lang="vi-VN" sz="26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557445" y="810194"/>
            <a:ext cx="6311110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2.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0628" y="2715968"/>
            <a:ext cx="6941959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. (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1)</a:t>
            </a:r>
          </a:p>
        </p:txBody>
      </p:sp>
      <p:sp>
        <p:nvSpPr>
          <p:cNvPr id="7" name="Oval 6"/>
          <p:cNvSpPr/>
          <p:nvPr/>
        </p:nvSpPr>
        <p:spPr>
          <a:xfrm>
            <a:off x="4842636" y="2806919"/>
            <a:ext cx="464543" cy="5245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cs typeface="Times New Roman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727642" y="741468"/>
            <a:ext cx="1" cy="5926032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474661" y="573934"/>
            <a:ext cx="1652115" cy="146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926" y="5515848"/>
            <a:ext cx="1423755" cy="12691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A1B74BA-3DC8-4B84-B776-6A0094647C21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31D398-88E1-4B2B-8933-96C1015A4152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211970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  <p:bldP spid="7" grpId="0" animBg="1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467838" y="1229501"/>
            <a:ext cx="6626915" cy="201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giảng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?</a:t>
            </a:r>
            <a:endParaRPr lang="vi-VN" sz="36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155909" y="2926138"/>
            <a:ext cx="6492763" cy="227754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ấm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em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lời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rất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gần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gũi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thân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thiện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giảng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cho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tận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giọng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trầm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và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tạo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thoải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mái</a:t>
            </a:r>
            <a:r>
              <a:rPr lang="en-US" sz="2800" dirty="0">
                <a:cs typeface="Times New Roman" pitchFamily="18" charset="0"/>
              </a:rPr>
              <a:t>, tin </a:t>
            </a:r>
            <a:r>
              <a:rPr lang="en-US" sz="2800" dirty="0" err="1">
                <a:cs typeface="Times New Roman" pitchFamily="18" charset="0"/>
              </a:rPr>
              <a:t>cậy</a:t>
            </a:r>
            <a:r>
              <a:rPr lang="en-US" sz="2800" dirty="0"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779186" y="608680"/>
            <a:ext cx="0" cy="6383231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459062" y="401616"/>
            <a:ext cx="1652115" cy="106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28" y="5653020"/>
            <a:ext cx="1427825" cy="10430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BF7CBB-9E2F-4A9D-8D9E-58C1E9DD4822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8F1DB2-873D-40A2-9128-1BB745E2FD7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31796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899871" y="856531"/>
            <a:ext cx="6665307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3.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khổ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3: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b)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ngữ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lên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sinh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đối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như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0557" y="3040661"/>
            <a:ext cx="6665305" cy="184665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2800" dirty="0">
                <a:cs typeface="Times New Roman" pitchFamily="18" charset="0"/>
              </a:rPr>
              <a:t>-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từ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ngữ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mãi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nói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lên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của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các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bạn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học</a:t>
            </a:r>
            <a:r>
              <a:rPr lang="en-US" sz="2800" dirty="0">
                <a:cs typeface="Times New Roman" pitchFamily="18" charset="0"/>
              </a:rPr>
              <a:t> sinh </a:t>
            </a:r>
            <a:r>
              <a:rPr lang="en-US" sz="2800" dirty="0" err="1">
                <a:cs typeface="Times New Roman" pitchFamily="18" charset="0"/>
              </a:rPr>
              <a:t>với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giáo</a:t>
            </a:r>
            <a:r>
              <a:rPr lang="en-US" sz="2800" dirty="0">
                <a:cs typeface="Times New Roman" pitchFamily="18" charset="0"/>
              </a:rPr>
              <a:t>: </a:t>
            </a:r>
            <a:r>
              <a:rPr lang="en-US" sz="2800" dirty="0" err="1">
                <a:cs typeface="Times New Roman" pitchFamily="18" charset="0"/>
              </a:rPr>
              <a:t>nhiều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tình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cảm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quý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mến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yêu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thích</a:t>
            </a:r>
            <a:r>
              <a:rPr lang="en-US" sz="2800" dirty="0">
                <a:cs typeface="Times New Roman" pitchFamily="18" charset="0"/>
              </a:rPr>
              <a:t>, </a:t>
            </a:r>
            <a:r>
              <a:rPr lang="en-US" sz="2800" dirty="0" err="1">
                <a:cs typeface="Times New Roman" pitchFamily="18" charset="0"/>
              </a:rPr>
              <a:t>muốn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nhìn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ngắm</a:t>
            </a:r>
            <a:r>
              <a:rPr lang="en-US" sz="2800" dirty="0">
                <a:cs typeface="Times New Roman" pitchFamily="18" charset="0"/>
              </a:rPr>
              <a:t> </a:t>
            </a:r>
            <a:r>
              <a:rPr lang="en-US" sz="2800" dirty="0" err="1">
                <a:cs typeface="Times New Roman" pitchFamily="18" charset="0"/>
              </a:rPr>
              <a:t>cô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vi-VN" sz="2800" dirty="0">
              <a:cs typeface="Times New Roman" pitchFamily="18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4899871" y="390076"/>
            <a:ext cx="0" cy="6698686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/>
        </p:blipFill>
        <p:spPr>
          <a:xfrm>
            <a:off x="4779186" y="348445"/>
            <a:ext cx="1220241" cy="1083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243" y="5279923"/>
            <a:ext cx="1578077" cy="15780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743AC4-1226-4388-935B-9BD69C08A1E9}"/>
              </a:ext>
            </a:extLst>
          </p:cNvPr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CEA6BA3-9B8D-4274-8BEB-72651D6D8BD0}"/>
              </a:ext>
            </a:extLst>
          </p:cNvPr>
          <p:cNvSpPr txBox="1">
            <a:spLocks/>
          </p:cNvSpPr>
          <p:nvPr/>
        </p:nvSpPr>
        <p:spPr>
          <a:xfrm>
            <a:off x="281719" y="1229501"/>
            <a:ext cx="4497467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Sáng nào em đến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Cũng thấy cô đến rồi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Đáp lời “Chào cô ạ!”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Cô mỉm cười thật tươi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Cô dạy em tập viết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Gió đưa thoảng hương nhài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Nắng ghé vào cửa lớp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Xem chúng em học bài.</a:t>
            </a:r>
            <a:endParaRPr lang="en-US" sz="24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>
                <a:cs typeface="Times New Roman" pitchFamily="18" charset="0"/>
              </a:rPr>
              <a:t>Những lời cô giáo giảng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Ấm trang vở thơm tho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Yêu thương em ngắm mãi</a:t>
            </a:r>
            <a:br>
              <a:rPr lang="vi-VN" sz="2400" dirty="0">
                <a:cs typeface="Times New Roman" pitchFamily="18" charset="0"/>
              </a:rPr>
            </a:br>
            <a:r>
              <a:rPr lang="vi-VN" sz="2400" dirty="0">
                <a:cs typeface="Times New Roman" pitchFamily="18" charset="0"/>
              </a:rPr>
              <a:t>Những điểm mười cô cho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4915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331" y="951892"/>
            <a:ext cx="633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 Bài thơ giúp em hiểu điều gì ?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825" y="2040249"/>
            <a:ext cx="11603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chemeClr val="accent1"/>
                </a:solidFill>
              </a:rPr>
              <a:t>- Cô giáo rất yêu thương học sinh. Cô dạy học sinh nhiều điều hay. Bạn học sinh rất yêu thương và biết ơn cô giáo. </a:t>
            </a:r>
            <a:endParaRPr lang="vi-VN" sz="3200">
              <a:solidFill>
                <a:schemeClr val="accent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D27D37-0066-4BF3-A4DD-BB5A4A5B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21" y="3117467"/>
            <a:ext cx="3613405" cy="349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082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14" y="1429555"/>
            <a:ext cx="6005056" cy="45492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12384" y="3395543"/>
            <a:ext cx="40511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0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TẬP</a:t>
            </a:r>
            <a:endParaRPr lang="en-US" sz="40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3373368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970" y="3592464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155" y="495286"/>
            <a:ext cx="2040051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6" y="1237785"/>
            <a:ext cx="2438405" cy="1625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3518833" y="2587566"/>
            <a:ext cx="817805" cy="55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/>
        </p:blipFill>
        <p:spPr>
          <a:xfrm rot="708432">
            <a:off x="1779431" y="2524831"/>
            <a:ext cx="704012" cy="47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122" y="171623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đáp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086" y="5781015"/>
            <a:ext cx="612092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chào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 thấy,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67" y="2947131"/>
            <a:ext cx="2438405" cy="16256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4697" y="3405744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học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1106379"/>
            <a:ext cx="2438405" cy="16256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3890" y="1601800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dạy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920" y="1208895"/>
            <a:ext cx="2438405" cy="16256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3330" y="1601800"/>
            <a:ext cx="1520523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giảng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28" y="1043250"/>
            <a:ext cx="2438405" cy="1625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77220" y="1579054"/>
            <a:ext cx="1738484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thấy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48" y="2637543"/>
            <a:ext cx="2205834" cy="1625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87144" y="3236956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3" y="3061517"/>
            <a:ext cx="2438405" cy="16256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4542" y="3381879"/>
            <a:ext cx="1577028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mỉm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cười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0" y="3066719"/>
            <a:ext cx="2438405" cy="16256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25368" y="3590025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ngắm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67" y="1441116"/>
            <a:ext cx="2438405" cy="16256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71629" y="1993231"/>
            <a:ext cx="1577028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chào</a:t>
            </a:r>
            <a:endParaRPr lang="vi-VN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61651" y="4967659"/>
            <a:ext cx="1108119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54846" y="4967659"/>
            <a:ext cx="136138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giảng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35539" y="4951684"/>
            <a:ext cx="2984231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mỉm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cười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9211" y="4983996"/>
            <a:ext cx="6377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78065" y="5814284"/>
            <a:ext cx="6434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dộng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sinh: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835" y="431198"/>
            <a:ext cx="1174379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Dựa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00" y="301992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957" y="2547225"/>
            <a:ext cx="1005299" cy="6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77" y="3759932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07" y="1771098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4144019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96" y="404817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20" y="3256706"/>
            <a:ext cx="109164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72" y="3194533"/>
            <a:ext cx="11049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4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9E-6 7.40741E-7 L 0.45269 0.5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4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642E-6 -4.81481E-6 L 0.52154 0.322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1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2.59259E-6 L 0.27893 0.4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0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1794E-6 -2.59259E-6 L 0.18964 0.50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5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497E-6 -1.85185E-6 L 0.24925 0.6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56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8308E-7 1.48148E-6 L 0.22283 0.3599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1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033E-6 3.33333E-6 L 0.45242 0.2069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2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77 0.04074 L 0.21684 0.312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3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9" grpId="0"/>
      <p:bldP spid="9" grpId="1"/>
      <p:bldP spid="12" grpId="0"/>
      <p:bldP spid="12" grpId="1"/>
      <p:bldP spid="14" grpId="0"/>
      <p:bldP spid="14" grpId="1"/>
      <p:bldP spid="16" grpId="0"/>
      <p:bldP spid="16" grpId="1"/>
      <p:bldP spid="18" grpId="0"/>
      <p:bldP spid="18" grpId="1"/>
      <p:bldP spid="20" grpId="0"/>
      <p:bldP spid="20" grpId="1"/>
      <p:bldP spid="22" grpId="0"/>
      <p:bldP spid="22" grpId="1"/>
      <p:bldP spid="24" grpId="0"/>
      <p:bldP spid="24" grpId="1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4815" y="786177"/>
            <a:ext cx="11048115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cs typeface="Times New Roman" pitchFamily="18" charset="0"/>
              </a:rPr>
              <a:t>2. </a:t>
            </a:r>
            <a:r>
              <a:rPr lang="en-US" sz="2700" dirty="0" err="1">
                <a:cs typeface="Times New Roman" pitchFamily="18" charset="0"/>
              </a:rPr>
              <a:t>Mỗi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bộ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phận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in </a:t>
            </a:r>
            <a:r>
              <a:rPr lang="en-US" sz="2700" dirty="0" err="1">
                <a:cs typeface="Times New Roman" pitchFamily="18" charset="0"/>
              </a:rPr>
              <a:t>đậm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dưới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đây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trả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lời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cho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câu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hỏi</a:t>
            </a:r>
            <a:r>
              <a:rPr lang="en-US" sz="2700" dirty="0">
                <a:cs typeface="Times New Roman" pitchFamily="18" charset="0"/>
              </a:rPr>
              <a:t> </a:t>
            </a:r>
            <a:r>
              <a:rPr lang="en-US" sz="2700" dirty="0" err="1">
                <a:cs typeface="Times New Roman" pitchFamily="18" charset="0"/>
              </a:rPr>
              <a:t>nào</a:t>
            </a:r>
            <a:r>
              <a:rPr lang="en-US" sz="2700" dirty="0">
                <a:cs typeface="Times New Roman" pitchFamily="18" charset="0"/>
              </a:rPr>
              <a:t>?</a:t>
            </a:r>
          </a:p>
          <a:p>
            <a:r>
              <a:rPr lang="vi-VN" sz="2700" dirty="0">
                <a:cs typeface="Times New Roman" pitchFamily="18" charset="0"/>
              </a:rPr>
              <a:t>a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Các bạn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b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 </a:t>
            </a:r>
            <a:r>
              <a:rPr lang="vi-VN" sz="2700" dirty="0"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>
                <a:cs typeface="Times New Roman" pitchFamily="18" charset="0"/>
              </a:rPr>
              <a:t>c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Cô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r>
              <a:rPr lang="vi-VN" sz="2700" dirty="0">
                <a:cs typeface="Times New Roman" pitchFamily="18" charset="0"/>
              </a:rPr>
              <a:t>.</a:t>
            </a:r>
          </a:p>
          <a:p>
            <a:r>
              <a:rPr lang="vi-VN" sz="2700" dirty="0">
                <a:cs typeface="Times New Roman" pitchFamily="18" charset="0"/>
              </a:rPr>
              <a:t>d</a:t>
            </a:r>
            <a:r>
              <a:rPr lang="en-US" sz="2700" dirty="0">
                <a:cs typeface="Times New Roman" pitchFamily="18" charset="0"/>
              </a:rPr>
              <a:t>)</a:t>
            </a:r>
            <a:r>
              <a:rPr lang="vi-VN" sz="2700" dirty="0">
                <a:cs typeface="Times New Roman" pitchFamily="18" charset="0"/>
              </a:rPr>
              <a:t> Học sinh </a:t>
            </a:r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bài.</a:t>
            </a:r>
          </a:p>
        </p:txBody>
      </p:sp>
      <p:sp>
        <p:nvSpPr>
          <p:cNvPr id="5" name="Oval 4"/>
          <p:cNvSpPr/>
          <p:nvPr/>
        </p:nvSpPr>
        <p:spPr>
          <a:xfrm>
            <a:off x="7186876" y="1467376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Ai? </a:t>
            </a:r>
          </a:p>
        </p:txBody>
      </p:sp>
      <p:sp>
        <p:nvSpPr>
          <p:cNvPr id="6" name="Oval 5"/>
          <p:cNvSpPr/>
          <p:nvPr/>
        </p:nvSpPr>
        <p:spPr>
          <a:xfrm>
            <a:off x="7186876" y="2429481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400" b="1" dirty="0" err="1">
                <a:cs typeface="Times New Roman" pitchFamily="18" charset="0"/>
              </a:rPr>
              <a:t>Làm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>
                <a:cs typeface="Times New Roman" pitchFamily="18" charset="0"/>
              </a:rPr>
              <a:t>gì</a:t>
            </a:r>
            <a:r>
              <a:rPr lang="en-US" sz="2400" b="1" dirty="0">
                <a:cs typeface="Times New Roman" pitchFamily="18" charset="0"/>
              </a:rPr>
              <a:t>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20468"/>
              </p:ext>
            </p:extLst>
          </p:nvPr>
        </p:nvGraphicFramePr>
        <p:xfrm>
          <a:off x="887676" y="3600976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53580" y="1608002"/>
            <a:ext cx="754368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Cô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3819798" y="1197131"/>
            <a:ext cx="2549731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10" name="Rectangle 9"/>
          <p:cNvSpPr/>
          <p:nvPr/>
        </p:nvSpPr>
        <p:spPr>
          <a:xfrm>
            <a:off x="1336794" y="2023021"/>
            <a:ext cx="293445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dạy em tập viết</a:t>
            </a:r>
            <a:endParaRPr lang="vi-VN" sz="2700" dirty="0"/>
          </a:p>
        </p:txBody>
      </p:sp>
      <p:sp>
        <p:nvSpPr>
          <p:cNvPr id="11" name="Rectangle 10"/>
          <p:cNvSpPr/>
          <p:nvPr/>
        </p:nvSpPr>
        <p:spPr>
          <a:xfrm>
            <a:off x="2248299" y="2433932"/>
            <a:ext cx="1793614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solidFill>
                  <a:srgbClr val="0000FF"/>
                </a:solidFill>
                <a:cs typeface="Times New Roman" pitchFamily="18" charset="0"/>
              </a:rPr>
              <a:t>học bài</a:t>
            </a: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val="469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5286 0.4798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34896 0.425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31927 0.427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659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Ngày Đầu Tiên Đi Học - Âm Nhạc Lớp 6 -- CD Chuẩn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4049"/>
            <a:ext cx="12192000" cy="5793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817" y="448500"/>
            <a:ext cx="8135953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hát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cs typeface="Times New Roman" pitchFamily="18" charset="0"/>
              </a:rPr>
              <a:t>giáo</a:t>
            </a:r>
            <a:endParaRPr lang="vi-VN" sz="3200" dirty="0">
              <a:solidFill>
                <a:srgbClr val="0000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57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60" y="769117"/>
            <a:ext cx="1181682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2. </a:t>
            </a:r>
            <a:r>
              <a:rPr lang="en-US" sz="3200" dirty="0" err="1">
                <a:cs typeface="Times New Roman" pitchFamily="18" charset="0"/>
              </a:rPr>
              <a:t>Tưởng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tượng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mỗi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điều</a:t>
            </a:r>
            <a:r>
              <a:rPr lang="en-US" sz="3200" dirty="0">
                <a:cs typeface="Times New Roman" pitchFamily="18" charset="0"/>
              </a:rPr>
              <a:t> hay </a:t>
            </a:r>
            <a:r>
              <a:rPr lang="en-US" sz="3200" dirty="0" err="1">
                <a:cs typeface="Times New Roman" pitchFamily="18" charset="0"/>
              </a:rPr>
              <a:t>mà</a:t>
            </a:r>
            <a:r>
              <a:rPr lang="en-US" sz="3200" dirty="0">
                <a:cs typeface="Times New Roman" pitchFamily="18" charset="0"/>
              </a:rPr>
              <a:t> thầy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là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một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ngọt</a:t>
            </a:r>
            <a:r>
              <a:rPr lang="en-US" sz="3200" dirty="0">
                <a:cs typeface="Times New Roman" pitchFamily="18" charset="0"/>
              </a:rPr>
              <a:t>.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hãy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đặt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chưa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có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tên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về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những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quả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táo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ấy</a:t>
            </a:r>
            <a:r>
              <a:rPr lang="vi-VN" sz="3200" dirty="0"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2238180" y="2935613"/>
            <a:ext cx="1408480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07" y="3443612"/>
            <a:ext cx="978095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2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986" y="3443613"/>
            <a:ext cx="7526117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cs typeface="Times New Roman" pitchFamily="18" charset="0"/>
              </a:rPr>
              <a:t>Thầy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cô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dạy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em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lời</a:t>
            </a:r>
            <a:r>
              <a:rPr lang="en-US" sz="3200" dirty="0">
                <a:cs typeface="Times New Roman" pitchFamily="18" charset="0"/>
              </a:rPr>
              <a:t> hay, ý </a:t>
            </a:r>
            <a:r>
              <a:rPr lang="en-US" sz="3200" dirty="0" err="1">
                <a:cs typeface="Times New Roman" pitchFamily="18" charset="0"/>
              </a:rPr>
              <a:t>đẹp</a:t>
            </a:r>
            <a:r>
              <a:rPr lang="vi-VN" sz="3200" dirty="0"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40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/>
        </p:blipFill>
        <p:spPr>
          <a:xfrm>
            <a:off x="195943" y="775506"/>
            <a:ext cx="11800114" cy="6162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214665" y="1368532"/>
            <a:ext cx="1797636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3490" y="1876531"/>
            <a:ext cx="1248338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8723665" y="4213331"/>
            <a:ext cx="1797636" cy="137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665" y="4618247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199665" y="1186923"/>
            <a:ext cx="1797636" cy="1379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9665" y="1550310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chăm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chỉ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1806185" y="4164836"/>
            <a:ext cx="1797636" cy="1379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707665" y="2747748"/>
            <a:ext cx="1797636" cy="137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035124" y="2834115"/>
            <a:ext cx="1797636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91535" y="1448203"/>
            <a:ext cx="1797636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76225" y="3167384"/>
            <a:ext cx="1797636" cy="1379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6225" y="1793479"/>
            <a:ext cx="17976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thương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24" y="3282476"/>
            <a:ext cx="1797636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cs typeface="Times New Roman" pitchFamily="18" charset="0"/>
              </a:rPr>
              <a:t>nói</a:t>
            </a:r>
            <a:endParaRPr lang="vi-VN" sz="37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7665" y="3239031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8131" y="3631289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cs typeface="Times New Roman" pitchFamily="18" charset="0"/>
              </a:rPr>
              <a:t>hát</a:t>
            </a:r>
            <a:r>
              <a:rPr lang="en-US" sz="29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vi-VN" sz="29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6185" y="4649025"/>
            <a:ext cx="1797636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hợp</a:t>
            </a:r>
            <a:r>
              <a:rPr lang="en-US" sz="27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cs typeface="Times New Roman" pitchFamily="18" charset="0"/>
              </a:rPr>
              <a:t>tác</a:t>
            </a:r>
            <a:endParaRPr lang="vi-VN" sz="2700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4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12191999" cy="615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76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A48BDE-5EB6-48FF-808A-0F92E319025A}"/>
              </a:ext>
            </a:extLst>
          </p:cNvPr>
          <p:cNvCxnSpPr/>
          <p:nvPr/>
        </p:nvCxnSpPr>
        <p:spPr>
          <a:xfrm>
            <a:off x="6812006" y="828336"/>
            <a:ext cx="0" cy="571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A0B5801-F7A0-4B16-98AB-D6585AFB9071}"/>
              </a:ext>
            </a:extLst>
          </p:cNvPr>
          <p:cNvSpPr/>
          <p:nvPr/>
        </p:nvSpPr>
        <p:spPr>
          <a:xfrm>
            <a:off x="7811519" y="644039"/>
            <a:ext cx="307476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765257-BC86-4451-85ED-5895D05DDED1}"/>
              </a:ext>
            </a:extLst>
          </p:cNvPr>
          <p:cNvSpPr/>
          <p:nvPr/>
        </p:nvSpPr>
        <p:spPr>
          <a:xfrm>
            <a:off x="6941732" y="1592676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mỉm cười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55C29-BE5D-4DCB-BE56-9AF2728FE112}"/>
              </a:ext>
            </a:extLst>
          </p:cNvPr>
          <p:cNvSpPr/>
          <p:nvPr/>
        </p:nvSpPr>
        <p:spPr>
          <a:xfrm>
            <a:off x="6881459" y="2290415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thoảng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101B9-8FB5-450F-870F-005774A8A6E5}"/>
              </a:ext>
            </a:extLst>
          </p:cNvPr>
          <p:cNvSpPr/>
          <p:nvPr/>
        </p:nvSpPr>
        <p:spPr>
          <a:xfrm>
            <a:off x="6941732" y="2988154"/>
            <a:ext cx="2232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FF"/>
                </a:solidFill>
              </a:rPr>
              <a:t>- cửa lớp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55CD2D-97B6-4682-A793-AE0C0D0E5FE8}"/>
              </a:ext>
            </a:extLst>
          </p:cNvPr>
          <p:cNvSpPr/>
          <p:nvPr/>
        </p:nvSpPr>
        <p:spPr>
          <a:xfrm>
            <a:off x="6941732" y="3684569"/>
            <a:ext cx="265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- </a:t>
            </a:r>
            <a:r>
              <a:rPr lang="en-US" sz="3200" dirty="0" err="1">
                <a:solidFill>
                  <a:srgbClr val="0000FF"/>
                </a:solidFill>
              </a:rPr>
              <a:t>ngắm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mãi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B9E6FB-2376-4358-B13D-DEF800D3F7B8}"/>
              </a:ext>
            </a:extLst>
          </p:cNvPr>
          <p:cNvSpPr/>
          <p:nvPr/>
        </p:nvSpPr>
        <p:spPr>
          <a:xfrm>
            <a:off x="213514" y="535948"/>
            <a:ext cx="4166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em</a:t>
            </a:r>
            <a:endParaRPr lang="en-US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341470" y="1154742"/>
            <a:ext cx="5038524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Sáng nào em đến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Cũng thấy cô đến rồi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Đáp lời “Chào cô ạ!”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Cô mỉm cười thật tươi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700" dirty="0">
                <a:cs typeface="Times New Roman" pitchFamily="18" charset="0"/>
              </a:rPr>
              <a:t>Cô dạy em tập viết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Gió đưa thoảng hương nhài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Nắng ghé vào cửa lớp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Xem chúng em học bài.</a:t>
            </a:r>
            <a:endParaRPr lang="en-US" sz="2700" dirty="0"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700" dirty="0"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0852" y="4700309"/>
            <a:ext cx="5266450" cy="209287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2700" dirty="0">
                <a:cs typeface="Times New Roman" pitchFamily="18" charset="0"/>
              </a:rPr>
              <a:t>Những lời cô giáo giảng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Ấm trang vở thơm tho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Yêu thương em ngắm mãi</a:t>
            </a:r>
            <a:br>
              <a:rPr lang="vi-VN" sz="2700" dirty="0">
                <a:cs typeface="Times New Roman" pitchFamily="18" charset="0"/>
              </a:rPr>
            </a:br>
            <a:r>
              <a:rPr lang="vi-VN" sz="2700" dirty="0">
                <a:cs typeface="Times New Roman" pitchFamily="18" charset="0"/>
              </a:rPr>
              <a:t>Những điểm mười cô cho</a:t>
            </a:r>
            <a:r>
              <a:rPr lang="en-US" sz="2700" dirty="0">
                <a:cs typeface="Times New Roman" pitchFamily="18" charset="0"/>
              </a:rPr>
              <a:t>.</a:t>
            </a:r>
          </a:p>
          <a:p>
            <a:pPr algn="r"/>
            <a:r>
              <a:rPr lang="en-US" sz="2000" dirty="0">
                <a:cs typeface="Times New Roman" pitchFamily="18" charset="0"/>
              </a:rPr>
              <a:t>NGUYỄN XUÂN SANH</a:t>
            </a:r>
          </a:p>
        </p:txBody>
      </p:sp>
    </p:spTree>
    <p:extLst>
      <p:ext uri="{BB962C8B-B14F-4D97-AF65-F5344CB8AC3E}">
        <p14:creationId xmlns:p14="http://schemas.microsoft.com/office/powerpoint/2010/main" val="219061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8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5" y="1590516"/>
            <a:ext cx="5733995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5644" y="1794544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0642" y="4017725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61538" y="1794544"/>
            <a:ext cx="0" cy="1777172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0" y="1815552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0" y="4001670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863921" y="179454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8963696" y="618186"/>
            <a:ext cx="2938018" cy="595795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863921" y="5625655"/>
            <a:ext cx="3413339" cy="981207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639266" y="514150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6811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408380" y="281525"/>
            <a:ext cx="24224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Chú </a:t>
            </a:r>
          </a:p>
          <a:p>
            <a:pPr algn="ctr"/>
            <a:r>
              <a:rPr lang="vi-VN" sz="7200" b="1" spc="5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Times New Roman" pitchFamily="18" charset="0"/>
              </a:rPr>
              <a:t>thích</a:t>
            </a:r>
            <a:endParaRPr lang="en-US" sz="7200" b="1" spc="5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5641" y="4641698"/>
            <a:ext cx="3479473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cs typeface="Times New Roman" pitchFamily="18" charset="0"/>
              </a:rPr>
              <a:t>):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ngó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65" y="1462640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492033" y="4330794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cs typeface="Times New Roman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</a:p>
          <a:p>
            <a:pPr algn="ctr"/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kĩ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mãi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62" y="1845336"/>
            <a:ext cx="3078716" cy="26960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3807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73551" y="482602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79196" y="1590516"/>
            <a:ext cx="5682342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Sáng nào em đến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Cũng thấy cô đến rồi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Đáp lời “Chào cô ạ!”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mỉm cười thật tươi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Cô dạy em tập viết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Gió đưa thoảng hương nhài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Nắng ghé vào cửa lớp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Xem chúng em học bài.</a:t>
            </a: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1538" y="1579560"/>
            <a:ext cx="5733999" cy="24622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lời cô giáo giảng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Ấm trang vở thơm tho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Yêu thương em ngắm mãi</a:t>
            </a:r>
            <a:br>
              <a:rPr lang="vi-VN" sz="32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3200" dirty="0">
                <a:solidFill>
                  <a:prstClr val="black"/>
                </a:solidFill>
                <a:cs typeface="Times New Roman" pitchFamily="18" charset="0"/>
              </a:rPr>
              <a:t>Những điểm mười cô cho</a:t>
            </a:r>
            <a:r>
              <a:rPr lang="en-US" sz="32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  <a:cs typeface="Times New Roman" pitchFamily="18" charset="0"/>
              </a:rPr>
              <a:t>NGUYỄN XUÂN SANH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8526564" y="508003"/>
            <a:ext cx="3387212" cy="851302"/>
          </a:xfrm>
          <a:prstGeom prst="flowChartTerminator">
            <a:avLst/>
          </a:prstGeom>
          <a:solidFill>
            <a:srgbClr val="4EC5CE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1307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9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1111</Words>
  <Application>Microsoft Office PowerPoint</Application>
  <PresentationFormat>Widescreen</PresentationFormat>
  <Paragraphs>133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等线</vt:lpstr>
      <vt:lpstr>Arial</vt:lpstr>
      <vt:lpstr>Calibri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2021-11-01T08:16:43Z</dcterms:created>
  <dcterms:modified xsi:type="dcterms:W3CDTF">2022-08-24T10:09:31Z</dcterms:modified>
</cp:coreProperties>
</file>