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2.svg" ContentType="image/svg+xml"/>
  <Override PartName="/ppt/media/image14.svg" ContentType="image/svg+xml"/>
  <Override PartName="/ppt/media/image16.svg" ContentType="image/svg+xml"/>
  <Override PartName="/ppt/media/image18.svg" ContentType="image/svg+xml"/>
  <Override PartName="/ppt/media/image20.svg" ContentType="image/svg+xml"/>
  <Override PartName="/ppt/media/image23.svg" ContentType="image/svg+xml"/>
  <Override PartName="/ppt/media/image25.svg" ContentType="image/svg+xml"/>
  <Override PartName="/ppt/media/image27.svg" ContentType="image/svg+xml"/>
  <Override PartName="/ppt/media/image54.svg" ContentType="image/svg+xml"/>
  <Override PartName="/ppt/media/image5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
  </p:notesMasterIdLst>
  <p:sldIdLst>
    <p:sldId id="256" r:id="rId3"/>
    <p:sldId id="281" r:id="rId5"/>
    <p:sldId id="353" r:id="rId6"/>
    <p:sldId id="278" r:id="rId7"/>
    <p:sldId id="385" r:id="rId8"/>
    <p:sldId id="356" r:id="rId9"/>
    <p:sldId id="357" r:id="rId10"/>
    <p:sldId id="383" r:id="rId11"/>
    <p:sldId id="364" r:id="rId12"/>
    <p:sldId id="360" r:id="rId13"/>
    <p:sldId id="361" r:id="rId14"/>
    <p:sldId id="358" r:id="rId15"/>
    <p:sldId id="386" r:id="rId16"/>
    <p:sldId id="365" r:id="rId17"/>
    <p:sldId id="363" r:id="rId18"/>
    <p:sldId id="384" r:id="rId19"/>
    <p:sldId id="368" r:id="rId20"/>
    <p:sldId id="371" r:id="rId21"/>
    <p:sldId id="372" r:id="rId22"/>
    <p:sldId id="369" r:id="rId23"/>
    <p:sldId id="374" r:id="rId24"/>
    <p:sldId id="375" r:id="rId25"/>
    <p:sldId id="344" r:id="rId26"/>
    <p:sldId id="354" r:id="rId27"/>
    <p:sldId id="387" r:id="rId28"/>
    <p:sldId id="388" r:id="rId29"/>
    <p:sldId id="389" r:id="rId30"/>
    <p:sldId id="390" r:id="rId31"/>
    <p:sldId id="391" r:id="rId32"/>
    <p:sldId id="392" r:id="rId33"/>
    <p:sldId id="348" r:id="rId34"/>
    <p:sldId id="352" r:id="rId35"/>
    <p:sldId id="275" r:id="rId36"/>
    <p:sldId id="276" r:id="rId37"/>
  </p:sldIdLst>
  <p:sldSz cx="12192000" cy="6858000"/>
  <p:notesSz cx="6858000" cy="9144000"/>
  <p:embeddedFontLst>
    <p:embeddedFont>
      <p:font typeface="Calibri" panose="020F0502020204030204"/>
      <p:regular r:id="rId41"/>
    </p:embeddedFont>
    <p:embeddedFont>
      <p:font typeface="UTM Avo" panose="02040603050506020204" pitchFamily="18"/>
      <p:bold r:id="rId42"/>
      <p:boldItalic r:id="rId43"/>
    </p:embeddedFont>
    <p:embeddedFont>
      <p:font typeface="Calibri" panose="020F0502020204030204" pitchFamily="34" charset="0"/>
      <p:regular r:id="rId44"/>
      <p:bold r:id="rId45"/>
      <p:italic r:id="rId46"/>
      <p:boldItalic r:id="rId47"/>
    </p:embeddedFont>
    <p:embeddedFont>
      <p:font typeface="UTM Avo" panose="02040603050506020204" pitchFamily="18" charset="0"/>
      <p:bold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BEA"/>
    <a:srgbClr val="E2F0D9"/>
    <a:srgbClr val="75B7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39"/>
    <p:restoredTop sz="94581"/>
  </p:normalViewPr>
  <p:slideViewPr>
    <p:cSldViewPr snapToGrid="0">
      <p:cViewPr varScale="1">
        <p:scale>
          <a:sx n="105" d="100"/>
          <a:sy n="105" d="100"/>
        </p:scale>
        <p:origin x="8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font" Target="fonts/font9.fntdata"/><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vi-VN" dirty="0"/>
              <a:t>GV</a:t>
            </a:r>
            <a:r>
              <a:rPr lang="vi-VN" baseline="0" dirty="0"/>
              <a:t> bấm vào hình các loại quả để mở câu hỏi. </a:t>
            </a:r>
            <a:endParaRPr lang="vi-VN" baseline="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vi-VN" baseline="0" dirty="0"/>
              <a:t>GV bấm mũi tên để kết thúc trò chơi.</a:t>
            </a: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vi-VN" dirty="0"/>
              <a:t>GV click 1 lần vào màn hình để xuất hiện đáp án đúng</a:t>
            </a:r>
            <a:endParaRPr lang="vi-VN"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a:t>GV </a:t>
            </a:r>
            <a:r>
              <a:rPr lang="en-US"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vi-VN" dirty="0"/>
              <a:t>GV click 1 lần vào màn hình để xuất hiện đáp án đúng</a:t>
            </a:r>
            <a:endParaRPr lang="vi-VN"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a:t>GV </a:t>
            </a:r>
            <a:r>
              <a:rPr lang="en-US"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vi-VN" dirty="0"/>
              <a:t>GV click 1 lần vào màn hình để xuất hiện đáp án đúng</a:t>
            </a:r>
            <a:endParaRPr lang="vi-VN"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a:t>GV </a:t>
            </a:r>
            <a:r>
              <a:rPr lang="en-US"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vi-VN" dirty="0"/>
              <a:t>GV click 1 lần vào màn hình để xuất hiện đáp án đúng</a:t>
            </a:r>
            <a:endParaRPr lang="vi-VN"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a:t>GV </a:t>
            </a:r>
            <a:r>
              <a:rPr lang="en-US"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vi-VN" dirty="0"/>
              <a:t>GV click 1 lần vào màn hình để xuất hiện đáp án đúng</a:t>
            </a:r>
            <a:endParaRPr lang="vi-VN"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a:t>GV </a:t>
            </a:r>
            <a:r>
              <a:rPr lang="en-US"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1"/>
        <p:cNvGrpSpPr/>
        <p:nvPr/>
      </p:nvGrpSpPr>
      <p:grpSpPr>
        <a:xfrm>
          <a:off x="0" y="0"/>
          <a:ext cx="0" cy="0"/>
          <a:chOff x="0" y="0"/>
          <a:chExt cx="0" cy="0"/>
        </a:xfrm>
      </p:grpSpPr>
      <p:sp>
        <p:nvSpPr>
          <p:cNvPr id="362" name="Google Shape;36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63" name="Google Shape;36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5"/>
        <p:cNvGrpSpPr/>
        <p:nvPr/>
      </p:nvGrpSpPr>
      <p:grpSpPr>
        <a:xfrm>
          <a:off x="0" y="0"/>
          <a:ext cx="0" cy="0"/>
          <a:chOff x="0" y="0"/>
          <a:chExt cx="0" cy="0"/>
        </a:xfrm>
      </p:grpSpPr>
      <p:sp>
        <p:nvSpPr>
          <p:cNvPr id="366" name="Google Shape;36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67" name="Google Shape;36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1" name="Google Shape;7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7" name="Google Shape;7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7"/>
        <p:cNvGrpSpPr/>
        <p:nvPr/>
      </p:nvGrpSpPr>
      <p:grpSpPr>
        <a:xfrm>
          <a:off x="0" y="0"/>
          <a:ext cx="0" cy="0"/>
          <a:chOff x="0" y="0"/>
          <a:chExt cx="0" cy="0"/>
        </a:xfrm>
      </p:grpSpPr>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6" name="Google Shape;3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7" name="Google Shape;3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3" name="Google Shape;4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4" name="Google Shape;4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5" name="Google Shape;4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57" name="Google Shape;57;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58" name="Google Shape;5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1"/>
          <p:cNvSpPr>
            <a:spLocks noGrp="1"/>
          </p:cNvSpPr>
          <p:nvPr>
            <p:ph type="pic" idx="2"/>
          </p:nvPr>
        </p:nvSpPr>
        <p:spPr>
          <a:xfrm>
            <a:off x="5183188" y="987425"/>
            <a:ext cx="6172200" cy="4873625"/>
          </a:xfrm>
          <a:prstGeom prst="rect">
            <a:avLst/>
          </a:prstGeom>
          <a:noFill/>
          <a:ln>
            <a:noFill/>
          </a:ln>
        </p:spPr>
      </p:sp>
      <p:sp>
        <p:nvSpPr>
          <p:cNvPr id="64" name="Google Shape;64;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5" name="Google Shape;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7.svg"/><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16.svg"/><Relationship Id="rId7" Type="http://schemas.openxmlformats.org/officeDocument/2006/relationships/image" Target="../media/image30.png"/><Relationship Id="rId6" Type="http://schemas.openxmlformats.org/officeDocument/2006/relationships/image" Target="../media/image14.svg"/><Relationship Id="rId5" Type="http://schemas.openxmlformats.org/officeDocument/2006/relationships/image" Target="../media/image29.png"/><Relationship Id="rId4" Type="http://schemas.openxmlformats.org/officeDocument/2006/relationships/image" Target="../media/image12.svg"/><Relationship Id="rId3" Type="http://schemas.openxmlformats.org/officeDocument/2006/relationships/image" Target="../media/image28.png"/><Relationship Id="rId2" Type="http://schemas.openxmlformats.org/officeDocument/2006/relationships/image" Target="../media/image10.png"/><Relationship Id="rId13" Type="http://schemas.openxmlformats.org/officeDocument/2006/relationships/slideLayout" Target="../slideLayouts/slideLayout2.xml"/><Relationship Id="rId12" Type="http://schemas.openxmlformats.org/officeDocument/2006/relationships/image" Target="../media/image20.svg"/><Relationship Id="rId11" Type="http://schemas.openxmlformats.org/officeDocument/2006/relationships/image" Target="../media/image32.png"/><Relationship Id="rId10" Type="http://schemas.openxmlformats.org/officeDocument/2006/relationships/image" Target="../media/image18.sv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hyperlink" Target="https://www.hoc10.vn/doc-sach/tieng-viet-5-tap-1/1/678/44/" TargetMode="Externa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16.svg"/><Relationship Id="rId7" Type="http://schemas.openxmlformats.org/officeDocument/2006/relationships/image" Target="../media/image30.png"/><Relationship Id="rId6" Type="http://schemas.openxmlformats.org/officeDocument/2006/relationships/image" Target="../media/image14.svg"/><Relationship Id="rId5" Type="http://schemas.openxmlformats.org/officeDocument/2006/relationships/image" Target="../media/image29.png"/><Relationship Id="rId4" Type="http://schemas.openxmlformats.org/officeDocument/2006/relationships/image" Target="../media/image12.svg"/><Relationship Id="rId3" Type="http://schemas.openxmlformats.org/officeDocument/2006/relationships/image" Target="../media/image28.png"/><Relationship Id="rId2" Type="http://schemas.openxmlformats.org/officeDocument/2006/relationships/image" Target="../media/image10.png"/><Relationship Id="rId13" Type="http://schemas.openxmlformats.org/officeDocument/2006/relationships/slideLayout" Target="../slideLayouts/slideLayout2.xml"/><Relationship Id="rId12" Type="http://schemas.openxmlformats.org/officeDocument/2006/relationships/image" Target="../media/image20.svg"/><Relationship Id="rId11" Type="http://schemas.openxmlformats.org/officeDocument/2006/relationships/image" Target="../media/image32.png"/><Relationship Id="rId10" Type="http://schemas.openxmlformats.org/officeDocument/2006/relationships/image" Target="../media/image18.svg"/><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hyperlink" Target="https://www.hoc10.vn/doc-sach/tieng-viet-5-tap-1/1/678/44/" TargetMode="External"/><Relationship Id="rId1" Type="http://schemas.openxmlformats.org/officeDocument/2006/relationships/image" Target="../media/image38.png"/></Relationships>
</file>

<file path=ppt/slides/_rels/slide24.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14.svg"/><Relationship Id="rId7" Type="http://schemas.openxmlformats.org/officeDocument/2006/relationships/image" Target="../media/image29.png"/><Relationship Id="rId6" Type="http://schemas.openxmlformats.org/officeDocument/2006/relationships/image" Target="../media/image12.svg"/><Relationship Id="rId5" Type="http://schemas.openxmlformats.org/officeDocument/2006/relationships/image" Target="../media/image28.png"/><Relationship Id="rId4" Type="http://schemas.openxmlformats.org/officeDocument/2006/relationships/image" Target="../media/image40.png"/><Relationship Id="rId3" Type="http://schemas.microsoft.com/office/2007/relationships/media" Target="../media/media1.mp3"/><Relationship Id="rId2" Type="http://schemas.openxmlformats.org/officeDocument/2006/relationships/audio" Target="../media/media1.mp3"/><Relationship Id="rId18" Type="http://schemas.openxmlformats.org/officeDocument/2006/relationships/slideLayout" Target="../slideLayouts/slideLayout2.xml"/><Relationship Id="rId17" Type="http://schemas.openxmlformats.org/officeDocument/2006/relationships/image" Target="../media/image42.jpeg"/><Relationship Id="rId16" Type="http://schemas.openxmlformats.org/officeDocument/2006/relationships/image" Target="../media/image41.png"/><Relationship Id="rId15" Type="http://schemas.openxmlformats.org/officeDocument/2006/relationships/image" Target="../media/image10.png"/><Relationship Id="rId14" Type="http://schemas.openxmlformats.org/officeDocument/2006/relationships/image" Target="../media/image20.svg"/><Relationship Id="rId13" Type="http://schemas.openxmlformats.org/officeDocument/2006/relationships/image" Target="../media/image32.png"/><Relationship Id="rId12" Type="http://schemas.openxmlformats.org/officeDocument/2006/relationships/image" Target="../media/image18.svg"/><Relationship Id="rId11" Type="http://schemas.openxmlformats.org/officeDocument/2006/relationships/image" Target="../media/image31.png"/><Relationship Id="rId10" Type="http://schemas.openxmlformats.org/officeDocument/2006/relationships/image" Target="../media/image16.svg"/><Relationship Id="rId1" Type="http://schemas.openxmlformats.org/officeDocument/2006/relationships/image" Target="../media/image39.png"/></Relationships>
</file>

<file path=ppt/slides/_rels/slide25.xml.rels><?xml version="1.0" encoding="UTF-8" standalone="yes"?>
<Relationships xmlns="http://schemas.openxmlformats.org/package/2006/relationships"><Relationship Id="rId9" Type="http://schemas.openxmlformats.org/officeDocument/2006/relationships/slide" Target="slide27.xml"/><Relationship Id="rId8" Type="http://schemas.openxmlformats.org/officeDocument/2006/relationships/image" Target="../media/image46.png"/><Relationship Id="rId7" Type="http://schemas.openxmlformats.org/officeDocument/2006/relationships/slide" Target="slide26.xml"/><Relationship Id="rId6" Type="http://schemas.openxmlformats.org/officeDocument/2006/relationships/image" Target="../media/image45.png"/><Relationship Id="rId5" Type="http://schemas.openxmlformats.org/officeDocument/2006/relationships/slide" Target="slide30.xml"/><Relationship Id="rId4" Type="http://schemas.microsoft.com/office/2007/relationships/hdphoto" Target="../media/image44.wdp"/><Relationship Id="rId3" Type="http://schemas.openxmlformats.org/officeDocument/2006/relationships/image" Target="../media/image43.png"/><Relationship Id="rId2" Type="http://schemas.openxmlformats.org/officeDocument/2006/relationships/slide" Target="slide29.xml"/><Relationship Id="rId17" Type="http://schemas.openxmlformats.org/officeDocument/2006/relationships/notesSlide" Target="../notesSlides/notesSlide2.xml"/><Relationship Id="rId16" Type="http://schemas.openxmlformats.org/officeDocument/2006/relationships/slideLayout" Target="../slideLayouts/slideLayout2.xml"/><Relationship Id="rId15" Type="http://schemas.openxmlformats.org/officeDocument/2006/relationships/image" Target="../media/image42.jpeg"/><Relationship Id="rId14" Type="http://schemas.openxmlformats.org/officeDocument/2006/relationships/image" Target="../media/image49.png"/><Relationship Id="rId13" Type="http://schemas.openxmlformats.org/officeDocument/2006/relationships/slide" Target="slide31.xml"/><Relationship Id="rId12" Type="http://schemas.openxmlformats.org/officeDocument/2006/relationships/image" Target="../media/image48.png"/><Relationship Id="rId11" Type="http://schemas.openxmlformats.org/officeDocument/2006/relationships/slide" Target="slide28.xml"/><Relationship Id="rId10" Type="http://schemas.openxmlformats.org/officeDocument/2006/relationships/image" Target="../media/image47.png"/><Relationship Id="rId1" Type="http://schemas.openxmlformats.org/officeDocument/2006/relationships/image" Target="../media/image39.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42.jpeg"/><Relationship Id="rId3" Type="http://schemas.openxmlformats.org/officeDocument/2006/relationships/image" Target="../media/image50.png"/><Relationship Id="rId2" Type="http://schemas.openxmlformats.org/officeDocument/2006/relationships/slide" Target="slide25.xml"/><Relationship Id="rId1" Type="http://schemas.openxmlformats.org/officeDocument/2006/relationships/image" Target="../media/image39.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42.jpeg"/><Relationship Id="rId3" Type="http://schemas.openxmlformats.org/officeDocument/2006/relationships/image" Target="../media/image50.png"/><Relationship Id="rId2" Type="http://schemas.openxmlformats.org/officeDocument/2006/relationships/slide" Target="slide25.xml"/><Relationship Id="rId1" Type="http://schemas.openxmlformats.org/officeDocument/2006/relationships/image" Target="../media/image39.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42.jpeg"/><Relationship Id="rId3" Type="http://schemas.openxmlformats.org/officeDocument/2006/relationships/image" Target="../media/image50.png"/><Relationship Id="rId2" Type="http://schemas.openxmlformats.org/officeDocument/2006/relationships/slide" Target="slide25.xml"/><Relationship Id="rId1" Type="http://schemas.openxmlformats.org/officeDocument/2006/relationships/image" Target="../media/image39.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42.jpeg"/><Relationship Id="rId3" Type="http://schemas.openxmlformats.org/officeDocument/2006/relationships/image" Target="../media/image50.png"/><Relationship Id="rId2" Type="http://schemas.openxmlformats.org/officeDocument/2006/relationships/slide" Target="slide25.xml"/><Relationship Id="rId1" Type="http://schemas.openxmlformats.org/officeDocument/2006/relationships/image" Target="../media/image39.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42.jpeg"/><Relationship Id="rId3" Type="http://schemas.openxmlformats.org/officeDocument/2006/relationships/image" Target="../media/image50.png"/><Relationship Id="rId2" Type="http://schemas.openxmlformats.org/officeDocument/2006/relationships/slide" Target="slide25.xml"/><Relationship Id="rId1" Type="http://schemas.openxmlformats.org/officeDocument/2006/relationships/image" Target="../media/image39.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hyperlink" Target="https://www.hoc10.vn/doc-sach/tieng-viet-5-tap-1/1/678/44/" TargetMode="External"/><Relationship Id="rId1" Type="http://schemas.openxmlformats.org/officeDocument/2006/relationships/image" Target="../media/image51.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6.svg"/><Relationship Id="rId4" Type="http://schemas.openxmlformats.org/officeDocument/2006/relationships/image" Target="../media/image55.png"/><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57.jpe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image" Target="../media/image61.png"/><Relationship Id="rId4" Type="http://schemas.microsoft.com/office/2007/relationships/hdphoto" Target="../media/image60.wdp"/><Relationship Id="rId3" Type="http://schemas.openxmlformats.org/officeDocument/2006/relationships/image" Target="../media/image59.png"/><Relationship Id="rId2" Type="http://schemas.openxmlformats.org/officeDocument/2006/relationships/hyperlink" Target="https://www.facebook.com/groups/hoc10donghanhcunggiaovientieuhoc" TargetMode="External"/><Relationship Id="rId1" Type="http://schemas.openxmlformats.org/officeDocument/2006/relationships/image" Target="../media/image58.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hyperlink" Target="https://www.hoc10.vn/doc-sach/tieng-viet-5-tap-1/1/678/44/" TargetMode="Externa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0.png"/><Relationship Id="rId13" Type="http://schemas.openxmlformats.org/officeDocument/2006/relationships/slideLayout" Target="../slideLayouts/slideLayout2.xml"/><Relationship Id="rId12" Type="http://schemas.openxmlformats.org/officeDocument/2006/relationships/image" Target="../media/image20.svg"/><Relationship Id="rId11" Type="http://schemas.openxmlformats.org/officeDocument/2006/relationships/image" Target="../media/image19.png"/><Relationship Id="rId10" Type="http://schemas.openxmlformats.org/officeDocument/2006/relationships/image" Target="../media/image18.sv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83"/>
        <p:cNvGrpSpPr/>
        <p:nvPr/>
      </p:nvGrpSpPr>
      <p:grpSpPr>
        <a:xfrm>
          <a:off x="0" y="0"/>
          <a:ext cx="0" cy="0"/>
          <a:chOff x="0" y="0"/>
          <a:chExt cx="0" cy="0"/>
        </a:xfrm>
      </p:grpSpPr>
      <p:sp>
        <p:nvSpPr>
          <p:cNvPr id="12" name="Google Shape;235;p1"/>
          <p:cNvSpPr txBox="1">
            <a:spLocks noGrp="1"/>
          </p:cNvSpPr>
          <p:nvPr>
            <p:ph type="ctrTitle"/>
          </p:nvPr>
        </p:nvSpPr>
        <p:spPr>
          <a:xfrm>
            <a:off x="1524000" y="2292626"/>
            <a:ext cx="9144000" cy="2055249"/>
          </a:xfrm>
          <a:prstGeom prst="rect">
            <a:avLst/>
          </a:prstGeom>
          <a:noFill/>
          <a:ln>
            <a:noFill/>
          </a:ln>
        </p:spPr>
        <p:txBody>
          <a:bodyPr spcFirstLastPara="1" wrap="square" lIns="91425" tIns="45700" rIns="91425" bIns="45700" anchor="b" anchorCtr="0">
            <a:noAutofit/>
          </a:bodyPr>
          <a:lstStyle/>
          <a:p>
            <a:pPr>
              <a:lnSpc>
                <a:spcPct val="150000"/>
              </a:lnSpc>
              <a:buSzPts val="5200"/>
            </a:pPr>
            <a:r>
              <a:rPr lang="en-US" sz="4400" b="1" dirty="0" err="1">
                <a:solidFill>
                  <a:srgbClr val="002060"/>
                </a:solidFill>
                <a:latin typeface="UTM Avo" panose="02040603050506020204" pitchFamily="18"/>
                <a:ea typeface="Arial" panose="020B0604020202020204"/>
                <a:cs typeface="Arial" panose="020B0604020202020204"/>
                <a:sym typeface="Arial" panose="020B0604020202020204"/>
              </a:rPr>
              <a:t>Tuần</a:t>
            </a:r>
            <a:r>
              <a:rPr lang="en-US" sz="4400" b="1" dirty="0">
                <a:solidFill>
                  <a:srgbClr val="002060"/>
                </a:solidFill>
                <a:latin typeface="UTM Avo" panose="02040603050506020204" pitchFamily="18"/>
                <a:ea typeface="Arial" panose="020B0604020202020204"/>
                <a:cs typeface="Arial" panose="020B0604020202020204"/>
                <a:sym typeface="Arial" panose="020B0604020202020204"/>
              </a:rPr>
              <a:t> 6</a:t>
            </a:r>
            <a:br>
              <a:rPr lang="en-US" sz="4400" b="1" dirty="0">
                <a:solidFill>
                  <a:srgbClr val="002060"/>
                </a:solidFill>
                <a:latin typeface="UTM Avo" panose="02040603050506020204" pitchFamily="18"/>
                <a:ea typeface="Arial" panose="020B0604020202020204"/>
                <a:cs typeface="Arial" panose="020B0604020202020204"/>
                <a:sym typeface="Arial" panose="020B0604020202020204"/>
              </a:rPr>
            </a:br>
            <a:r>
              <a:rPr lang="en-US" sz="4400" b="1" dirty="0" err="1">
                <a:solidFill>
                  <a:srgbClr val="FF0000"/>
                </a:solidFill>
                <a:latin typeface="UTM Avo" panose="02040603050506020204" pitchFamily="18"/>
                <a:ea typeface="Arial" panose="020B0604020202020204"/>
                <a:cs typeface="Arial" panose="020B0604020202020204"/>
                <a:sym typeface="Arial" panose="020B0604020202020204"/>
              </a:rPr>
              <a:t>Bài</a:t>
            </a:r>
            <a:r>
              <a:rPr lang="en-US" sz="4400" b="1" dirty="0">
                <a:solidFill>
                  <a:srgbClr val="FF0000"/>
                </a:solidFill>
                <a:latin typeface="UTM Avo" panose="02040603050506020204" pitchFamily="18"/>
                <a:ea typeface="Arial" panose="020B0604020202020204"/>
                <a:cs typeface="Arial" panose="020B0604020202020204"/>
                <a:sym typeface="Arial" panose="020B0604020202020204"/>
              </a:rPr>
              <a:t> </a:t>
            </a:r>
            <a:r>
              <a:rPr lang="en-US" sz="4400" b="1" dirty="0" err="1">
                <a:solidFill>
                  <a:srgbClr val="FF0000"/>
                </a:solidFill>
                <a:latin typeface="UTM Avo" panose="02040603050506020204" pitchFamily="18"/>
                <a:ea typeface="Arial" panose="020B0604020202020204"/>
                <a:cs typeface="Arial" panose="020B0604020202020204"/>
                <a:sym typeface="Arial" panose="020B0604020202020204"/>
              </a:rPr>
              <a:t>đọc</a:t>
            </a:r>
            <a:r>
              <a:rPr lang="en-US" sz="4400" b="1" dirty="0">
                <a:solidFill>
                  <a:srgbClr val="FF0000"/>
                </a:solidFill>
                <a:latin typeface="UTM Avo" panose="02040603050506020204" pitchFamily="18"/>
                <a:ea typeface="Arial" panose="020B0604020202020204"/>
                <a:cs typeface="Arial" panose="020B0604020202020204"/>
                <a:sym typeface="Arial" panose="020B0604020202020204"/>
              </a:rPr>
              <a:t> 3: </a:t>
            </a:r>
            <a:r>
              <a:rPr lang="en-US" sz="4400" b="1" dirty="0" err="1">
                <a:solidFill>
                  <a:srgbClr val="FF0000"/>
                </a:solidFill>
                <a:latin typeface="UTM Avo" panose="02040603050506020204" pitchFamily="18"/>
                <a:ea typeface="Arial" panose="020B0604020202020204"/>
                <a:cs typeface="Arial" panose="020B0604020202020204"/>
                <a:sym typeface="Arial" panose="020B0604020202020204"/>
              </a:rPr>
              <a:t>Hạt</a:t>
            </a:r>
            <a:r>
              <a:rPr lang="en-US" sz="4400" b="1" dirty="0">
                <a:solidFill>
                  <a:srgbClr val="FF0000"/>
                </a:solidFill>
                <a:latin typeface="UTM Avo" panose="02040603050506020204" pitchFamily="18"/>
                <a:ea typeface="Arial" panose="020B0604020202020204"/>
                <a:cs typeface="Arial" panose="020B0604020202020204"/>
                <a:sym typeface="Arial" panose="020B0604020202020204"/>
              </a:rPr>
              <a:t> </a:t>
            </a:r>
            <a:r>
              <a:rPr lang="en-US" sz="4400" b="1" dirty="0" err="1">
                <a:solidFill>
                  <a:srgbClr val="FF0000"/>
                </a:solidFill>
                <a:latin typeface="UTM Avo" panose="02040603050506020204" pitchFamily="18"/>
                <a:ea typeface="Arial" panose="020B0604020202020204"/>
                <a:cs typeface="Arial" panose="020B0604020202020204"/>
                <a:sym typeface="Arial" panose="020B0604020202020204"/>
              </a:rPr>
              <a:t>nảy</a:t>
            </a:r>
            <a:r>
              <a:rPr lang="en-US" sz="4400" b="1" dirty="0">
                <a:solidFill>
                  <a:srgbClr val="FF0000"/>
                </a:solidFill>
                <a:latin typeface="UTM Avo" panose="02040603050506020204" pitchFamily="18"/>
                <a:ea typeface="Arial" panose="020B0604020202020204"/>
                <a:cs typeface="Arial" panose="020B0604020202020204"/>
                <a:sym typeface="Arial" panose="020B0604020202020204"/>
              </a:rPr>
              <a:t> </a:t>
            </a:r>
            <a:r>
              <a:rPr lang="en-US" sz="4400" b="1" dirty="0" err="1">
                <a:solidFill>
                  <a:srgbClr val="FF0000"/>
                </a:solidFill>
                <a:latin typeface="UTM Avo" panose="02040603050506020204" pitchFamily="18"/>
                <a:ea typeface="Arial" panose="020B0604020202020204"/>
                <a:cs typeface="Arial" panose="020B0604020202020204"/>
                <a:sym typeface="Arial" panose="020B0604020202020204"/>
              </a:rPr>
              <a:t>mầm</a:t>
            </a:r>
            <a:endParaRPr sz="4400" b="1" dirty="0">
              <a:solidFill>
                <a:srgbClr val="002060"/>
              </a:solidFill>
              <a:latin typeface="UTM Avo" panose="02040603050506020204" pitchFamily="18"/>
              <a:ea typeface="Arial" panose="020B0604020202020204"/>
              <a:cs typeface="Arial" panose="020B0604020202020204"/>
              <a:sym typeface="Arial" panose="020B0604020202020204"/>
            </a:endParaRPr>
          </a:p>
        </p:txBody>
      </p:sp>
      <p:sp>
        <p:nvSpPr>
          <p:cNvPr id="2" name="TextBox 1"/>
          <p:cNvSpPr txBox="1"/>
          <p:nvPr/>
        </p:nvSpPr>
        <p:spPr>
          <a:xfrm>
            <a:off x="8423255" y="265463"/>
            <a:ext cx="3490452" cy="1005147"/>
          </a:xfrm>
          <a:prstGeom prst="rect">
            <a:avLst/>
          </a:prstGeom>
          <a:noFill/>
        </p:spPr>
        <p:txBody>
          <a:bodyPr wrap="square" rtlCol="0">
            <a:spAutoFit/>
          </a:bodyPr>
          <a:lstStyle/>
          <a:p>
            <a:pPr algn="r" defTabSz="914400">
              <a:lnSpc>
                <a:spcPts val="3840"/>
              </a:lnSpc>
              <a:defRPr/>
            </a:pPr>
            <a:r>
              <a:rPr lang="en-US" sz="3200" dirty="0">
                <a:solidFill>
                  <a:srgbClr val="FFFFFF"/>
                </a:solidFill>
                <a:effectLst>
                  <a:outerShdw blurRad="38100" dist="38100" dir="2700000" algn="tl">
                    <a:srgbClr val="000000">
                      <a:alpha val="43137"/>
                    </a:srgbClr>
                  </a:outerShdw>
                </a:effectLst>
                <a:latin typeface="UTM Avo" panose="02040603050506020204" pitchFamily="18"/>
              </a:rPr>
              <a:t>TIẾNG VIỆT 5</a:t>
            </a:r>
            <a:endParaRPr lang="en-US" sz="3200" dirty="0">
              <a:solidFill>
                <a:srgbClr val="FFFFFF"/>
              </a:solidFill>
              <a:effectLst>
                <a:outerShdw blurRad="38100" dist="38100" dir="2700000" algn="tl">
                  <a:srgbClr val="000000">
                    <a:alpha val="43137"/>
                  </a:srgbClr>
                </a:outerShdw>
              </a:effectLst>
              <a:latin typeface="UTM Avo" panose="02040603050506020204" pitchFamily="18"/>
            </a:endParaRPr>
          </a:p>
          <a:p>
            <a:pPr algn="r" defTabSz="914400">
              <a:lnSpc>
                <a:spcPts val="3840"/>
              </a:lnSpc>
              <a:defRPr/>
            </a:pPr>
            <a:r>
              <a:rPr lang="en-US" sz="2400" dirty="0" err="1">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rPr>
              <a:t>Tập</a:t>
            </a:r>
            <a:r>
              <a:rPr lang="en-US" sz="2400" dirty="0">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rPr>
              <a:t> 1</a:t>
            </a:r>
            <a:endParaRPr lang="en-US" sz="2400" dirty="0">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Freeform 5"/>
          <p:cNvSpPr/>
          <p:nvPr/>
        </p:nvSpPr>
        <p:spPr>
          <a:xfrm>
            <a:off x="993422" y="2156633"/>
            <a:ext cx="10032271" cy="4293863"/>
          </a:xfrm>
          <a:custGeom>
            <a:avLst/>
            <a:gdLst/>
            <a:ahLst/>
            <a:cxnLst/>
            <a:rect l="l" t="t" r="r" b="b"/>
            <a:pathLst>
              <a:path w="14875164" h="5894776">
                <a:moveTo>
                  <a:pt x="0" y="0"/>
                </a:moveTo>
                <a:lnTo>
                  <a:pt x="14875164" y="0"/>
                </a:lnTo>
                <a:lnTo>
                  <a:pt x="14875164" y="5894776"/>
                </a:lnTo>
                <a:lnTo>
                  <a:pt x="0" y="5894776"/>
                </a:lnTo>
                <a:lnTo>
                  <a:pt x="0" y="0"/>
                </a:lnTo>
                <a:close/>
              </a:path>
            </a:pathLst>
          </a:custGeom>
          <a:noFill/>
        </p:spPr>
        <p:txBody>
          <a:bodyPr/>
          <a:lstStyle/>
          <a:p>
            <a:pPr defTabSz="575945">
              <a:buClrTx/>
              <a:defRPr/>
            </a:pPr>
            <a:endParaRPr lang="en-US" sz="2400" kern="1200">
              <a:solidFill>
                <a:prstClr val="black"/>
              </a:solidFill>
              <a:latin typeface="+mj-lt"/>
              <a:ea typeface="+mn-ea"/>
              <a:cs typeface="Arial" panose="020B0604020202020204" pitchFamily="34" charset="0"/>
            </a:endParaRPr>
          </a:p>
        </p:txBody>
      </p:sp>
      <p:sp>
        <p:nvSpPr>
          <p:cNvPr id="6" name="TextBox 5"/>
          <p:cNvSpPr txBox="1"/>
          <p:nvPr/>
        </p:nvSpPr>
        <p:spPr>
          <a:xfrm>
            <a:off x="3028637" y="1794128"/>
            <a:ext cx="5961840" cy="461665"/>
          </a:xfrm>
          <a:prstGeom prst="rect">
            <a:avLst/>
          </a:prstGeom>
          <a:noFill/>
        </p:spPr>
        <p:txBody>
          <a:bodyPr wrap="square" rtlCol="0">
            <a:spAutoFit/>
          </a:bodyPr>
          <a:lstStyle/>
          <a:p>
            <a:pPr algn="ctr" defTabSz="575945">
              <a:buClrTx/>
              <a:defRPr/>
            </a:pPr>
            <a:r>
              <a:rPr lang="en-US" sz="2400" b="1" kern="1200" dirty="0">
                <a:solidFill>
                  <a:schemeClr val="tx1"/>
                </a:solidFill>
                <a:latin typeface="+mj-lt"/>
                <a:ea typeface="+mn-ea"/>
                <a:cs typeface="Arial" panose="020B0604020202020204" pitchFamily="34" charset="0"/>
              </a:rPr>
              <a:t>LUYỆN ĐỌC CÁC CÂU DÀI</a:t>
            </a:r>
            <a:endParaRPr lang="en-US" sz="2400" b="1" kern="1200" dirty="0">
              <a:solidFill>
                <a:schemeClr val="tx1"/>
              </a:solidFill>
              <a:latin typeface="+mj-lt"/>
              <a:ea typeface="+mn-ea"/>
              <a:cs typeface="Arial" panose="020B0604020202020204" pitchFamily="34" charset="0"/>
            </a:endParaRPr>
          </a:p>
        </p:txBody>
      </p:sp>
      <p:sp>
        <p:nvSpPr>
          <p:cNvPr id="7" name="TextBox 6"/>
          <p:cNvSpPr txBox="1"/>
          <p:nvPr/>
        </p:nvSpPr>
        <p:spPr>
          <a:xfrm>
            <a:off x="1393819" y="2294430"/>
            <a:ext cx="9231476" cy="3891835"/>
          </a:xfrm>
          <a:prstGeom prst="rect">
            <a:avLst/>
          </a:prstGeom>
          <a:noFill/>
        </p:spPr>
        <p:txBody>
          <a:bodyPr wrap="square">
            <a:spAutoFit/>
          </a:bodyPr>
          <a:lstStyle/>
          <a:p>
            <a:pPr indent="228600" algn="just" defTabSz="575945">
              <a:lnSpc>
                <a:spcPct val="150000"/>
              </a:lnSpc>
              <a:buClrTx/>
            </a:pPr>
            <a:r>
              <a:rPr lang="en-US" sz="2400" kern="1200" dirty="0">
                <a:latin typeface="+mj-lt"/>
                <a:ea typeface="Calibri" panose="020F0502020204030204" pitchFamily="34" charset="0"/>
                <a:cs typeface="Arial" panose="020B0604020202020204" pitchFamily="34" charset="0"/>
              </a:rPr>
              <a:t>- </a:t>
            </a:r>
            <a:r>
              <a:rPr lang="vi-VN" sz="2400" kern="1200" dirty="0">
                <a:latin typeface="+mj-lt"/>
                <a:ea typeface="Calibri" panose="020F0502020204030204" pitchFamily="34" charset="0"/>
                <a:cs typeface="Arial" panose="020B0604020202020204" pitchFamily="34" charset="0"/>
              </a:rPr>
              <a:t>Mỗi cái hạt</a:t>
            </a:r>
            <a:r>
              <a:rPr lang="vi-VN" sz="2400" kern="1200" dirty="0">
                <a:solidFill>
                  <a:srgbClr val="C00000"/>
                </a:solidFill>
                <a:latin typeface="+mj-lt"/>
                <a:ea typeface="Calibri" panose="020F0502020204030204" pitchFamily="34" charset="0"/>
                <a:cs typeface="Arial" panose="020B0604020202020204" pitchFamily="34" charset="0"/>
              </a:rPr>
              <a:t>/</a:t>
            </a:r>
            <a:r>
              <a:rPr lang="vi-VN" sz="2400" kern="1200" dirty="0">
                <a:latin typeface="+mj-lt"/>
                <a:ea typeface="Calibri" panose="020F0502020204030204" pitchFamily="34" charset="0"/>
                <a:cs typeface="Arial" panose="020B0604020202020204" pitchFamily="34" charset="0"/>
              </a:rPr>
              <a:t> là một cơ thể sống thực thụ,</a:t>
            </a:r>
            <a:r>
              <a:rPr lang="vi-VN" sz="2400" kern="1200" dirty="0">
                <a:solidFill>
                  <a:srgbClr val="C00000"/>
                </a:solidFill>
                <a:latin typeface="+mj-lt"/>
                <a:ea typeface="Calibri" panose="020F0502020204030204" pitchFamily="34" charset="0"/>
                <a:cs typeface="Arial" panose="020B0604020202020204" pitchFamily="34" charset="0"/>
              </a:rPr>
              <a:t>/</a:t>
            </a:r>
            <a:r>
              <a:rPr lang="vi-VN" sz="2400" kern="1200" dirty="0">
                <a:latin typeface="+mj-lt"/>
                <a:ea typeface="Calibri" panose="020F0502020204030204" pitchFamily="34" charset="0"/>
                <a:cs typeface="Arial" panose="020B0604020202020204" pitchFamily="34" charset="0"/>
              </a:rPr>
              <a:t> nó chỉ đang ngủ thôi.</a:t>
            </a:r>
            <a:r>
              <a:rPr lang="vi-VN" sz="2400" kern="1200" dirty="0">
                <a:solidFill>
                  <a:srgbClr val="C00000"/>
                </a:solidFill>
                <a:latin typeface="+mj-lt"/>
                <a:ea typeface="Calibri" panose="020F0502020204030204" pitchFamily="34" charset="0"/>
                <a:cs typeface="Arial" panose="020B0604020202020204" pitchFamily="34" charset="0"/>
              </a:rPr>
              <a:t>//</a:t>
            </a:r>
            <a:r>
              <a:rPr lang="vi-VN" sz="2400" kern="1200" dirty="0">
                <a:latin typeface="+mj-lt"/>
                <a:ea typeface="Calibri" panose="020F0502020204030204" pitchFamily="34" charset="0"/>
                <a:cs typeface="Arial" panose="020B0604020202020204" pitchFamily="34" charset="0"/>
              </a:rPr>
              <a:t> Để đánh thức</a:t>
            </a:r>
            <a:r>
              <a:rPr lang="vi-VN" sz="2400" kern="1200" dirty="0">
                <a:solidFill>
                  <a:srgbClr val="C00000"/>
                </a:solidFill>
                <a:latin typeface="+mj-lt"/>
                <a:ea typeface="Calibri" panose="020F0502020204030204" pitchFamily="34" charset="0"/>
                <a:cs typeface="Arial" panose="020B0604020202020204" pitchFamily="34" charset="0"/>
              </a:rPr>
              <a:t>/ </a:t>
            </a:r>
            <a:r>
              <a:rPr lang="vi-VN" sz="2400" kern="1200" dirty="0">
                <a:latin typeface="+mj-lt"/>
                <a:ea typeface="Calibri" panose="020F0502020204030204" pitchFamily="34" charset="0"/>
                <a:cs typeface="Arial" panose="020B0604020202020204" pitchFamily="34" charset="0"/>
              </a:rPr>
              <a:t>và kích thích các hạt có vỏ cứng nảy mầm,</a:t>
            </a:r>
            <a:r>
              <a:rPr lang="vi-VN" sz="2400" kern="1200" dirty="0">
                <a:solidFill>
                  <a:srgbClr val="C00000"/>
                </a:solidFill>
                <a:latin typeface="+mj-lt"/>
                <a:ea typeface="Calibri" panose="020F0502020204030204" pitchFamily="34" charset="0"/>
                <a:cs typeface="Arial" panose="020B0604020202020204" pitchFamily="34" charset="0"/>
              </a:rPr>
              <a:t>/</a:t>
            </a:r>
            <a:r>
              <a:rPr lang="vi-VN" sz="2400" kern="1200" dirty="0">
                <a:latin typeface="+mj-lt"/>
                <a:ea typeface="Calibri" panose="020F0502020204030204" pitchFamily="34" charset="0"/>
                <a:cs typeface="Arial" panose="020B0604020202020204" pitchFamily="34" charset="0"/>
              </a:rPr>
              <a:t> người ta</a:t>
            </a:r>
            <a:r>
              <a:rPr lang="vi-VN" sz="2400" kern="1200" dirty="0">
                <a:solidFill>
                  <a:srgbClr val="C00000"/>
                </a:solidFill>
                <a:latin typeface="+mj-lt"/>
                <a:ea typeface="Calibri" panose="020F0502020204030204" pitchFamily="34" charset="0"/>
                <a:cs typeface="Arial" panose="020B0604020202020204" pitchFamily="34" charset="0"/>
              </a:rPr>
              <a:t>/</a:t>
            </a:r>
            <a:r>
              <a:rPr lang="vi-VN" sz="2400" kern="1200" dirty="0">
                <a:latin typeface="+mj-lt"/>
                <a:ea typeface="Calibri" panose="020F0502020204030204" pitchFamily="34" charset="0"/>
                <a:cs typeface="Arial" panose="020B0604020202020204" pitchFamily="34" charset="0"/>
              </a:rPr>
              <a:t> thường ngâm chúng vào nước nóng.</a:t>
            </a:r>
            <a:r>
              <a:rPr lang="vi-VN" sz="2400" kern="1200" dirty="0">
                <a:solidFill>
                  <a:srgbClr val="C00000"/>
                </a:solidFill>
                <a:latin typeface="+mj-lt"/>
                <a:ea typeface="Calibri" panose="020F0502020204030204" pitchFamily="34" charset="0"/>
                <a:cs typeface="Arial" panose="020B0604020202020204" pitchFamily="34" charset="0"/>
              </a:rPr>
              <a:t>//</a:t>
            </a:r>
            <a:r>
              <a:rPr lang="vi-VN" sz="2400" kern="1200" dirty="0">
                <a:latin typeface="+mj-lt"/>
                <a:ea typeface="Calibri" panose="020F0502020204030204" pitchFamily="34" charset="0"/>
                <a:cs typeface="Arial" panose="020B0604020202020204" pitchFamily="34" charset="0"/>
              </a:rPr>
              <a:t> Thay vì ngâm,</a:t>
            </a:r>
            <a:r>
              <a:rPr lang="vi-VN" sz="2400" kern="1200" dirty="0">
                <a:solidFill>
                  <a:srgbClr val="C00000"/>
                </a:solidFill>
                <a:latin typeface="+mj-lt"/>
                <a:ea typeface="Calibri" panose="020F0502020204030204" pitchFamily="34" charset="0"/>
                <a:cs typeface="Arial" panose="020B0604020202020204" pitchFamily="34" charset="0"/>
              </a:rPr>
              <a:t>/</a:t>
            </a:r>
            <a:r>
              <a:rPr lang="vi-VN" sz="2400" kern="1200" dirty="0">
                <a:latin typeface="+mj-lt"/>
                <a:ea typeface="Calibri" panose="020F0502020204030204" pitchFamily="34" charset="0"/>
                <a:cs typeface="Arial" panose="020B0604020202020204" pitchFamily="34" charset="0"/>
              </a:rPr>
              <a:t> hạt gấc này được đồ trong chỗ xôi.</a:t>
            </a:r>
            <a:r>
              <a:rPr lang="vi-VN" sz="2400" kern="1200" dirty="0">
                <a:solidFill>
                  <a:srgbClr val="C00000"/>
                </a:solidFill>
                <a:latin typeface="+mj-lt"/>
                <a:ea typeface="Calibri" panose="020F0502020204030204" pitchFamily="34" charset="0"/>
                <a:cs typeface="Arial" panose="020B0604020202020204" pitchFamily="34" charset="0"/>
              </a:rPr>
              <a:t>//</a:t>
            </a:r>
            <a:r>
              <a:rPr lang="vi-VN" sz="2400" kern="1200" dirty="0">
                <a:latin typeface="+mj-lt"/>
                <a:ea typeface="Calibri" panose="020F0502020204030204" pitchFamily="34" charset="0"/>
                <a:cs typeface="Arial" panose="020B0604020202020204" pitchFamily="34" charset="0"/>
              </a:rPr>
              <a:t> Với loại hạt ngủ lâu như hạt xoan,</a:t>
            </a:r>
            <a:r>
              <a:rPr lang="vi-VN" sz="2400" kern="1200" dirty="0">
                <a:solidFill>
                  <a:srgbClr val="C00000"/>
                </a:solidFill>
                <a:latin typeface="+mj-lt"/>
                <a:ea typeface="Calibri" panose="020F0502020204030204" pitchFamily="34" charset="0"/>
                <a:cs typeface="Arial" panose="020B0604020202020204" pitchFamily="34" charset="0"/>
              </a:rPr>
              <a:t>/ </a:t>
            </a:r>
            <a:r>
              <a:rPr lang="vi-VN" sz="2400" kern="1200" dirty="0">
                <a:latin typeface="+mj-lt"/>
                <a:ea typeface="Calibri" panose="020F0502020204030204" pitchFamily="34" charset="0"/>
                <a:cs typeface="Arial" panose="020B0604020202020204" pitchFamily="34" charset="0"/>
              </a:rPr>
              <a:t>người ta</a:t>
            </a:r>
            <a:r>
              <a:rPr lang="vi-VN" sz="2400" kern="1200" dirty="0">
                <a:solidFill>
                  <a:srgbClr val="C00000"/>
                </a:solidFill>
                <a:latin typeface="+mj-lt"/>
                <a:ea typeface="Calibri" panose="020F0502020204030204" pitchFamily="34" charset="0"/>
                <a:cs typeface="Arial" panose="020B0604020202020204" pitchFamily="34" charset="0"/>
              </a:rPr>
              <a:t>/</a:t>
            </a:r>
            <a:r>
              <a:rPr lang="vi-VN" sz="2400" kern="1200" dirty="0">
                <a:latin typeface="+mj-lt"/>
                <a:ea typeface="Calibri" panose="020F0502020204030204" pitchFamily="34" charset="0"/>
                <a:cs typeface="Arial" panose="020B0604020202020204" pitchFamily="34" charset="0"/>
              </a:rPr>
              <a:t> còn đốt vài phút trước</a:t>
            </a:r>
            <a:r>
              <a:rPr lang="vi-VN" sz="2400" kern="1200" dirty="0">
                <a:solidFill>
                  <a:srgbClr val="C00000"/>
                </a:solidFill>
                <a:latin typeface="+mj-lt"/>
                <a:ea typeface="Calibri" panose="020F0502020204030204" pitchFamily="34" charset="0"/>
                <a:cs typeface="Arial" panose="020B0604020202020204" pitchFamily="34" charset="0"/>
              </a:rPr>
              <a:t>/</a:t>
            </a:r>
            <a:r>
              <a:rPr lang="vi-VN" sz="2400" kern="1200" dirty="0">
                <a:latin typeface="+mj-lt"/>
                <a:ea typeface="Calibri" panose="020F0502020204030204" pitchFamily="34" charset="0"/>
                <a:cs typeface="Arial" panose="020B0604020202020204" pitchFamily="34" charset="0"/>
              </a:rPr>
              <a:t> khi gieo cho chóng nảy mầm</a:t>
            </a:r>
            <a:r>
              <a:rPr lang="vi-VN" sz="2400" kern="1200" dirty="0">
                <a:solidFill>
                  <a:srgbClr val="C00000"/>
                </a:solidFill>
                <a:latin typeface="+mj-lt"/>
                <a:ea typeface="Calibri" panose="020F0502020204030204" pitchFamily="34" charset="0"/>
                <a:cs typeface="Arial" panose="020B0604020202020204" pitchFamily="34" charset="0"/>
              </a:rPr>
              <a:t>//</a:t>
            </a:r>
            <a:r>
              <a:rPr lang="vi-VN" sz="2400" kern="1200" dirty="0">
                <a:latin typeface="+mj-lt"/>
                <a:ea typeface="Calibri" panose="020F0502020204030204" pitchFamily="34" charset="0"/>
                <a:cs typeface="Arial" panose="020B0604020202020204" pitchFamily="34" charset="0"/>
              </a:rPr>
              <a:t>... Bây giờ,</a:t>
            </a:r>
            <a:r>
              <a:rPr lang="vi-VN" sz="2400" kern="1200" dirty="0">
                <a:solidFill>
                  <a:srgbClr val="C00000"/>
                </a:solidFill>
                <a:latin typeface="+mj-lt"/>
                <a:ea typeface="Calibri" panose="020F0502020204030204" pitchFamily="34" charset="0"/>
                <a:cs typeface="Arial" panose="020B0604020202020204" pitchFamily="34" charset="0"/>
              </a:rPr>
              <a:t>/</a:t>
            </a:r>
            <a:r>
              <a:rPr lang="vi-VN" sz="2400" kern="1200" dirty="0">
                <a:latin typeface="+mj-lt"/>
                <a:ea typeface="Calibri" panose="020F0502020204030204" pitchFamily="34" charset="0"/>
                <a:cs typeface="Arial" panose="020B0604020202020204" pitchFamily="34" charset="0"/>
              </a:rPr>
              <a:t> các em theo cô,</a:t>
            </a:r>
            <a:r>
              <a:rPr lang="vi-VN" sz="2400" kern="1200" dirty="0">
                <a:solidFill>
                  <a:srgbClr val="C00000"/>
                </a:solidFill>
                <a:latin typeface="+mj-lt"/>
                <a:ea typeface="Calibri" panose="020F0502020204030204" pitchFamily="34" charset="0"/>
                <a:cs typeface="Arial" panose="020B0604020202020204" pitchFamily="34" charset="0"/>
              </a:rPr>
              <a:t>/</a:t>
            </a:r>
            <a:r>
              <a:rPr lang="vi-VN" sz="2400" kern="1200" dirty="0">
                <a:latin typeface="+mj-lt"/>
                <a:ea typeface="Calibri" panose="020F0502020204030204" pitchFamily="34" charset="0"/>
                <a:cs typeface="Arial" panose="020B0604020202020204" pitchFamily="34" charset="0"/>
              </a:rPr>
              <a:t> mang những cây này ra vườn trồng</a:t>
            </a:r>
            <a:r>
              <a:rPr lang="vi-VN" sz="2400" kern="1200" dirty="0">
                <a:solidFill>
                  <a:schemeClr val="tx1"/>
                </a:solidFill>
                <a:latin typeface="+mj-lt"/>
                <a:ea typeface="Calibri" panose="020F0502020204030204" pitchFamily="34" charset="0"/>
                <a:cs typeface="Arial" panose="020B0604020202020204" pitchFamily="34" charset="0"/>
              </a:rPr>
              <a:t>.</a:t>
            </a:r>
            <a:r>
              <a:rPr lang="vi-VN" sz="2400" kern="1200" dirty="0">
                <a:solidFill>
                  <a:srgbClr val="C00000"/>
                </a:solidFill>
                <a:latin typeface="+mj-lt"/>
                <a:ea typeface="Calibri" panose="020F0502020204030204" pitchFamily="34" charset="0"/>
                <a:cs typeface="Arial" panose="020B0604020202020204" pitchFamily="34" charset="0"/>
              </a:rPr>
              <a:t>//</a:t>
            </a:r>
            <a:endParaRPr lang="vi-VN" sz="2400" kern="1200" dirty="0">
              <a:solidFill>
                <a:srgbClr val="C00000"/>
              </a:solidFill>
              <a:latin typeface="+mj-lt"/>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623422" y="2135565"/>
            <a:ext cx="10885521" cy="980147"/>
            <a:chOff x="1608807" y="4733541"/>
            <a:chExt cx="8640149" cy="777970"/>
          </a:xfrm>
          <a:noFill/>
        </p:grpSpPr>
        <p:pic>
          <p:nvPicPr>
            <p:cNvPr id="16" name="Picture 15" descr="https://cdn-icons-png.flaticon.com/128/981/9812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608807" y="4883316"/>
              <a:ext cx="628195" cy="628196"/>
            </a:xfrm>
            <a:prstGeom prst="rect">
              <a:avLst/>
            </a:prstGeom>
            <a:grpFill/>
          </p:spPr>
        </p:pic>
        <p:sp>
          <p:nvSpPr>
            <p:cNvPr id="17" name="TextBox 16"/>
            <p:cNvSpPr txBox="1"/>
            <p:nvPr/>
          </p:nvSpPr>
          <p:spPr>
            <a:xfrm>
              <a:off x="2381317" y="4733541"/>
              <a:ext cx="7867639" cy="757862"/>
            </a:xfrm>
            <a:prstGeom prst="rect">
              <a:avLst/>
            </a:prstGeom>
            <a:grpFill/>
          </p:spPr>
          <p:txBody>
            <a:bodyPr wrap="square" rtlCol="0">
              <a:spAutoFit/>
            </a:bodyPr>
            <a:lstStyle/>
            <a:p>
              <a:pPr algn="just" defTabSz="1151890">
                <a:lnSpc>
                  <a:spcPct val="150000"/>
                </a:lnSpc>
                <a:buClrTx/>
                <a:defRPr/>
              </a:pPr>
              <a:r>
                <a:rPr lang="vi-VN" sz="2000" b="1" dirty="0">
                  <a:solidFill>
                    <a:schemeClr val="tx1"/>
                  </a:solidFill>
                  <a:latin typeface="+mj-lt"/>
                </a:rPr>
                <a:t>Giọng điệu nghi vấn, nghi ngờ: </a:t>
              </a:r>
              <a:r>
                <a:rPr lang="vi-VN" sz="2000" dirty="0">
                  <a:solidFill>
                    <a:srgbClr val="0D0F1C"/>
                  </a:solidFill>
                  <a:latin typeface="+mj-lt"/>
                </a:rPr>
                <a:t>Nó chậm nảy mầm hơn hạt đậu đen hả ông?; Ươm cây gì đây, em?</a:t>
              </a:r>
              <a:endParaRPr lang="vi-VN" sz="2000" b="1" dirty="0">
                <a:solidFill>
                  <a:srgbClr val="FF0000"/>
                </a:solidFill>
                <a:latin typeface="+mj-lt"/>
              </a:endParaRPr>
            </a:p>
          </p:txBody>
        </p:sp>
      </p:grpSp>
      <p:grpSp>
        <p:nvGrpSpPr>
          <p:cNvPr id="18" name="Group 17"/>
          <p:cNvGrpSpPr/>
          <p:nvPr/>
        </p:nvGrpSpPr>
        <p:grpSpPr>
          <a:xfrm>
            <a:off x="653239" y="3077044"/>
            <a:ext cx="10885522" cy="791448"/>
            <a:chOff x="1622121" y="4647710"/>
            <a:chExt cx="8640150" cy="628195"/>
          </a:xfrm>
          <a:noFill/>
        </p:grpSpPr>
        <p:pic>
          <p:nvPicPr>
            <p:cNvPr id="19" name="Picture 18" descr="https://cdn-icons-png.flaticon.com/128/981/9812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622121" y="4647710"/>
              <a:ext cx="628195" cy="628196"/>
            </a:xfrm>
            <a:prstGeom prst="rect">
              <a:avLst/>
            </a:prstGeom>
            <a:grpFill/>
          </p:spPr>
        </p:pic>
        <p:sp>
          <p:nvSpPr>
            <p:cNvPr id="20" name="TextBox 19"/>
            <p:cNvSpPr txBox="1"/>
            <p:nvPr/>
          </p:nvSpPr>
          <p:spPr>
            <a:xfrm>
              <a:off x="2394633" y="4733541"/>
              <a:ext cx="7867638" cy="391426"/>
            </a:xfrm>
            <a:prstGeom prst="rect">
              <a:avLst/>
            </a:prstGeom>
            <a:grpFill/>
          </p:spPr>
          <p:txBody>
            <a:bodyPr wrap="square" rtlCol="0">
              <a:spAutoFit/>
            </a:bodyPr>
            <a:lstStyle/>
            <a:p>
              <a:pPr algn="just" defTabSz="1151890">
                <a:lnSpc>
                  <a:spcPct val="150000"/>
                </a:lnSpc>
                <a:buClrTx/>
                <a:defRPr/>
              </a:pPr>
              <a:r>
                <a:rPr lang="vi-VN" sz="2000" b="1" dirty="0">
                  <a:solidFill>
                    <a:schemeClr val="tx1"/>
                  </a:solidFill>
                  <a:latin typeface="+mj-lt"/>
                </a:rPr>
                <a:t>Giọng điệu tranh luận: </a:t>
              </a:r>
              <a:r>
                <a:rPr lang="vi-VN" sz="2000" dirty="0">
                  <a:solidFill>
                    <a:schemeClr val="tx1"/>
                  </a:solidFill>
                  <a:latin typeface="+mj-lt"/>
                </a:rPr>
                <a:t>Nó chỉ chưa nảy mầm thôi</a:t>
              </a:r>
              <a:r>
                <a:rPr lang="en-US" sz="2000" dirty="0">
                  <a:solidFill>
                    <a:schemeClr val="tx1"/>
                  </a:solidFill>
                  <a:latin typeface="+mj-lt"/>
                </a:rPr>
                <a:t>.</a:t>
              </a:r>
              <a:endParaRPr lang="vi-VN" sz="2000" b="1" dirty="0">
                <a:solidFill>
                  <a:schemeClr val="tx1"/>
                </a:solidFill>
                <a:latin typeface="+mj-lt"/>
              </a:endParaRPr>
            </a:p>
          </p:txBody>
        </p:sp>
      </p:grpSp>
      <p:grpSp>
        <p:nvGrpSpPr>
          <p:cNvPr id="21" name="Group 20"/>
          <p:cNvGrpSpPr/>
          <p:nvPr/>
        </p:nvGrpSpPr>
        <p:grpSpPr>
          <a:xfrm>
            <a:off x="623423" y="3845724"/>
            <a:ext cx="10892002" cy="2801473"/>
            <a:chOff x="1753122" y="4733541"/>
            <a:chExt cx="8645293" cy="2223609"/>
          </a:xfrm>
          <a:noFill/>
        </p:grpSpPr>
        <p:pic>
          <p:nvPicPr>
            <p:cNvPr id="22" name="Picture 21" descr="https://cdn-icons-png.flaticon.com/128/981/9812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753122" y="5686456"/>
              <a:ext cx="628195" cy="628196"/>
            </a:xfrm>
            <a:prstGeom prst="rect">
              <a:avLst/>
            </a:prstGeom>
            <a:grpFill/>
          </p:spPr>
        </p:pic>
        <p:sp>
          <p:nvSpPr>
            <p:cNvPr id="23" name="TextBox 22"/>
            <p:cNvSpPr txBox="1"/>
            <p:nvPr/>
          </p:nvSpPr>
          <p:spPr>
            <a:xfrm>
              <a:off x="2530777" y="4733541"/>
              <a:ext cx="7867638" cy="2223609"/>
            </a:xfrm>
            <a:prstGeom prst="rect">
              <a:avLst/>
            </a:prstGeom>
            <a:grpFill/>
          </p:spPr>
          <p:txBody>
            <a:bodyPr wrap="square" rtlCol="0">
              <a:spAutoFit/>
            </a:bodyPr>
            <a:lstStyle/>
            <a:p>
              <a:pPr algn="just" defTabSz="1151890">
                <a:lnSpc>
                  <a:spcPct val="150000"/>
                </a:lnSpc>
                <a:buClrTx/>
                <a:defRPr/>
              </a:pPr>
              <a:r>
                <a:rPr lang="vi-VN" sz="2000" b="1" dirty="0">
                  <a:solidFill>
                    <a:schemeClr val="tx1"/>
                  </a:solidFill>
                  <a:latin typeface="+mj-lt"/>
                </a:rPr>
                <a:t>Giọng điệu nhẹ nhàng, ôn tồn: </a:t>
              </a:r>
              <a:r>
                <a:rPr lang="vi-VN" sz="2000" dirty="0">
                  <a:solidFill>
                    <a:schemeClr val="tx1"/>
                  </a:solidFill>
                  <a:latin typeface="+mj-lt"/>
                </a:rPr>
                <a:t>Mỗi cái hạt là một cơ thể sống thực thụ, nó chỉ đang ngủ thôi. Để đánh thức và kích thích các hạt có vỏ cứng nảy mầm, người ta thường ngâm chúng vào nước nóng. Thay vì ngâm, hạt gấc này được đồ trong chỗ xôi. Với loại hạt ngủ lâu như hạt xoan, người ta còn đốt vài phút trước khi gieo cho chóng nảy mầm... Bây giờ, các em theo cô, mang những cây này ra vườn trồng. </a:t>
              </a:r>
              <a:endParaRPr lang="vi-VN" sz="2000" b="1" dirty="0">
                <a:solidFill>
                  <a:schemeClr val="tx1"/>
                </a:solidFill>
                <a:latin typeface="+mj-lt"/>
              </a:endParaRPr>
            </a:p>
          </p:txBody>
        </p:sp>
      </p:grpSp>
      <p:sp>
        <p:nvSpPr>
          <p:cNvPr id="24" name="TextBox 23"/>
          <p:cNvSpPr txBox="1"/>
          <p:nvPr/>
        </p:nvSpPr>
        <p:spPr>
          <a:xfrm>
            <a:off x="2363856" y="1709697"/>
            <a:ext cx="7464287" cy="400110"/>
          </a:xfrm>
          <a:prstGeom prst="rect">
            <a:avLst/>
          </a:prstGeom>
          <a:noFill/>
        </p:spPr>
        <p:txBody>
          <a:bodyPr wrap="square" rtlCol="0">
            <a:spAutoFit/>
          </a:bodyPr>
          <a:lstStyle/>
          <a:p>
            <a:pPr algn="ctr"/>
            <a:r>
              <a:rPr lang="en-US" sz="2000" b="1" dirty="0" err="1">
                <a:solidFill>
                  <a:schemeClr val="bg1">
                    <a:lumMod val="10000"/>
                  </a:schemeClr>
                </a:solidFill>
                <a:latin typeface="+mj-lt"/>
              </a:rPr>
              <a:t>Luyện</a:t>
            </a:r>
            <a:r>
              <a:rPr lang="en-US" sz="2000" b="1" dirty="0">
                <a:solidFill>
                  <a:schemeClr val="bg1">
                    <a:lumMod val="10000"/>
                  </a:schemeClr>
                </a:solidFill>
                <a:latin typeface="+mj-lt"/>
              </a:rPr>
              <a:t> </a:t>
            </a:r>
            <a:r>
              <a:rPr lang="en-US" sz="2000" b="1" dirty="0" err="1">
                <a:solidFill>
                  <a:schemeClr val="bg1">
                    <a:lumMod val="10000"/>
                  </a:schemeClr>
                </a:solidFill>
                <a:latin typeface="+mj-lt"/>
              </a:rPr>
              <a:t>đọc</a:t>
            </a:r>
            <a:r>
              <a:rPr lang="en-US" sz="2000" b="1" dirty="0">
                <a:solidFill>
                  <a:schemeClr val="bg1">
                    <a:lumMod val="10000"/>
                  </a:schemeClr>
                </a:solidFill>
                <a:latin typeface="+mj-lt"/>
              </a:rPr>
              <a:t> </a:t>
            </a:r>
            <a:r>
              <a:rPr lang="en-US" sz="2000" b="1" dirty="0" err="1">
                <a:solidFill>
                  <a:schemeClr val="bg1">
                    <a:lumMod val="10000"/>
                  </a:schemeClr>
                </a:solidFill>
                <a:latin typeface="+mj-lt"/>
              </a:rPr>
              <a:t>một</a:t>
            </a:r>
            <a:r>
              <a:rPr lang="en-US" sz="2000" b="1" dirty="0">
                <a:solidFill>
                  <a:schemeClr val="bg1">
                    <a:lumMod val="10000"/>
                  </a:schemeClr>
                </a:solidFill>
                <a:latin typeface="+mj-lt"/>
              </a:rPr>
              <a:t> </a:t>
            </a:r>
            <a:r>
              <a:rPr lang="en-US" sz="2000" b="1" dirty="0" err="1">
                <a:solidFill>
                  <a:schemeClr val="bg1">
                    <a:lumMod val="10000"/>
                  </a:schemeClr>
                </a:solidFill>
                <a:latin typeface="+mj-lt"/>
              </a:rPr>
              <a:t>số</a:t>
            </a:r>
            <a:r>
              <a:rPr lang="en-US" sz="2000" b="1" dirty="0">
                <a:solidFill>
                  <a:schemeClr val="bg1">
                    <a:lumMod val="10000"/>
                  </a:schemeClr>
                </a:solidFill>
                <a:latin typeface="+mj-lt"/>
              </a:rPr>
              <a:t> </a:t>
            </a:r>
            <a:r>
              <a:rPr lang="en-US" sz="2000" b="1" dirty="0" err="1">
                <a:solidFill>
                  <a:schemeClr val="bg1">
                    <a:lumMod val="10000"/>
                  </a:schemeClr>
                </a:solidFill>
                <a:latin typeface="+mj-lt"/>
              </a:rPr>
              <a:t>câu</a:t>
            </a:r>
            <a:r>
              <a:rPr lang="en-US" sz="2000" b="1" dirty="0">
                <a:solidFill>
                  <a:schemeClr val="bg1">
                    <a:lumMod val="10000"/>
                  </a:schemeClr>
                </a:solidFill>
                <a:latin typeface="+mj-lt"/>
              </a:rPr>
              <a:t> </a:t>
            </a:r>
            <a:r>
              <a:rPr lang="en-US" sz="2000" b="1" dirty="0" err="1">
                <a:solidFill>
                  <a:schemeClr val="bg1">
                    <a:lumMod val="10000"/>
                  </a:schemeClr>
                </a:solidFill>
                <a:latin typeface="+mj-lt"/>
              </a:rPr>
              <a:t>thể</a:t>
            </a:r>
            <a:r>
              <a:rPr lang="en-US" sz="2000" b="1" dirty="0">
                <a:solidFill>
                  <a:schemeClr val="bg1">
                    <a:lumMod val="10000"/>
                  </a:schemeClr>
                </a:solidFill>
                <a:latin typeface="+mj-lt"/>
              </a:rPr>
              <a:t> </a:t>
            </a:r>
            <a:r>
              <a:rPr lang="en-US" sz="2000" b="1" dirty="0" err="1">
                <a:solidFill>
                  <a:schemeClr val="bg1">
                    <a:lumMod val="10000"/>
                  </a:schemeClr>
                </a:solidFill>
                <a:latin typeface="+mj-lt"/>
              </a:rPr>
              <a:t>hiện</a:t>
            </a:r>
            <a:r>
              <a:rPr lang="en-US" sz="2000" b="1" dirty="0">
                <a:solidFill>
                  <a:schemeClr val="bg1">
                    <a:lumMod val="10000"/>
                  </a:schemeClr>
                </a:solidFill>
                <a:latin typeface="+mj-lt"/>
              </a:rPr>
              <a:t> </a:t>
            </a:r>
            <a:r>
              <a:rPr lang="en-US" sz="2000" b="1" dirty="0" err="1">
                <a:solidFill>
                  <a:schemeClr val="bg1">
                    <a:lumMod val="10000"/>
                  </a:schemeClr>
                </a:solidFill>
                <a:latin typeface="+mj-lt"/>
              </a:rPr>
              <a:t>cảm</a:t>
            </a:r>
            <a:r>
              <a:rPr lang="en-US" sz="2000" b="1" dirty="0">
                <a:solidFill>
                  <a:schemeClr val="bg1">
                    <a:lumMod val="10000"/>
                  </a:schemeClr>
                </a:solidFill>
                <a:latin typeface="+mj-lt"/>
              </a:rPr>
              <a:t> </a:t>
            </a:r>
            <a:r>
              <a:rPr lang="en-US" sz="2000" b="1" dirty="0" err="1">
                <a:solidFill>
                  <a:schemeClr val="bg1">
                    <a:lumMod val="10000"/>
                  </a:schemeClr>
                </a:solidFill>
                <a:latin typeface="+mj-lt"/>
              </a:rPr>
              <a:t>xúc</a:t>
            </a:r>
            <a:r>
              <a:rPr lang="en-US" sz="2000" b="1" dirty="0">
                <a:solidFill>
                  <a:schemeClr val="bg1">
                    <a:lumMod val="10000"/>
                  </a:schemeClr>
                </a:solidFill>
                <a:latin typeface="+mj-lt"/>
              </a:rPr>
              <a:t> </a:t>
            </a:r>
            <a:r>
              <a:rPr lang="en-US" sz="2000" b="1" dirty="0" err="1">
                <a:solidFill>
                  <a:schemeClr val="bg1">
                    <a:lumMod val="10000"/>
                  </a:schemeClr>
                </a:solidFill>
                <a:latin typeface="+mj-lt"/>
              </a:rPr>
              <a:t>của</a:t>
            </a:r>
            <a:r>
              <a:rPr lang="en-US" sz="2000" b="1" dirty="0">
                <a:solidFill>
                  <a:schemeClr val="bg1">
                    <a:lumMod val="10000"/>
                  </a:schemeClr>
                </a:solidFill>
                <a:latin typeface="+mj-lt"/>
              </a:rPr>
              <a:t> </a:t>
            </a:r>
            <a:r>
              <a:rPr lang="en-US" sz="2000" b="1" dirty="0" err="1">
                <a:solidFill>
                  <a:schemeClr val="bg1">
                    <a:lumMod val="10000"/>
                  </a:schemeClr>
                </a:solidFill>
                <a:latin typeface="+mj-lt"/>
              </a:rPr>
              <a:t>nhân</a:t>
            </a:r>
            <a:r>
              <a:rPr lang="en-US" sz="2000" b="1" dirty="0">
                <a:solidFill>
                  <a:schemeClr val="bg1">
                    <a:lumMod val="10000"/>
                  </a:schemeClr>
                </a:solidFill>
                <a:latin typeface="+mj-lt"/>
              </a:rPr>
              <a:t> </a:t>
            </a:r>
            <a:r>
              <a:rPr lang="en-US" sz="2000" b="1" dirty="0" err="1">
                <a:solidFill>
                  <a:schemeClr val="bg1">
                    <a:lumMod val="10000"/>
                  </a:schemeClr>
                </a:solidFill>
                <a:latin typeface="+mj-lt"/>
              </a:rPr>
              <a:t>vật</a:t>
            </a:r>
            <a:r>
              <a:rPr lang="en-US" sz="2000" b="1" dirty="0">
                <a:solidFill>
                  <a:schemeClr val="bg1">
                    <a:lumMod val="10000"/>
                  </a:schemeClr>
                </a:solidFill>
                <a:latin typeface="+mj-lt"/>
              </a:rPr>
              <a:t>: </a:t>
            </a:r>
            <a:endParaRPr lang="vi-VN" sz="2000" b="1" i="1" dirty="0">
              <a:solidFill>
                <a:schemeClr val="bg1">
                  <a:lumMod val="10000"/>
                </a:schemeClr>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379964" y="2476880"/>
            <a:ext cx="3511931" cy="4020390"/>
            <a:chOff x="3244382" y="1632857"/>
            <a:chExt cx="2787520" cy="3191098"/>
          </a:xfrm>
        </p:grpSpPr>
        <p:sp>
          <p:nvSpPr>
            <p:cNvPr id="3" name="Google Shape;1248;p59"/>
            <p:cNvSpPr/>
            <p:nvPr/>
          </p:nvSpPr>
          <p:spPr>
            <a:xfrm>
              <a:off x="3244382" y="1632857"/>
              <a:ext cx="2787520" cy="3191098"/>
            </a:xfrm>
            <a:prstGeom prst="roundRect">
              <a:avLst>
                <a:gd name="adj" fmla="val 16667"/>
              </a:avLst>
            </a:prstGeom>
            <a:solidFill>
              <a:srgbClr val="D9EBEA"/>
            </a:solidFill>
            <a:ln>
              <a:noFill/>
            </a:ln>
          </p:spPr>
          <p:txBody>
            <a:bodyPr spcFirstLastPara="1" wrap="square" lIns="115184" tIns="115184" rIns="115184" bIns="115184" anchor="ctr" anchorCtr="0">
              <a:noAutofit/>
            </a:bodyPr>
            <a:lstStyle/>
            <a:p>
              <a:pPr defTabSz="1151890">
                <a:buClrTx/>
                <a:defRPr/>
              </a:pPr>
              <a:endParaRPr sz="2400">
                <a:solidFill>
                  <a:sysClr val="windowText" lastClr="000000"/>
                </a:solidFill>
                <a:latin typeface="+mj-lt"/>
              </a:endParaRPr>
            </a:p>
          </p:txBody>
        </p:sp>
        <p:sp>
          <p:nvSpPr>
            <p:cNvPr id="4" name="TextBox 3"/>
            <p:cNvSpPr txBox="1"/>
            <p:nvPr/>
          </p:nvSpPr>
          <p:spPr>
            <a:xfrm>
              <a:off x="3341427" y="1930899"/>
              <a:ext cx="2593430" cy="1330164"/>
            </a:xfrm>
            <a:prstGeom prst="rect">
              <a:avLst/>
            </a:prstGeom>
            <a:noFill/>
          </p:spPr>
          <p:txBody>
            <a:bodyPr wrap="square" rtlCol="0">
              <a:spAutoFit/>
            </a:bodyPr>
            <a:lstStyle/>
            <a:p>
              <a:pPr algn="ctr" defTabSz="1151890">
                <a:lnSpc>
                  <a:spcPct val="150000"/>
                </a:lnSpc>
                <a:buClrTx/>
                <a:defRPr/>
              </a:pPr>
              <a:r>
                <a:rPr lang="en-US" sz="2400" b="1" dirty="0" err="1">
                  <a:solidFill>
                    <a:schemeClr val="tx1"/>
                  </a:solidFill>
                  <a:latin typeface="+mj-lt"/>
                </a:rPr>
                <a:t>Đoạn</a:t>
              </a:r>
              <a:r>
                <a:rPr lang="vi-VN" sz="2400" b="1" dirty="0">
                  <a:solidFill>
                    <a:schemeClr val="tx1"/>
                  </a:solidFill>
                  <a:latin typeface="+mj-lt"/>
                </a:rPr>
                <a:t> 2: </a:t>
              </a:r>
              <a:r>
                <a:rPr lang="vi-VN" sz="2400" dirty="0">
                  <a:solidFill>
                    <a:schemeClr val="tx1"/>
                  </a:solidFill>
                  <a:latin typeface="+mj-lt"/>
                </a:rPr>
                <a:t>Từ “Thụy mang giỏ cây đến lớp” đến “Loan cãi</a:t>
              </a:r>
              <a:r>
                <a:rPr lang="en-US" sz="2400" dirty="0">
                  <a:solidFill>
                    <a:schemeClr val="tx1"/>
                  </a:solidFill>
                  <a:latin typeface="+mj-lt"/>
                </a:rPr>
                <a:t>.</a:t>
              </a:r>
              <a:r>
                <a:rPr lang="vi-VN" sz="2400" dirty="0">
                  <a:solidFill>
                    <a:schemeClr val="tx1"/>
                  </a:solidFill>
                  <a:latin typeface="+mj-lt"/>
                </a:rPr>
                <a:t>”</a:t>
              </a:r>
              <a:endParaRPr lang="en-US" sz="2400" i="1" dirty="0">
                <a:solidFill>
                  <a:schemeClr val="tx1"/>
                </a:solidFill>
                <a:latin typeface="+mj-lt"/>
              </a:endParaRPr>
            </a:p>
          </p:txBody>
        </p:sp>
        <p:grpSp>
          <p:nvGrpSpPr>
            <p:cNvPr id="5" name="Group 4"/>
            <p:cNvGrpSpPr/>
            <p:nvPr/>
          </p:nvGrpSpPr>
          <p:grpSpPr>
            <a:xfrm>
              <a:off x="3659850" y="3573294"/>
              <a:ext cx="1824300" cy="977494"/>
              <a:chOff x="3688543" y="3337023"/>
              <a:chExt cx="1824300" cy="977494"/>
            </a:xfrm>
          </p:grpSpPr>
          <p:sp>
            <p:nvSpPr>
              <p:cNvPr id="6" name="Google Shape;1266;p59"/>
              <p:cNvSpPr/>
              <p:nvPr/>
            </p:nvSpPr>
            <p:spPr>
              <a:xfrm>
                <a:off x="3688543" y="3337023"/>
                <a:ext cx="1824300" cy="977494"/>
              </a:xfrm>
              <a:prstGeom prst="roundRect">
                <a:avLst>
                  <a:gd name="adj" fmla="val 16667"/>
                </a:avLst>
              </a:prstGeom>
              <a:solidFill>
                <a:srgbClr val="FFFFFF"/>
              </a:solidFill>
              <a:ln>
                <a:noFill/>
              </a:ln>
            </p:spPr>
            <p:txBody>
              <a:bodyPr spcFirstLastPara="1" wrap="square" lIns="115184" tIns="115184" rIns="115184" bIns="115184" anchor="ctr" anchorCtr="0">
                <a:noAutofit/>
              </a:bodyPr>
              <a:lstStyle/>
              <a:p>
                <a:pPr defTabSz="1151890">
                  <a:buClrTx/>
                  <a:defRPr/>
                </a:pPr>
                <a:endParaRPr sz="2400">
                  <a:solidFill>
                    <a:sysClr val="windowText" lastClr="000000"/>
                  </a:solidFill>
                  <a:latin typeface="+mj-lt"/>
                </a:endParaRPr>
              </a:p>
            </p:txBody>
          </p:sp>
          <p:pic>
            <p:nvPicPr>
              <p:cNvPr id="7"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57338" y="3424707"/>
                <a:ext cx="1029324" cy="763572"/>
              </a:xfrm>
              <a:prstGeom prst="rect">
                <a:avLst/>
              </a:prstGeom>
            </p:spPr>
          </p:pic>
        </p:grpSp>
      </p:grpSp>
      <p:grpSp>
        <p:nvGrpSpPr>
          <p:cNvPr id="8" name="Group 7"/>
          <p:cNvGrpSpPr/>
          <p:nvPr/>
        </p:nvGrpSpPr>
        <p:grpSpPr>
          <a:xfrm>
            <a:off x="621598" y="2476880"/>
            <a:ext cx="3470077" cy="4020390"/>
            <a:chOff x="261259" y="1632857"/>
            <a:chExt cx="2754299" cy="3191098"/>
          </a:xfrm>
        </p:grpSpPr>
        <p:sp>
          <p:nvSpPr>
            <p:cNvPr id="9" name="Google Shape;1247;p59"/>
            <p:cNvSpPr/>
            <p:nvPr/>
          </p:nvSpPr>
          <p:spPr>
            <a:xfrm>
              <a:off x="261259" y="1632857"/>
              <a:ext cx="2754299" cy="3191098"/>
            </a:xfrm>
            <a:prstGeom prst="roundRect">
              <a:avLst>
                <a:gd name="adj" fmla="val 16667"/>
              </a:avLst>
            </a:prstGeom>
            <a:solidFill>
              <a:srgbClr val="D9EBEA"/>
            </a:solidFill>
            <a:ln>
              <a:noFill/>
            </a:ln>
          </p:spPr>
          <p:txBody>
            <a:bodyPr spcFirstLastPara="1" wrap="square" lIns="115184" tIns="115184" rIns="115184" bIns="115184" anchor="ctr" anchorCtr="0">
              <a:noAutofit/>
            </a:bodyPr>
            <a:lstStyle/>
            <a:p>
              <a:pPr defTabSz="1151890">
                <a:buClrTx/>
                <a:defRPr/>
              </a:pPr>
              <a:endParaRPr sz="2400">
                <a:solidFill>
                  <a:sysClr val="windowText" lastClr="000000"/>
                </a:solidFill>
                <a:latin typeface="+mj-lt"/>
              </a:endParaRPr>
            </a:p>
          </p:txBody>
        </p:sp>
        <p:sp>
          <p:nvSpPr>
            <p:cNvPr id="10" name="TextBox 9"/>
            <p:cNvSpPr txBox="1"/>
            <p:nvPr/>
          </p:nvSpPr>
          <p:spPr>
            <a:xfrm>
              <a:off x="392620" y="1930900"/>
              <a:ext cx="2491575" cy="1330164"/>
            </a:xfrm>
            <a:prstGeom prst="rect">
              <a:avLst/>
            </a:prstGeom>
            <a:noFill/>
          </p:spPr>
          <p:txBody>
            <a:bodyPr wrap="square" rtlCol="0">
              <a:spAutoFit/>
            </a:bodyPr>
            <a:lstStyle/>
            <a:p>
              <a:pPr algn="ctr" defTabSz="1151890">
                <a:lnSpc>
                  <a:spcPct val="150000"/>
                </a:lnSpc>
                <a:buClrTx/>
                <a:defRPr/>
              </a:pPr>
              <a:r>
                <a:rPr lang="en-US" sz="2400" b="1" dirty="0" err="1">
                  <a:solidFill>
                    <a:sysClr val="windowText" lastClr="000000"/>
                  </a:solidFill>
                  <a:latin typeface="+mj-lt"/>
                </a:rPr>
                <a:t>Đoạn</a:t>
              </a:r>
              <a:r>
                <a:rPr lang="en-US" sz="2400" b="1" dirty="0">
                  <a:solidFill>
                    <a:sysClr val="windowText" lastClr="000000"/>
                  </a:solidFill>
                  <a:latin typeface="+mj-lt"/>
                </a:rPr>
                <a:t> </a:t>
              </a:r>
              <a:r>
                <a:rPr lang="vi-VN" sz="2400" b="1" dirty="0">
                  <a:solidFill>
                    <a:sysClr val="windowText" lastClr="000000"/>
                  </a:solidFill>
                  <a:latin typeface="+mj-lt"/>
                </a:rPr>
                <a:t> 1: </a:t>
              </a:r>
              <a:r>
                <a:rPr lang="vi-VN" sz="2400" dirty="0">
                  <a:solidFill>
                    <a:sysClr val="windowText" lastClr="000000"/>
                  </a:solidFill>
                  <a:latin typeface="+mj-lt"/>
                </a:rPr>
                <a:t>Từ đầu đến </a:t>
              </a:r>
              <a:r>
                <a:rPr lang="vi-VN" sz="2400" dirty="0">
                  <a:solidFill>
                    <a:schemeClr val="tx1"/>
                  </a:solidFill>
                  <a:latin typeface="+mj-lt"/>
                </a:rPr>
                <a:t>“cẩn thận xếp những lọ</a:t>
              </a:r>
              <a:r>
                <a:rPr lang="en-US" sz="2400" dirty="0">
                  <a:solidFill>
                    <a:schemeClr val="tx1"/>
                  </a:solidFill>
                  <a:latin typeface="+mj-lt"/>
                </a:rPr>
                <a:t>.</a:t>
              </a:r>
              <a:r>
                <a:rPr lang="vi-VN" sz="2400" dirty="0">
                  <a:solidFill>
                    <a:schemeClr val="tx1"/>
                  </a:solidFill>
                  <a:latin typeface="+mj-lt"/>
                </a:rPr>
                <a:t>”</a:t>
              </a:r>
              <a:endParaRPr lang="en-US" sz="2400" i="1" dirty="0">
                <a:solidFill>
                  <a:schemeClr val="tx1"/>
                </a:solidFill>
                <a:latin typeface="+mj-lt"/>
              </a:endParaRPr>
            </a:p>
          </p:txBody>
        </p:sp>
        <p:grpSp>
          <p:nvGrpSpPr>
            <p:cNvPr id="11" name="Group 10"/>
            <p:cNvGrpSpPr/>
            <p:nvPr/>
          </p:nvGrpSpPr>
          <p:grpSpPr>
            <a:xfrm>
              <a:off x="701029" y="3573294"/>
              <a:ext cx="1824300" cy="977494"/>
              <a:chOff x="726258" y="3337023"/>
              <a:chExt cx="1824300" cy="977494"/>
            </a:xfrm>
          </p:grpSpPr>
          <p:sp>
            <p:nvSpPr>
              <p:cNvPr id="12" name="Google Shape;1251;p59"/>
              <p:cNvSpPr/>
              <p:nvPr/>
            </p:nvSpPr>
            <p:spPr>
              <a:xfrm>
                <a:off x="726258" y="3337023"/>
                <a:ext cx="1824300" cy="977494"/>
              </a:xfrm>
              <a:prstGeom prst="roundRect">
                <a:avLst>
                  <a:gd name="adj" fmla="val 16667"/>
                </a:avLst>
              </a:prstGeom>
              <a:solidFill>
                <a:srgbClr val="FFFFFF"/>
              </a:solidFill>
              <a:ln>
                <a:noFill/>
              </a:ln>
            </p:spPr>
            <p:txBody>
              <a:bodyPr spcFirstLastPara="1" wrap="square" lIns="115184" tIns="115184" rIns="115184" bIns="115184" anchor="ctr" anchorCtr="0">
                <a:noAutofit/>
              </a:bodyPr>
              <a:lstStyle/>
              <a:p>
                <a:pPr defTabSz="1151890">
                  <a:buClrTx/>
                  <a:defRPr/>
                </a:pPr>
                <a:endParaRPr sz="2400">
                  <a:solidFill>
                    <a:sysClr val="windowText" lastClr="000000"/>
                  </a:solidFill>
                  <a:latin typeface="+mj-lt"/>
                </a:endParaRPr>
              </a:p>
            </p:txBody>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5836" y="3466415"/>
                <a:ext cx="734722" cy="721864"/>
              </a:xfrm>
              <a:prstGeom prst="rect">
                <a:avLst/>
              </a:prstGeom>
            </p:spPr>
          </p:pic>
        </p:grpSp>
      </p:grpSp>
      <p:grpSp>
        <p:nvGrpSpPr>
          <p:cNvPr id="14" name="Group 13"/>
          <p:cNvGrpSpPr/>
          <p:nvPr/>
        </p:nvGrpSpPr>
        <p:grpSpPr>
          <a:xfrm>
            <a:off x="8201859" y="2476881"/>
            <a:ext cx="3364032" cy="4020388"/>
            <a:chOff x="6277929" y="1632857"/>
            <a:chExt cx="2670128" cy="3191097"/>
          </a:xfrm>
        </p:grpSpPr>
        <p:sp>
          <p:nvSpPr>
            <p:cNvPr id="15" name="Google Shape;1249;p59"/>
            <p:cNvSpPr/>
            <p:nvPr/>
          </p:nvSpPr>
          <p:spPr>
            <a:xfrm>
              <a:off x="6277929" y="1632857"/>
              <a:ext cx="2670128" cy="3191097"/>
            </a:xfrm>
            <a:prstGeom prst="roundRect">
              <a:avLst>
                <a:gd name="adj" fmla="val 16667"/>
              </a:avLst>
            </a:prstGeom>
            <a:solidFill>
              <a:srgbClr val="D9EBEA"/>
            </a:solidFill>
            <a:ln>
              <a:noFill/>
            </a:ln>
          </p:spPr>
          <p:txBody>
            <a:bodyPr spcFirstLastPara="1" wrap="square" lIns="115184" tIns="115184" rIns="115184" bIns="115184" anchor="ctr" anchorCtr="0">
              <a:noAutofit/>
            </a:bodyPr>
            <a:lstStyle/>
            <a:p>
              <a:pPr defTabSz="1151890">
                <a:buClrTx/>
                <a:defRPr/>
              </a:pPr>
              <a:endParaRPr sz="2400">
                <a:solidFill>
                  <a:sysClr val="windowText" lastClr="000000"/>
                </a:solidFill>
                <a:latin typeface="+mj-lt"/>
              </a:endParaRPr>
            </a:p>
          </p:txBody>
        </p:sp>
        <p:sp>
          <p:nvSpPr>
            <p:cNvPr id="16" name="TextBox 15"/>
            <p:cNvSpPr txBox="1"/>
            <p:nvPr/>
          </p:nvSpPr>
          <p:spPr>
            <a:xfrm>
              <a:off x="6510516" y="2123746"/>
              <a:ext cx="2204947" cy="890441"/>
            </a:xfrm>
            <a:prstGeom prst="rect">
              <a:avLst/>
            </a:prstGeom>
            <a:noFill/>
          </p:spPr>
          <p:txBody>
            <a:bodyPr wrap="square" rtlCol="0">
              <a:spAutoFit/>
            </a:bodyPr>
            <a:lstStyle/>
            <a:p>
              <a:pPr algn="ctr" defTabSz="1151890">
                <a:lnSpc>
                  <a:spcPct val="150000"/>
                </a:lnSpc>
                <a:buClrTx/>
                <a:defRPr/>
              </a:pPr>
              <a:r>
                <a:rPr lang="en-US" sz="2400" b="1">
                  <a:solidFill>
                    <a:sysClr val="windowText" lastClr="000000"/>
                  </a:solidFill>
                  <a:latin typeface="+mj-lt"/>
                </a:rPr>
                <a:t>Đoạn</a:t>
              </a:r>
              <a:r>
                <a:rPr lang="vi-VN" sz="2400" b="1">
                  <a:solidFill>
                    <a:sysClr val="windowText" lastClr="000000"/>
                  </a:solidFill>
                  <a:latin typeface="+mj-lt"/>
                </a:rPr>
                <a:t> 3: </a:t>
              </a:r>
              <a:endParaRPr lang="en-US" sz="2400" b="1">
                <a:solidFill>
                  <a:sysClr val="windowText" lastClr="000000"/>
                </a:solidFill>
                <a:latin typeface="+mj-lt"/>
              </a:endParaRPr>
            </a:p>
            <a:p>
              <a:pPr algn="ctr" defTabSz="1151890">
                <a:lnSpc>
                  <a:spcPct val="150000"/>
                </a:lnSpc>
                <a:buClrTx/>
                <a:defRPr/>
              </a:pPr>
              <a:r>
                <a:rPr lang="en-US" sz="2400">
                  <a:solidFill>
                    <a:sysClr val="windowText" lastClr="000000"/>
                  </a:solidFill>
                  <a:latin typeface="+mj-lt"/>
                </a:rPr>
                <a:t>Đoạn </a:t>
              </a:r>
              <a:r>
                <a:rPr lang="vi-VN" sz="2400">
                  <a:solidFill>
                    <a:sysClr val="windowText" lastClr="000000"/>
                  </a:solidFill>
                  <a:latin typeface="+mj-lt"/>
                </a:rPr>
                <a:t>còn lại.</a:t>
              </a:r>
              <a:endParaRPr lang="vi-VN" sz="2400">
                <a:solidFill>
                  <a:sysClr val="windowText" lastClr="000000"/>
                </a:solidFill>
                <a:latin typeface="+mj-lt"/>
              </a:endParaRPr>
            </a:p>
          </p:txBody>
        </p:sp>
        <p:grpSp>
          <p:nvGrpSpPr>
            <p:cNvPr id="17" name="Group 16"/>
            <p:cNvGrpSpPr/>
            <p:nvPr/>
          </p:nvGrpSpPr>
          <p:grpSpPr>
            <a:xfrm>
              <a:off x="6700841" y="3573294"/>
              <a:ext cx="1824300" cy="977494"/>
              <a:chOff x="6700843" y="3337023"/>
              <a:chExt cx="1824300" cy="977494"/>
            </a:xfrm>
          </p:grpSpPr>
          <p:sp>
            <p:nvSpPr>
              <p:cNvPr id="18" name="Google Shape;1267;p59"/>
              <p:cNvSpPr/>
              <p:nvPr/>
            </p:nvSpPr>
            <p:spPr>
              <a:xfrm>
                <a:off x="6700843" y="3337023"/>
                <a:ext cx="1824300" cy="977494"/>
              </a:xfrm>
              <a:prstGeom prst="roundRect">
                <a:avLst>
                  <a:gd name="adj" fmla="val 16667"/>
                </a:avLst>
              </a:prstGeom>
              <a:solidFill>
                <a:srgbClr val="FFFFFF"/>
              </a:solidFill>
              <a:ln>
                <a:noFill/>
              </a:ln>
            </p:spPr>
            <p:txBody>
              <a:bodyPr spcFirstLastPara="1" wrap="square" lIns="115184" tIns="115184" rIns="115184" bIns="115184" anchor="ctr" anchorCtr="0">
                <a:noAutofit/>
              </a:bodyPr>
              <a:lstStyle/>
              <a:p>
                <a:pPr defTabSz="1151890">
                  <a:buClrTx/>
                  <a:defRPr/>
                </a:pPr>
                <a:endParaRPr sz="2400">
                  <a:solidFill>
                    <a:sysClr val="windowText" lastClr="000000"/>
                  </a:solidFill>
                  <a:latin typeface="+mj-lt"/>
                </a:endParaRPr>
              </a:p>
            </p:txBody>
          </p:sp>
          <p:pic>
            <p:nvPicPr>
              <p:cNvPr id="19"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43194">
                <a:off x="7270399" y="3458554"/>
                <a:ext cx="685186" cy="707289"/>
              </a:xfrm>
              <a:prstGeom prst="rect">
                <a:avLst/>
              </a:prstGeom>
            </p:spPr>
          </p:pic>
        </p:grpSp>
      </p:grpSp>
      <p:sp>
        <p:nvSpPr>
          <p:cNvPr id="25" name="TextBox 24"/>
          <p:cNvSpPr txBox="1"/>
          <p:nvPr/>
        </p:nvSpPr>
        <p:spPr>
          <a:xfrm>
            <a:off x="834478" y="1772474"/>
            <a:ext cx="10523044" cy="461665"/>
          </a:xfrm>
          <a:prstGeom prst="rect">
            <a:avLst/>
          </a:prstGeom>
          <a:noFill/>
        </p:spPr>
        <p:txBody>
          <a:bodyPr wrap="square">
            <a:spAutoFit/>
          </a:bodyPr>
          <a:lstStyle/>
          <a:p>
            <a:pPr algn="ctr" defTabSz="575945">
              <a:defRPr/>
            </a:pPr>
            <a:r>
              <a:rPr lang="vi-VN" sz="2400" b="1" kern="1200" dirty="0">
                <a:solidFill>
                  <a:schemeClr val="tx1"/>
                </a:solidFill>
                <a:latin typeface="+mj-lt"/>
                <a:cs typeface="Arial" panose="020B0604020202020204" pitchFamily="34" charset="0"/>
              </a:rPr>
              <a:t> Bài </a:t>
            </a:r>
            <a:r>
              <a:rPr lang="en-US" sz="2400" b="1" kern="1200" dirty="0" err="1">
                <a:solidFill>
                  <a:schemeClr val="tx1"/>
                </a:solidFill>
                <a:latin typeface="+mj-lt"/>
                <a:cs typeface="Arial" panose="020B0604020202020204" pitchFamily="34" charset="0"/>
              </a:rPr>
              <a:t>thơ</a:t>
            </a:r>
            <a:r>
              <a:rPr lang="en-US" sz="2400" b="1" kern="1200" dirty="0">
                <a:solidFill>
                  <a:schemeClr val="tx1"/>
                </a:solidFill>
                <a:latin typeface="+mj-lt"/>
                <a:cs typeface="Arial" panose="020B0604020202020204" pitchFamily="34" charset="0"/>
              </a:rPr>
              <a:t> </a:t>
            </a:r>
            <a:r>
              <a:rPr lang="vi-VN" sz="2400" b="1" kern="1200" dirty="0">
                <a:solidFill>
                  <a:schemeClr val="tx1"/>
                </a:solidFill>
                <a:latin typeface="+mj-lt"/>
                <a:cs typeface="Arial" panose="020B0604020202020204" pitchFamily="34" charset="0"/>
              </a:rPr>
              <a:t>có thể chia thành</a:t>
            </a:r>
            <a:r>
              <a:rPr lang="en-US" sz="2400" b="1" kern="1200" dirty="0">
                <a:solidFill>
                  <a:schemeClr val="tx1"/>
                </a:solidFill>
                <a:latin typeface="+mj-lt"/>
                <a:cs typeface="Arial" panose="020B0604020202020204" pitchFamily="34" charset="0"/>
              </a:rPr>
              <a:t> 3 </a:t>
            </a:r>
            <a:r>
              <a:rPr lang="en-US" sz="2400" b="1" kern="1200" dirty="0" err="1">
                <a:solidFill>
                  <a:schemeClr val="tx1"/>
                </a:solidFill>
                <a:latin typeface="+mj-lt"/>
                <a:cs typeface="Arial" panose="020B0604020202020204" pitchFamily="34" charset="0"/>
              </a:rPr>
              <a:t>đoạn</a:t>
            </a:r>
            <a:r>
              <a:rPr lang="en-US" sz="2400" b="1" kern="1200" dirty="0">
                <a:solidFill>
                  <a:schemeClr val="tx1"/>
                </a:solidFill>
                <a:latin typeface="+mj-lt"/>
                <a:cs typeface="Arial" panose="020B0604020202020204" pitchFamily="34" charset="0"/>
              </a:rPr>
              <a:t> </a:t>
            </a:r>
            <a:r>
              <a:rPr lang="vi-VN" sz="2400" b="1" kern="1200" dirty="0">
                <a:solidFill>
                  <a:schemeClr val="tx1"/>
                </a:solidFill>
                <a:latin typeface="+mj-lt"/>
                <a:cs typeface="Arial" panose="020B0604020202020204" pitchFamily="34" charset="0"/>
              </a:rPr>
              <a:t>như sau để luyện đọc và tìm ý:</a:t>
            </a:r>
            <a:endParaRPr lang="en-US" sz="2400" b="1" kern="1200" dirty="0">
              <a:solidFill>
                <a:schemeClr val="tx1"/>
              </a:solidFill>
              <a:latin typeface="+mj-lt"/>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908756" y="1899224"/>
            <a:ext cx="5693230" cy="2164503"/>
          </a:xfrm>
          <a:prstGeom prst="rect">
            <a:avLst/>
          </a:prstGeom>
          <a:noFill/>
        </p:spPr>
        <p:txBody>
          <a:bodyPr wrap="square" rtlCol="0">
            <a:spAutoFit/>
          </a:bodyPr>
          <a:lstStyle/>
          <a:p>
            <a:pPr algn="ctr" defTabSz="1151890">
              <a:lnSpc>
                <a:spcPct val="150000"/>
              </a:lnSpc>
              <a:buClrTx/>
              <a:defRPr/>
            </a:pPr>
            <a:r>
              <a:rPr lang="en-US" sz="4800" b="1" dirty="0">
                <a:solidFill>
                  <a:srgbClr val="C00000"/>
                </a:solidFill>
                <a:latin typeface="+mj-lt"/>
              </a:rPr>
              <a:t>HOẠT ĐỘNG 2</a:t>
            </a:r>
            <a:endParaRPr lang="en-US" sz="4800" b="1" dirty="0">
              <a:solidFill>
                <a:srgbClr val="C00000"/>
              </a:solidFill>
              <a:latin typeface="+mj-lt"/>
            </a:endParaRPr>
          </a:p>
          <a:p>
            <a:pPr algn="ctr" defTabSz="1151890">
              <a:lnSpc>
                <a:spcPct val="150000"/>
              </a:lnSpc>
              <a:buClrTx/>
              <a:defRPr/>
            </a:pPr>
            <a:r>
              <a:rPr lang="en-US" sz="4800" b="1" dirty="0">
                <a:solidFill>
                  <a:schemeClr val="tx1"/>
                </a:solidFill>
                <a:latin typeface="+mj-lt"/>
              </a:rPr>
              <a:t>ĐỌC HIỂU</a:t>
            </a:r>
            <a:endParaRPr lang="en-US" sz="4800" b="1" dirty="0">
              <a:solidFill>
                <a:schemeClr val="tx1"/>
              </a:solidFill>
              <a:latin typeface="+mj-lt"/>
            </a:endParaRPr>
          </a:p>
        </p:txBody>
      </p:sp>
      <p:grpSp>
        <p:nvGrpSpPr>
          <p:cNvPr id="4" name="Group 3"/>
          <p:cNvGrpSpPr/>
          <p:nvPr/>
        </p:nvGrpSpPr>
        <p:grpSpPr>
          <a:xfrm>
            <a:off x="1299219" y="1859821"/>
            <a:ext cx="9287215" cy="4998179"/>
            <a:chOff x="970160" y="920856"/>
            <a:chExt cx="16054649" cy="8640267"/>
          </a:xfrm>
        </p:grpSpPr>
        <p:grpSp>
          <p:nvGrpSpPr>
            <p:cNvPr id="6" name="Group 14"/>
            <p:cNvGrpSpPr/>
            <p:nvPr/>
          </p:nvGrpSpPr>
          <p:grpSpPr>
            <a:xfrm>
              <a:off x="6579991" y="8615551"/>
              <a:ext cx="10444818" cy="945572"/>
              <a:chOff x="0" y="0"/>
              <a:chExt cx="2750899" cy="249039"/>
            </a:xfrm>
          </p:grpSpPr>
          <p:sp>
            <p:nvSpPr>
              <p:cNvPr id="14" name="Freeform 15"/>
              <p:cNvSpPr/>
              <p:nvPr/>
            </p:nvSpPr>
            <p:spPr>
              <a:xfrm>
                <a:off x="0" y="0"/>
                <a:ext cx="2750899" cy="249039"/>
              </a:xfrm>
              <a:custGeom>
                <a:avLst/>
                <a:gdLst/>
                <a:ahLst/>
                <a:cxnLst/>
                <a:rect l="l" t="t" r="r" b="b"/>
                <a:pathLst>
                  <a:path w="2750899" h="249039">
                    <a:moveTo>
                      <a:pt x="20754" y="0"/>
                    </a:moveTo>
                    <a:lnTo>
                      <a:pt x="2730145" y="0"/>
                    </a:lnTo>
                    <a:cubicBezTo>
                      <a:pt x="2741607" y="0"/>
                      <a:pt x="2750899" y="9292"/>
                      <a:pt x="2750899" y="20754"/>
                    </a:cubicBezTo>
                    <a:lnTo>
                      <a:pt x="2750899" y="228285"/>
                    </a:lnTo>
                    <a:cubicBezTo>
                      <a:pt x="2750899" y="239747"/>
                      <a:pt x="2741607" y="249039"/>
                      <a:pt x="2730145" y="249039"/>
                    </a:cubicBezTo>
                    <a:lnTo>
                      <a:pt x="20754" y="249039"/>
                    </a:lnTo>
                    <a:cubicBezTo>
                      <a:pt x="15250" y="249039"/>
                      <a:pt x="9971" y="246853"/>
                      <a:pt x="6079" y="242961"/>
                    </a:cubicBezTo>
                    <a:cubicBezTo>
                      <a:pt x="2187" y="239068"/>
                      <a:pt x="0" y="233790"/>
                      <a:pt x="0" y="228285"/>
                    </a:cubicBezTo>
                    <a:lnTo>
                      <a:pt x="0" y="20754"/>
                    </a:lnTo>
                    <a:cubicBezTo>
                      <a:pt x="0" y="9292"/>
                      <a:pt x="9292" y="0"/>
                      <a:pt x="20754" y="0"/>
                    </a:cubicBezTo>
                    <a:close/>
                  </a:path>
                </a:pathLst>
              </a:custGeom>
              <a:solidFill>
                <a:srgbClr val="4F3C0B"/>
              </a:solidFill>
            </p:spPr>
          </p:sp>
          <p:sp>
            <p:nvSpPr>
              <p:cNvPr id="15" name="TextBox 16"/>
              <p:cNvSpPr txBox="1"/>
              <p:nvPr/>
            </p:nvSpPr>
            <p:spPr>
              <a:xfrm>
                <a:off x="0" y="-38100"/>
                <a:ext cx="2750899" cy="287139"/>
              </a:xfrm>
              <a:prstGeom prst="rect">
                <a:avLst/>
              </a:prstGeom>
            </p:spPr>
            <p:txBody>
              <a:bodyPr lIns="50800" tIns="50800" rIns="50800" bIns="50800" rtlCol="0" anchor="ctr"/>
              <a:lstStyle/>
              <a:p>
                <a:pPr algn="ctr">
                  <a:lnSpc>
                    <a:spcPts val="2660"/>
                  </a:lnSpc>
                </a:pPr>
              </a:p>
            </p:txBody>
          </p:sp>
        </p:grpSp>
        <p:sp>
          <p:nvSpPr>
            <p:cNvPr id="7" name="Freeform 17"/>
            <p:cNvSpPr/>
            <p:nvPr/>
          </p:nvSpPr>
          <p:spPr>
            <a:xfrm flipH="1">
              <a:off x="970160" y="920856"/>
              <a:ext cx="6815010" cy="8640267"/>
            </a:xfrm>
            <a:custGeom>
              <a:avLst/>
              <a:gdLst/>
              <a:ahLst/>
              <a:cxnLst/>
              <a:rect l="l" t="t" r="r" b="b"/>
              <a:pathLst>
                <a:path w="6815010" h="8640267">
                  <a:moveTo>
                    <a:pt x="6815011" y="0"/>
                  </a:moveTo>
                  <a:lnTo>
                    <a:pt x="0" y="0"/>
                  </a:lnTo>
                  <a:lnTo>
                    <a:pt x="0" y="8640267"/>
                  </a:lnTo>
                  <a:lnTo>
                    <a:pt x="6815011" y="8640267"/>
                  </a:lnTo>
                  <a:lnTo>
                    <a:pt x="6815011" y="0"/>
                  </a:lnTo>
                  <a:close/>
                </a:path>
              </a:pathLst>
            </a:custGeom>
            <a:blipFill>
              <a:blip r:embed="rId2"/>
              <a:stretch>
                <a:fillRect/>
              </a:stretch>
            </a:blipFill>
          </p:spPr>
        </p:sp>
        <p:sp>
          <p:nvSpPr>
            <p:cNvPr id="8" name="Freeform 18"/>
            <p:cNvSpPr/>
            <p:nvPr/>
          </p:nvSpPr>
          <p:spPr>
            <a:xfrm>
              <a:off x="7116158" y="8396569"/>
              <a:ext cx="887161" cy="969575"/>
            </a:xfrm>
            <a:custGeom>
              <a:avLst/>
              <a:gdLst/>
              <a:ahLst/>
              <a:cxnLst/>
              <a:rect l="l" t="t" r="r" b="b"/>
              <a:pathLst>
                <a:path w="887161" h="969575">
                  <a:moveTo>
                    <a:pt x="0" y="0"/>
                  </a:moveTo>
                  <a:lnTo>
                    <a:pt x="887161" y="0"/>
                  </a:lnTo>
                  <a:lnTo>
                    <a:pt x="887161" y="969575"/>
                  </a:lnTo>
                  <a:lnTo>
                    <a:pt x="0" y="9695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19"/>
            <p:cNvSpPr/>
            <p:nvPr/>
          </p:nvSpPr>
          <p:spPr>
            <a:xfrm>
              <a:off x="9602783" y="6388401"/>
              <a:ext cx="1507482" cy="2977743"/>
            </a:xfrm>
            <a:custGeom>
              <a:avLst/>
              <a:gdLst/>
              <a:ahLst/>
              <a:cxnLst/>
              <a:rect l="l" t="t" r="r" b="b"/>
              <a:pathLst>
                <a:path w="1507482" h="2977743">
                  <a:moveTo>
                    <a:pt x="0" y="0"/>
                  </a:moveTo>
                  <a:lnTo>
                    <a:pt x="1507482" y="0"/>
                  </a:lnTo>
                  <a:lnTo>
                    <a:pt x="1507482" y="2977743"/>
                  </a:lnTo>
                  <a:lnTo>
                    <a:pt x="0" y="29777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20"/>
            <p:cNvSpPr/>
            <p:nvPr/>
          </p:nvSpPr>
          <p:spPr>
            <a:xfrm>
              <a:off x="8239741" y="7642825"/>
              <a:ext cx="1126620" cy="1723319"/>
            </a:xfrm>
            <a:custGeom>
              <a:avLst/>
              <a:gdLst/>
              <a:ahLst/>
              <a:cxnLst/>
              <a:rect l="l" t="t" r="r" b="b"/>
              <a:pathLst>
                <a:path w="1126620" h="1723319">
                  <a:moveTo>
                    <a:pt x="0" y="0"/>
                  </a:moveTo>
                  <a:lnTo>
                    <a:pt x="1126620" y="0"/>
                  </a:lnTo>
                  <a:lnTo>
                    <a:pt x="1126620" y="1723319"/>
                  </a:lnTo>
                  <a:lnTo>
                    <a:pt x="0" y="17233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21"/>
            <p:cNvSpPr/>
            <p:nvPr/>
          </p:nvSpPr>
          <p:spPr>
            <a:xfrm>
              <a:off x="13151333" y="5783740"/>
              <a:ext cx="1652384" cy="3582404"/>
            </a:xfrm>
            <a:custGeom>
              <a:avLst/>
              <a:gdLst/>
              <a:ahLst/>
              <a:cxnLst/>
              <a:rect l="l" t="t" r="r" b="b"/>
              <a:pathLst>
                <a:path w="1652384" h="3582404">
                  <a:moveTo>
                    <a:pt x="0" y="0"/>
                  </a:moveTo>
                  <a:lnTo>
                    <a:pt x="1652384" y="0"/>
                  </a:lnTo>
                  <a:lnTo>
                    <a:pt x="1652384" y="3582404"/>
                  </a:lnTo>
                  <a:lnTo>
                    <a:pt x="0" y="35824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22"/>
            <p:cNvSpPr/>
            <p:nvPr/>
          </p:nvSpPr>
          <p:spPr>
            <a:xfrm>
              <a:off x="11346687" y="5575874"/>
              <a:ext cx="1568224" cy="3790270"/>
            </a:xfrm>
            <a:custGeom>
              <a:avLst/>
              <a:gdLst/>
              <a:ahLst/>
              <a:cxnLst/>
              <a:rect l="l" t="t" r="r" b="b"/>
              <a:pathLst>
                <a:path w="1568224" h="3790270">
                  <a:moveTo>
                    <a:pt x="0" y="0"/>
                  </a:moveTo>
                  <a:lnTo>
                    <a:pt x="1568224" y="0"/>
                  </a:lnTo>
                  <a:lnTo>
                    <a:pt x="1568224" y="3790270"/>
                  </a:lnTo>
                  <a:lnTo>
                    <a:pt x="0" y="37902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23"/>
            <p:cNvSpPr/>
            <p:nvPr/>
          </p:nvSpPr>
          <p:spPr>
            <a:xfrm>
              <a:off x="15040138" y="5783740"/>
              <a:ext cx="1652384" cy="3582404"/>
            </a:xfrm>
            <a:custGeom>
              <a:avLst/>
              <a:gdLst/>
              <a:ahLst/>
              <a:cxnLst/>
              <a:rect l="l" t="t" r="r" b="b"/>
              <a:pathLst>
                <a:path w="1652384" h="3582404">
                  <a:moveTo>
                    <a:pt x="0" y="0"/>
                  </a:moveTo>
                  <a:lnTo>
                    <a:pt x="1652384" y="0"/>
                  </a:lnTo>
                  <a:lnTo>
                    <a:pt x="1652384" y="3582404"/>
                  </a:lnTo>
                  <a:lnTo>
                    <a:pt x="0" y="35824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6" name="TextBox 25"/>
          <p:cNvSpPr txBox="1"/>
          <p:nvPr/>
        </p:nvSpPr>
        <p:spPr>
          <a:xfrm>
            <a:off x="2778622" y="1655863"/>
            <a:ext cx="6634751" cy="400110"/>
          </a:xfrm>
          <a:prstGeom prst="rect">
            <a:avLst/>
          </a:prstGeom>
          <a:noFill/>
        </p:spPr>
        <p:txBody>
          <a:bodyPr wrap="square" rtlCol="0">
            <a:spAutoFit/>
          </a:bodyPr>
          <a:lstStyle/>
          <a:p>
            <a:pPr algn="ctr" defTabSz="1151890">
              <a:buClrTx/>
              <a:defRPr/>
            </a:pPr>
            <a:r>
              <a:rPr lang="en-US" sz="2000" b="1" dirty="0">
                <a:solidFill>
                  <a:schemeClr val="tx1"/>
                </a:solidFill>
                <a:latin typeface="+mj-lt"/>
              </a:rPr>
              <a:t>HOẠT ĐỘNG NHÓM</a:t>
            </a:r>
            <a:endParaRPr lang="vi-VN" sz="2000" b="1" i="1" dirty="0">
              <a:solidFill>
                <a:schemeClr val="tx1"/>
              </a:solidFill>
              <a:latin typeface="+mj-lt"/>
            </a:endParaRPr>
          </a:p>
        </p:txBody>
      </p:sp>
      <p:sp>
        <p:nvSpPr>
          <p:cNvPr id="38" name="Rectangle: Rounded Corners 37"/>
          <p:cNvSpPr/>
          <p:nvPr/>
        </p:nvSpPr>
        <p:spPr>
          <a:xfrm>
            <a:off x="731832" y="3149093"/>
            <a:ext cx="10728335" cy="3410380"/>
          </a:xfrm>
          <a:prstGeom prst="roundRect">
            <a:avLst/>
          </a:prstGeom>
          <a:solidFill>
            <a:srgbClr val="D9E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ysClr val="windowText" lastClr="000000"/>
                </a:solidFill>
                <a:latin typeface="+mj-lt"/>
              </a:rPr>
              <a:t>Câu </a:t>
            </a:r>
            <a:r>
              <a:rPr lang="en-US" sz="2000" b="1" dirty="0">
                <a:solidFill>
                  <a:sysClr val="windowText" lastClr="000000"/>
                </a:solidFill>
                <a:latin typeface="+mj-lt"/>
              </a:rPr>
              <a:t>1</a:t>
            </a:r>
            <a:r>
              <a:rPr lang="vi-VN" sz="2000" b="1" dirty="0">
                <a:solidFill>
                  <a:sysClr val="windowText" lastClr="000000"/>
                </a:solidFill>
                <a:latin typeface="+mj-lt"/>
              </a:rPr>
              <a:t>: </a:t>
            </a:r>
            <a:r>
              <a:rPr lang="vi-VN" sz="2000" dirty="0">
                <a:solidFill>
                  <a:sysClr val="windowText" lastClr="000000"/>
                </a:solidFill>
                <a:latin typeface="+mj-lt"/>
              </a:rPr>
              <a:t>Thuỵ và các bạn ươm mầm để làm gì?</a:t>
            </a:r>
            <a:endParaRPr lang="en-US" sz="2000" dirty="0">
              <a:solidFill>
                <a:sysClr val="windowText" lastClr="000000"/>
              </a:solidFill>
              <a:latin typeface="+mj-lt"/>
            </a:endParaRPr>
          </a:p>
          <a:p>
            <a:pPr algn="just">
              <a:lnSpc>
                <a:spcPct val="150000"/>
              </a:lnSpc>
            </a:pPr>
            <a:r>
              <a:rPr lang="vi-VN" sz="2000" b="1" dirty="0">
                <a:solidFill>
                  <a:schemeClr val="tx1"/>
                </a:solidFill>
                <a:latin typeface="+mj-lt"/>
              </a:rPr>
              <a:t>Câu </a:t>
            </a:r>
            <a:r>
              <a:rPr lang="en-US" sz="2000" b="1" dirty="0">
                <a:solidFill>
                  <a:schemeClr val="tx1"/>
                </a:solidFill>
                <a:latin typeface="+mj-lt"/>
              </a:rPr>
              <a:t>2</a:t>
            </a:r>
            <a:r>
              <a:rPr lang="vi-VN" sz="2000" b="1" dirty="0">
                <a:solidFill>
                  <a:schemeClr val="tx1"/>
                </a:solidFill>
                <a:latin typeface="+mj-lt"/>
              </a:rPr>
              <a:t>: </a:t>
            </a:r>
            <a:r>
              <a:rPr lang="vi-VN" sz="2000" dirty="0">
                <a:solidFill>
                  <a:schemeClr val="tx1"/>
                </a:solidFill>
                <a:latin typeface="+mj-lt"/>
              </a:rPr>
              <a:t>Chi tiết nào cho thấy Thuỵ quan sát rất kĩ quá trình nảy mầm của hạt đậu đen và hạt muồng hoàng yến?</a:t>
            </a:r>
            <a:endParaRPr lang="en-US" sz="2000" dirty="0">
              <a:solidFill>
                <a:schemeClr val="tx1"/>
              </a:solidFill>
              <a:latin typeface="+mj-lt"/>
            </a:endParaRPr>
          </a:p>
          <a:p>
            <a:pPr algn="just">
              <a:lnSpc>
                <a:spcPct val="150000"/>
              </a:lnSpc>
            </a:pPr>
            <a:r>
              <a:rPr lang="vi-VN" sz="2000" b="1" dirty="0">
                <a:solidFill>
                  <a:sysClr val="windowText" lastClr="000000"/>
                </a:solidFill>
                <a:latin typeface="+mj-lt"/>
              </a:rPr>
              <a:t>Câu </a:t>
            </a:r>
            <a:r>
              <a:rPr lang="en-US" sz="2000" b="1" dirty="0">
                <a:solidFill>
                  <a:sysClr val="windowText" lastClr="000000"/>
                </a:solidFill>
                <a:latin typeface="+mj-lt"/>
              </a:rPr>
              <a:t>3</a:t>
            </a:r>
            <a:r>
              <a:rPr lang="vi-VN" sz="2000" b="1" dirty="0">
                <a:solidFill>
                  <a:sysClr val="windowText" lastClr="000000"/>
                </a:solidFill>
                <a:latin typeface="+mj-lt"/>
              </a:rPr>
              <a:t>: </a:t>
            </a:r>
            <a:r>
              <a:rPr lang="vi-VN" sz="2000" dirty="0">
                <a:solidFill>
                  <a:sysClr val="windowText" lastClr="000000"/>
                </a:solidFill>
                <a:latin typeface="+mj-lt"/>
              </a:rPr>
              <a:t>Em hãy giúp Loan giải thích cho các bạn về sự nảy mầm của hạt gấc. </a:t>
            </a:r>
            <a:endParaRPr lang="en-US" sz="2000" dirty="0">
              <a:solidFill>
                <a:sysClr val="windowText" lastClr="000000"/>
              </a:solidFill>
              <a:latin typeface="+mj-lt"/>
            </a:endParaRPr>
          </a:p>
          <a:p>
            <a:pPr algn="just">
              <a:lnSpc>
                <a:spcPct val="150000"/>
              </a:lnSpc>
            </a:pPr>
            <a:r>
              <a:rPr lang="vi-VN" sz="2000" b="1" dirty="0">
                <a:solidFill>
                  <a:sysClr val="windowText" lastClr="000000"/>
                </a:solidFill>
                <a:latin typeface="+mj-lt"/>
              </a:rPr>
              <a:t>Câu </a:t>
            </a:r>
            <a:r>
              <a:rPr lang="en-US" sz="2000" b="1" dirty="0">
                <a:solidFill>
                  <a:sysClr val="windowText" lastClr="000000"/>
                </a:solidFill>
                <a:latin typeface="+mj-lt"/>
              </a:rPr>
              <a:t>4</a:t>
            </a:r>
            <a:r>
              <a:rPr lang="vi-VN" sz="2000" b="1" dirty="0">
                <a:solidFill>
                  <a:sysClr val="windowText" lastClr="000000"/>
                </a:solidFill>
                <a:latin typeface="+mj-lt"/>
              </a:rPr>
              <a:t>: </a:t>
            </a:r>
            <a:r>
              <a:rPr lang="vi-VN" sz="2000" dirty="0">
                <a:solidFill>
                  <a:sysClr val="windowText" lastClr="000000"/>
                </a:solidFill>
                <a:latin typeface="+mj-lt"/>
              </a:rPr>
              <a:t>Theo em, Thuỵ, Loan và các bạn đã học được những gì từ tiết thực hành? </a:t>
            </a:r>
            <a:endParaRPr lang="en-US" sz="2000" dirty="0">
              <a:solidFill>
                <a:sysClr val="windowText" lastClr="000000"/>
              </a:solidFill>
              <a:latin typeface="+mj-lt"/>
            </a:endParaRPr>
          </a:p>
          <a:p>
            <a:pPr algn="just">
              <a:lnSpc>
                <a:spcPct val="150000"/>
              </a:lnSpc>
            </a:pPr>
            <a:r>
              <a:rPr lang="vi-VN" sz="2000" b="1" dirty="0">
                <a:solidFill>
                  <a:sysClr val="windowText" lastClr="000000"/>
                </a:solidFill>
                <a:latin typeface="+mj-lt"/>
              </a:rPr>
              <a:t>Câu </a:t>
            </a:r>
            <a:r>
              <a:rPr lang="en-US" sz="2000" b="1" dirty="0">
                <a:solidFill>
                  <a:sysClr val="windowText" lastClr="000000"/>
                </a:solidFill>
                <a:latin typeface="+mj-lt"/>
              </a:rPr>
              <a:t>5</a:t>
            </a:r>
            <a:r>
              <a:rPr lang="vi-VN" sz="2000" b="1" dirty="0">
                <a:solidFill>
                  <a:sysClr val="windowText" lastClr="000000"/>
                </a:solidFill>
                <a:latin typeface="+mj-lt"/>
              </a:rPr>
              <a:t>: </a:t>
            </a:r>
            <a:r>
              <a:rPr lang="vi-VN" sz="2000" dirty="0">
                <a:solidFill>
                  <a:sysClr val="windowText" lastClr="000000"/>
                </a:solidFill>
                <a:latin typeface="+mj-lt"/>
              </a:rPr>
              <a:t>Câu chuyện gợi cho em suy nghĩ về vai trò của thực hành trong học tập?</a:t>
            </a:r>
            <a:endParaRPr lang="vi-VN" sz="2000" dirty="0">
              <a:solidFill>
                <a:sysClr val="windowText" lastClr="000000"/>
              </a:solidFill>
              <a:latin typeface="+mj-lt"/>
            </a:endParaRPr>
          </a:p>
        </p:txBody>
      </p:sp>
      <p:sp>
        <p:nvSpPr>
          <p:cNvPr id="37" name="TextBox 36"/>
          <p:cNvSpPr txBox="1"/>
          <p:nvPr/>
        </p:nvSpPr>
        <p:spPr>
          <a:xfrm>
            <a:off x="2515465" y="2055973"/>
            <a:ext cx="7161066" cy="950260"/>
          </a:xfrm>
          <a:prstGeom prst="rect">
            <a:avLst/>
          </a:prstGeom>
          <a:noFill/>
        </p:spPr>
        <p:txBody>
          <a:bodyPr wrap="square">
            <a:spAutoFit/>
          </a:bodyPr>
          <a:lstStyle/>
          <a:p>
            <a:pPr algn="ctr" defTabSz="575945">
              <a:lnSpc>
                <a:spcPct val="150000"/>
              </a:lnSpc>
              <a:buClrTx/>
              <a:defRPr/>
            </a:pPr>
            <a:r>
              <a:rPr lang="en-US" sz="2000" kern="1200" dirty="0" err="1">
                <a:solidFill>
                  <a:sysClr val="windowText" lastClr="000000"/>
                </a:solidFill>
                <a:latin typeface="+mj-lt"/>
                <a:ea typeface="+mn-ea"/>
                <a:cs typeface="Arial" panose="020B0604020202020204" pitchFamily="34" charset="0"/>
              </a:rPr>
              <a:t>Các</a:t>
            </a:r>
            <a:r>
              <a:rPr lang="en-US" sz="2000" kern="1200" dirty="0">
                <a:solidFill>
                  <a:sysClr val="windowText" lastClr="000000"/>
                </a:solidFill>
                <a:latin typeface="+mj-lt"/>
                <a:ea typeface="+mn-ea"/>
                <a:cs typeface="Arial" panose="020B0604020202020204" pitchFamily="34" charset="0"/>
              </a:rPr>
              <a:t> </a:t>
            </a:r>
            <a:r>
              <a:rPr lang="en-US" sz="2000" kern="1200" dirty="0" err="1">
                <a:solidFill>
                  <a:sysClr val="windowText" lastClr="000000"/>
                </a:solidFill>
                <a:latin typeface="+mj-lt"/>
                <a:ea typeface="+mn-ea"/>
                <a:cs typeface="Arial" panose="020B0604020202020204" pitchFamily="34" charset="0"/>
              </a:rPr>
              <a:t>em</a:t>
            </a:r>
            <a:r>
              <a:rPr lang="en-US" sz="2000" kern="1200" dirty="0">
                <a:solidFill>
                  <a:sysClr val="windowText" lastClr="000000"/>
                </a:solidFill>
                <a:latin typeface="+mj-lt"/>
                <a:ea typeface="+mn-ea"/>
                <a:cs typeface="Arial" panose="020B0604020202020204" pitchFamily="34" charset="0"/>
              </a:rPr>
              <a:t> </a:t>
            </a:r>
            <a:r>
              <a:rPr lang="en-US" sz="2000" kern="1200" dirty="0" err="1">
                <a:solidFill>
                  <a:sysClr val="windowText" lastClr="000000"/>
                </a:solidFill>
                <a:latin typeface="+mj-lt"/>
                <a:ea typeface="+mn-ea"/>
                <a:cs typeface="Arial" panose="020B0604020202020204" pitchFamily="34" charset="0"/>
              </a:rPr>
              <a:t>hãy</a:t>
            </a:r>
            <a:r>
              <a:rPr lang="en-US" sz="2000" kern="1200" dirty="0">
                <a:solidFill>
                  <a:sysClr val="windowText" lastClr="000000"/>
                </a:solidFill>
                <a:latin typeface="+mj-lt"/>
                <a:ea typeface="+mn-ea"/>
                <a:cs typeface="Arial" panose="020B0604020202020204" pitchFamily="34" charset="0"/>
              </a:rPr>
              <a:t> </a:t>
            </a:r>
            <a:r>
              <a:rPr lang="vi-VN" sz="2000" kern="1200" dirty="0">
                <a:solidFill>
                  <a:sysClr val="windowText" lastClr="000000"/>
                </a:solidFill>
                <a:latin typeface="+mj-lt"/>
                <a:ea typeface="+mn-ea"/>
                <a:cs typeface="Arial" panose="020B0604020202020204" pitchFamily="34" charset="0"/>
              </a:rPr>
              <a:t>đọc thầm lại bài đọc và thảo luận</a:t>
            </a:r>
            <a:r>
              <a:rPr lang="en-US" sz="2000" kern="1200" dirty="0">
                <a:solidFill>
                  <a:sysClr val="windowText" lastClr="000000"/>
                </a:solidFill>
                <a:latin typeface="+mj-lt"/>
                <a:ea typeface="+mn-ea"/>
                <a:cs typeface="Arial" panose="020B0604020202020204" pitchFamily="34" charset="0"/>
              </a:rPr>
              <a:t> </a:t>
            </a:r>
            <a:r>
              <a:rPr lang="en-US" sz="2000" kern="1200" dirty="0" err="1">
                <a:solidFill>
                  <a:sysClr val="windowText" lastClr="000000"/>
                </a:solidFill>
                <a:latin typeface="+mj-lt"/>
                <a:ea typeface="+mn-ea"/>
                <a:cs typeface="Arial" panose="020B0604020202020204" pitchFamily="34" charset="0"/>
              </a:rPr>
              <a:t>với</a:t>
            </a:r>
            <a:r>
              <a:rPr lang="en-US" sz="2000" kern="1200" dirty="0">
                <a:solidFill>
                  <a:sysClr val="windowText" lastClr="000000"/>
                </a:solidFill>
                <a:latin typeface="+mj-lt"/>
                <a:ea typeface="+mn-ea"/>
                <a:cs typeface="Arial" panose="020B0604020202020204" pitchFamily="34" charset="0"/>
              </a:rPr>
              <a:t> </a:t>
            </a:r>
            <a:r>
              <a:rPr lang="en-US" sz="2000" kern="1200" dirty="0" err="1">
                <a:solidFill>
                  <a:sysClr val="windowText" lastClr="000000"/>
                </a:solidFill>
                <a:latin typeface="+mj-lt"/>
                <a:ea typeface="+mn-ea"/>
                <a:cs typeface="Arial" panose="020B0604020202020204" pitchFamily="34" charset="0"/>
              </a:rPr>
              <a:t>bạn</a:t>
            </a:r>
            <a:r>
              <a:rPr lang="vi-VN" sz="2000" kern="1200" dirty="0">
                <a:solidFill>
                  <a:sysClr val="windowText" lastClr="000000"/>
                </a:solidFill>
                <a:latin typeface="+mj-lt"/>
                <a:ea typeface="+mn-ea"/>
                <a:cs typeface="Arial" panose="020B0604020202020204" pitchFamily="34" charset="0"/>
              </a:rPr>
              <a:t> </a:t>
            </a:r>
            <a:r>
              <a:rPr lang="en-US" sz="2000" kern="1200" dirty="0" err="1">
                <a:solidFill>
                  <a:sysClr val="windowText" lastClr="000000"/>
                </a:solidFill>
                <a:latin typeface="+mj-lt"/>
                <a:ea typeface="+mn-ea"/>
                <a:cs typeface="Arial" panose="020B0604020202020204" pitchFamily="34" charset="0"/>
              </a:rPr>
              <a:t>trong</a:t>
            </a:r>
            <a:r>
              <a:rPr lang="en-US" sz="2000" kern="1200" dirty="0">
                <a:solidFill>
                  <a:sysClr val="windowText" lastClr="000000"/>
                </a:solidFill>
                <a:latin typeface="+mj-lt"/>
                <a:ea typeface="+mn-ea"/>
                <a:cs typeface="Arial" panose="020B0604020202020204" pitchFamily="34" charset="0"/>
              </a:rPr>
              <a:t> </a:t>
            </a:r>
            <a:r>
              <a:rPr lang="en-US" sz="2000" kern="1200" dirty="0" err="1">
                <a:solidFill>
                  <a:sysClr val="windowText" lastClr="000000"/>
                </a:solidFill>
                <a:latin typeface="+mj-lt"/>
                <a:ea typeface="+mn-ea"/>
                <a:cs typeface="Arial" panose="020B0604020202020204" pitchFamily="34" charset="0"/>
              </a:rPr>
              <a:t>nhóm</a:t>
            </a:r>
            <a:r>
              <a:rPr lang="en-US" sz="2000" kern="1200" dirty="0">
                <a:solidFill>
                  <a:sysClr val="windowText" lastClr="000000"/>
                </a:solidFill>
                <a:latin typeface="+mj-lt"/>
                <a:ea typeface="+mn-ea"/>
                <a:cs typeface="Arial" panose="020B0604020202020204" pitchFamily="34" charset="0"/>
              </a:rPr>
              <a:t> </a:t>
            </a:r>
            <a:r>
              <a:rPr lang="vi-VN" sz="2000" kern="1200" dirty="0">
                <a:solidFill>
                  <a:sysClr val="windowText" lastClr="000000"/>
                </a:solidFill>
                <a:latin typeface="+mj-lt"/>
                <a:ea typeface="+mn-ea"/>
                <a:cs typeface="Arial" panose="020B0604020202020204" pitchFamily="34" charset="0"/>
              </a:rPr>
              <a:t>để trả lời </a:t>
            </a:r>
            <a:r>
              <a:rPr lang="en-US" sz="2000" kern="1200" dirty="0" err="1">
                <a:solidFill>
                  <a:sysClr val="windowText" lastClr="000000"/>
                </a:solidFill>
                <a:latin typeface="+mj-lt"/>
                <a:ea typeface="+mn-ea"/>
                <a:cs typeface="Arial" panose="020B0604020202020204" pitchFamily="34" charset="0"/>
              </a:rPr>
              <a:t>từng</a:t>
            </a:r>
            <a:r>
              <a:rPr lang="en-US" sz="2000" kern="1200" dirty="0">
                <a:solidFill>
                  <a:sysClr val="windowText" lastClr="000000"/>
                </a:solidFill>
                <a:latin typeface="+mj-lt"/>
                <a:ea typeface="+mn-ea"/>
                <a:cs typeface="Arial" panose="020B0604020202020204" pitchFamily="34" charset="0"/>
              </a:rPr>
              <a:t> </a:t>
            </a:r>
            <a:r>
              <a:rPr lang="vi-VN" sz="2000" kern="1200" dirty="0">
                <a:solidFill>
                  <a:sysClr val="windowText" lastClr="000000"/>
                </a:solidFill>
                <a:latin typeface="+mj-lt"/>
                <a:ea typeface="+mn-ea"/>
                <a:cs typeface="Arial" panose="020B0604020202020204" pitchFamily="34" charset="0"/>
              </a:rPr>
              <a:t>câu hỏi</a:t>
            </a:r>
            <a:r>
              <a:rPr lang="en-US" sz="2000" kern="1200" dirty="0">
                <a:solidFill>
                  <a:sysClr val="windowText" lastClr="000000"/>
                </a:solidFill>
                <a:latin typeface="+mj-lt"/>
                <a:ea typeface="+mn-ea"/>
                <a:cs typeface="Arial" panose="020B0604020202020204" pitchFamily="34" charset="0"/>
              </a:rPr>
              <a:t> </a:t>
            </a:r>
            <a:r>
              <a:rPr lang="en-US" sz="2000" kern="1200" dirty="0" err="1">
                <a:solidFill>
                  <a:sysClr val="windowText" lastClr="000000"/>
                </a:solidFill>
                <a:latin typeface="+mj-lt"/>
                <a:ea typeface="+mn-ea"/>
                <a:cs typeface="Arial" panose="020B0604020202020204" pitchFamily="34" charset="0"/>
              </a:rPr>
              <a:t>sau</a:t>
            </a:r>
            <a:r>
              <a:rPr lang="en-US" sz="2000" kern="1200" dirty="0">
                <a:solidFill>
                  <a:sysClr val="windowText" lastClr="000000"/>
                </a:solidFill>
                <a:latin typeface="+mj-lt"/>
                <a:ea typeface="+mn-ea"/>
                <a:cs typeface="Arial" panose="020B0604020202020204" pitchFamily="34" charset="0"/>
              </a:rPr>
              <a:t>:</a:t>
            </a:r>
            <a:endParaRPr lang="vi-VN" sz="2000" kern="1200" dirty="0">
              <a:solidFill>
                <a:sysClr val="windowText" lastClr="000000"/>
              </a:solidFill>
              <a:latin typeface="+mj-lt"/>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500"/>
                                  </p:stCondLst>
                                  <p:childTnLst>
                                    <p:set>
                                      <p:cBhvr>
                                        <p:cTn id="10" dur="1" fill="hold">
                                          <p:stCondLst>
                                            <p:cond delay="0"/>
                                          </p:stCondLst>
                                        </p:cTn>
                                        <p:tgtEl>
                                          <p:spTgt spid="38">
                                            <p:txEl>
                                              <p:pRg st="0" end="0"/>
                                            </p:txEl>
                                          </p:spTgt>
                                        </p:tgtEl>
                                        <p:attrNameLst>
                                          <p:attrName>style.visibility</p:attrName>
                                        </p:attrNameLst>
                                      </p:cBhvr>
                                      <p:to>
                                        <p:strVal val="visible"/>
                                      </p:to>
                                    </p:set>
                                    <p:animEffect transition="in" filter="barn(inVertical)">
                                      <p:cBhvr>
                                        <p:cTn id="11" dur="500"/>
                                        <p:tgtEl>
                                          <p:spTgt spid="3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8">
                                            <p:txEl>
                                              <p:pRg st="1" end="1"/>
                                            </p:txEl>
                                          </p:spTgt>
                                        </p:tgtEl>
                                        <p:attrNameLst>
                                          <p:attrName>style.visibility</p:attrName>
                                        </p:attrNameLst>
                                      </p:cBhvr>
                                      <p:to>
                                        <p:strVal val="visible"/>
                                      </p:to>
                                    </p:set>
                                    <p:animEffect transition="in" filter="barn(inVertical)">
                                      <p:cBhvr>
                                        <p:cTn id="16" dur="500"/>
                                        <p:tgtEl>
                                          <p:spTgt spid="3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8">
                                            <p:txEl>
                                              <p:pRg st="2" end="2"/>
                                            </p:txEl>
                                          </p:spTgt>
                                        </p:tgtEl>
                                        <p:attrNameLst>
                                          <p:attrName>style.visibility</p:attrName>
                                        </p:attrNameLst>
                                      </p:cBhvr>
                                      <p:to>
                                        <p:strVal val="visible"/>
                                      </p:to>
                                    </p:set>
                                    <p:animEffect transition="in" filter="barn(inVertical)">
                                      <p:cBhvr>
                                        <p:cTn id="21" dur="500"/>
                                        <p:tgtEl>
                                          <p:spTgt spid="3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8">
                                            <p:txEl>
                                              <p:pRg st="3" end="3"/>
                                            </p:txEl>
                                          </p:spTgt>
                                        </p:tgtEl>
                                        <p:attrNameLst>
                                          <p:attrName>style.visibility</p:attrName>
                                        </p:attrNameLst>
                                      </p:cBhvr>
                                      <p:to>
                                        <p:strVal val="visible"/>
                                      </p:to>
                                    </p:set>
                                    <p:animEffect transition="in" filter="barn(inVertical)">
                                      <p:cBhvr>
                                        <p:cTn id="26" dur="500"/>
                                        <p:tgtEl>
                                          <p:spTgt spid="3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8">
                                            <p:txEl>
                                              <p:pRg st="4" end="4"/>
                                            </p:txEl>
                                          </p:spTgt>
                                        </p:tgtEl>
                                        <p:attrNameLst>
                                          <p:attrName>style.visibility</p:attrName>
                                        </p:attrNameLst>
                                      </p:cBhvr>
                                      <p:to>
                                        <p:strVal val="visible"/>
                                      </p:to>
                                    </p:set>
                                    <p:animEffect transition="in" filter="barn(inVertical)">
                                      <p:cBhvr>
                                        <p:cTn id="31"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3" name="Rectangle: Rounded Corners 22"/>
          <p:cNvSpPr/>
          <p:nvPr/>
        </p:nvSpPr>
        <p:spPr>
          <a:xfrm>
            <a:off x="5456400" y="3137465"/>
            <a:ext cx="5178707" cy="2831211"/>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chemeClr val="tx1"/>
                </a:solidFill>
              </a:rPr>
              <a:t>Thuỵ và các bạn ươm mầm để quan sát, tìm hiểu về quá trình nảy mầm của hạt cây.</a:t>
            </a:r>
            <a:endParaRPr lang="vi-VN" sz="2400" dirty="0">
              <a:solidFill>
                <a:schemeClr val="tx1"/>
              </a:solidFill>
            </a:endParaRPr>
          </a:p>
        </p:txBody>
      </p:sp>
      <p:sp>
        <p:nvSpPr>
          <p:cNvPr id="20" name="TextBox 19"/>
          <p:cNvSpPr txBox="1"/>
          <p:nvPr/>
        </p:nvSpPr>
        <p:spPr>
          <a:xfrm>
            <a:off x="2303331" y="1948781"/>
            <a:ext cx="7585337" cy="461665"/>
          </a:xfrm>
          <a:prstGeom prst="rect">
            <a:avLst/>
          </a:prstGeom>
          <a:noFill/>
        </p:spPr>
        <p:txBody>
          <a:bodyPr wrap="square" rtlCol="0">
            <a:spAutoFit/>
          </a:bodyPr>
          <a:lstStyle/>
          <a:p>
            <a:pPr algn="ctr" defTabSz="1151890">
              <a:buClrTx/>
              <a:defRPr/>
            </a:pPr>
            <a:r>
              <a:rPr lang="en-US" sz="2400" dirty="0">
                <a:solidFill>
                  <a:sysClr val="windowText" lastClr="000000"/>
                </a:solidFill>
                <a:latin typeface="+mj-lt"/>
              </a:rPr>
              <a:t> </a:t>
            </a:r>
            <a:r>
              <a:rPr lang="vi-VN" sz="2400" b="1" dirty="0">
                <a:solidFill>
                  <a:sysClr val="windowText" lastClr="000000"/>
                </a:solidFill>
                <a:latin typeface="+mj-lt"/>
              </a:rPr>
              <a:t>Câu </a:t>
            </a:r>
            <a:r>
              <a:rPr lang="en-US" sz="2400" b="1" dirty="0">
                <a:solidFill>
                  <a:sysClr val="windowText" lastClr="000000"/>
                </a:solidFill>
                <a:latin typeface="+mj-lt"/>
              </a:rPr>
              <a:t>1</a:t>
            </a:r>
            <a:r>
              <a:rPr lang="vi-VN" sz="2400" b="1" dirty="0">
                <a:solidFill>
                  <a:sysClr val="windowText" lastClr="000000"/>
                </a:solidFill>
                <a:latin typeface="+mj-lt"/>
              </a:rPr>
              <a:t>: </a:t>
            </a:r>
            <a:r>
              <a:rPr lang="vi-VN" sz="2400" dirty="0">
                <a:solidFill>
                  <a:sysClr val="windowText" lastClr="000000"/>
                </a:solidFill>
                <a:latin typeface="+mj-lt"/>
              </a:rPr>
              <a:t>Thuỵ và các bạn ươm mầm để làm gì?</a:t>
            </a:r>
            <a:endParaRPr lang="vi-VN" sz="2400" dirty="0">
              <a:solidFill>
                <a:sysClr val="windowText" lastClr="000000"/>
              </a:solidFill>
              <a:latin typeface="+mj-lt"/>
            </a:endParaRPr>
          </a:p>
        </p:txBody>
      </p:sp>
      <p:sp>
        <p:nvSpPr>
          <p:cNvPr id="2" name="Freeform 30"/>
          <p:cNvSpPr/>
          <p:nvPr/>
        </p:nvSpPr>
        <p:spPr>
          <a:xfrm flipH="1">
            <a:off x="1556893" y="2715738"/>
            <a:ext cx="3385703" cy="3463634"/>
          </a:xfrm>
          <a:custGeom>
            <a:avLst/>
            <a:gdLst/>
            <a:ahLst/>
            <a:cxnLst/>
            <a:rect l="l" t="t" r="r" b="b"/>
            <a:pathLst>
              <a:path w="1721400" h="1761023">
                <a:moveTo>
                  <a:pt x="0" y="0"/>
                </a:moveTo>
                <a:lnTo>
                  <a:pt x="1721400" y="0"/>
                </a:lnTo>
                <a:lnTo>
                  <a:pt x="1721400" y="1761023"/>
                </a:lnTo>
                <a:lnTo>
                  <a:pt x="0" y="1761023"/>
                </a:lnTo>
                <a:lnTo>
                  <a:pt x="0" y="0"/>
                </a:lnTo>
                <a:close/>
              </a:path>
            </a:pathLst>
          </a:custGeom>
          <a:blipFill>
            <a:blip r:embed="rId2"/>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696461" y="1657490"/>
            <a:ext cx="10799077" cy="993221"/>
          </a:xfrm>
          <a:prstGeom prst="rect">
            <a:avLst/>
          </a:prstGeom>
        </p:spPr>
        <p:txBody>
          <a:bodyPr wrap="square">
            <a:spAutoFit/>
          </a:bodyPr>
          <a:lstStyle/>
          <a:p>
            <a:pPr algn="ctr" defTabSz="1151890">
              <a:lnSpc>
                <a:spcPct val="150000"/>
              </a:lnSpc>
              <a:buClrTx/>
              <a:defRPr/>
            </a:pPr>
            <a:r>
              <a:rPr lang="vi-VN" sz="2100" b="1" dirty="0">
                <a:solidFill>
                  <a:schemeClr val="tx1"/>
                </a:solidFill>
                <a:latin typeface="+mj-lt"/>
              </a:rPr>
              <a:t>Câu </a:t>
            </a:r>
            <a:r>
              <a:rPr lang="en-US" sz="2100" b="1" dirty="0">
                <a:solidFill>
                  <a:schemeClr val="tx1"/>
                </a:solidFill>
                <a:latin typeface="+mj-lt"/>
              </a:rPr>
              <a:t>2</a:t>
            </a:r>
            <a:r>
              <a:rPr lang="vi-VN" sz="2100" b="1" dirty="0">
                <a:solidFill>
                  <a:schemeClr val="tx1"/>
                </a:solidFill>
                <a:latin typeface="+mj-lt"/>
              </a:rPr>
              <a:t>: </a:t>
            </a:r>
            <a:r>
              <a:rPr lang="vi-VN" sz="2100" dirty="0">
                <a:solidFill>
                  <a:schemeClr val="tx1"/>
                </a:solidFill>
                <a:latin typeface="+mj-lt"/>
              </a:rPr>
              <a:t>Chi tiết nào cho thấy Thuỵ quan sát rất kĩ quá trình nảy mầm </a:t>
            </a:r>
            <a:endParaRPr lang="vi-VN" sz="2100" dirty="0">
              <a:solidFill>
                <a:schemeClr val="tx1"/>
              </a:solidFill>
              <a:latin typeface="+mj-lt"/>
            </a:endParaRPr>
          </a:p>
          <a:p>
            <a:pPr algn="ctr" defTabSz="1151890">
              <a:lnSpc>
                <a:spcPct val="150000"/>
              </a:lnSpc>
              <a:buClrTx/>
              <a:defRPr/>
            </a:pPr>
            <a:r>
              <a:rPr lang="vi-VN" sz="2100" dirty="0">
                <a:solidFill>
                  <a:schemeClr val="tx1"/>
                </a:solidFill>
                <a:latin typeface="+mj-lt"/>
              </a:rPr>
              <a:t>của hạt đậu đen và hạt muồng hoàng yến? </a:t>
            </a:r>
            <a:endParaRPr lang="vi-VN" sz="2100" dirty="0">
              <a:solidFill>
                <a:schemeClr val="tx1"/>
              </a:solidFill>
              <a:latin typeface="+mj-lt"/>
            </a:endParaRPr>
          </a:p>
        </p:txBody>
      </p:sp>
      <p:pic>
        <p:nvPicPr>
          <p:cNvPr id="22" name="Picture 21" descr="A person and a baby at a table with drinks&#10;&#10;Description automatically generated"/>
          <p:cNvPicPr>
            <a:picLocks noChangeAspect="1"/>
          </p:cNvPicPr>
          <p:nvPr/>
        </p:nvPicPr>
        <p:blipFill rotWithShape="1">
          <a:blip r:embed="rId2"/>
          <a:srcRect l="19656" t="8413" r="22457" b="68095"/>
          <a:stretch>
            <a:fillRect/>
          </a:stretch>
        </p:blipFill>
        <p:spPr>
          <a:xfrm>
            <a:off x="510863" y="3201580"/>
            <a:ext cx="4344673" cy="28956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22"/>
          <p:cNvSpPr/>
          <p:nvPr/>
        </p:nvSpPr>
        <p:spPr>
          <a:xfrm>
            <a:off x="5183797" y="2922245"/>
            <a:ext cx="6497340" cy="1740019"/>
          </a:xfrm>
          <a:prstGeom prst="roundRect">
            <a:avLst/>
          </a:prstGeom>
          <a:solidFill>
            <a:srgbClr val="D9EBEA"/>
          </a:solidFill>
          <a:ln>
            <a:solidFill>
              <a:srgbClr val="75B7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buClrTx/>
            </a:pPr>
            <a:r>
              <a:rPr lang="vi-VN" sz="2100" dirty="0">
                <a:solidFill>
                  <a:schemeClr val="tx1"/>
                </a:solidFill>
                <a:cs typeface="Arial" panose="020B0604020202020204" pitchFamily="34" charset="0"/>
              </a:rPr>
              <a:t>Thuỵ thấy hạt muồng hoàng yến trương nở, vỏ mềm dần, nảy mầm, cắm rễ xuống nền đất ẩm mềm, vươn dậy trong chiếc lọ thuỷ tinh</a:t>
            </a:r>
            <a:r>
              <a:rPr lang="en-US" sz="2100" dirty="0">
                <a:solidFill>
                  <a:schemeClr val="tx1"/>
                </a:solidFill>
                <a:cs typeface="Arial" panose="020B0604020202020204" pitchFamily="34" charset="0"/>
              </a:rPr>
              <a:t>.</a:t>
            </a:r>
            <a:endParaRPr lang="en-US" sz="2100" dirty="0">
              <a:solidFill>
                <a:schemeClr val="tx1"/>
              </a:solidFill>
              <a:cs typeface="Arial" panose="020B0604020202020204" pitchFamily="34" charset="0"/>
            </a:endParaRPr>
          </a:p>
        </p:txBody>
      </p:sp>
      <p:sp>
        <p:nvSpPr>
          <p:cNvPr id="5" name="Rectangle: Rounded Corners 22"/>
          <p:cNvSpPr/>
          <p:nvPr/>
        </p:nvSpPr>
        <p:spPr>
          <a:xfrm>
            <a:off x="5183797" y="4869403"/>
            <a:ext cx="6497340" cy="1503493"/>
          </a:xfrm>
          <a:prstGeom prst="roundRect">
            <a:avLst/>
          </a:prstGeom>
          <a:solidFill>
            <a:srgbClr val="D9EBEA"/>
          </a:solidFill>
          <a:ln>
            <a:solidFill>
              <a:srgbClr val="75B7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buClrTx/>
            </a:pPr>
            <a:r>
              <a:rPr lang="vi-VN" sz="2100" dirty="0">
                <a:solidFill>
                  <a:schemeClr val="tx1"/>
                </a:solidFill>
                <a:cs typeface="Arial" panose="020B0604020202020204" pitchFamily="34" charset="0"/>
              </a:rPr>
              <a:t>Thuỵ phát hiện ra hạt muồng hoàng yến chậm nảy mầm hơn hạt đậu đen.</a:t>
            </a:r>
            <a:endParaRPr lang="en-US" sz="2100" dirty="0">
              <a:solidFill>
                <a:schemeClr val="tx1"/>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3" name="Rectangle: Rounded Corners 32"/>
          <p:cNvSpPr/>
          <p:nvPr/>
        </p:nvSpPr>
        <p:spPr>
          <a:xfrm>
            <a:off x="4491355" y="2560320"/>
            <a:ext cx="7126605" cy="4297045"/>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45" indent="-360045" algn="just" defTabSz="575945">
              <a:lnSpc>
                <a:spcPct val="150000"/>
              </a:lnSpc>
              <a:buClrTx/>
              <a:buFont typeface="Courier New" panose="02070309020205020404" pitchFamily="49" charset="0"/>
              <a:buChar char="o"/>
            </a:pPr>
            <a:r>
              <a:rPr lang="vi-VN" sz="2000" kern="1200" dirty="0">
                <a:solidFill>
                  <a:schemeClr val="tx1"/>
                </a:solidFill>
                <a:latin typeface="+mj-lt"/>
                <a:ea typeface="Calibri" panose="020F0502020204030204" pitchFamily="34" charset="0"/>
                <a:cs typeface="Arial" panose="020B0604020202020204" pitchFamily="34" charset="0"/>
              </a:rPr>
              <a:t>Hạt gấc sau khi đồ xôi vẫn nảy mầm được bình thường vì vỏ nó rất cứng và dày, việc đồ xôi không làm cho hạt gấc chín mà chỉ làm cho vỏ hạt mềm hơn, khiến hạt chóng nảy mầm hơn. </a:t>
            </a:r>
            <a:endParaRPr lang="en-US" sz="2000" kern="1200" dirty="0">
              <a:solidFill>
                <a:schemeClr val="tx1"/>
              </a:solidFill>
              <a:latin typeface="+mj-lt"/>
              <a:ea typeface="Calibri" panose="020F0502020204030204" pitchFamily="34" charset="0"/>
              <a:cs typeface="Arial" panose="020B0604020202020204" pitchFamily="34" charset="0"/>
            </a:endParaRPr>
          </a:p>
          <a:p>
            <a:pPr marL="360045" indent="-360045" algn="just" defTabSz="575945">
              <a:lnSpc>
                <a:spcPct val="150000"/>
              </a:lnSpc>
              <a:buClrTx/>
              <a:buFont typeface="Courier New" panose="02070309020205020404" pitchFamily="49" charset="0"/>
              <a:buChar char="o"/>
            </a:pPr>
            <a:r>
              <a:rPr lang="vi-VN" sz="2000" kern="1200" dirty="0">
                <a:solidFill>
                  <a:schemeClr val="tx1"/>
                </a:solidFill>
                <a:latin typeface="+mj-lt"/>
                <a:ea typeface="Calibri" panose="020F0502020204030204" pitchFamily="34" charset="0"/>
                <a:cs typeface="Arial" panose="020B0604020202020204" pitchFamily="34" charset="0"/>
              </a:rPr>
              <a:t>Tớ đoán là nếu mình đốt hạt gấc vài phút rồi đem trồng thì hạt cũng chóng nảy mầm như hạt xoan, vì vỏ hạt gấc cũng dày và cứng như vỏ hạt xoan.</a:t>
            </a:r>
            <a:endParaRPr lang="vi-VN" sz="2000" kern="1200" dirty="0">
              <a:solidFill>
                <a:schemeClr val="tx1"/>
              </a:solidFill>
              <a:latin typeface="+mj-lt"/>
              <a:ea typeface="Calibri" panose="020F0502020204030204" pitchFamily="34" charset="0"/>
              <a:cs typeface="Arial" panose="020B0604020202020204" pitchFamily="34" charset="0"/>
            </a:endParaRPr>
          </a:p>
        </p:txBody>
      </p:sp>
      <p:sp>
        <p:nvSpPr>
          <p:cNvPr id="29" name="TextBox 28"/>
          <p:cNvSpPr txBox="1"/>
          <p:nvPr/>
        </p:nvSpPr>
        <p:spPr>
          <a:xfrm>
            <a:off x="723672" y="1789953"/>
            <a:ext cx="10744655" cy="493148"/>
          </a:xfrm>
          <a:prstGeom prst="rect">
            <a:avLst/>
          </a:prstGeom>
          <a:noFill/>
        </p:spPr>
        <p:txBody>
          <a:bodyPr wrap="square" rtlCol="0">
            <a:spAutoFit/>
          </a:bodyPr>
          <a:lstStyle/>
          <a:p>
            <a:pPr algn="ctr" defTabSz="1151890">
              <a:lnSpc>
                <a:spcPct val="150000"/>
              </a:lnSpc>
              <a:buClrTx/>
              <a:defRPr/>
            </a:pPr>
            <a:r>
              <a:rPr lang="vi-VN" sz="2000" b="1" dirty="0">
                <a:solidFill>
                  <a:sysClr val="windowText" lastClr="000000"/>
                </a:solidFill>
                <a:latin typeface="+mj-lt"/>
                <a:ea typeface="+mn-ea"/>
              </a:rPr>
              <a:t>Câu </a:t>
            </a:r>
            <a:r>
              <a:rPr lang="en-US" sz="2000" b="1" dirty="0">
                <a:solidFill>
                  <a:sysClr val="windowText" lastClr="000000"/>
                </a:solidFill>
                <a:latin typeface="+mj-lt"/>
                <a:ea typeface="+mn-ea"/>
              </a:rPr>
              <a:t>3</a:t>
            </a:r>
            <a:r>
              <a:rPr lang="vi-VN" sz="2000" b="1" dirty="0">
                <a:solidFill>
                  <a:sysClr val="windowText" lastClr="000000"/>
                </a:solidFill>
                <a:latin typeface="+mj-lt"/>
                <a:ea typeface="+mn-ea"/>
              </a:rPr>
              <a:t>: </a:t>
            </a:r>
            <a:r>
              <a:rPr lang="vi-VN" sz="2000" dirty="0">
                <a:solidFill>
                  <a:sysClr val="windowText" lastClr="000000"/>
                </a:solidFill>
                <a:latin typeface="+mj-lt"/>
                <a:ea typeface="+mn-ea"/>
              </a:rPr>
              <a:t>Em hãy giúp Loan giải thích cho các bạn về sự nảy mầm của hạt gấc. </a:t>
            </a:r>
            <a:endParaRPr lang="vi-VN" sz="2000" dirty="0">
              <a:solidFill>
                <a:sysClr val="windowText" lastClr="000000"/>
              </a:solidFill>
              <a:latin typeface="+mj-lt"/>
              <a:ea typeface="+mn-ea"/>
            </a:endParaRPr>
          </a:p>
        </p:txBody>
      </p:sp>
      <p:pic>
        <p:nvPicPr>
          <p:cNvPr id="32" name="Picture 4" descr="Hạt gấc: Những công dụng và bài thuốc hay không nên bỏ qua"/>
          <p:cNvPicPr>
            <a:picLocks noChangeAspect="1" noChangeArrowheads="1"/>
          </p:cNvPicPr>
          <p:nvPr/>
        </p:nvPicPr>
        <p:blipFill rotWithShape="1">
          <a:blip r:embed="rId2">
            <a:extLst>
              <a:ext uri="{28A0092B-C50C-407E-A947-70E740481C1C}">
                <a14:useLocalDpi xmlns:a14="http://schemas.microsoft.com/office/drawing/2010/main" val="0"/>
              </a:ext>
            </a:extLst>
          </a:blip>
          <a:srcRect r="6454"/>
          <a:stretch>
            <a:fillRect/>
          </a:stretch>
        </p:blipFill>
        <p:spPr bwMode="auto">
          <a:xfrm>
            <a:off x="574453" y="3027390"/>
            <a:ext cx="3430877" cy="2753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9" name="TextBox 28"/>
          <p:cNvSpPr txBox="1"/>
          <p:nvPr/>
        </p:nvSpPr>
        <p:spPr>
          <a:xfrm>
            <a:off x="412898" y="1714940"/>
            <a:ext cx="11366203" cy="533223"/>
          </a:xfrm>
          <a:prstGeom prst="rect">
            <a:avLst/>
          </a:prstGeom>
          <a:noFill/>
        </p:spPr>
        <p:txBody>
          <a:bodyPr wrap="square" rtlCol="0">
            <a:spAutoFit/>
          </a:bodyPr>
          <a:lstStyle/>
          <a:p>
            <a:pPr algn="just" defTabSz="1151890">
              <a:lnSpc>
                <a:spcPct val="150000"/>
              </a:lnSpc>
              <a:buClrTx/>
              <a:defRPr/>
            </a:pPr>
            <a:r>
              <a:rPr lang="vi-VN" sz="2200" b="1" dirty="0">
                <a:solidFill>
                  <a:sysClr val="windowText" lastClr="000000"/>
                </a:solidFill>
                <a:latin typeface="+mn-lt"/>
                <a:ea typeface="+mn-ea"/>
              </a:rPr>
              <a:t>Câu </a:t>
            </a:r>
            <a:r>
              <a:rPr lang="en-US" sz="2200" b="1" dirty="0">
                <a:solidFill>
                  <a:sysClr val="windowText" lastClr="000000"/>
                </a:solidFill>
                <a:latin typeface="+mn-lt"/>
                <a:ea typeface="+mn-ea"/>
              </a:rPr>
              <a:t>4</a:t>
            </a:r>
            <a:r>
              <a:rPr lang="vi-VN" sz="2200" b="1" dirty="0">
                <a:solidFill>
                  <a:sysClr val="windowText" lastClr="000000"/>
                </a:solidFill>
                <a:latin typeface="+mn-lt"/>
                <a:ea typeface="+mn-ea"/>
              </a:rPr>
              <a:t>: </a:t>
            </a:r>
            <a:r>
              <a:rPr lang="vi-VN" sz="2200" dirty="0">
                <a:solidFill>
                  <a:sysClr val="windowText" lastClr="000000"/>
                </a:solidFill>
                <a:latin typeface="+mn-lt"/>
                <a:ea typeface="+mn-ea"/>
              </a:rPr>
              <a:t>Theo em, Thuỵ, Loan và các bạn đã học được những gì từ tiết thực hành? </a:t>
            </a:r>
            <a:endParaRPr lang="vi-VN" sz="2200" dirty="0">
              <a:solidFill>
                <a:sysClr val="windowText" lastClr="000000"/>
              </a:solidFill>
              <a:latin typeface="+mn-lt"/>
              <a:ea typeface="+mn-ea"/>
            </a:endParaRPr>
          </a:p>
        </p:txBody>
      </p:sp>
      <p:grpSp>
        <p:nvGrpSpPr>
          <p:cNvPr id="30" name="Group 29"/>
          <p:cNvGrpSpPr/>
          <p:nvPr/>
        </p:nvGrpSpPr>
        <p:grpSpPr>
          <a:xfrm>
            <a:off x="4681455" y="2546455"/>
            <a:ext cx="6082673" cy="2559611"/>
            <a:chOff x="4129677" y="2561706"/>
            <a:chExt cx="5079476" cy="2031637"/>
          </a:xfrm>
        </p:grpSpPr>
        <p:sp>
          <p:nvSpPr>
            <p:cNvPr id="31" name="TextBox 30"/>
            <p:cNvSpPr txBox="1"/>
            <p:nvPr/>
          </p:nvSpPr>
          <p:spPr>
            <a:xfrm>
              <a:off x="4129677" y="2561706"/>
              <a:ext cx="5079476" cy="2031637"/>
            </a:xfrm>
            <a:prstGeom prst="rect">
              <a:avLst/>
            </a:prstGeom>
            <a:solidFill>
              <a:srgbClr val="D9EBEA"/>
            </a:solidFill>
          </p:spPr>
          <p:txBody>
            <a:bodyPr wrap="square" rtlCol="0">
              <a:spAutoFit/>
            </a:bodyPr>
            <a:lstStyle/>
            <a:p>
              <a:pPr lvl="1" algn="just" defTabSz="1151890">
                <a:lnSpc>
                  <a:spcPct val="150000"/>
                </a:lnSpc>
                <a:buClrTx/>
                <a:defRPr/>
              </a:pPr>
              <a:r>
                <a:rPr lang="en-US" sz="2200" b="1" dirty="0">
                  <a:solidFill>
                    <a:srgbClr val="FF0000"/>
                  </a:solidFill>
                  <a:latin typeface="+mn-lt"/>
                </a:rPr>
                <a:t>   </a:t>
              </a:r>
              <a:r>
                <a:rPr lang="vi-VN" sz="2200" dirty="0">
                  <a:solidFill>
                    <a:sysClr val="windowText" lastClr="000000"/>
                  </a:solidFill>
                  <a:latin typeface="+mn-lt"/>
                </a:rPr>
                <a:t>Các bạn biết thêm một điều thú vị: Mỗi cái hạt là một cơ thể sống thực thụ, có khi mình phải đánh thức hạt có vỏ cứng bằng cách ngâm chúng vào nước nóng hoặ</a:t>
              </a:r>
              <a:r>
                <a:rPr lang="en-US" sz="2200" dirty="0">
                  <a:solidFill>
                    <a:sysClr val="windowText" lastClr="000000"/>
                  </a:solidFill>
                  <a:latin typeface="+mn-lt"/>
                </a:rPr>
                <a:t>c</a:t>
              </a:r>
              <a:r>
                <a:rPr lang="vi-VN" sz="2200" dirty="0">
                  <a:solidFill>
                    <a:sysClr val="windowText" lastClr="000000"/>
                  </a:solidFill>
                  <a:latin typeface="+mn-lt"/>
                </a:rPr>
                <a:t> đốt chúng vài phút. </a:t>
              </a:r>
              <a:endParaRPr lang="en-US" sz="2200" dirty="0">
                <a:solidFill>
                  <a:sysClr val="windowText" lastClr="000000"/>
                </a:solidFill>
                <a:latin typeface="+mn-lt"/>
              </a:endParaRPr>
            </a:p>
          </p:txBody>
        </p:sp>
        <p:pic>
          <p:nvPicPr>
            <p:cNvPr id="32" name="Picture 31"/>
            <p:cNvPicPr>
              <a:picLocks noChangeAspect="1"/>
            </p:cNvPicPr>
            <p:nvPr/>
          </p:nvPicPr>
          <p:blipFill rotWithShape="1">
            <a:blip r:embed="rId2"/>
            <a:srcRect l="39174" t="14288" r="34407" b="31909"/>
            <a:stretch>
              <a:fillRect/>
            </a:stretch>
          </p:blipFill>
          <p:spPr>
            <a:xfrm>
              <a:off x="4212773" y="2561706"/>
              <a:ext cx="177187" cy="515487"/>
            </a:xfrm>
            <a:prstGeom prst="rect">
              <a:avLst/>
            </a:prstGeom>
          </p:spPr>
        </p:pic>
      </p:grpSp>
      <p:grpSp>
        <p:nvGrpSpPr>
          <p:cNvPr id="33" name="Group 32"/>
          <p:cNvGrpSpPr/>
          <p:nvPr/>
        </p:nvGrpSpPr>
        <p:grpSpPr>
          <a:xfrm>
            <a:off x="4681454" y="5404358"/>
            <a:ext cx="6082673" cy="1036118"/>
            <a:chOff x="4129677" y="2561706"/>
            <a:chExt cx="5481732" cy="822396"/>
          </a:xfrm>
        </p:grpSpPr>
        <p:sp>
          <p:nvSpPr>
            <p:cNvPr id="34" name="TextBox 33"/>
            <p:cNvSpPr txBox="1"/>
            <p:nvPr/>
          </p:nvSpPr>
          <p:spPr>
            <a:xfrm>
              <a:off x="4129677" y="2561706"/>
              <a:ext cx="5481732" cy="822396"/>
            </a:xfrm>
            <a:prstGeom prst="rect">
              <a:avLst/>
            </a:prstGeom>
            <a:solidFill>
              <a:srgbClr val="D9EBEA"/>
            </a:solidFill>
          </p:spPr>
          <p:txBody>
            <a:bodyPr wrap="square" rtlCol="0">
              <a:spAutoFit/>
            </a:bodyPr>
            <a:lstStyle/>
            <a:p>
              <a:pPr lvl="1" algn="just" defTabSz="1151890">
                <a:lnSpc>
                  <a:spcPct val="150000"/>
                </a:lnSpc>
                <a:buClrTx/>
                <a:defRPr/>
              </a:pPr>
              <a:r>
                <a:rPr lang="en-US" sz="2200" b="1" dirty="0">
                  <a:solidFill>
                    <a:srgbClr val="FF0000"/>
                  </a:solidFill>
                  <a:latin typeface="+mn-lt"/>
                </a:rPr>
                <a:t>   </a:t>
              </a:r>
              <a:r>
                <a:rPr lang="vi-VN" sz="2200" dirty="0">
                  <a:solidFill>
                    <a:sysClr val="windowText" lastClr="000000"/>
                  </a:solidFill>
                  <a:latin typeface="+mn-lt"/>
                </a:rPr>
                <a:t>Các bạn hiểu thêm: Muốn hiểu sâu sắc bài học, phải tham gia thực hành. </a:t>
              </a:r>
              <a:endParaRPr lang="en-US" sz="2200" dirty="0">
                <a:solidFill>
                  <a:sysClr val="windowText" lastClr="000000"/>
                </a:solidFill>
                <a:latin typeface="+mn-lt"/>
              </a:endParaRPr>
            </a:p>
          </p:txBody>
        </p:sp>
        <p:pic>
          <p:nvPicPr>
            <p:cNvPr id="35" name="Picture 34"/>
            <p:cNvPicPr>
              <a:picLocks noChangeAspect="1"/>
            </p:cNvPicPr>
            <p:nvPr/>
          </p:nvPicPr>
          <p:blipFill rotWithShape="1">
            <a:blip r:embed="rId2"/>
            <a:srcRect l="39174" t="14288" r="34407" b="31909"/>
            <a:stretch>
              <a:fillRect/>
            </a:stretch>
          </p:blipFill>
          <p:spPr>
            <a:xfrm>
              <a:off x="4212773" y="2561706"/>
              <a:ext cx="177187" cy="515487"/>
            </a:xfrm>
            <a:prstGeom prst="rect">
              <a:avLst/>
            </a:prstGeom>
          </p:spPr>
        </p:pic>
      </p:grpSp>
      <p:sp>
        <p:nvSpPr>
          <p:cNvPr id="2" name="Freeform 31"/>
          <p:cNvSpPr/>
          <p:nvPr/>
        </p:nvSpPr>
        <p:spPr>
          <a:xfrm flipH="1">
            <a:off x="1427873" y="2546455"/>
            <a:ext cx="2301120" cy="3867426"/>
          </a:xfrm>
          <a:custGeom>
            <a:avLst/>
            <a:gdLst/>
            <a:ahLst/>
            <a:cxnLst/>
            <a:rect l="l" t="t" r="r" b="b"/>
            <a:pathLst>
              <a:path w="1047809" h="1761023">
                <a:moveTo>
                  <a:pt x="0" y="0"/>
                </a:moveTo>
                <a:lnTo>
                  <a:pt x="1047808" y="0"/>
                </a:lnTo>
                <a:lnTo>
                  <a:pt x="1047808" y="1761023"/>
                </a:lnTo>
                <a:lnTo>
                  <a:pt x="0" y="1761023"/>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30" name="Group 29"/>
          <p:cNvGrpSpPr/>
          <p:nvPr/>
        </p:nvGrpSpPr>
        <p:grpSpPr>
          <a:xfrm>
            <a:off x="1481983" y="2521832"/>
            <a:ext cx="6045634" cy="1121846"/>
            <a:chOff x="4129678" y="2561706"/>
            <a:chExt cx="5448352" cy="890441"/>
          </a:xfrm>
        </p:grpSpPr>
        <p:sp>
          <p:nvSpPr>
            <p:cNvPr id="31" name="TextBox 30"/>
            <p:cNvSpPr txBox="1"/>
            <p:nvPr/>
          </p:nvSpPr>
          <p:spPr>
            <a:xfrm>
              <a:off x="4129678" y="2561706"/>
              <a:ext cx="5448352" cy="890441"/>
            </a:xfrm>
            <a:prstGeom prst="rect">
              <a:avLst/>
            </a:prstGeom>
            <a:solidFill>
              <a:srgbClr val="D9EBEA"/>
            </a:solidFill>
          </p:spPr>
          <p:txBody>
            <a:bodyPr wrap="square" rtlCol="0">
              <a:spAutoFit/>
            </a:bodyPr>
            <a:lstStyle/>
            <a:p>
              <a:pPr lvl="1" algn="just" defTabSz="1151890">
                <a:lnSpc>
                  <a:spcPct val="150000"/>
                </a:lnSpc>
                <a:buClrTx/>
                <a:defRPr/>
              </a:pPr>
              <a:r>
                <a:rPr lang="en-US" sz="2300" b="1" dirty="0">
                  <a:solidFill>
                    <a:srgbClr val="FF0000"/>
                  </a:solidFill>
                  <a:latin typeface="+mj-lt"/>
                </a:rPr>
                <a:t>   </a:t>
              </a:r>
              <a:r>
                <a:rPr lang="vi-VN" sz="2300" dirty="0">
                  <a:solidFill>
                    <a:sysClr val="windowText" lastClr="000000"/>
                  </a:solidFill>
                  <a:latin typeface="+mj-lt"/>
                </a:rPr>
                <a:t>Cuộc sống có nhiều điều thú vị, nếu không học thì chúng ta không biết. </a:t>
              </a:r>
              <a:endParaRPr lang="en-US" sz="2300" dirty="0">
                <a:solidFill>
                  <a:sysClr val="windowText" lastClr="000000"/>
                </a:solidFill>
                <a:latin typeface="+mj-lt"/>
              </a:endParaRPr>
            </a:p>
          </p:txBody>
        </p:sp>
        <p:pic>
          <p:nvPicPr>
            <p:cNvPr id="32" name="Picture 31"/>
            <p:cNvPicPr>
              <a:picLocks noChangeAspect="1"/>
            </p:cNvPicPr>
            <p:nvPr/>
          </p:nvPicPr>
          <p:blipFill rotWithShape="1">
            <a:blip r:embed="rId2"/>
            <a:srcRect l="39174" t="14288" r="34407" b="31909"/>
            <a:stretch>
              <a:fillRect/>
            </a:stretch>
          </p:blipFill>
          <p:spPr>
            <a:xfrm>
              <a:off x="4212773" y="2561706"/>
              <a:ext cx="177187" cy="515487"/>
            </a:xfrm>
            <a:prstGeom prst="rect">
              <a:avLst/>
            </a:prstGeom>
          </p:spPr>
        </p:pic>
      </p:grpSp>
      <p:grpSp>
        <p:nvGrpSpPr>
          <p:cNvPr id="34" name="Group 33"/>
          <p:cNvGrpSpPr/>
          <p:nvPr/>
        </p:nvGrpSpPr>
        <p:grpSpPr>
          <a:xfrm>
            <a:off x="1444943" y="3837861"/>
            <a:ext cx="6082673" cy="1121845"/>
            <a:chOff x="4129677" y="2561706"/>
            <a:chExt cx="5481732" cy="890441"/>
          </a:xfrm>
        </p:grpSpPr>
        <p:sp>
          <p:nvSpPr>
            <p:cNvPr id="35" name="TextBox 34"/>
            <p:cNvSpPr txBox="1"/>
            <p:nvPr/>
          </p:nvSpPr>
          <p:spPr>
            <a:xfrm>
              <a:off x="4129677" y="2561706"/>
              <a:ext cx="5481732" cy="890441"/>
            </a:xfrm>
            <a:prstGeom prst="rect">
              <a:avLst/>
            </a:prstGeom>
            <a:solidFill>
              <a:srgbClr val="D9EBEA"/>
            </a:solidFill>
          </p:spPr>
          <p:txBody>
            <a:bodyPr wrap="square" rtlCol="0">
              <a:spAutoFit/>
            </a:bodyPr>
            <a:lstStyle/>
            <a:p>
              <a:pPr lvl="1" algn="just" defTabSz="1151890">
                <a:lnSpc>
                  <a:spcPct val="150000"/>
                </a:lnSpc>
                <a:buClrTx/>
                <a:defRPr/>
              </a:pPr>
              <a:r>
                <a:rPr lang="en-US" sz="2300" b="1" dirty="0">
                  <a:solidFill>
                    <a:srgbClr val="FF0000"/>
                  </a:solidFill>
                  <a:latin typeface="+mj-lt"/>
                </a:rPr>
                <a:t>   </a:t>
              </a:r>
              <a:r>
                <a:rPr lang="vi-VN" sz="2300" dirty="0">
                  <a:solidFill>
                    <a:sysClr val="windowText" lastClr="000000"/>
                  </a:solidFill>
                  <a:latin typeface="+mj-lt"/>
                </a:rPr>
                <a:t>Hoạt động trải nghiệm trong học tập rất thú vị và bổ ích. </a:t>
              </a:r>
              <a:endParaRPr lang="en-US" sz="2300" dirty="0">
                <a:solidFill>
                  <a:sysClr val="windowText" lastClr="000000"/>
                </a:solidFill>
                <a:latin typeface="+mj-lt"/>
              </a:endParaRPr>
            </a:p>
          </p:txBody>
        </p:sp>
        <p:pic>
          <p:nvPicPr>
            <p:cNvPr id="36" name="Picture 35"/>
            <p:cNvPicPr>
              <a:picLocks noChangeAspect="1"/>
            </p:cNvPicPr>
            <p:nvPr/>
          </p:nvPicPr>
          <p:blipFill rotWithShape="1">
            <a:blip r:embed="rId2"/>
            <a:srcRect l="39174" t="14288" r="34407" b="31909"/>
            <a:stretch>
              <a:fillRect/>
            </a:stretch>
          </p:blipFill>
          <p:spPr>
            <a:xfrm>
              <a:off x="4212773" y="2561706"/>
              <a:ext cx="177187" cy="515487"/>
            </a:xfrm>
            <a:prstGeom prst="rect">
              <a:avLst/>
            </a:prstGeom>
          </p:spPr>
        </p:pic>
      </p:grpSp>
      <p:grpSp>
        <p:nvGrpSpPr>
          <p:cNvPr id="37" name="Group 36"/>
          <p:cNvGrpSpPr/>
          <p:nvPr/>
        </p:nvGrpSpPr>
        <p:grpSpPr>
          <a:xfrm>
            <a:off x="1444943" y="5153889"/>
            <a:ext cx="6082673" cy="1121845"/>
            <a:chOff x="4129677" y="2561706"/>
            <a:chExt cx="5481732" cy="890441"/>
          </a:xfrm>
        </p:grpSpPr>
        <p:sp>
          <p:nvSpPr>
            <p:cNvPr id="38" name="TextBox 37"/>
            <p:cNvSpPr txBox="1"/>
            <p:nvPr/>
          </p:nvSpPr>
          <p:spPr>
            <a:xfrm>
              <a:off x="4129677" y="2561706"/>
              <a:ext cx="5481732" cy="890441"/>
            </a:xfrm>
            <a:prstGeom prst="rect">
              <a:avLst/>
            </a:prstGeom>
            <a:solidFill>
              <a:srgbClr val="D9EBEA"/>
            </a:solidFill>
          </p:spPr>
          <p:txBody>
            <a:bodyPr wrap="square" rtlCol="0">
              <a:spAutoFit/>
            </a:bodyPr>
            <a:lstStyle/>
            <a:p>
              <a:pPr lvl="1" algn="just" defTabSz="1151890">
                <a:lnSpc>
                  <a:spcPct val="150000"/>
                </a:lnSpc>
                <a:buClrTx/>
                <a:defRPr/>
              </a:pPr>
              <a:r>
                <a:rPr lang="en-US" sz="2300" b="1" dirty="0">
                  <a:solidFill>
                    <a:srgbClr val="FF0000"/>
                  </a:solidFill>
                  <a:latin typeface="+mj-lt"/>
                </a:rPr>
                <a:t>   </a:t>
              </a:r>
              <a:r>
                <a:rPr lang="vi-VN" sz="2300" dirty="0">
                  <a:solidFill>
                    <a:sysClr val="windowText" lastClr="000000"/>
                  </a:solidFill>
                  <a:latin typeface="+mj-lt"/>
                </a:rPr>
                <a:t>Các bạn học được một số kĩ thuật ươm mầm</a:t>
              </a:r>
              <a:r>
                <a:rPr lang="en-US" sz="2300" dirty="0">
                  <a:solidFill>
                    <a:sysClr val="windowText" lastClr="000000"/>
                  </a:solidFill>
                  <a:latin typeface="+mj-lt"/>
                </a:rPr>
                <a:t>,</a:t>
              </a:r>
              <a:r>
                <a:rPr lang="vi-VN" sz="2300" dirty="0">
                  <a:solidFill>
                    <a:sysClr val="windowText" lastClr="000000"/>
                  </a:solidFill>
                  <a:latin typeface="+mj-lt"/>
                </a:rPr>
                <a:t>...</a:t>
              </a:r>
              <a:endParaRPr lang="en-US" sz="2300" dirty="0">
                <a:solidFill>
                  <a:sysClr val="windowText" lastClr="000000"/>
                </a:solidFill>
                <a:latin typeface="+mj-lt"/>
              </a:endParaRPr>
            </a:p>
          </p:txBody>
        </p:sp>
        <p:pic>
          <p:nvPicPr>
            <p:cNvPr id="39" name="Picture 38"/>
            <p:cNvPicPr>
              <a:picLocks noChangeAspect="1"/>
            </p:cNvPicPr>
            <p:nvPr/>
          </p:nvPicPr>
          <p:blipFill rotWithShape="1">
            <a:blip r:embed="rId2"/>
            <a:srcRect l="39174" t="14288" r="34407" b="31909"/>
            <a:stretch>
              <a:fillRect/>
            </a:stretch>
          </p:blipFill>
          <p:spPr>
            <a:xfrm>
              <a:off x="4212773" y="2561706"/>
              <a:ext cx="177187" cy="515487"/>
            </a:xfrm>
            <a:prstGeom prst="rect">
              <a:avLst/>
            </a:prstGeom>
          </p:spPr>
        </p:pic>
      </p:grpSp>
      <p:sp>
        <p:nvSpPr>
          <p:cNvPr id="2" name="Freeform 31"/>
          <p:cNvSpPr/>
          <p:nvPr/>
        </p:nvSpPr>
        <p:spPr>
          <a:xfrm>
            <a:off x="8316693" y="2508698"/>
            <a:ext cx="2301120" cy="3867426"/>
          </a:xfrm>
          <a:custGeom>
            <a:avLst/>
            <a:gdLst/>
            <a:ahLst/>
            <a:cxnLst/>
            <a:rect l="l" t="t" r="r" b="b"/>
            <a:pathLst>
              <a:path w="1047809" h="1761023">
                <a:moveTo>
                  <a:pt x="0" y="0"/>
                </a:moveTo>
                <a:lnTo>
                  <a:pt x="1047808" y="0"/>
                </a:lnTo>
                <a:lnTo>
                  <a:pt x="1047808" y="1761023"/>
                </a:lnTo>
                <a:lnTo>
                  <a:pt x="0" y="1761023"/>
                </a:lnTo>
                <a:lnTo>
                  <a:pt x="0" y="0"/>
                </a:lnTo>
                <a:close/>
              </a:path>
            </a:pathLst>
          </a:custGeom>
          <a:blipFill>
            <a:blip r:embed="rId3"/>
            <a:stretch>
              <a:fillRect/>
            </a:stretch>
          </a:blipFill>
        </p:spPr>
      </p:sp>
      <p:sp>
        <p:nvSpPr>
          <p:cNvPr id="3" name="TextBox 2"/>
          <p:cNvSpPr txBox="1"/>
          <p:nvPr/>
        </p:nvSpPr>
        <p:spPr>
          <a:xfrm>
            <a:off x="412898" y="1714940"/>
            <a:ext cx="11366203" cy="533223"/>
          </a:xfrm>
          <a:prstGeom prst="rect">
            <a:avLst/>
          </a:prstGeom>
          <a:noFill/>
        </p:spPr>
        <p:txBody>
          <a:bodyPr wrap="square" rtlCol="0">
            <a:spAutoFit/>
          </a:bodyPr>
          <a:lstStyle/>
          <a:p>
            <a:pPr algn="just" defTabSz="1151890">
              <a:lnSpc>
                <a:spcPct val="150000"/>
              </a:lnSpc>
              <a:buClrTx/>
              <a:defRPr/>
            </a:pPr>
            <a:r>
              <a:rPr lang="vi-VN" sz="2200" b="1" dirty="0">
                <a:solidFill>
                  <a:sysClr val="windowText" lastClr="000000"/>
                </a:solidFill>
                <a:latin typeface="+mn-lt"/>
                <a:ea typeface="+mn-ea"/>
              </a:rPr>
              <a:t>Câu </a:t>
            </a:r>
            <a:r>
              <a:rPr lang="en-US" sz="2200" b="1" dirty="0">
                <a:solidFill>
                  <a:sysClr val="windowText" lastClr="000000"/>
                </a:solidFill>
                <a:latin typeface="+mn-lt"/>
                <a:ea typeface="+mn-ea"/>
              </a:rPr>
              <a:t>4</a:t>
            </a:r>
            <a:r>
              <a:rPr lang="vi-VN" sz="2200" b="1" dirty="0">
                <a:solidFill>
                  <a:sysClr val="windowText" lastClr="000000"/>
                </a:solidFill>
                <a:latin typeface="+mn-lt"/>
                <a:ea typeface="+mn-ea"/>
              </a:rPr>
              <a:t>: </a:t>
            </a:r>
            <a:r>
              <a:rPr lang="vi-VN" sz="2200" dirty="0">
                <a:solidFill>
                  <a:sysClr val="windowText" lastClr="000000"/>
                </a:solidFill>
                <a:latin typeface="+mn-lt"/>
                <a:ea typeface="+mn-ea"/>
              </a:rPr>
              <a:t>Theo em, Thuỵ, Loan và các bạn đã học được những gì từ tiết thực hành? </a:t>
            </a:r>
            <a:endParaRPr lang="vi-VN" sz="2200" dirty="0">
              <a:solidFill>
                <a:sysClr val="windowText" lastClr="000000"/>
              </a:solidFill>
              <a:latin typeface="+mn-lt"/>
              <a:ea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4619855" y="2999936"/>
            <a:ext cx="2952289" cy="16333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88235" y="1742631"/>
            <a:ext cx="12095921" cy="553228"/>
          </a:xfrm>
          <a:prstGeom prst="rect">
            <a:avLst/>
          </a:prstGeom>
          <a:noFill/>
        </p:spPr>
        <p:txBody>
          <a:bodyPr wrap="square" rtlCol="0">
            <a:spAutoFit/>
          </a:bodyPr>
          <a:lstStyle/>
          <a:p>
            <a:pPr algn="just" defTabSz="1151890">
              <a:lnSpc>
                <a:spcPct val="150000"/>
              </a:lnSpc>
              <a:buClrTx/>
              <a:defRPr/>
            </a:pPr>
            <a:r>
              <a:rPr lang="vi-VN" sz="2300" b="1">
                <a:solidFill>
                  <a:sysClr val="windowText" lastClr="000000"/>
                </a:solidFill>
                <a:latin typeface="+mj-lt"/>
                <a:ea typeface="+mn-ea"/>
              </a:rPr>
              <a:t>Câu </a:t>
            </a:r>
            <a:r>
              <a:rPr lang="en-US" sz="2300" b="1">
                <a:solidFill>
                  <a:sysClr val="windowText" lastClr="000000"/>
                </a:solidFill>
                <a:latin typeface="+mj-lt"/>
                <a:ea typeface="+mn-ea"/>
              </a:rPr>
              <a:t>5</a:t>
            </a:r>
            <a:r>
              <a:rPr lang="vi-VN" sz="2300" b="1">
                <a:solidFill>
                  <a:sysClr val="windowText" lastClr="000000"/>
                </a:solidFill>
                <a:latin typeface="+mj-lt"/>
                <a:ea typeface="+mn-ea"/>
              </a:rPr>
              <a:t>: </a:t>
            </a:r>
            <a:r>
              <a:rPr lang="vi-VN" sz="2300">
                <a:solidFill>
                  <a:sysClr val="windowText" lastClr="000000"/>
                </a:solidFill>
                <a:latin typeface="+mj-lt"/>
                <a:ea typeface="+mn-ea"/>
              </a:rPr>
              <a:t>Câu chuyện gợi cho em suy nghĩ về vai trò của thực hành trong học tập?</a:t>
            </a:r>
            <a:endParaRPr lang="vi-VN" sz="2300">
              <a:solidFill>
                <a:sysClr val="windowText" lastClr="000000"/>
              </a:solidFill>
              <a:latin typeface="+mj-lt"/>
              <a:ea typeface="+mn-ea"/>
            </a:endParaRPr>
          </a:p>
        </p:txBody>
      </p:sp>
      <p:grpSp>
        <p:nvGrpSpPr>
          <p:cNvPr id="6" name="Group 5"/>
          <p:cNvGrpSpPr/>
          <p:nvPr/>
        </p:nvGrpSpPr>
        <p:grpSpPr>
          <a:xfrm>
            <a:off x="751049" y="2742096"/>
            <a:ext cx="10556068" cy="885618"/>
            <a:chOff x="458896" y="1470069"/>
            <a:chExt cx="8378653" cy="615183"/>
          </a:xfrm>
        </p:grpSpPr>
        <p:sp>
          <p:nvSpPr>
            <p:cNvPr id="7" name="Rectangle: Diagonal Corners Rounded 29"/>
            <p:cNvSpPr/>
            <p:nvPr/>
          </p:nvSpPr>
          <p:spPr>
            <a:xfrm>
              <a:off x="773659" y="1470069"/>
              <a:ext cx="8063890" cy="615183"/>
            </a:xfrm>
            <a:prstGeom prst="round2DiagRect">
              <a:avLst/>
            </a:prstGeom>
            <a:solidFill>
              <a:schemeClr val="accent4">
                <a:lumMod val="20000"/>
                <a:lumOff val="8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just">
                <a:defRPr/>
              </a:pPr>
              <a:r>
                <a:rPr lang="en-US" sz="2300">
                  <a:latin typeface="+mj-lt"/>
                  <a:ea typeface="+mn-ea"/>
                  <a:cs typeface="+mn-cs"/>
                </a:rPr>
                <a:t>     Có rất nhiều điều thú vị, chúng ta chỉ biết qua thực hành. </a:t>
              </a:r>
              <a:endParaRPr lang="en-US" sz="2300">
                <a:latin typeface="+mj-lt"/>
                <a:ea typeface="+mn-ea"/>
                <a:cs typeface="+mn-cs"/>
              </a:endParaRPr>
            </a:p>
          </p:txBody>
        </p:sp>
        <p:sp>
          <p:nvSpPr>
            <p:cNvPr id="8" name="Diamond 7"/>
            <p:cNvSpPr>
              <a:spLocks noChangeAspect="1"/>
            </p:cNvSpPr>
            <p:nvPr/>
          </p:nvSpPr>
          <p:spPr>
            <a:xfrm>
              <a:off x="458896" y="1504100"/>
              <a:ext cx="628633" cy="550152"/>
            </a:xfrm>
            <a:prstGeom prst="diamond">
              <a:avLst/>
            </a:prstGeom>
            <a:solidFill>
              <a:schemeClr val="accent4">
                <a:lumMod val="60000"/>
                <a:lumOff val="4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a:defRPr/>
              </a:pPr>
              <a:r>
                <a:rPr lang="en-US" sz="2300">
                  <a:latin typeface="+mj-lt"/>
                  <a:ea typeface="+mn-ea"/>
                  <a:cs typeface="+mn-cs"/>
                </a:rPr>
                <a:t>1</a:t>
              </a:r>
              <a:endParaRPr lang="en-US" sz="2300">
                <a:latin typeface="+mj-lt"/>
                <a:ea typeface="+mn-ea"/>
                <a:cs typeface="+mn-cs"/>
              </a:endParaRPr>
            </a:p>
          </p:txBody>
        </p:sp>
      </p:grpSp>
      <p:grpSp>
        <p:nvGrpSpPr>
          <p:cNvPr id="9" name="Group 8"/>
          <p:cNvGrpSpPr/>
          <p:nvPr/>
        </p:nvGrpSpPr>
        <p:grpSpPr>
          <a:xfrm>
            <a:off x="751049" y="4064944"/>
            <a:ext cx="10556068" cy="885618"/>
            <a:chOff x="448010" y="1470069"/>
            <a:chExt cx="8378653" cy="615183"/>
          </a:xfrm>
        </p:grpSpPr>
        <p:sp>
          <p:nvSpPr>
            <p:cNvPr id="10" name="Rectangle: Diagonal Corners Rounded 29"/>
            <p:cNvSpPr/>
            <p:nvPr/>
          </p:nvSpPr>
          <p:spPr>
            <a:xfrm>
              <a:off x="773659" y="1470069"/>
              <a:ext cx="8053004" cy="615183"/>
            </a:xfrm>
            <a:prstGeom prst="round2DiagRect">
              <a:avLst/>
            </a:prstGeom>
            <a:solidFill>
              <a:schemeClr val="accent4">
                <a:lumMod val="20000"/>
                <a:lumOff val="8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just">
                <a:defRPr/>
              </a:pPr>
              <a:r>
                <a:rPr lang="en-US" sz="2300">
                  <a:latin typeface="+mj-lt"/>
                  <a:ea typeface="+mn-ea"/>
                  <a:cs typeface="+mn-cs"/>
                </a:rPr>
                <a:t>     </a:t>
              </a:r>
              <a:r>
                <a:rPr lang="vi-VN" sz="2300">
                  <a:latin typeface="+mj-lt"/>
                  <a:ea typeface="+mn-ea"/>
                  <a:cs typeface="+mn-cs"/>
                </a:rPr>
                <a:t>Thực hành giúp ta hiểu nội dung bài học sâu sắc hơn. </a:t>
              </a:r>
              <a:endParaRPr lang="en-US" sz="2300">
                <a:latin typeface="+mj-lt"/>
                <a:ea typeface="+mn-ea"/>
                <a:cs typeface="+mn-cs"/>
              </a:endParaRPr>
            </a:p>
          </p:txBody>
        </p:sp>
        <p:sp>
          <p:nvSpPr>
            <p:cNvPr id="11" name="Diamond 10"/>
            <p:cNvSpPr>
              <a:spLocks noChangeAspect="1"/>
            </p:cNvSpPr>
            <p:nvPr/>
          </p:nvSpPr>
          <p:spPr>
            <a:xfrm>
              <a:off x="448010" y="1512520"/>
              <a:ext cx="628633" cy="550152"/>
            </a:xfrm>
            <a:prstGeom prst="diamond">
              <a:avLst/>
            </a:prstGeom>
            <a:solidFill>
              <a:schemeClr val="accent4">
                <a:lumMod val="60000"/>
                <a:lumOff val="4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a:defRPr/>
              </a:pPr>
              <a:r>
                <a:rPr lang="en-US" sz="2300">
                  <a:latin typeface="+mj-lt"/>
                  <a:ea typeface="+mn-ea"/>
                  <a:cs typeface="+mn-cs"/>
                </a:rPr>
                <a:t>2</a:t>
              </a:r>
              <a:endParaRPr lang="en-US" sz="2300">
                <a:latin typeface="+mj-lt"/>
                <a:ea typeface="+mn-ea"/>
                <a:cs typeface="+mn-cs"/>
              </a:endParaRPr>
            </a:p>
          </p:txBody>
        </p:sp>
      </p:grpSp>
      <p:grpSp>
        <p:nvGrpSpPr>
          <p:cNvPr id="12" name="Group 11"/>
          <p:cNvGrpSpPr/>
          <p:nvPr/>
        </p:nvGrpSpPr>
        <p:grpSpPr>
          <a:xfrm>
            <a:off x="751048" y="5387792"/>
            <a:ext cx="10556069" cy="885618"/>
            <a:chOff x="448009" y="1470069"/>
            <a:chExt cx="8378654" cy="615183"/>
          </a:xfrm>
        </p:grpSpPr>
        <p:sp>
          <p:nvSpPr>
            <p:cNvPr id="13" name="Rectangle: Diagonal Corners Rounded 29"/>
            <p:cNvSpPr/>
            <p:nvPr/>
          </p:nvSpPr>
          <p:spPr>
            <a:xfrm>
              <a:off x="773659" y="1470069"/>
              <a:ext cx="8053004" cy="615183"/>
            </a:xfrm>
            <a:prstGeom prst="round2DiagRect">
              <a:avLst/>
            </a:prstGeom>
            <a:solidFill>
              <a:schemeClr val="accent4">
                <a:lumMod val="20000"/>
                <a:lumOff val="8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just">
                <a:defRPr/>
              </a:pPr>
              <a:r>
                <a:rPr lang="en-US" sz="2300" dirty="0">
                  <a:latin typeface="+mj-lt"/>
                  <a:ea typeface="+mn-ea"/>
                  <a:cs typeface="+mn-cs"/>
                </a:rPr>
                <a:t>     </a:t>
              </a:r>
              <a:r>
                <a:rPr lang="vi-VN" sz="2300" dirty="0">
                  <a:latin typeface="+mj-lt"/>
                  <a:ea typeface="+mn-ea"/>
                  <a:cs typeface="+mn-cs"/>
                </a:rPr>
                <a:t>Học đi đôi với hành thì mới có kết quả tốt nhất. </a:t>
              </a:r>
              <a:endParaRPr lang="en-US" sz="2300" dirty="0">
                <a:latin typeface="+mj-lt"/>
                <a:ea typeface="+mn-ea"/>
                <a:cs typeface="+mn-cs"/>
              </a:endParaRPr>
            </a:p>
          </p:txBody>
        </p:sp>
        <p:sp>
          <p:nvSpPr>
            <p:cNvPr id="14" name="Diamond 13"/>
            <p:cNvSpPr>
              <a:spLocks noChangeAspect="1"/>
            </p:cNvSpPr>
            <p:nvPr/>
          </p:nvSpPr>
          <p:spPr>
            <a:xfrm>
              <a:off x="448009" y="1512520"/>
              <a:ext cx="628716" cy="550152"/>
            </a:xfrm>
            <a:prstGeom prst="diamond">
              <a:avLst/>
            </a:prstGeom>
            <a:solidFill>
              <a:schemeClr val="accent4">
                <a:lumMod val="60000"/>
                <a:lumOff val="4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a:defRPr/>
              </a:pPr>
              <a:r>
                <a:rPr lang="en-US" sz="2300">
                  <a:latin typeface="+mj-lt"/>
                  <a:ea typeface="+mn-ea"/>
                  <a:cs typeface="+mn-cs"/>
                </a:rPr>
                <a:t>3</a:t>
              </a:r>
              <a:endParaRPr lang="en-US" sz="2300">
                <a:latin typeface="+mj-lt"/>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4908756" y="2094899"/>
            <a:ext cx="5693230" cy="1948675"/>
          </a:xfrm>
          <a:prstGeom prst="rect">
            <a:avLst/>
          </a:prstGeom>
          <a:noFill/>
        </p:spPr>
        <p:txBody>
          <a:bodyPr wrap="square" rtlCol="0">
            <a:spAutoFit/>
          </a:bodyPr>
          <a:lstStyle/>
          <a:p>
            <a:pPr algn="ctr" defTabSz="1151890">
              <a:lnSpc>
                <a:spcPct val="150000"/>
              </a:lnSpc>
              <a:buClrTx/>
              <a:defRPr/>
            </a:pPr>
            <a:r>
              <a:rPr lang="en-US" sz="4300" b="1" dirty="0">
                <a:solidFill>
                  <a:srgbClr val="C00000"/>
                </a:solidFill>
                <a:latin typeface="+mj-lt"/>
              </a:rPr>
              <a:t>HOẠT ĐỘNG 3</a:t>
            </a:r>
            <a:endParaRPr lang="en-US" sz="4300" b="1" dirty="0">
              <a:solidFill>
                <a:srgbClr val="C00000"/>
              </a:solidFill>
              <a:latin typeface="+mj-lt"/>
            </a:endParaRPr>
          </a:p>
          <a:p>
            <a:pPr algn="ctr" defTabSz="1151890">
              <a:lnSpc>
                <a:spcPct val="150000"/>
              </a:lnSpc>
              <a:buClrTx/>
              <a:defRPr/>
            </a:pPr>
            <a:r>
              <a:rPr lang="en-US" sz="4300" b="1" dirty="0">
                <a:solidFill>
                  <a:sysClr val="windowText" lastClr="000000"/>
                </a:solidFill>
                <a:latin typeface="+mj-lt"/>
              </a:rPr>
              <a:t>ĐỌC NÂNG CAO</a:t>
            </a:r>
            <a:endParaRPr lang="en-US" sz="4300" b="1" dirty="0">
              <a:solidFill>
                <a:sysClr val="windowText" lastClr="000000"/>
              </a:solidFill>
              <a:latin typeface="+mj-lt"/>
            </a:endParaRPr>
          </a:p>
        </p:txBody>
      </p:sp>
      <p:grpSp>
        <p:nvGrpSpPr>
          <p:cNvPr id="13" name="Group 12"/>
          <p:cNvGrpSpPr/>
          <p:nvPr/>
        </p:nvGrpSpPr>
        <p:grpSpPr>
          <a:xfrm>
            <a:off x="1299219" y="1859821"/>
            <a:ext cx="9287215" cy="4998179"/>
            <a:chOff x="970160" y="920856"/>
            <a:chExt cx="16054649" cy="8640267"/>
          </a:xfrm>
        </p:grpSpPr>
        <p:grpSp>
          <p:nvGrpSpPr>
            <p:cNvPr id="3" name="Group 14"/>
            <p:cNvGrpSpPr/>
            <p:nvPr/>
          </p:nvGrpSpPr>
          <p:grpSpPr>
            <a:xfrm>
              <a:off x="6579991" y="8615551"/>
              <a:ext cx="10444818" cy="945572"/>
              <a:chOff x="0" y="0"/>
              <a:chExt cx="2750899" cy="249039"/>
            </a:xfrm>
          </p:grpSpPr>
          <p:sp>
            <p:nvSpPr>
              <p:cNvPr id="4" name="Freeform 15"/>
              <p:cNvSpPr/>
              <p:nvPr/>
            </p:nvSpPr>
            <p:spPr>
              <a:xfrm>
                <a:off x="0" y="0"/>
                <a:ext cx="2750899" cy="249039"/>
              </a:xfrm>
              <a:custGeom>
                <a:avLst/>
                <a:gdLst/>
                <a:ahLst/>
                <a:cxnLst/>
                <a:rect l="l" t="t" r="r" b="b"/>
                <a:pathLst>
                  <a:path w="2750899" h="249039">
                    <a:moveTo>
                      <a:pt x="20754" y="0"/>
                    </a:moveTo>
                    <a:lnTo>
                      <a:pt x="2730145" y="0"/>
                    </a:lnTo>
                    <a:cubicBezTo>
                      <a:pt x="2741607" y="0"/>
                      <a:pt x="2750899" y="9292"/>
                      <a:pt x="2750899" y="20754"/>
                    </a:cubicBezTo>
                    <a:lnTo>
                      <a:pt x="2750899" y="228285"/>
                    </a:lnTo>
                    <a:cubicBezTo>
                      <a:pt x="2750899" y="239747"/>
                      <a:pt x="2741607" y="249039"/>
                      <a:pt x="2730145" y="249039"/>
                    </a:cubicBezTo>
                    <a:lnTo>
                      <a:pt x="20754" y="249039"/>
                    </a:lnTo>
                    <a:cubicBezTo>
                      <a:pt x="15250" y="249039"/>
                      <a:pt x="9971" y="246853"/>
                      <a:pt x="6079" y="242961"/>
                    </a:cubicBezTo>
                    <a:cubicBezTo>
                      <a:pt x="2187" y="239068"/>
                      <a:pt x="0" y="233790"/>
                      <a:pt x="0" y="228285"/>
                    </a:cubicBezTo>
                    <a:lnTo>
                      <a:pt x="0" y="20754"/>
                    </a:lnTo>
                    <a:cubicBezTo>
                      <a:pt x="0" y="9292"/>
                      <a:pt x="9292" y="0"/>
                      <a:pt x="20754" y="0"/>
                    </a:cubicBezTo>
                    <a:close/>
                  </a:path>
                </a:pathLst>
              </a:custGeom>
              <a:solidFill>
                <a:srgbClr val="4F3C0B"/>
              </a:solidFill>
            </p:spPr>
          </p:sp>
          <p:sp>
            <p:nvSpPr>
              <p:cNvPr id="5" name="TextBox 16"/>
              <p:cNvSpPr txBox="1"/>
              <p:nvPr/>
            </p:nvSpPr>
            <p:spPr>
              <a:xfrm>
                <a:off x="0" y="-38100"/>
                <a:ext cx="2750899" cy="287139"/>
              </a:xfrm>
              <a:prstGeom prst="rect">
                <a:avLst/>
              </a:prstGeom>
            </p:spPr>
            <p:txBody>
              <a:bodyPr lIns="50800" tIns="50800" rIns="50800" bIns="50800" rtlCol="0" anchor="ctr"/>
              <a:lstStyle/>
              <a:p>
                <a:pPr algn="ctr">
                  <a:lnSpc>
                    <a:spcPts val="2660"/>
                  </a:lnSpc>
                </a:pPr>
              </a:p>
            </p:txBody>
          </p:sp>
        </p:grpSp>
        <p:sp>
          <p:nvSpPr>
            <p:cNvPr id="6" name="Freeform 17"/>
            <p:cNvSpPr/>
            <p:nvPr/>
          </p:nvSpPr>
          <p:spPr>
            <a:xfrm flipH="1">
              <a:off x="970160" y="920856"/>
              <a:ext cx="6815010" cy="8640267"/>
            </a:xfrm>
            <a:custGeom>
              <a:avLst/>
              <a:gdLst/>
              <a:ahLst/>
              <a:cxnLst/>
              <a:rect l="l" t="t" r="r" b="b"/>
              <a:pathLst>
                <a:path w="6815010" h="8640267">
                  <a:moveTo>
                    <a:pt x="6815011" y="0"/>
                  </a:moveTo>
                  <a:lnTo>
                    <a:pt x="0" y="0"/>
                  </a:lnTo>
                  <a:lnTo>
                    <a:pt x="0" y="8640267"/>
                  </a:lnTo>
                  <a:lnTo>
                    <a:pt x="6815011" y="8640267"/>
                  </a:lnTo>
                  <a:lnTo>
                    <a:pt x="6815011" y="0"/>
                  </a:lnTo>
                  <a:close/>
                </a:path>
              </a:pathLst>
            </a:custGeom>
            <a:blipFill>
              <a:blip r:embed="rId2"/>
              <a:stretch>
                <a:fillRect/>
              </a:stretch>
            </a:blipFill>
          </p:spPr>
        </p:sp>
        <p:sp>
          <p:nvSpPr>
            <p:cNvPr id="7" name="Freeform 18"/>
            <p:cNvSpPr/>
            <p:nvPr/>
          </p:nvSpPr>
          <p:spPr>
            <a:xfrm>
              <a:off x="7116158" y="8396569"/>
              <a:ext cx="887161" cy="969575"/>
            </a:xfrm>
            <a:custGeom>
              <a:avLst/>
              <a:gdLst/>
              <a:ahLst/>
              <a:cxnLst/>
              <a:rect l="l" t="t" r="r" b="b"/>
              <a:pathLst>
                <a:path w="887161" h="969575">
                  <a:moveTo>
                    <a:pt x="0" y="0"/>
                  </a:moveTo>
                  <a:lnTo>
                    <a:pt x="887161" y="0"/>
                  </a:lnTo>
                  <a:lnTo>
                    <a:pt x="887161" y="969575"/>
                  </a:lnTo>
                  <a:lnTo>
                    <a:pt x="0" y="9695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19"/>
            <p:cNvSpPr/>
            <p:nvPr/>
          </p:nvSpPr>
          <p:spPr>
            <a:xfrm>
              <a:off x="9602783" y="6388401"/>
              <a:ext cx="1507482" cy="2977743"/>
            </a:xfrm>
            <a:custGeom>
              <a:avLst/>
              <a:gdLst/>
              <a:ahLst/>
              <a:cxnLst/>
              <a:rect l="l" t="t" r="r" b="b"/>
              <a:pathLst>
                <a:path w="1507482" h="2977743">
                  <a:moveTo>
                    <a:pt x="0" y="0"/>
                  </a:moveTo>
                  <a:lnTo>
                    <a:pt x="1507482" y="0"/>
                  </a:lnTo>
                  <a:lnTo>
                    <a:pt x="1507482" y="2977743"/>
                  </a:lnTo>
                  <a:lnTo>
                    <a:pt x="0" y="29777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20"/>
            <p:cNvSpPr/>
            <p:nvPr/>
          </p:nvSpPr>
          <p:spPr>
            <a:xfrm>
              <a:off x="8239741" y="7642825"/>
              <a:ext cx="1126620" cy="1723319"/>
            </a:xfrm>
            <a:custGeom>
              <a:avLst/>
              <a:gdLst/>
              <a:ahLst/>
              <a:cxnLst/>
              <a:rect l="l" t="t" r="r" b="b"/>
              <a:pathLst>
                <a:path w="1126620" h="1723319">
                  <a:moveTo>
                    <a:pt x="0" y="0"/>
                  </a:moveTo>
                  <a:lnTo>
                    <a:pt x="1126620" y="0"/>
                  </a:lnTo>
                  <a:lnTo>
                    <a:pt x="1126620" y="1723319"/>
                  </a:lnTo>
                  <a:lnTo>
                    <a:pt x="0" y="17233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21"/>
            <p:cNvSpPr/>
            <p:nvPr/>
          </p:nvSpPr>
          <p:spPr>
            <a:xfrm>
              <a:off x="13151333" y="5783740"/>
              <a:ext cx="1652384" cy="3582404"/>
            </a:xfrm>
            <a:custGeom>
              <a:avLst/>
              <a:gdLst/>
              <a:ahLst/>
              <a:cxnLst/>
              <a:rect l="l" t="t" r="r" b="b"/>
              <a:pathLst>
                <a:path w="1652384" h="3582404">
                  <a:moveTo>
                    <a:pt x="0" y="0"/>
                  </a:moveTo>
                  <a:lnTo>
                    <a:pt x="1652384" y="0"/>
                  </a:lnTo>
                  <a:lnTo>
                    <a:pt x="1652384" y="3582404"/>
                  </a:lnTo>
                  <a:lnTo>
                    <a:pt x="0" y="35824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22"/>
            <p:cNvSpPr/>
            <p:nvPr/>
          </p:nvSpPr>
          <p:spPr>
            <a:xfrm>
              <a:off x="11346687" y="5575874"/>
              <a:ext cx="1568224" cy="3790270"/>
            </a:xfrm>
            <a:custGeom>
              <a:avLst/>
              <a:gdLst/>
              <a:ahLst/>
              <a:cxnLst/>
              <a:rect l="l" t="t" r="r" b="b"/>
              <a:pathLst>
                <a:path w="1568224" h="3790270">
                  <a:moveTo>
                    <a:pt x="0" y="0"/>
                  </a:moveTo>
                  <a:lnTo>
                    <a:pt x="1568224" y="0"/>
                  </a:lnTo>
                  <a:lnTo>
                    <a:pt x="1568224" y="3790270"/>
                  </a:lnTo>
                  <a:lnTo>
                    <a:pt x="0" y="37902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23"/>
            <p:cNvSpPr/>
            <p:nvPr/>
          </p:nvSpPr>
          <p:spPr>
            <a:xfrm>
              <a:off x="15040138" y="5783740"/>
              <a:ext cx="1652384" cy="3582404"/>
            </a:xfrm>
            <a:custGeom>
              <a:avLst/>
              <a:gdLst/>
              <a:ahLst/>
              <a:cxnLst/>
              <a:rect l="l" t="t" r="r" b="b"/>
              <a:pathLst>
                <a:path w="1652384" h="3582404">
                  <a:moveTo>
                    <a:pt x="0" y="0"/>
                  </a:moveTo>
                  <a:lnTo>
                    <a:pt x="1652384" y="0"/>
                  </a:lnTo>
                  <a:lnTo>
                    <a:pt x="1652384" y="3582404"/>
                  </a:lnTo>
                  <a:lnTo>
                    <a:pt x="0" y="35824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659228" y="2896994"/>
            <a:ext cx="8873543" cy="2935169"/>
            <a:chOff x="984539" y="2345911"/>
            <a:chExt cx="7043185" cy="2329727"/>
          </a:xfrm>
        </p:grpSpPr>
        <p:sp>
          <p:nvSpPr>
            <p:cNvPr id="7" name="Rectangle: Rounded Corners 5"/>
            <p:cNvSpPr/>
            <p:nvPr/>
          </p:nvSpPr>
          <p:spPr>
            <a:xfrm>
              <a:off x="984539" y="2345911"/>
              <a:ext cx="7043185" cy="2329727"/>
            </a:xfrm>
            <a:prstGeom prst="roundRect">
              <a:avLst>
                <a:gd name="adj" fmla="val 5285"/>
              </a:avLst>
            </a:prstGeom>
            <a:solidFill>
              <a:schemeClr val="accent2">
                <a:lumMod val="20000"/>
                <a:lumOff val="80000"/>
              </a:schemeClr>
            </a:solidFill>
            <a:ln w="19050" cap="flat" cmpd="sng" algn="ctr">
              <a:noFill/>
              <a:prstDash val="sysDash"/>
            </a:ln>
            <a:effectLst/>
          </p:spPr>
          <p:txBody>
            <a:bodyPr rtlCol="0" anchor="ctr"/>
            <a:lstStyle/>
            <a:p>
              <a:pPr algn="ctr" defTabSz="1151890">
                <a:buClrTx/>
                <a:defRPr/>
              </a:pPr>
              <a:endParaRPr lang="en-US" sz="2200">
                <a:solidFill>
                  <a:srgbClr val="EBE0DD"/>
                </a:solidFill>
                <a:latin typeface="+mj-lt"/>
                <a:ea typeface="+mn-ea"/>
              </a:endParaRPr>
            </a:p>
          </p:txBody>
        </p:sp>
        <p:sp>
          <p:nvSpPr>
            <p:cNvPr id="8" name="TextBox 7"/>
            <p:cNvSpPr txBox="1"/>
            <p:nvPr/>
          </p:nvSpPr>
          <p:spPr>
            <a:xfrm>
              <a:off x="1206074" y="2456764"/>
              <a:ext cx="6596707" cy="2031636"/>
            </a:xfrm>
            <a:prstGeom prst="rect">
              <a:avLst/>
            </a:prstGeom>
            <a:noFill/>
          </p:spPr>
          <p:txBody>
            <a:bodyPr wrap="square">
              <a:spAutoFit/>
            </a:bodyPr>
            <a:lstStyle/>
            <a:p>
              <a:pPr lvl="0" indent="347980" algn="just">
                <a:lnSpc>
                  <a:spcPct val="150000"/>
                </a:lnSpc>
                <a:buClrTx/>
                <a:defRPr/>
              </a:pPr>
              <a:r>
                <a:rPr lang="vi-VN" sz="2200" dirty="0">
                  <a:solidFill>
                    <a:sysClr val="windowText" lastClr="000000"/>
                  </a:solidFill>
                  <a:latin typeface="+mj-lt"/>
                  <a:ea typeface="+mn-ea"/>
                </a:rPr>
                <a:t>Một hạt muồng hoàng yến bé nhỏ</a:t>
              </a:r>
              <a:r>
                <a:rPr lang="vi-VN" sz="2200" dirty="0">
                  <a:solidFill>
                    <a:srgbClr val="C00000"/>
                  </a:solidFill>
                  <a:latin typeface="+mj-lt"/>
                  <a:ea typeface="+mn-ea"/>
                </a:rPr>
                <a:t>/</a:t>
              </a:r>
              <a:r>
                <a:rPr lang="vi-VN" sz="2200" dirty="0">
                  <a:solidFill>
                    <a:sysClr val="windowText" lastClr="000000"/>
                  </a:solidFill>
                  <a:latin typeface="+mj-lt"/>
                  <a:ea typeface="+mn-ea"/>
                </a:rPr>
                <a:t> đã ngủ quên từ lâu lắm trong vỏ cứng.</a:t>
              </a:r>
              <a:r>
                <a:rPr lang="vi-VN" sz="2200" dirty="0">
                  <a:solidFill>
                    <a:srgbClr val="C00000"/>
                  </a:solidFill>
                  <a:latin typeface="+mj-lt"/>
                  <a:ea typeface="+mn-ea"/>
                </a:rPr>
                <a:t>//</a:t>
              </a:r>
              <a:r>
                <a:rPr lang="vi-VN" sz="2200" dirty="0">
                  <a:solidFill>
                    <a:sysClr val="windowText" lastClr="000000"/>
                  </a:solidFill>
                  <a:latin typeface="+mj-lt"/>
                  <a:ea typeface="+mn-ea"/>
                </a:rPr>
                <a:t> Rồi một ngày,</a:t>
              </a:r>
              <a:r>
                <a:rPr lang="vi-VN" sz="2200" dirty="0">
                  <a:solidFill>
                    <a:srgbClr val="C00000"/>
                  </a:solidFill>
                  <a:latin typeface="+mj-lt"/>
                  <a:ea typeface="+mn-ea"/>
                </a:rPr>
                <a:t>/</a:t>
              </a:r>
              <a:r>
                <a:rPr lang="vi-VN" sz="2200" dirty="0">
                  <a:solidFill>
                    <a:sysClr val="windowText" lastClr="000000"/>
                  </a:solidFill>
                  <a:latin typeface="+mj-lt"/>
                  <a:ea typeface="+mn-ea"/>
                </a:rPr>
                <a:t> nó trương nở,</a:t>
              </a:r>
              <a:r>
                <a:rPr lang="vi-VN" sz="2200" dirty="0">
                  <a:solidFill>
                    <a:srgbClr val="C00000"/>
                  </a:solidFill>
                  <a:latin typeface="+mj-lt"/>
                  <a:ea typeface="+mn-ea"/>
                </a:rPr>
                <a:t>/</a:t>
              </a:r>
              <a:r>
                <a:rPr lang="vi-VN" sz="2200" dirty="0">
                  <a:solidFill>
                    <a:sysClr val="windowText" lastClr="000000"/>
                  </a:solidFill>
                  <a:latin typeface="+mj-lt"/>
                  <a:ea typeface="+mn-ea"/>
                </a:rPr>
                <a:t> vỏ mềm dần.</a:t>
              </a:r>
              <a:r>
                <a:rPr lang="vi-VN" sz="2200" dirty="0">
                  <a:solidFill>
                    <a:srgbClr val="C00000"/>
                  </a:solidFill>
                  <a:latin typeface="+mj-lt"/>
                  <a:ea typeface="+mn-ea"/>
                </a:rPr>
                <a:t>//</a:t>
              </a:r>
              <a:r>
                <a:rPr lang="vi-VN" sz="2200" dirty="0">
                  <a:solidFill>
                    <a:sysClr val="windowText" lastClr="000000"/>
                  </a:solidFill>
                  <a:latin typeface="+mj-lt"/>
                  <a:ea typeface="+mn-ea"/>
                </a:rPr>
                <a:t> Bum!</a:t>
              </a:r>
              <a:r>
                <a:rPr lang="vi-VN" sz="2200" dirty="0">
                  <a:solidFill>
                    <a:srgbClr val="C00000"/>
                  </a:solidFill>
                  <a:latin typeface="+mj-lt"/>
                  <a:ea typeface="+mn-ea"/>
                </a:rPr>
                <a:t>// </a:t>
              </a:r>
              <a:r>
                <a:rPr lang="vi-VN" sz="2200" dirty="0">
                  <a:solidFill>
                    <a:sysClr val="windowText" lastClr="000000"/>
                  </a:solidFill>
                  <a:latin typeface="+mj-lt"/>
                  <a:ea typeface="+mn-ea"/>
                </a:rPr>
                <a:t>Hạt đã nảy mầm.</a:t>
              </a:r>
              <a:r>
                <a:rPr lang="vi-VN" sz="2200" dirty="0">
                  <a:solidFill>
                    <a:srgbClr val="C00000"/>
                  </a:solidFill>
                  <a:latin typeface="+mj-lt"/>
                  <a:ea typeface="+mn-ea"/>
                </a:rPr>
                <a:t>//</a:t>
              </a:r>
              <a:r>
                <a:rPr lang="vi-VN" sz="2200" dirty="0">
                  <a:solidFill>
                    <a:sysClr val="windowText" lastClr="000000"/>
                  </a:solidFill>
                  <a:latin typeface="+mj-lt"/>
                  <a:ea typeface="+mn-ea"/>
                </a:rPr>
                <a:t> Nó cắm rễ xuống nền đất ẩm mềm,</a:t>
              </a:r>
              <a:r>
                <a:rPr lang="vi-VN" sz="2200" dirty="0">
                  <a:solidFill>
                    <a:srgbClr val="C00000"/>
                  </a:solidFill>
                  <a:latin typeface="+mj-lt"/>
                  <a:ea typeface="+mn-ea"/>
                </a:rPr>
                <a:t>/ </a:t>
              </a:r>
              <a:r>
                <a:rPr lang="vi-VN" sz="2200" dirty="0">
                  <a:solidFill>
                    <a:sysClr val="windowText" lastClr="000000"/>
                  </a:solidFill>
                  <a:latin typeface="+mj-lt"/>
                  <a:ea typeface="+mn-ea"/>
                </a:rPr>
                <a:t>vươn dậy trong chiếc lọ thuỷ tinh.</a:t>
              </a:r>
              <a:r>
                <a:rPr lang="vi-VN" sz="2200" dirty="0">
                  <a:solidFill>
                    <a:srgbClr val="C00000"/>
                  </a:solidFill>
                  <a:latin typeface="+mj-lt"/>
                  <a:ea typeface="+mn-ea"/>
                </a:rPr>
                <a:t>//</a:t>
              </a:r>
              <a:r>
                <a:rPr lang="vi-VN" sz="2200" dirty="0">
                  <a:solidFill>
                    <a:sysClr val="windowText" lastClr="000000"/>
                  </a:solidFill>
                  <a:latin typeface="+mj-lt"/>
                  <a:ea typeface="+mn-ea"/>
                </a:rPr>
                <a:t> Quanh nó là ba lọ mầm đậu đen đã cao,</a:t>
              </a:r>
              <a:r>
                <a:rPr lang="vi-VN" sz="2200" dirty="0">
                  <a:solidFill>
                    <a:srgbClr val="C00000"/>
                  </a:solidFill>
                  <a:latin typeface="+mj-lt"/>
                  <a:ea typeface="+mn-ea"/>
                </a:rPr>
                <a:t>/</a:t>
              </a:r>
              <a:r>
                <a:rPr lang="vi-VN" sz="2200" dirty="0">
                  <a:solidFill>
                    <a:sysClr val="windowText" lastClr="000000"/>
                  </a:solidFill>
                  <a:latin typeface="+mj-lt"/>
                  <a:ea typeface="+mn-ea"/>
                </a:rPr>
                <a:t> lá xanh nõn.</a:t>
              </a:r>
              <a:endParaRPr lang="vi-VN" sz="2200" dirty="0">
                <a:solidFill>
                  <a:srgbClr val="FF0000"/>
                </a:solidFill>
                <a:latin typeface="+mj-lt"/>
                <a:ea typeface="+mn-ea"/>
              </a:endParaRPr>
            </a:p>
          </p:txBody>
        </p:sp>
      </p:grpSp>
      <p:sp>
        <p:nvSpPr>
          <p:cNvPr id="10" name="TextBox 9"/>
          <p:cNvSpPr txBox="1"/>
          <p:nvPr/>
        </p:nvSpPr>
        <p:spPr>
          <a:xfrm>
            <a:off x="3047171" y="1671554"/>
            <a:ext cx="6097656" cy="430887"/>
          </a:xfrm>
          <a:prstGeom prst="rect">
            <a:avLst/>
          </a:prstGeom>
          <a:noFill/>
        </p:spPr>
        <p:txBody>
          <a:bodyPr wrap="square">
            <a:spAutoFit/>
          </a:bodyPr>
          <a:lstStyle/>
          <a:p>
            <a:pPr algn="ctr">
              <a:buClrTx/>
              <a:defRPr/>
            </a:pPr>
            <a:r>
              <a:rPr lang="en-US" sz="2200" b="1">
                <a:solidFill>
                  <a:schemeClr val="tx1"/>
                </a:solidFill>
                <a:latin typeface="+mj-lt"/>
                <a:ea typeface="+mn-ea"/>
                <a:cs typeface="Arial" panose="020B0604020202020204" pitchFamily="34" charset="0"/>
              </a:rPr>
              <a:t>HOẠT ĐỘNG CẢ LỚP</a:t>
            </a:r>
            <a:endParaRPr lang="en-US" sz="2200" b="1" dirty="0">
              <a:solidFill>
                <a:schemeClr val="tx1"/>
              </a:solidFill>
              <a:latin typeface="+mj-lt"/>
              <a:ea typeface="+mn-ea"/>
              <a:cs typeface="Arial" panose="020B0604020202020204" pitchFamily="34" charset="0"/>
            </a:endParaRPr>
          </a:p>
        </p:txBody>
      </p:sp>
      <p:sp>
        <p:nvSpPr>
          <p:cNvPr id="12" name="TextBox 11"/>
          <p:cNvSpPr txBox="1"/>
          <p:nvPr/>
        </p:nvSpPr>
        <p:spPr>
          <a:xfrm>
            <a:off x="403905" y="2087963"/>
            <a:ext cx="11705681" cy="534249"/>
          </a:xfrm>
          <a:prstGeom prst="rect">
            <a:avLst/>
          </a:prstGeom>
          <a:noFill/>
        </p:spPr>
        <p:txBody>
          <a:bodyPr wrap="square">
            <a:spAutoFit/>
          </a:bodyPr>
          <a:lstStyle/>
          <a:p>
            <a:pPr algn="ctr">
              <a:lnSpc>
                <a:spcPct val="150000"/>
              </a:lnSpc>
              <a:buClrTx/>
              <a:defRPr/>
            </a:pPr>
            <a:r>
              <a:rPr lang="en-US" sz="2200" b="1" dirty="0" err="1">
                <a:solidFill>
                  <a:schemeClr val="tx1"/>
                </a:solidFill>
                <a:latin typeface="+mj-lt"/>
                <a:ea typeface="+mn-ea"/>
                <a:cs typeface="Arial" panose="020B0604020202020204" pitchFamily="34" charset="0"/>
              </a:rPr>
              <a:t>Cả</a:t>
            </a:r>
            <a:r>
              <a:rPr lang="en-US" sz="2200" b="1" dirty="0">
                <a:solidFill>
                  <a:schemeClr val="tx1"/>
                </a:solidFill>
                <a:latin typeface="+mj-lt"/>
                <a:ea typeface="+mn-ea"/>
                <a:cs typeface="Arial" panose="020B0604020202020204" pitchFamily="34" charset="0"/>
              </a:rPr>
              <a:t> </a:t>
            </a:r>
            <a:r>
              <a:rPr lang="en-US" sz="2200" b="1" dirty="0" err="1">
                <a:solidFill>
                  <a:schemeClr val="tx1"/>
                </a:solidFill>
                <a:latin typeface="+mj-lt"/>
                <a:ea typeface="+mn-ea"/>
                <a:cs typeface="Arial" panose="020B0604020202020204" pitchFamily="34" charset="0"/>
              </a:rPr>
              <a:t>lớp</a:t>
            </a:r>
            <a:r>
              <a:rPr lang="en-US" sz="2200" b="1" dirty="0">
                <a:solidFill>
                  <a:schemeClr val="tx1"/>
                </a:solidFill>
                <a:latin typeface="+mj-lt"/>
                <a:ea typeface="+mn-ea"/>
                <a:cs typeface="Arial" panose="020B0604020202020204" pitchFamily="34" charset="0"/>
              </a:rPr>
              <a:t> </a:t>
            </a:r>
            <a:r>
              <a:rPr lang="en-US" sz="2200" b="1" dirty="0" err="1">
                <a:solidFill>
                  <a:schemeClr val="tx1"/>
                </a:solidFill>
                <a:latin typeface="+mj-lt"/>
                <a:ea typeface="+mn-ea"/>
                <a:cs typeface="Arial" panose="020B0604020202020204" pitchFamily="34" charset="0"/>
              </a:rPr>
              <a:t>hãy</a:t>
            </a:r>
            <a:r>
              <a:rPr lang="en-US" sz="2200" b="1" dirty="0">
                <a:solidFill>
                  <a:schemeClr val="tx1"/>
                </a:solidFill>
                <a:latin typeface="+mj-lt"/>
                <a:ea typeface="+mn-ea"/>
                <a:cs typeface="Arial" panose="020B0604020202020204" pitchFamily="34" charset="0"/>
              </a:rPr>
              <a:t> </a:t>
            </a:r>
            <a:r>
              <a:rPr lang="en-US" sz="2200" b="1" dirty="0" err="1">
                <a:solidFill>
                  <a:schemeClr val="tx1"/>
                </a:solidFill>
                <a:latin typeface="+mj-lt"/>
                <a:ea typeface="+mn-ea"/>
                <a:cs typeface="Arial" panose="020B0604020202020204" pitchFamily="34" charset="0"/>
              </a:rPr>
              <a:t>tiến</a:t>
            </a:r>
            <a:r>
              <a:rPr lang="en-US" sz="2200" b="1" dirty="0">
                <a:solidFill>
                  <a:schemeClr val="tx1"/>
                </a:solidFill>
                <a:latin typeface="+mj-lt"/>
                <a:ea typeface="+mn-ea"/>
                <a:cs typeface="Arial" panose="020B0604020202020204" pitchFamily="34" charset="0"/>
              </a:rPr>
              <a:t> </a:t>
            </a:r>
            <a:r>
              <a:rPr lang="en-US" sz="2200" b="1" dirty="0" err="1">
                <a:solidFill>
                  <a:schemeClr val="tx1"/>
                </a:solidFill>
                <a:latin typeface="+mj-lt"/>
                <a:ea typeface="+mn-ea"/>
                <a:cs typeface="Arial" panose="020B0604020202020204" pitchFamily="34" charset="0"/>
              </a:rPr>
              <a:t>hành</a:t>
            </a:r>
            <a:r>
              <a:rPr lang="en-US" sz="2200" b="1" dirty="0">
                <a:solidFill>
                  <a:schemeClr val="tx1"/>
                </a:solidFill>
                <a:latin typeface="+mj-lt"/>
                <a:ea typeface="+mn-ea"/>
                <a:cs typeface="Arial" panose="020B0604020202020204" pitchFamily="34" charset="0"/>
              </a:rPr>
              <a:t> </a:t>
            </a:r>
            <a:r>
              <a:rPr lang="vi-VN" sz="2200" b="1" dirty="0">
                <a:solidFill>
                  <a:schemeClr val="tx1"/>
                </a:solidFill>
                <a:latin typeface="+mj-lt"/>
                <a:ea typeface="+mn-ea"/>
                <a:cs typeface="Arial" panose="020B0604020202020204" pitchFamily="34" charset="0"/>
              </a:rPr>
              <a:t>luyện đọc đoạn 1 và xác định giọng đọc đoạn này: </a:t>
            </a:r>
            <a:endParaRPr lang="en-US" sz="2200" b="1" dirty="0">
              <a:solidFill>
                <a:schemeClr val="tx1"/>
              </a:solidFill>
              <a:latin typeface="+mj-lt"/>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4619855" y="2999936"/>
            <a:ext cx="2952289" cy="16333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7000" r="-27000"/>
          </a:stretch>
        </a:blipFill>
        <a:effectLst/>
      </p:bgPr>
    </p:bg>
    <p:spTree>
      <p:nvGrpSpPr>
        <p:cNvPr id="1" name=""/>
        <p:cNvGrpSpPr/>
        <p:nvPr/>
      </p:nvGrpSpPr>
      <p:grpSpPr>
        <a:xfrm>
          <a:off x="0" y="0"/>
          <a:ext cx="0" cy="0"/>
          <a:chOff x="0" y="0"/>
          <a:chExt cx="0" cy="0"/>
        </a:xfrm>
      </p:grpSpPr>
      <p:sp>
        <p:nvSpPr>
          <p:cNvPr id="304" name="TextBox 303"/>
          <p:cNvSpPr txBox="1"/>
          <p:nvPr/>
        </p:nvSpPr>
        <p:spPr>
          <a:xfrm>
            <a:off x="3189006" y="276707"/>
            <a:ext cx="5813987" cy="2078133"/>
          </a:xfrm>
          <a:prstGeom prst="rect">
            <a:avLst/>
          </a:prstGeom>
          <a:noFill/>
        </p:spPr>
        <p:txBody>
          <a:bodyPr wrap="square" rtlCol="0">
            <a:spAutoFit/>
          </a:bodyPr>
          <a:lstStyle/>
          <a:p>
            <a:pPr algn="ctr" defTabSz="1151890">
              <a:lnSpc>
                <a:spcPct val="150000"/>
              </a:lnSpc>
              <a:defRPr/>
            </a:pPr>
            <a:r>
              <a:rPr lang="en-US" sz="4600" b="1" dirty="0">
                <a:latin typeface="+mj-lt"/>
              </a:rPr>
              <a:t>TRÒ CHƠI</a:t>
            </a:r>
            <a:endParaRPr lang="en-US" sz="4600" b="1" dirty="0">
              <a:latin typeface="+mj-lt"/>
            </a:endParaRPr>
          </a:p>
          <a:p>
            <a:pPr algn="ctr" defTabSz="1151890">
              <a:lnSpc>
                <a:spcPct val="150000"/>
              </a:lnSpc>
              <a:defRPr/>
            </a:pPr>
            <a:r>
              <a:rPr lang="en-US" sz="4600" b="1" dirty="0">
                <a:solidFill>
                  <a:srgbClr val="C00000"/>
                </a:solidFill>
                <a:latin typeface="+mj-lt"/>
              </a:rPr>
              <a:t>NÔNG TRẠI VUI VẺ</a:t>
            </a:r>
            <a:endParaRPr lang="en-US" sz="4600" b="1" dirty="0">
              <a:solidFill>
                <a:srgbClr val="C00000"/>
              </a:solidFill>
              <a:latin typeface="+mj-lt"/>
            </a:endParaRPr>
          </a:p>
        </p:txBody>
      </p:sp>
      <p:pic>
        <p:nvPicPr>
          <p:cNvPr id="306" name="upbeat-ukulele-fun-pop-kids-logo-160610">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429094" y="833599"/>
            <a:ext cx="768021" cy="768021"/>
          </a:xfrm>
          <a:prstGeom prst="rect">
            <a:avLst/>
          </a:prstGeom>
        </p:spPr>
      </p:pic>
      <p:grpSp>
        <p:nvGrpSpPr>
          <p:cNvPr id="29" name="Group 28"/>
          <p:cNvGrpSpPr/>
          <p:nvPr/>
        </p:nvGrpSpPr>
        <p:grpSpPr>
          <a:xfrm>
            <a:off x="1741600" y="2542828"/>
            <a:ext cx="8708800" cy="4315172"/>
            <a:chOff x="514086" y="920856"/>
            <a:chExt cx="17437629" cy="8640267"/>
          </a:xfrm>
        </p:grpSpPr>
        <p:grpSp>
          <p:nvGrpSpPr>
            <p:cNvPr id="18" name="Group 9"/>
            <p:cNvGrpSpPr/>
            <p:nvPr/>
          </p:nvGrpSpPr>
          <p:grpSpPr>
            <a:xfrm>
              <a:off x="3921591" y="8615551"/>
              <a:ext cx="10444818" cy="945572"/>
              <a:chOff x="0" y="0"/>
              <a:chExt cx="2750899" cy="249039"/>
            </a:xfrm>
          </p:grpSpPr>
          <p:sp>
            <p:nvSpPr>
              <p:cNvPr id="19" name="Freeform 10"/>
              <p:cNvSpPr/>
              <p:nvPr/>
            </p:nvSpPr>
            <p:spPr>
              <a:xfrm>
                <a:off x="0" y="0"/>
                <a:ext cx="2750899" cy="249039"/>
              </a:xfrm>
              <a:custGeom>
                <a:avLst/>
                <a:gdLst/>
                <a:ahLst/>
                <a:cxnLst/>
                <a:rect l="l" t="t" r="r" b="b"/>
                <a:pathLst>
                  <a:path w="2750899" h="249039">
                    <a:moveTo>
                      <a:pt x="20754" y="0"/>
                    </a:moveTo>
                    <a:lnTo>
                      <a:pt x="2730145" y="0"/>
                    </a:lnTo>
                    <a:cubicBezTo>
                      <a:pt x="2741607" y="0"/>
                      <a:pt x="2750899" y="9292"/>
                      <a:pt x="2750899" y="20754"/>
                    </a:cubicBezTo>
                    <a:lnTo>
                      <a:pt x="2750899" y="228285"/>
                    </a:lnTo>
                    <a:cubicBezTo>
                      <a:pt x="2750899" y="239747"/>
                      <a:pt x="2741607" y="249039"/>
                      <a:pt x="2730145" y="249039"/>
                    </a:cubicBezTo>
                    <a:lnTo>
                      <a:pt x="20754" y="249039"/>
                    </a:lnTo>
                    <a:cubicBezTo>
                      <a:pt x="15250" y="249039"/>
                      <a:pt x="9971" y="246853"/>
                      <a:pt x="6079" y="242961"/>
                    </a:cubicBezTo>
                    <a:cubicBezTo>
                      <a:pt x="2187" y="239068"/>
                      <a:pt x="0" y="233790"/>
                      <a:pt x="0" y="228285"/>
                    </a:cubicBezTo>
                    <a:lnTo>
                      <a:pt x="0" y="20754"/>
                    </a:lnTo>
                    <a:cubicBezTo>
                      <a:pt x="0" y="9292"/>
                      <a:pt x="9292" y="0"/>
                      <a:pt x="20754" y="0"/>
                    </a:cubicBezTo>
                    <a:close/>
                  </a:path>
                </a:pathLst>
              </a:custGeom>
              <a:solidFill>
                <a:srgbClr val="4F3C0B"/>
              </a:solidFill>
            </p:spPr>
          </p:sp>
          <p:sp>
            <p:nvSpPr>
              <p:cNvPr id="20" name="TextBox 11"/>
              <p:cNvSpPr txBox="1"/>
              <p:nvPr/>
            </p:nvSpPr>
            <p:spPr>
              <a:xfrm>
                <a:off x="0" y="-38100"/>
                <a:ext cx="2750899" cy="287139"/>
              </a:xfrm>
              <a:prstGeom prst="rect">
                <a:avLst/>
              </a:prstGeom>
            </p:spPr>
            <p:txBody>
              <a:bodyPr lIns="50800" tIns="50800" rIns="50800" bIns="50800" rtlCol="0" anchor="ctr"/>
              <a:lstStyle/>
              <a:p>
                <a:pPr algn="ctr">
                  <a:lnSpc>
                    <a:spcPts val="2660"/>
                  </a:lnSpc>
                </a:pPr>
              </a:p>
            </p:txBody>
          </p:sp>
        </p:grpSp>
        <p:sp>
          <p:nvSpPr>
            <p:cNvPr id="21" name="Freeform 22"/>
            <p:cNvSpPr/>
            <p:nvPr/>
          </p:nvSpPr>
          <p:spPr>
            <a:xfrm>
              <a:off x="4457758" y="8396569"/>
              <a:ext cx="887161" cy="969575"/>
            </a:xfrm>
            <a:custGeom>
              <a:avLst/>
              <a:gdLst/>
              <a:ahLst/>
              <a:cxnLst/>
              <a:rect l="l" t="t" r="r" b="b"/>
              <a:pathLst>
                <a:path w="887161" h="969575">
                  <a:moveTo>
                    <a:pt x="0" y="0"/>
                  </a:moveTo>
                  <a:lnTo>
                    <a:pt x="887161" y="0"/>
                  </a:lnTo>
                  <a:lnTo>
                    <a:pt x="887161" y="969575"/>
                  </a:lnTo>
                  <a:lnTo>
                    <a:pt x="0" y="9695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Freeform 23"/>
            <p:cNvSpPr/>
            <p:nvPr/>
          </p:nvSpPr>
          <p:spPr>
            <a:xfrm>
              <a:off x="6944383" y="6388401"/>
              <a:ext cx="1507482" cy="2977743"/>
            </a:xfrm>
            <a:custGeom>
              <a:avLst/>
              <a:gdLst/>
              <a:ahLst/>
              <a:cxnLst/>
              <a:rect l="l" t="t" r="r" b="b"/>
              <a:pathLst>
                <a:path w="1507482" h="2977743">
                  <a:moveTo>
                    <a:pt x="0" y="0"/>
                  </a:moveTo>
                  <a:lnTo>
                    <a:pt x="1507482" y="0"/>
                  </a:lnTo>
                  <a:lnTo>
                    <a:pt x="1507482" y="2977743"/>
                  </a:lnTo>
                  <a:lnTo>
                    <a:pt x="0" y="29777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4"/>
            <p:cNvSpPr/>
            <p:nvPr/>
          </p:nvSpPr>
          <p:spPr>
            <a:xfrm>
              <a:off x="5581341" y="7642825"/>
              <a:ext cx="1126620" cy="1723319"/>
            </a:xfrm>
            <a:custGeom>
              <a:avLst/>
              <a:gdLst/>
              <a:ahLst/>
              <a:cxnLst/>
              <a:rect l="l" t="t" r="r" b="b"/>
              <a:pathLst>
                <a:path w="1126620" h="1723319">
                  <a:moveTo>
                    <a:pt x="0" y="0"/>
                  </a:moveTo>
                  <a:lnTo>
                    <a:pt x="1126620" y="0"/>
                  </a:lnTo>
                  <a:lnTo>
                    <a:pt x="1126620" y="1723319"/>
                  </a:lnTo>
                  <a:lnTo>
                    <a:pt x="0" y="17233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5"/>
            <p:cNvSpPr/>
            <p:nvPr/>
          </p:nvSpPr>
          <p:spPr>
            <a:xfrm>
              <a:off x="10492933" y="5783740"/>
              <a:ext cx="1652384" cy="3582404"/>
            </a:xfrm>
            <a:custGeom>
              <a:avLst/>
              <a:gdLst/>
              <a:ahLst/>
              <a:cxnLst/>
              <a:rect l="l" t="t" r="r" b="b"/>
              <a:pathLst>
                <a:path w="1652384" h="3582404">
                  <a:moveTo>
                    <a:pt x="0" y="0"/>
                  </a:moveTo>
                  <a:lnTo>
                    <a:pt x="1652384" y="0"/>
                  </a:lnTo>
                  <a:lnTo>
                    <a:pt x="1652384" y="3582404"/>
                  </a:lnTo>
                  <a:lnTo>
                    <a:pt x="0" y="35824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6"/>
            <p:cNvSpPr/>
            <p:nvPr/>
          </p:nvSpPr>
          <p:spPr>
            <a:xfrm>
              <a:off x="8688287" y="5575874"/>
              <a:ext cx="1568224" cy="3790270"/>
            </a:xfrm>
            <a:custGeom>
              <a:avLst/>
              <a:gdLst/>
              <a:ahLst/>
              <a:cxnLst/>
              <a:rect l="l" t="t" r="r" b="b"/>
              <a:pathLst>
                <a:path w="1568224" h="3790270">
                  <a:moveTo>
                    <a:pt x="0" y="0"/>
                  </a:moveTo>
                  <a:lnTo>
                    <a:pt x="1568224" y="0"/>
                  </a:lnTo>
                  <a:lnTo>
                    <a:pt x="1568224" y="3790270"/>
                  </a:lnTo>
                  <a:lnTo>
                    <a:pt x="0" y="37902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7"/>
            <p:cNvSpPr/>
            <p:nvPr/>
          </p:nvSpPr>
          <p:spPr>
            <a:xfrm>
              <a:off x="12381738" y="5783740"/>
              <a:ext cx="1652384" cy="3582404"/>
            </a:xfrm>
            <a:custGeom>
              <a:avLst/>
              <a:gdLst/>
              <a:ahLst/>
              <a:cxnLst/>
              <a:rect l="l" t="t" r="r" b="b"/>
              <a:pathLst>
                <a:path w="1652384" h="3582404">
                  <a:moveTo>
                    <a:pt x="0" y="0"/>
                  </a:moveTo>
                  <a:lnTo>
                    <a:pt x="1652384" y="0"/>
                  </a:lnTo>
                  <a:lnTo>
                    <a:pt x="1652384" y="3582404"/>
                  </a:lnTo>
                  <a:lnTo>
                    <a:pt x="0" y="35824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Freeform 28"/>
            <p:cNvSpPr/>
            <p:nvPr/>
          </p:nvSpPr>
          <p:spPr>
            <a:xfrm flipH="1">
              <a:off x="514086" y="920856"/>
              <a:ext cx="6815010" cy="8640267"/>
            </a:xfrm>
            <a:custGeom>
              <a:avLst/>
              <a:gdLst/>
              <a:ahLst/>
              <a:cxnLst/>
              <a:rect l="l" t="t" r="r" b="b"/>
              <a:pathLst>
                <a:path w="6815010" h="8640267">
                  <a:moveTo>
                    <a:pt x="6815010" y="0"/>
                  </a:moveTo>
                  <a:lnTo>
                    <a:pt x="0" y="0"/>
                  </a:lnTo>
                  <a:lnTo>
                    <a:pt x="0" y="8640267"/>
                  </a:lnTo>
                  <a:lnTo>
                    <a:pt x="6815010" y="8640267"/>
                  </a:lnTo>
                  <a:lnTo>
                    <a:pt x="6815010" y="0"/>
                  </a:lnTo>
                  <a:close/>
                </a:path>
              </a:pathLst>
            </a:custGeom>
            <a:blipFill>
              <a:blip r:embed="rId15"/>
              <a:stretch>
                <a:fillRect/>
              </a:stretch>
            </a:blipFill>
          </p:spPr>
        </p:sp>
        <p:sp>
          <p:nvSpPr>
            <p:cNvPr id="28" name="Freeform 29"/>
            <p:cNvSpPr/>
            <p:nvPr/>
          </p:nvSpPr>
          <p:spPr>
            <a:xfrm flipH="1">
              <a:off x="11125904" y="920856"/>
              <a:ext cx="6825811" cy="8640267"/>
            </a:xfrm>
            <a:custGeom>
              <a:avLst/>
              <a:gdLst/>
              <a:ahLst/>
              <a:cxnLst/>
              <a:rect l="l" t="t" r="r" b="b"/>
              <a:pathLst>
                <a:path w="6825811" h="8640267">
                  <a:moveTo>
                    <a:pt x="6825810" y="0"/>
                  </a:moveTo>
                  <a:lnTo>
                    <a:pt x="0" y="0"/>
                  </a:lnTo>
                  <a:lnTo>
                    <a:pt x="0" y="8640267"/>
                  </a:lnTo>
                  <a:lnTo>
                    <a:pt x="6825810" y="8640267"/>
                  </a:lnTo>
                  <a:lnTo>
                    <a:pt x="6825810" y="0"/>
                  </a:lnTo>
                  <a:close/>
                </a:path>
              </a:pathLst>
            </a:custGeom>
            <a:blipFill>
              <a:blip r:embed="rId16"/>
              <a:stretch>
                <a:fillRect/>
              </a:stretch>
            </a:blipFill>
          </p:spPr>
        </p:sp>
      </p:grpSp>
      <p:pic>
        <p:nvPicPr>
          <p:cNvPr id="30" name="Picture 29" descr="Logo, company name&#10;&#10;Description automatically generated"/>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0" y="-12533"/>
            <a:ext cx="761897" cy="850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94" fill="hold"/>
                                        <p:tgtEl>
                                          <p:spTgt spid="3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0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7000" r="-27000"/>
          </a:stretch>
        </a:blipFill>
        <a:effectLst/>
      </p:bgPr>
    </p:bg>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2221" b="89859" l="61417" r="90000"/>
                    </a14:imgEffect>
                  </a14:imgLayer>
                </a14:imgProps>
              </a:ext>
              <a:ext uri="{28A0092B-C50C-407E-A947-70E740481C1C}">
                <a14:useLocalDpi xmlns:a14="http://schemas.microsoft.com/office/drawing/2010/main" val="0"/>
              </a:ext>
            </a:extLst>
          </a:blip>
          <a:srcRect l="60590" t="3780" r="10976" b="50788"/>
          <a:stretch>
            <a:fillRect/>
          </a:stretch>
        </p:blipFill>
        <p:spPr>
          <a:xfrm rot="21066918">
            <a:off x="2745054" y="4510525"/>
            <a:ext cx="2395069" cy="2154224"/>
          </a:xfrm>
          <a:prstGeom prst="rect">
            <a:avLst/>
          </a:prstGeom>
        </p:spPr>
      </p:pic>
      <p:pic>
        <p:nvPicPr>
          <p:cNvPr id="5" name="Picture 4">
            <a:hlinkClick r:id="rId5" action="ppaction://hlinksldjump"/>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9001" b="95707" l="60042" r="90000"/>
                    </a14:imgEffect>
                  </a14:imgLayer>
                </a14:imgProps>
              </a:ext>
              <a:ext uri="{28A0092B-C50C-407E-A947-70E740481C1C}">
                <a14:useLocalDpi xmlns:a14="http://schemas.microsoft.com/office/drawing/2010/main" val="0"/>
              </a:ext>
            </a:extLst>
          </a:blip>
          <a:srcRect l="57811" t="42047" r="9457" b="11656"/>
          <a:stretch>
            <a:fillRect/>
          </a:stretch>
        </p:blipFill>
        <p:spPr>
          <a:xfrm>
            <a:off x="6465700" y="4338494"/>
            <a:ext cx="2900799" cy="2309553"/>
          </a:xfrm>
          <a:prstGeom prst="rect">
            <a:avLst/>
          </a:prstGeom>
        </p:spPr>
      </p:pic>
      <p:pic>
        <p:nvPicPr>
          <p:cNvPr id="6" name="Picture 5">
            <a:hlinkClick r:id="rId7" action="ppaction://hlinksldjump"/>
          </p:cNvPr>
          <p:cNvPicPr>
            <a:picLocks noChangeAspect="1"/>
          </p:cNvPicPr>
          <p:nvPr/>
        </p:nvPicPr>
        <p:blipFill rotWithShape="1">
          <a:blip r:embed="rId8">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53220" b="95115" l="3208" r="29083"/>
                    </a14:imgEffect>
                  </a14:imgLayer>
                </a14:imgProps>
              </a:ext>
              <a:ext uri="{28A0092B-C50C-407E-A947-70E740481C1C}">
                <a14:useLocalDpi xmlns:a14="http://schemas.microsoft.com/office/drawing/2010/main" val="0"/>
              </a:ext>
            </a:extLst>
          </a:blip>
          <a:srcRect t="51435" r="67642"/>
          <a:stretch>
            <a:fillRect/>
          </a:stretch>
        </p:blipFill>
        <p:spPr>
          <a:xfrm>
            <a:off x="764038" y="2519506"/>
            <a:ext cx="2673064" cy="2258326"/>
          </a:xfrm>
          <a:prstGeom prst="rect">
            <a:avLst/>
          </a:prstGeom>
        </p:spPr>
      </p:pic>
      <p:pic>
        <p:nvPicPr>
          <p:cNvPr id="7" name="Picture 6">
            <a:hlinkClick r:id="rId9" action="ppaction://hlinksldjump"/>
          </p:cNvPr>
          <p:cNvPicPr>
            <a:picLocks noChangeAspect="1"/>
          </p:cNvPicPr>
          <p:nvPr/>
        </p:nvPicPr>
        <p:blipFill rotWithShape="1">
          <a:blip r:embed="rId10">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70" b="52702" l="1750" r="31542"/>
                    </a14:imgEffect>
                  </a14:imgLayer>
                </a14:imgProps>
              </a:ext>
              <a:ext uri="{28A0092B-C50C-407E-A947-70E740481C1C}">
                <a14:useLocalDpi xmlns:a14="http://schemas.microsoft.com/office/drawing/2010/main" val="0"/>
              </a:ext>
            </a:extLst>
          </a:blip>
          <a:srcRect l="1311" r="67416" b="45347"/>
          <a:stretch>
            <a:fillRect/>
          </a:stretch>
        </p:blipFill>
        <p:spPr>
          <a:xfrm>
            <a:off x="4818807" y="2519506"/>
            <a:ext cx="2554383" cy="2512889"/>
          </a:xfrm>
          <a:prstGeom prst="rect">
            <a:avLst/>
          </a:prstGeom>
        </p:spPr>
      </p:pic>
      <p:pic>
        <p:nvPicPr>
          <p:cNvPr id="8" name="Picture 7">
            <a:hlinkClick r:id="rId11" action="ppaction://hlinksldjump"/>
          </p:cNvPr>
          <p:cNvPicPr>
            <a:picLocks noChangeAspect="1"/>
          </p:cNvPicPr>
          <p:nvPr/>
        </p:nvPicPr>
        <p:blipFill rotWithShape="1">
          <a:blip r:embed="rId12">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1821" b="95707" l="31792" r="60208"/>
                    </a14:imgEffect>
                  </a14:imgLayer>
                </a14:imgProps>
              </a:ext>
              <a:ext uri="{28A0092B-C50C-407E-A947-70E740481C1C}">
                <a14:useLocalDpi xmlns:a14="http://schemas.microsoft.com/office/drawing/2010/main" val="0"/>
              </a:ext>
            </a:extLst>
          </a:blip>
          <a:srcRect l="29874" t="46862" r="37394" b="6841"/>
          <a:stretch>
            <a:fillRect/>
          </a:stretch>
        </p:blipFill>
        <p:spPr>
          <a:xfrm>
            <a:off x="8546779" y="2439763"/>
            <a:ext cx="2591628" cy="2063398"/>
          </a:xfrm>
          <a:prstGeom prst="rect">
            <a:avLst/>
          </a:prstGeom>
        </p:spPr>
      </p:pic>
      <p:pic>
        <p:nvPicPr>
          <p:cNvPr id="9" name="Picture 2" descr="https://cdn-icons-png.flaticon.com/128/15101/15101149.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94863" y="5684120"/>
            <a:ext cx="1287774" cy="12877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189006" y="276707"/>
            <a:ext cx="5813987" cy="2078133"/>
          </a:xfrm>
          <a:prstGeom prst="rect">
            <a:avLst/>
          </a:prstGeom>
          <a:noFill/>
        </p:spPr>
        <p:txBody>
          <a:bodyPr wrap="square" rtlCol="0">
            <a:spAutoFit/>
          </a:bodyPr>
          <a:lstStyle/>
          <a:p>
            <a:pPr algn="ctr" defTabSz="1151890">
              <a:lnSpc>
                <a:spcPct val="150000"/>
              </a:lnSpc>
              <a:defRPr/>
            </a:pPr>
            <a:r>
              <a:rPr lang="en-US" sz="4600" b="1" dirty="0">
                <a:latin typeface="+mj-lt"/>
              </a:rPr>
              <a:t>TRÒ CHƠI</a:t>
            </a:r>
            <a:endParaRPr lang="en-US" sz="4600" b="1" dirty="0">
              <a:latin typeface="+mj-lt"/>
            </a:endParaRPr>
          </a:p>
          <a:p>
            <a:pPr algn="ctr" defTabSz="1151890">
              <a:lnSpc>
                <a:spcPct val="150000"/>
              </a:lnSpc>
              <a:defRPr/>
            </a:pPr>
            <a:r>
              <a:rPr lang="en-US" sz="4600" b="1" dirty="0">
                <a:solidFill>
                  <a:srgbClr val="C00000"/>
                </a:solidFill>
                <a:latin typeface="+mj-lt"/>
              </a:rPr>
              <a:t>NÔNG TRẠI VUI VẺ</a:t>
            </a:r>
            <a:endParaRPr lang="en-US" sz="4600" b="1" dirty="0">
              <a:solidFill>
                <a:srgbClr val="C00000"/>
              </a:solidFill>
              <a:latin typeface="+mj-lt"/>
            </a:endParaRPr>
          </a:p>
        </p:txBody>
      </p:sp>
      <p:pic>
        <p:nvPicPr>
          <p:cNvPr id="11" name="Picture 10" descr="Logo, company name&#10;&#10;Description automatically generated"/>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0" y="-12533"/>
            <a:ext cx="761897" cy="850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5"/>
                                        </p:tgtEl>
                                        <p:attrNameLst>
                                          <p:attrName>r</p:attrName>
                                        </p:attrNameLst>
                                      </p:cBhvr>
                                    </p:animRot>
                                    <p:animRot by="-240000">
                                      <p:cBhvr>
                                        <p:cTn id="25" dur="200" fill="hold">
                                          <p:stCondLst>
                                            <p:cond delay="200"/>
                                          </p:stCondLst>
                                        </p:cTn>
                                        <p:tgtEl>
                                          <p:spTgt spid="5"/>
                                        </p:tgtEl>
                                        <p:attrNameLst>
                                          <p:attrName>r</p:attrName>
                                        </p:attrNameLst>
                                      </p:cBhvr>
                                    </p:animRot>
                                    <p:animRot by="240000">
                                      <p:cBhvr>
                                        <p:cTn id="26" dur="200" fill="hold">
                                          <p:stCondLst>
                                            <p:cond delay="400"/>
                                          </p:stCondLst>
                                        </p:cTn>
                                        <p:tgtEl>
                                          <p:spTgt spid="5"/>
                                        </p:tgtEl>
                                        <p:attrNameLst>
                                          <p:attrName>r</p:attrName>
                                        </p:attrNameLst>
                                      </p:cBhvr>
                                    </p:animRot>
                                    <p:animRot by="-240000">
                                      <p:cBhvr>
                                        <p:cTn id="27" dur="200" fill="hold">
                                          <p:stCondLst>
                                            <p:cond delay="600"/>
                                          </p:stCondLst>
                                        </p:cTn>
                                        <p:tgtEl>
                                          <p:spTgt spid="5"/>
                                        </p:tgtEl>
                                        <p:attrNameLst>
                                          <p:attrName>r</p:attrName>
                                        </p:attrNameLst>
                                      </p:cBhvr>
                                    </p:animRot>
                                    <p:animRot by="120000">
                                      <p:cBhvr>
                                        <p:cTn id="28" dur="200" fill="hold">
                                          <p:stCondLst>
                                            <p:cond delay="800"/>
                                          </p:stCondLst>
                                        </p:cTn>
                                        <p:tgtEl>
                                          <p:spTgt spid="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3" presetClass="exit" presetSubtype="32" fill="hold" nodeType="clickEffect">
                                  <p:stCondLst>
                                    <p:cond delay="0"/>
                                  </p:stCondLst>
                                  <p:childTnLst>
                                    <p:anim calcmode="lin" valueType="num">
                                      <p:cBhvr>
                                        <p:cTn id="39" dur="500"/>
                                        <p:tgtEl>
                                          <p:spTgt spid="7"/>
                                        </p:tgtEl>
                                        <p:attrNameLst>
                                          <p:attrName>ppt_w</p:attrName>
                                        </p:attrNameLst>
                                      </p:cBhvr>
                                      <p:tavLst>
                                        <p:tav tm="0">
                                          <p:val>
                                            <p:strVal val="ppt_w"/>
                                          </p:val>
                                        </p:tav>
                                        <p:tav tm="100000">
                                          <p:val>
                                            <p:fltVal val="0"/>
                                          </p:val>
                                        </p:tav>
                                      </p:tavLst>
                                    </p:anim>
                                    <p:anim calcmode="lin" valueType="num">
                                      <p:cBhvr>
                                        <p:cTn id="40" dur="500"/>
                                        <p:tgtEl>
                                          <p:spTgt spid="7"/>
                                        </p:tgtEl>
                                        <p:attrNameLst>
                                          <p:attrName>ppt_h</p:attrName>
                                        </p:attrNameLst>
                                      </p:cBhvr>
                                      <p:tavLst>
                                        <p:tav tm="0">
                                          <p:val>
                                            <p:strVal val="ppt_h"/>
                                          </p:val>
                                        </p:tav>
                                        <p:tav tm="100000">
                                          <p:val>
                                            <p:fltVal val="0"/>
                                          </p:val>
                                        </p:tav>
                                      </p:tavLst>
                                    </p:anim>
                                    <p:set>
                                      <p:cBhvr>
                                        <p:cTn id="4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23" presetClass="exit" presetSubtype="32" fill="hold" nodeType="clickEffect">
                                  <p:stCondLst>
                                    <p:cond delay="0"/>
                                  </p:stCondLst>
                                  <p:childTnLst>
                                    <p:anim calcmode="lin" valueType="num">
                                      <p:cBhvr>
                                        <p:cTn id="46" dur="500"/>
                                        <p:tgtEl>
                                          <p:spTgt spid="6"/>
                                        </p:tgtEl>
                                        <p:attrNameLst>
                                          <p:attrName>ppt_w</p:attrName>
                                        </p:attrNameLst>
                                      </p:cBhvr>
                                      <p:tavLst>
                                        <p:tav tm="0">
                                          <p:val>
                                            <p:strVal val="ppt_w"/>
                                          </p:val>
                                        </p:tav>
                                        <p:tav tm="100000">
                                          <p:val>
                                            <p:fltVal val="0"/>
                                          </p:val>
                                        </p:tav>
                                      </p:tavLst>
                                    </p:anim>
                                    <p:anim calcmode="lin" valueType="num">
                                      <p:cBhvr>
                                        <p:cTn id="47" dur="500"/>
                                        <p:tgtEl>
                                          <p:spTgt spid="6"/>
                                        </p:tgtEl>
                                        <p:attrNameLst>
                                          <p:attrName>ppt_h</p:attrName>
                                        </p:attrNameLst>
                                      </p:cBhvr>
                                      <p:tavLst>
                                        <p:tav tm="0">
                                          <p:val>
                                            <p:strVal val="ppt_h"/>
                                          </p:val>
                                        </p:tav>
                                        <p:tav tm="100000">
                                          <p:val>
                                            <p:fltVal val="0"/>
                                          </p:val>
                                        </p:tav>
                                      </p:tavLst>
                                    </p:anim>
                                    <p:set>
                                      <p:cBhvr>
                                        <p:cTn id="4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23" presetClass="exit" presetSubtype="32" fill="hold" nodeType="clickEffect">
                                  <p:stCondLst>
                                    <p:cond delay="0"/>
                                  </p:stCondLst>
                                  <p:childTnLst>
                                    <p:anim calcmode="lin" valueType="num">
                                      <p:cBhvr>
                                        <p:cTn id="53" dur="500"/>
                                        <p:tgtEl>
                                          <p:spTgt spid="4"/>
                                        </p:tgtEl>
                                        <p:attrNameLst>
                                          <p:attrName>ppt_w</p:attrName>
                                        </p:attrNameLst>
                                      </p:cBhvr>
                                      <p:tavLst>
                                        <p:tav tm="0">
                                          <p:val>
                                            <p:strVal val="ppt_w"/>
                                          </p:val>
                                        </p:tav>
                                        <p:tav tm="100000">
                                          <p:val>
                                            <p:fltVal val="0"/>
                                          </p:val>
                                        </p:tav>
                                      </p:tavLst>
                                    </p:anim>
                                    <p:anim calcmode="lin" valueType="num">
                                      <p:cBhvr>
                                        <p:cTn id="54" dur="500"/>
                                        <p:tgtEl>
                                          <p:spTgt spid="4"/>
                                        </p:tgtEl>
                                        <p:attrNameLst>
                                          <p:attrName>ppt_h</p:attrName>
                                        </p:attrNameLst>
                                      </p:cBhvr>
                                      <p:tavLst>
                                        <p:tav tm="0">
                                          <p:val>
                                            <p:strVal val="ppt_h"/>
                                          </p:val>
                                        </p:tav>
                                        <p:tav tm="100000">
                                          <p:val>
                                            <p:fltVal val="0"/>
                                          </p:val>
                                        </p:tav>
                                      </p:tavLst>
                                    </p:anim>
                                    <p:set>
                                      <p:cBhvr>
                                        <p:cTn id="5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nodeType="clickEffect">
                                  <p:stCondLst>
                                    <p:cond delay="0"/>
                                  </p:stCondLst>
                                  <p:childTnLst>
                                    <p:anim calcmode="lin" valueType="num">
                                      <p:cBhvr>
                                        <p:cTn id="60" dur="500"/>
                                        <p:tgtEl>
                                          <p:spTgt spid="5"/>
                                        </p:tgtEl>
                                        <p:attrNameLst>
                                          <p:attrName>ppt_w</p:attrName>
                                        </p:attrNameLst>
                                      </p:cBhvr>
                                      <p:tavLst>
                                        <p:tav tm="0">
                                          <p:val>
                                            <p:strVal val="ppt_w"/>
                                          </p:val>
                                        </p:tav>
                                        <p:tav tm="100000">
                                          <p:val>
                                            <p:fltVal val="0"/>
                                          </p:val>
                                        </p:tav>
                                      </p:tavLst>
                                    </p:anim>
                                    <p:anim calcmode="lin" valueType="num">
                                      <p:cBhvr>
                                        <p:cTn id="61" dur="500"/>
                                        <p:tgtEl>
                                          <p:spTgt spid="5"/>
                                        </p:tgtEl>
                                        <p:attrNameLst>
                                          <p:attrName>ppt_h</p:attrName>
                                        </p:attrNameLst>
                                      </p:cBhvr>
                                      <p:tavLst>
                                        <p:tav tm="0">
                                          <p:val>
                                            <p:strVal val="ppt_h"/>
                                          </p:val>
                                        </p:tav>
                                        <p:tav tm="100000">
                                          <p:val>
                                            <p:fltVal val="0"/>
                                          </p:val>
                                        </p:tav>
                                      </p:tavLst>
                                    </p:anim>
                                    <p:set>
                                      <p:cBhvr>
                                        <p:cTn id="6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8"/>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nodeType="clickEffect">
                                  <p:stCondLst>
                                    <p:cond delay="0"/>
                                  </p:stCondLst>
                                  <p:childTnLst>
                                    <p:anim calcmode="lin" valueType="num">
                                      <p:cBhvr>
                                        <p:cTn id="67" dur="500"/>
                                        <p:tgtEl>
                                          <p:spTgt spid="8"/>
                                        </p:tgtEl>
                                        <p:attrNameLst>
                                          <p:attrName>ppt_w</p:attrName>
                                        </p:attrNameLst>
                                      </p:cBhvr>
                                      <p:tavLst>
                                        <p:tav tm="0">
                                          <p:val>
                                            <p:strVal val="ppt_w"/>
                                          </p:val>
                                        </p:tav>
                                        <p:tav tm="100000">
                                          <p:val>
                                            <p:fltVal val="0"/>
                                          </p:val>
                                        </p:tav>
                                      </p:tavLst>
                                    </p:anim>
                                    <p:anim calcmode="lin" valueType="num">
                                      <p:cBhvr>
                                        <p:cTn id="68" dur="500"/>
                                        <p:tgtEl>
                                          <p:spTgt spid="8"/>
                                        </p:tgtEl>
                                        <p:attrNameLst>
                                          <p:attrName>ppt_h</p:attrName>
                                        </p:attrNameLst>
                                      </p:cBhvr>
                                      <p:tavLst>
                                        <p:tav tm="0">
                                          <p:val>
                                            <p:strVal val="ppt_h"/>
                                          </p:val>
                                        </p:tav>
                                        <p:tav tm="100000">
                                          <p:val>
                                            <p:fltVal val="0"/>
                                          </p:val>
                                        </p:tav>
                                      </p:tavLst>
                                    </p:anim>
                                    <p:set>
                                      <p:cBhvr>
                                        <p:cTn id="6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7000" r="-27000"/>
          </a:stretch>
        </a:blipFill>
        <a:effectLst/>
      </p:bgPr>
    </p:bg>
    <p:spTree>
      <p:nvGrpSpPr>
        <p:cNvPr id="1" name=""/>
        <p:cNvGrpSpPr/>
        <p:nvPr/>
      </p:nvGrpSpPr>
      <p:grpSpPr>
        <a:xfrm>
          <a:off x="0" y="0"/>
          <a:ext cx="0" cy="0"/>
          <a:chOff x="0" y="0"/>
          <a:chExt cx="0" cy="0"/>
        </a:xfrm>
      </p:grpSpPr>
      <p:sp>
        <p:nvSpPr>
          <p:cNvPr id="11" name="Câu hỏi"/>
          <p:cNvSpPr/>
          <p:nvPr/>
        </p:nvSpPr>
        <p:spPr>
          <a:xfrm>
            <a:off x="655853" y="1008152"/>
            <a:ext cx="10880294" cy="1322923"/>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buClrTx/>
              <a:defRPr/>
            </a:pPr>
            <a:r>
              <a:rPr lang="vi-VN" sz="2400" b="1" kern="1200" noProof="1">
                <a:solidFill>
                  <a:prstClr val="black"/>
                </a:solidFill>
                <a:latin typeface="+mj-lt"/>
                <a:cs typeface="Arial" panose="020B0604020202020204" pitchFamily="34" charset="0"/>
              </a:rPr>
              <a:t>Câu 1:</a:t>
            </a:r>
            <a:r>
              <a:rPr lang="en-US" sz="2400" b="1" kern="1200" noProof="1">
                <a:solidFill>
                  <a:prstClr val="black"/>
                </a:solidFill>
                <a:latin typeface="+mj-lt"/>
                <a:cs typeface="Arial" panose="020B0604020202020204" pitchFamily="34" charset="0"/>
              </a:rPr>
              <a:t> </a:t>
            </a:r>
            <a:r>
              <a:rPr lang="vi-VN" sz="2400" kern="1200" noProof="1">
                <a:solidFill>
                  <a:prstClr val="black"/>
                </a:solidFill>
                <a:latin typeface="+mj-lt"/>
                <a:cs typeface="Arial" panose="020B0604020202020204" pitchFamily="34" charset="0"/>
              </a:rPr>
              <a:t>Hạt mầm trong bài đọc là hạt mầm của loài cây nào?</a:t>
            </a:r>
            <a:endParaRPr lang="vi-VN" sz="2400" kern="1200" noProof="1">
              <a:solidFill>
                <a:prstClr val="black"/>
              </a:solidFill>
              <a:latin typeface="+mj-lt"/>
              <a:cs typeface="Arial" panose="020B0604020202020204" pitchFamily="34" charset="0"/>
            </a:endParaRPr>
          </a:p>
        </p:txBody>
      </p:sp>
      <p:sp>
        <p:nvSpPr>
          <p:cNvPr id="12" name="Đáp án đúng"/>
          <p:cNvSpPr/>
          <p:nvPr/>
        </p:nvSpPr>
        <p:spPr>
          <a:xfrm>
            <a:off x="655854" y="2843672"/>
            <a:ext cx="5271161" cy="1322923"/>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buClrTx/>
              <a:defRPr/>
            </a:pPr>
            <a:r>
              <a:rPr lang="vi-VN" sz="2400" kern="1200" noProof="1">
                <a:solidFill>
                  <a:schemeClr val="tx1"/>
                </a:solidFill>
                <a:latin typeface="+mj-lt"/>
                <a:cs typeface="Arial" panose="020B0604020202020204" pitchFamily="34" charset="0"/>
              </a:rPr>
              <a:t>A. Hạt cây phượng vĩ</a:t>
            </a:r>
            <a:endParaRPr lang="vi-VN" sz="2400" kern="1200" noProof="1">
              <a:solidFill>
                <a:schemeClr val="tx1"/>
              </a:solidFill>
              <a:latin typeface="+mj-lt"/>
              <a:cs typeface="Arial" panose="020B0604020202020204" pitchFamily="34" charset="0"/>
            </a:endParaRPr>
          </a:p>
        </p:txBody>
      </p:sp>
      <p:sp>
        <p:nvSpPr>
          <p:cNvPr id="13" name="Đáp án sai 1"/>
          <p:cNvSpPr/>
          <p:nvPr/>
        </p:nvSpPr>
        <p:spPr>
          <a:xfrm>
            <a:off x="655853" y="4382139"/>
            <a:ext cx="5271161" cy="132292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buClrTx/>
              <a:defRPr/>
            </a:pPr>
            <a:r>
              <a:rPr lang="es-ES" sz="2400" kern="1200" noProof="1">
                <a:solidFill>
                  <a:schemeClr val="tx1"/>
                </a:solidFill>
                <a:latin typeface="+mj-lt"/>
                <a:cs typeface="Arial" panose="020B0604020202020204" pitchFamily="34" charset="0"/>
              </a:rPr>
              <a:t>B. Hạt cây bàng</a:t>
            </a:r>
            <a:endParaRPr lang="vi-VN" sz="2400" kern="1200" noProof="1">
              <a:solidFill>
                <a:schemeClr val="tx1"/>
              </a:solidFill>
              <a:latin typeface="+mj-lt"/>
              <a:cs typeface="Arial" panose="020B0604020202020204" pitchFamily="34" charset="0"/>
            </a:endParaRPr>
          </a:p>
        </p:txBody>
      </p:sp>
      <p:sp>
        <p:nvSpPr>
          <p:cNvPr id="14" name="Đáp án sai 2"/>
          <p:cNvSpPr/>
          <p:nvPr/>
        </p:nvSpPr>
        <p:spPr>
          <a:xfrm>
            <a:off x="6264985" y="2843672"/>
            <a:ext cx="5271161" cy="132292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buClrTx/>
              <a:defRPr/>
            </a:pPr>
            <a:r>
              <a:rPr lang="vi-VN" sz="2400" kern="1200" noProof="1">
                <a:solidFill>
                  <a:schemeClr val="tx1"/>
                </a:solidFill>
                <a:latin typeface="+mj-lt"/>
                <a:cs typeface="Arial" panose="020B0604020202020204" pitchFamily="34" charset="0"/>
              </a:rPr>
              <a:t>C. Hạt cây bằng lăng</a:t>
            </a:r>
            <a:endParaRPr lang="vi-VN" sz="2400" kern="1200" noProof="1">
              <a:solidFill>
                <a:schemeClr val="tx1"/>
              </a:solidFill>
              <a:latin typeface="+mj-lt"/>
              <a:cs typeface="Arial" panose="020B0604020202020204" pitchFamily="34" charset="0"/>
            </a:endParaRPr>
          </a:p>
        </p:txBody>
      </p:sp>
      <p:sp>
        <p:nvSpPr>
          <p:cNvPr id="15" name="Đáp án sai 3"/>
          <p:cNvSpPr/>
          <p:nvPr/>
        </p:nvSpPr>
        <p:spPr>
          <a:xfrm>
            <a:off x="6264986" y="4382139"/>
            <a:ext cx="5271161" cy="132292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buClrTx/>
              <a:defRPr/>
            </a:pPr>
            <a:r>
              <a:rPr lang="vi-VN" sz="2400" kern="1200" noProof="1">
                <a:solidFill>
                  <a:schemeClr val="tx1"/>
                </a:solidFill>
                <a:latin typeface="+mj-lt"/>
                <a:cs typeface="Arial" panose="020B0604020202020204" pitchFamily="34" charset="0"/>
              </a:rPr>
              <a:t>D. Hạt cây mu</a:t>
            </a:r>
            <a:r>
              <a:rPr lang="en-US" sz="2400" kern="1200" noProof="1">
                <a:solidFill>
                  <a:schemeClr val="tx1"/>
                </a:solidFill>
                <a:latin typeface="+mj-lt"/>
                <a:cs typeface="Arial" panose="020B0604020202020204" pitchFamily="34" charset="0"/>
              </a:rPr>
              <a:t>ồ</a:t>
            </a:r>
            <a:r>
              <a:rPr lang="vi-VN" sz="2400" kern="1200" noProof="1">
                <a:solidFill>
                  <a:schemeClr val="tx1"/>
                </a:solidFill>
                <a:latin typeface="+mj-lt"/>
                <a:cs typeface="Arial" panose="020B0604020202020204" pitchFamily="34" charset="0"/>
              </a:rPr>
              <a:t>ng hoàng yến</a:t>
            </a:r>
            <a:endParaRPr lang="vi-VN" sz="2400" kern="1200" noProof="1">
              <a:solidFill>
                <a:schemeClr val="tx1"/>
              </a:solidFill>
              <a:latin typeface="+mj-lt"/>
              <a:cs typeface="Arial" panose="020B0604020202020204" pitchFamily="34" charset="0"/>
            </a:endParaRPr>
          </a:p>
        </p:txBody>
      </p:sp>
      <p:sp>
        <p:nvSpPr>
          <p:cNvPr id="16" name="Đáp án đúng"/>
          <p:cNvSpPr/>
          <p:nvPr/>
        </p:nvSpPr>
        <p:spPr>
          <a:xfrm>
            <a:off x="6264985" y="4382139"/>
            <a:ext cx="5271161" cy="1322924"/>
          </a:xfrm>
          <a:prstGeom prst="roundRect">
            <a:avLst/>
          </a:prstGeom>
          <a:solidFill>
            <a:schemeClr val="accent4">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buClrTx/>
              <a:defRPr/>
            </a:pPr>
            <a:r>
              <a:rPr lang="en-US" sz="2400" kern="1200" noProof="1">
                <a:solidFill>
                  <a:schemeClr val="tx1"/>
                </a:solidFill>
                <a:latin typeface="+mj-lt"/>
                <a:cs typeface="Arial" panose="020B0604020202020204" pitchFamily="34" charset="0"/>
              </a:rPr>
              <a:t>D. Hạt cây muồng hoàng yến</a:t>
            </a:r>
            <a:endParaRPr lang="vi-VN" sz="2400" kern="1200" noProof="1">
              <a:solidFill>
                <a:schemeClr val="tx1"/>
              </a:solidFill>
              <a:latin typeface="+mj-lt"/>
              <a:cs typeface="Arial" panose="020B0604020202020204" pitchFamily="34" charset="0"/>
            </a:endParaRPr>
          </a:p>
        </p:txBody>
      </p:sp>
      <p:pic>
        <p:nvPicPr>
          <p:cNvPr id="19" name="Picture 2" descr="https://cdn-icons-png.flaticon.com/128/391/391138.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353958" y="6003468"/>
            <a:ext cx="758105" cy="7581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Logo, company name&#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2533"/>
            <a:ext cx="761897" cy="850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7000" r="-27000"/>
          </a:stretch>
        </a:blipFill>
        <a:effectLst/>
      </p:bgPr>
    </p:bg>
    <p:spTree>
      <p:nvGrpSpPr>
        <p:cNvPr id="1" name=""/>
        <p:cNvGrpSpPr/>
        <p:nvPr/>
      </p:nvGrpSpPr>
      <p:grpSpPr>
        <a:xfrm>
          <a:off x="0" y="0"/>
          <a:ext cx="0" cy="0"/>
          <a:chOff x="0" y="0"/>
          <a:chExt cx="0" cy="0"/>
        </a:xfrm>
      </p:grpSpPr>
      <p:sp>
        <p:nvSpPr>
          <p:cNvPr id="6" name="Câu hỏi"/>
          <p:cNvSpPr/>
          <p:nvPr/>
        </p:nvSpPr>
        <p:spPr>
          <a:xfrm>
            <a:off x="408668" y="895085"/>
            <a:ext cx="11374665" cy="1489825"/>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200" b="1" kern="1200" noProof="1">
                <a:solidFill>
                  <a:prstClr val="black"/>
                </a:solidFill>
                <a:latin typeface="+mj-lt"/>
                <a:cs typeface="Arial" panose="020B0604020202020204" pitchFamily="34" charset="0"/>
              </a:rPr>
              <a:t>Câu </a:t>
            </a:r>
            <a:r>
              <a:rPr lang="en-US" sz="2200" b="1" kern="1200" noProof="1">
                <a:solidFill>
                  <a:prstClr val="black"/>
                </a:solidFill>
                <a:latin typeface="+mj-lt"/>
                <a:cs typeface="Arial" panose="020B0604020202020204" pitchFamily="34" charset="0"/>
              </a:rPr>
              <a:t>2</a:t>
            </a:r>
            <a:r>
              <a:rPr lang="vi-VN" sz="2200" b="1" kern="1200" noProof="1">
                <a:solidFill>
                  <a:prstClr val="black"/>
                </a:solidFill>
                <a:latin typeface="+mj-lt"/>
                <a:cs typeface="Arial" panose="020B0604020202020204" pitchFamily="34" charset="0"/>
              </a:rPr>
              <a:t>:</a:t>
            </a:r>
            <a:r>
              <a:rPr lang="en-US" sz="2200" b="1" kern="1200" noProof="1">
                <a:solidFill>
                  <a:prstClr val="black"/>
                </a:solidFill>
                <a:latin typeface="+mj-lt"/>
                <a:cs typeface="Arial" panose="020B0604020202020204" pitchFamily="34" charset="0"/>
              </a:rPr>
              <a:t> </a:t>
            </a:r>
            <a:r>
              <a:rPr lang="vi-VN" sz="2200" kern="1200" noProof="1">
                <a:solidFill>
                  <a:prstClr val="black"/>
                </a:solidFill>
                <a:latin typeface="+mj-lt"/>
                <a:cs typeface="Arial" panose="020B0604020202020204" pitchFamily="34" charset="0"/>
              </a:rPr>
              <a:t>Theo ông của Thụy, những loài câ</a:t>
            </a:r>
            <a:r>
              <a:rPr lang="en-US" sz="2200" kern="1200" noProof="1">
                <a:solidFill>
                  <a:prstClr val="black"/>
                </a:solidFill>
                <a:latin typeface="+mj-lt"/>
                <a:cs typeface="Arial" panose="020B0604020202020204" pitchFamily="34" charset="0"/>
              </a:rPr>
              <a:t>y</a:t>
            </a:r>
            <a:r>
              <a:rPr lang="vi-VN" sz="2200" kern="1200" noProof="1">
                <a:solidFill>
                  <a:prstClr val="black"/>
                </a:solidFill>
                <a:latin typeface="+mj-lt"/>
                <a:cs typeface="Arial" panose="020B0604020202020204" pitchFamily="34" charset="0"/>
              </a:rPr>
              <a:t> ngủ muộn thường có đặc điểm gì?</a:t>
            </a:r>
            <a:endParaRPr lang="vi-VN" sz="2200" kern="1200" noProof="1">
              <a:solidFill>
                <a:prstClr val="black"/>
              </a:solidFill>
              <a:latin typeface="+mj-lt"/>
              <a:cs typeface="Arial" panose="020B0604020202020204" pitchFamily="34" charset="0"/>
            </a:endParaRPr>
          </a:p>
        </p:txBody>
      </p:sp>
      <p:sp>
        <p:nvSpPr>
          <p:cNvPr id="7" name="Đáp án đúng"/>
          <p:cNvSpPr/>
          <p:nvPr/>
        </p:nvSpPr>
        <p:spPr>
          <a:xfrm>
            <a:off x="395786" y="2777669"/>
            <a:ext cx="5610061" cy="148982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200" kern="1200" noProof="1">
                <a:solidFill>
                  <a:prstClr val="black"/>
                </a:solidFill>
                <a:latin typeface="+mj-lt"/>
                <a:cs typeface="Arial" panose="020B0604020202020204" pitchFamily="34" charset="0"/>
              </a:rPr>
              <a:t>A. Khỏe mạnh, có vòng đời dài và cao lớn hơn các loài cây mọc nhanh</a:t>
            </a:r>
            <a:r>
              <a:rPr lang="en-US" sz="2200" kern="1200" noProof="1">
                <a:solidFill>
                  <a:prstClr val="black"/>
                </a:solidFill>
                <a:latin typeface="+mj-lt"/>
                <a:cs typeface="Arial" panose="020B0604020202020204" pitchFamily="34" charset="0"/>
              </a:rPr>
              <a:t>.</a:t>
            </a:r>
            <a:endParaRPr lang="vi-VN" sz="2200" kern="1200" noProof="1">
              <a:solidFill>
                <a:prstClr val="black"/>
              </a:solidFill>
              <a:latin typeface="+mj-lt"/>
              <a:cs typeface="Arial" panose="020B0604020202020204" pitchFamily="34" charset="0"/>
            </a:endParaRPr>
          </a:p>
        </p:txBody>
      </p:sp>
      <p:sp>
        <p:nvSpPr>
          <p:cNvPr id="8" name="Đáp án sai 1"/>
          <p:cNvSpPr/>
          <p:nvPr/>
        </p:nvSpPr>
        <p:spPr>
          <a:xfrm>
            <a:off x="408667" y="4473090"/>
            <a:ext cx="5610060" cy="148982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200" kern="1200" noProof="1">
                <a:solidFill>
                  <a:prstClr val="black"/>
                </a:solidFill>
                <a:latin typeface="+mj-lt"/>
                <a:cs typeface="Arial" panose="020B0604020202020204" pitchFamily="34" charset="0"/>
              </a:rPr>
              <a:t>B. Có vòng đời dài nhưng thấp bé hơn các loài cây mọc nhanh</a:t>
            </a:r>
            <a:r>
              <a:rPr lang="en-US" sz="2200" kern="1200" noProof="1">
                <a:solidFill>
                  <a:prstClr val="black"/>
                </a:solidFill>
                <a:latin typeface="+mj-lt"/>
                <a:cs typeface="Arial" panose="020B0604020202020204" pitchFamily="34" charset="0"/>
              </a:rPr>
              <a:t>.</a:t>
            </a:r>
            <a:endParaRPr lang="vi-VN" sz="2200" kern="1200" noProof="1">
              <a:solidFill>
                <a:prstClr val="black"/>
              </a:solidFill>
              <a:latin typeface="+mj-lt"/>
              <a:cs typeface="Arial" panose="020B0604020202020204" pitchFamily="34" charset="0"/>
            </a:endParaRPr>
          </a:p>
        </p:txBody>
      </p:sp>
      <p:sp>
        <p:nvSpPr>
          <p:cNvPr id="9" name="Đáp án sai 2"/>
          <p:cNvSpPr/>
          <p:nvPr/>
        </p:nvSpPr>
        <p:spPr>
          <a:xfrm>
            <a:off x="6173273" y="2777669"/>
            <a:ext cx="5610060" cy="148982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200" kern="1200" noProof="1">
                <a:solidFill>
                  <a:prstClr val="black"/>
                </a:solidFill>
                <a:latin typeface="+mj-lt"/>
                <a:cs typeface="Arial" panose="020B0604020202020204" pitchFamily="34" charset="0"/>
              </a:rPr>
              <a:t>C. Sớm ra quả hơn các loài </a:t>
            </a:r>
            <a:endParaRPr lang="en-US" sz="2200" kern="1200" noProof="1">
              <a:solidFill>
                <a:prstClr val="black"/>
              </a:solidFill>
              <a:latin typeface="+mj-lt"/>
              <a:cs typeface="Arial" panose="020B0604020202020204" pitchFamily="34" charset="0"/>
            </a:endParaRPr>
          </a:p>
          <a:p>
            <a:pPr algn="ctr" defTabSz="864235">
              <a:lnSpc>
                <a:spcPct val="150000"/>
              </a:lnSpc>
              <a:buClrTx/>
              <a:defRPr/>
            </a:pPr>
            <a:r>
              <a:rPr lang="vi-VN" sz="2200" kern="1200" noProof="1">
                <a:solidFill>
                  <a:prstClr val="black"/>
                </a:solidFill>
                <a:latin typeface="+mj-lt"/>
                <a:cs typeface="Arial" panose="020B0604020202020204" pitchFamily="34" charset="0"/>
              </a:rPr>
              <a:t>cây mọc nhanh</a:t>
            </a:r>
            <a:r>
              <a:rPr lang="en-US" sz="2200" kern="1200" noProof="1">
                <a:solidFill>
                  <a:prstClr val="black"/>
                </a:solidFill>
                <a:latin typeface="+mj-lt"/>
                <a:cs typeface="Arial" panose="020B0604020202020204" pitchFamily="34" charset="0"/>
              </a:rPr>
              <a:t>.</a:t>
            </a:r>
            <a:endParaRPr lang="vi-VN" sz="2200" kern="1200" noProof="1">
              <a:solidFill>
                <a:prstClr val="black"/>
              </a:solidFill>
              <a:latin typeface="+mj-lt"/>
              <a:cs typeface="Arial" panose="020B0604020202020204" pitchFamily="34" charset="0"/>
            </a:endParaRPr>
          </a:p>
        </p:txBody>
      </p:sp>
      <p:sp>
        <p:nvSpPr>
          <p:cNvPr id="10" name="Đáp án sai 3"/>
          <p:cNvSpPr/>
          <p:nvPr/>
        </p:nvSpPr>
        <p:spPr>
          <a:xfrm>
            <a:off x="6173274" y="4473089"/>
            <a:ext cx="5610059" cy="1489825"/>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200" kern="1200" noProof="1">
                <a:solidFill>
                  <a:prstClr val="black"/>
                </a:solidFill>
                <a:latin typeface="+mj-lt"/>
                <a:cs typeface="Arial" panose="020B0604020202020204" pitchFamily="34" charset="0"/>
              </a:rPr>
              <a:t>D. Nảy mầm nhanh hơn các </a:t>
            </a:r>
            <a:endParaRPr lang="en-US" sz="2200" kern="1200" noProof="1">
              <a:solidFill>
                <a:prstClr val="black"/>
              </a:solidFill>
              <a:latin typeface="+mj-lt"/>
              <a:cs typeface="Arial" panose="020B0604020202020204" pitchFamily="34" charset="0"/>
            </a:endParaRPr>
          </a:p>
          <a:p>
            <a:pPr algn="ctr" defTabSz="864235">
              <a:lnSpc>
                <a:spcPct val="150000"/>
              </a:lnSpc>
              <a:buClrTx/>
              <a:defRPr/>
            </a:pPr>
            <a:r>
              <a:rPr lang="vi-VN" sz="2200" kern="1200" noProof="1">
                <a:solidFill>
                  <a:prstClr val="black"/>
                </a:solidFill>
                <a:latin typeface="+mj-lt"/>
                <a:cs typeface="Arial" panose="020B0604020202020204" pitchFamily="34" charset="0"/>
              </a:rPr>
              <a:t>loài cây khác</a:t>
            </a:r>
            <a:r>
              <a:rPr lang="en-US" sz="2200" kern="1200" noProof="1">
                <a:solidFill>
                  <a:prstClr val="black"/>
                </a:solidFill>
                <a:latin typeface="+mj-lt"/>
                <a:cs typeface="Arial" panose="020B0604020202020204" pitchFamily="34" charset="0"/>
              </a:rPr>
              <a:t>.</a:t>
            </a:r>
            <a:endParaRPr lang="vi-VN" sz="2200" kern="1200" noProof="1">
              <a:solidFill>
                <a:prstClr val="black"/>
              </a:solidFill>
              <a:latin typeface="+mj-lt"/>
              <a:cs typeface="Arial" panose="020B0604020202020204" pitchFamily="34" charset="0"/>
            </a:endParaRPr>
          </a:p>
        </p:txBody>
      </p:sp>
      <p:sp>
        <p:nvSpPr>
          <p:cNvPr id="18" name="Đáp án đúng"/>
          <p:cNvSpPr/>
          <p:nvPr/>
        </p:nvSpPr>
        <p:spPr>
          <a:xfrm>
            <a:off x="395787" y="2784562"/>
            <a:ext cx="5610060" cy="1489825"/>
          </a:xfrm>
          <a:prstGeom prst="roundRect">
            <a:avLst/>
          </a:prstGeom>
          <a:solidFill>
            <a:schemeClr val="accent4">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200" kern="1200" noProof="1">
                <a:solidFill>
                  <a:schemeClr val="tx1"/>
                </a:solidFill>
                <a:latin typeface="+mj-lt"/>
                <a:cs typeface="Arial" panose="020B0604020202020204" pitchFamily="34" charset="0"/>
              </a:rPr>
              <a:t>A. Khỏe mạnh, có vòng đời dài và cao lớn hơn các loài cây mọc nhanh.</a:t>
            </a:r>
            <a:endParaRPr lang="vi-VN" sz="2200" kern="1200" noProof="1">
              <a:solidFill>
                <a:schemeClr val="tx1"/>
              </a:solidFill>
              <a:latin typeface="+mj-lt"/>
              <a:cs typeface="Arial" panose="020B0604020202020204" pitchFamily="34" charset="0"/>
            </a:endParaRPr>
          </a:p>
        </p:txBody>
      </p:sp>
      <p:pic>
        <p:nvPicPr>
          <p:cNvPr id="21" name="Picture 2" descr="https://cdn-icons-png.flaticon.com/128/391/391138.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353958" y="6003468"/>
            <a:ext cx="758105" cy="7581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Logo, company name&#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2533"/>
            <a:ext cx="761897" cy="850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870715" y="965918"/>
            <a:ext cx="10450570" cy="1369788"/>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buClrTx/>
              <a:defRPr/>
            </a:pPr>
            <a:r>
              <a:rPr lang="vi-VN" sz="2400" b="1" kern="1200" noProof="1">
                <a:solidFill>
                  <a:schemeClr val="tx1"/>
                </a:solidFill>
                <a:latin typeface="+mj-lt"/>
                <a:cs typeface="Arial" panose="020B0604020202020204" pitchFamily="34" charset="0"/>
              </a:rPr>
              <a:t>Câu </a:t>
            </a:r>
            <a:r>
              <a:rPr lang="en-US" sz="2400" b="1" kern="1200" noProof="1">
                <a:solidFill>
                  <a:schemeClr val="tx1"/>
                </a:solidFill>
                <a:latin typeface="+mj-lt"/>
                <a:cs typeface="Arial" panose="020B0604020202020204" pitchFamily="34" charset="0"/>
              </a:rPr>
              <a:t>3</a:t>
            </a:r>
            <a:r>
              <a:rPr lang="vi-VN" sz="2400" b="1" kern="1200" noProof="1">
                <a:solidFill>
                  <a:schemeClr val="tx1"/>
                </a:solidFill>
                <a:latin typeface="+mj-lt"/>
                <a:cs typeface="Arial" panose="020B0604020202020204" pitchFamily="34" charset="0"/>
              </a:rPr>
              <a:t>:</a:t>
            </a:r>
            <a:r>
              <a:rPr lang="en-US" sz="2400" b="1" kern="1200" noProof="1">
                <a:solidFill>
                  <a:schemeClr val="tx1"/>
                </a:solidFill>
                <a:latin typeface="+mj-lt"/>
                <a:cs typeface="Arial" panose="020B0604020202020204" pitchFamily="34" charset="0"/>
              </a:rPr>
              <a:t> </a:t>
            </a:r>
            <a:r>
              <a:rPr lang="vi-VN" sz="2400" kern="1200" noProof="1">
                <a:solidFill>
                  <a:schemeClr val="tx1"/>
                </a:solidFill>
                <a:latin typeface="+mj-lt"/>
                <a:cs typeface="Arial" panose="020B0604020202020204" pitchFamily="34" charset="0"/>
              </a:rPr>
              <a:t> Hạt gấc mà Loan mang đến lớp có đặc điểm gì?</a:t>
            </a:r>
            <a:endParaRPr lang="vi-VN" sz="2400" kern="1200" noProof="1">
              <a:solidFill>
                <a:schemeClr val="tx1"/>
              </a:solidFill>
              <a:latin typeface="+mj-lt"/>
              <a:cs typeface="Arial" panose="020B0604020202020204" pitchFamily="34" charset="0"/>
            </a:endParaRPr>
          </a:p>
        </p:txBody>
      </p:sp>
      <p:sp>
        <p:nvSpPr>
          <p:cNvPr id="5" name="Đáp án đúng"/>
          <p:cNvSpPr/>
          <p:nvPr/>
        </p:nvSpPr>
        <p:spPr>
          <a:xfrm>
            <a:off x="870717" y="2923373"/>
            <a:ext cx="5056299" cy="1369789"/>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buClrTx/>
              <a:defRPr/>
            </a:pPr>
            <a:r>
              <a:rPr lang="en-US" sz="2400" kern="1200" noProof="1">
                <a:solidFill>
                  <a:schemeClr val="tx1"/>
                </a:solidFill>
                <a:latin typeface="+mj-lt"/>
                <a:cs typeface="Arial" panose="020B0604020202020204" pitchFamily="34" charset="0"/>
              </a:rPr>
              <a:t>A. Đã nảy mầm</a:t>
            </a:r>
            <a:endParaRPr lang="vi-VN" sz="2400" kern="1200" noProof="1">
              <a:solidFill>
                <a:schemeClr val="tx1"/>
              </a:solidFill>
              <a:latin typeface="+mj-lt"/>
              <a:cs typeface="Arial" panose="020B0604020202020204" pitchFamily="34" charset="0"/>
            </a:endParaRPr>
          </a:p>
        </p:txBody>
      </p:sp>
      <p:sp>
        <p:nvSpPr>
          <p:cNvPr id="6" name="Đáp án sai 1"/>
          <p:cNvSpPr/>
          <p:nvPr/>
        </p:nvSpPr>
        <p:spPr>
          <a:xfrm>
            <a:off x="870715" y="4598334"/>
            <a:ext cx="5056299" cy="1369789"/>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buClrTx/>
              <a:defRPr/>
            </a:pPr>
            <a:r>
              <a:rPr lang="vi-VN" sz="2400" kern="1200" noProof="1">
                <a:solidFill>
                  <a:schemeClr val="tx1"/>
                </a:solidFill>
                <a:latin typeface="+mj-lt"/>
                <a:cs typeface="Arial" panose="020B0604020202020204" pitchFamily="34" charset="0"/>
              </a:rPr>
              <a:t>B. Đã được đồ trong chõ xôi</a:t>
            </a:r>
            <a:endParaRPr lang="vi-VN" sz="2400" kern="1200" noProof="1">
              <a:solidFill>
                <a:schemeClr val="tx1"/>
              </a:solidFill>
              <a:latin typeface="+mj-lt"/>
              <a:cs typeface="Arial" panose="020B0604020202020204" pitchFamily="34" charset="0"/>
            </a:endParaRPr>
          </a:p>
        </p:txBody>
      </p:sp>
      <p:sp>
        <p:nvSpPr>
          <p:cNvPr id="7" name="Đáp án sai 2"/>
          <p:cNvSpPr/>
          <p:nvPr/>
        </p:nvSpPr>
        <p:spPr>
          <a:xfrm>
            <a:off x="6264986" y="2923373"/>
            <a:ext cx="5056297" cy="1369789"/>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buClrTx/>
              <a:defRPr/>
            </a:pPr>
            <a:r>
              <a:rPr lang="en-US" sz="2400" kern="1200" noProof="1">
                <a:solidFill>
                  <a:schemeClr val="tx1"/>
                </a:solidFill>
                <a:latin typeface="+mj-lt"/>
                <a:cs typeface="Arial" panose="020B0604020202020204" pitchFamily="34" charset="0"/>
              </a:rPr>
              <a:t>C</a:t>
            </a:r>
            <a:r>
              <a:rPr lang="vi-VN" sz="2400" kern="1200" noProof="1">
                <a:solidFill>
                  <a:schemeClr val="tx1"/>
                </a:solidFill>
                <a:latin typeface="+mj-lt"/>
                <a:cs typeface="Arial" panose="020B0604020202020204" pitchFamily="34" charset="0"/>
              </a:rPr>
              <a:t>. Đã được đồ trong chõ xôi</a:t>
            </a:r>
            <a:endParaRPr lang="vi-VN" sz="2400" kern="1200" noProof="1">
              <a:solidFill>
                <a:schemeClr val="tx1"/>
              </a:solidFill>
              <a:latin typeface="+mj-lt"/>
              <a:cs typeface="Arial" panose="020B0604020202020204" pitchFamily="34" charset="0"/>
            </a:endParaRPr>
          </a:p>
        </p:txBody>
      </p:sp>
      <p:sp>
        <p:nvSpPr>
          <p:cNvPr id="8" name="Đáp án sai 3"/>
          <p:cNvSpPr/>
          <p:nvPr/>
        </p:nvSpPr>
        <p:spPr>
          <a:xfrm>
            <a:off x="6264986" y="4598334"/>
            <a:ext cx="5056297" cy="1369789"/>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400" kern="1200" noProof="1">
                <a:solidFill>
                  <a:schemeClr val="tx1"/>
                </a:solidFill>
                <a:latin typeface="+mj-lt"/>
                <a:cs typeface="Arial" panose="020B0604020202020204" pitchFamily="34" charset="0"/>
              </a:rPr>
              <a:t>D. Đã được đốt vài phút </a:t>
            </a:r>
            <a:endParaRPr lang="vi-VN" sz="2400" kern="1200" noProof="1">
              <a:solidFill>
                <a:schemeClr val="tx1"/>
              </a:solidFill>
              <a:latin typeface="+mj-lt"/>
              <a:cs typeface="Arial" panose="020B0604020202020204" pitchFamily="34" charset="0"/>
            </a:endParaRPr>
          </a:p>
          <a:p>
            <a:pPr algn="ctr" defTabSz="864235">
              <a:lnSpc>
                <a:spcPct val="150000"/>
              </a:lnSpc>
              <a:buClrTx/>
              <a:defRPr/>
            </a:pPr>
            <a:r>
              <a:rPr lang="vi-VN" sz="2400" kern="1200" noProof="1">
                <a:solidFill>
                  <a:schemeClr val="tx1"/>
                </a:solidFill>
                <a:latin typeface="+mj-lt"/>
                <a:cs typeface="Arial" panose="020B0604020202020204" pitchFamily="34" charset="0"/>
              </a:rPr>
              <a:t>trước khi gieo</a:t>
            </a:r>
            <a:endParaRPr lang="vi-VN" sz="2400" kern="1200" noProof="1">
              <a:solidFill>
                <a:schemeClr val="tx1"/>
              </a:solidFill>
              <a:latin typeface="+mj-lt"/>
              <a:cs typeface="Arial" panose="020B0604020202020204" pitchFamily="34" charset="0"/>
            </a:endParaRPr>
          </a:p>
        </p:txBody>
      </p:sp>
      <p:sp>
        <p:nvSpPr>
          <p:cNvPr id="9" name="Đáp án đúng"/>
          <p:cNvSpPr/>
          <p:nvPr/>
        </p:nvSpPr>
        <p:spPr>
          <a:xfrm>
            <a:off x="870715" y="4598334"/>
            <a:ext cx="5056299" cy="1369789"/>
          </a:xfrm>
          <a:prstGeom prst="roundRect">
            <a:avLst/>
          </a:prstGeom>
          <a:solidFill>
            <a:schemeClr val="accent4">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buClrTx/>
              <a:defRPr/>
            </a:pPr>
            <a:r>
              <a:rPr lang="vi-VN" sz="2400" kern="1200" noProof="1">
                <a:solidFill>
                  <a:schemeClr val="tx1"/>
                </a:solidFill>
                <a:latin typeface="+mj-lt"/>
                <a:cs typeface="Arial" panose="020B0604020202020204" pitchFamily="34" charset="0"/>
              </a:rPr>
              <a:t>B. Đã được đồ trong chõ xôi</a:t>
            </a:r>
            <a:endParaRPr lang="vi-VN" sz="2400" kern="1200" noProof="1">
              <a:solidFill>
                <a:schemeClr val="tx1"/>
              </a:solidFill>
              <a:latin typeface="+mj-lt"/>
              <a:cs typeface="Arial" panose="020B0604020202020204" pitchFamily="34" charset="0"/>
            </a:endParaRPr>
          </a:p>
        </p:txBody>
      </p:sp>
      <p:pic>
        <p:nvPicPr>
          <p:cNvPr id="10" name="Picture 2" descr="https://cdn-icons-png.flaticon.com/128/391/391138.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454603" y="6104113"/>
            <a:ext cx="657460" cy="657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 company name&#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2533"/>
            <a:ext cx="761897" cy="850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838043" y="901518"/>
            <a:ext cx="10481471" cy="144310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400" b="1" kern="1200" noProof="1">
                <a:solidFill>
                  <a:prstClr val="black"/>
                </a:solidFill>
                <a:latin typeface="+mj-lt"/>
                <a:cs typeface="Arial" panose="020B0604020202020204" pitchFamily="34" charset="0"/>
              </a:rPr>
              <a:t>Câu </a:t>
            </a:r>
            <a:r>
              <a:rPr lang="en-US" sz="2400" b="1" kern="1200" noProof="1">
                <a:solidFill>
                  <a:prstClr val="black"/>
                </a:solidFill>
                <a:latin typeface="+mj-lt"/>
                <a:cs typeface="Arial" panose="020B0604020202020204" pitchFamily="34" charset="0"/>
              </a:rPr>
              <a:t>4</a:t>
            </a:r>
            <a:r>
              <a:rPr lang="vi-VN" sz="2400" b="1" kern="1200" noProof="1">
                <a:solidFill>
                  <a:prstClr val="black"/>
                </a:solidFill>
                <a:latin typeface="+mj-lt"/>
                <a:cs typeface="Arial" panose="020B0604020202020204" pitchFamily="34" charset="0"/>
              </a:rPr>
              <a:t>:</a:t>
            </a:r>
            <a:r>
              <a:rPr lang="en-US" sz="2400" b="1" kern="1200" noProof="1">
                <a:solidFill>
                  <a:prstClr val="black"/>
                </a:solidFill>
                <a:latin typeface="+mj-lt"/>
                <a:cs typeface="Arial" panose="020B0604020202020204" pitchFamily="34" charset="0"/>
              </a:rPr>
              <a:t> </a:t>
            </a:r>
            <a:r>
              <a:rPr lang="vi-VN" sz="2400" kern="1200" noProof="1">
                <a:solidFill>
                  <a:prstClr val="black"/>
                </a:solidFill>
                <a:latin typeface="+mj-lt"/>
                <a:cs typeface="Arial" panose="020B0604020202020204" pitchFamily="34" charset="0"/>
              </a:rPr>
              <a:t>Vì sao mỗi loại hạt lại cần có một cách xử lí khác nhau </a:t>
            </a:r>
            <a:endParaRPr lang="vi-VN" sz="2400" kern="1200" noProof="1">
              <a:solidFill>
                <a:prstClr val="black"/>
              </a:solidFill>
              <a:latin typeface="+mj-lt"/>
              <a:cs typeface="Arial" panose="020B0604020202020204" pitchFamily="34" charset="0"/>
            </a:endParaRPr>
          </a:p>
          <a:p>
            <a:pPr algn="ctr" defTabSz="864235">
              <a:lnSpc>
                <a:spcPct val="150000"/>
              </a:lnSpc>
              <a:buClrTx/>
              <a:defRPr/>
            </a:pPr>
            <a:r>
              <a:rPr lang="vi-VN" sz="2400" kern="1200" noProof="1">
                <a:solidFill>
                  <a:prstClr val="black"/>
                </a:solidFill>
                <a:latin typeface="+mj-lt"/>
                <a:cs typeface="Arial" panose="020B0604020202020204" pitchFamily="34" charset="0"/>
              </a:rPr>
              <a:t>trước khi gieo?</a:t>
            </a:r>
            <a:endParaRPr lang="vi-VN" sz="2400" kern="1200" noProof="1">
              <a:solidFill>
                <a:prstClr val="black"/>
              </a:solidFill>
              <a:latin typeface="+mj-lt"/>
              <a:cs typeface="Arial" panose="020B0604020202020204" pitchFamily="34" charset="0"/>
            </a:endParaRPr>
          </a:p>
        </p:txBody>
      </p:sp>
      <p:sp>
        <p:nvSpPr>
          <p:cNvPr id="5" name="Đáp án đúng"/>
          <p:cNvSpPr/>
          <p:nvPr/>
        </p:nvSpPr>
        <p:spPr>
          <a:xfrm>
            <a:off x="838042" y="2885989"/>
            <a:ext cx="5071750" cy="1443105"/>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400" kern="1200" noProof="1">
                <a:solidFill>
                  <a:prstClr val="black"/>
                </a:solidFill>
                <a:latin typeface="+mj-lt"/>
                <a:cs typeface="Arial" panose="020B0604020202020204" pitchFamily="34" charset="0"/>
              </a:rPr>
              <a:t>A. Vì mỗi loại hạt cần một lượng nước khác nhau</a:t>
            </a:r>
            <a:r>
              <a:rPr lang="en-US" sz="2400" kern="1200" noProof="1">
                <a:solidFill>
                  <a:prstClr val="black"/>
                </a:solidFill>
                <a:latin typeface="+mj-lt"/>
                <a:cs typeface="Arial" panose="020B0604020202020204" pitchFamily="34" charset="0"/>
              </a:rPr>
              <a:t>.</a:t>
            </a:r>
            <a:endParaRPr lang="vi-VN" sz="2400" kern="1200" noProof="1">
              <a:solidFill>
                <a:prstClr val="black"/>
              </a:solidFill>
              <a:latin typeface="+mj-lt"/>
              <a:cs typeface="Arial" panose="020B0604020202020204" pitchFamily="34" charset="0"/>
            </a:endParaRPr>
          </a:p>
        </p:txBody>
      </p:sp>
      <p:sp>
        <p:nvSpPr>
          <p:cNvPr id="6" name="Đáp án sai 1"/>
          <p:cNvSpPr/>
          <p:nvPr/>
        </p:nvSpPr>
        <p:spPr>
          <a:xfrm>
            <a:off x="838042" y="4587171"/>
            <a:ext cx="5071750" cy="1443107"/>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400" kern="1200" noProof="1">
                <a:solidFill>
                  <a:prstClr val="black"/>
                </a:solidFill>
                <a:latin typeface="+mj-lt"/>
                <a:cs typeface="Arial" panose="020B0604020202020204" pitchFamily="34" charset="0"/>
              </a:rPr>
              <a:t>B. Vì mỗi loại hạt được gieo trồng ở một nơi khác nhau</a:t>
            </a:r>
            <a:r>
              <a:rPr lang="en-US" sz="2400" kern="1200" noProof="1">
                <a:solidFill>
                  <a:prstClr val="black"/>
                </a:solidFill>
                <a:latin typeface="+mj-lt"/>
                <a:cs typeface="Arial" panose="020B0604020202020204" pitchFamily="34" charset="0"/>
              </a:rPr>
              <a:t>.</a:t>
            </a:r>
            <a:endParaRPr lang="vi-VN" sz="2400" kern="1200" noProof="1">
              <a:solidFill>
                <a:prstClr val="black"/>
              </a:solidFill>
              <a:latin typeface="+mj-lt"/>
              <a:cs typeface="Arial" panose="020B0604020202020204" pitchFamily="34" charset="0"/>
            </a:endParaRPr>
          </a:p>
        </p:txBody>
      </p:sp>
      <p:sp>
        <p:nvSpPr>
          <p:cNvPr id="7" name="Đáp án sai 2"/>
          <p:cNvSpPr/>
          <p:nvPr/>
        </p:nvSpPr>
        <p:spPr>
          <a:xfrm>
            <a:off x="6247764" y="2892529"/>
            <a:ext cx="5071750" cy="1443105"/>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400" kern="1200" noProof="1">
                <a:solidFill>
                  <a:prstClr val="black"/>
                </a:solidFill>
                <a:latin typeface="+mj-lt"/>
                <a:cs typeface="Arial" panose="020B0604020202020204" pitchFamily="34" charset="0"/>
              </a:rPr>
              <a:t>C. Vì mỗi loại hạt có lớp vỏ dày và cứng khác nhau</a:t>
            </a:r>
            <a:r>
              <a:rPr lang="en-US" sz="2400" kern="1200" noProof="1">
                <a:solidFill>
                  <a:prstClr val="black"/>
                </a:solidFill>
                <a:latin typeface="+mj-lt"/>
                <a:cs typeface="Arial" panose="020B0604020202020204" pitchFamily="34" charset="0"/>
              </a:rPr>
              <a:t>.</a:t>
            </a:r>
            <a:endParaRPr lang="vi-VN" sz="2400" kern="1200" noProof="1">
              <a:solidFill>
                <a:prstClr val="black"/>
              </a:solidFill>
              <a:latin typeface="+mj-lt"/>
              <a:cs typeface="Arial" panose="020B0604020202020204" pitchFamily="34" charset="0"/>
            </a:endParaRPr>
          </a:p>
        </p:txBody>
      </p:sp>
      <p:sp>
        <p:nvSpPr>
          <p:cNvPr id="8" name="Đáp án sai 3"/>
          <p:cNvSpPr/>
          <p:nvPr/>
        </p:nvSpPr>
        <p:spPr>
          <a:xfrm>
            <a:off x="6247764" y="4587170"/>
            <a:ext cx="5071750" cy="1443105"/>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400" kern="1200" noProof="1">
                <a:solidFill>
                  <a:prstClr val="black"/>
                </a:solidFill>
                <a:latin typeface="+mj-lt"/>
                <a:cs typeface="Arial" panose="020B0604020202020204" pitchFamily="34" charset="0"/>
              </a:rPr>
              <a:t>D. Vì mỗi loại hạt cần một thời gian ươm mầm khác nhau</a:t>
            </a:r>
            <a:r>
              <a:rPr lang="en-US" sz="2400" kern="1200" noProof="1">
                <a:solidFill>
                  <a:prstClr val="black"/>
                </a:solidFill>
                <a:latin typeface="+mj-lt"/>
                <a:cs typeface="Arial" panose="020B0604020202020204" pitchFamily="34" charset="0"/>
              </a:rPr>
              <a:t>.</a:t>
            </a:r>
            <a:endParaRPr lang="vi-VN" sz="2400" kern="1200" noProof="1">
              <a:solidFill>
                <a:prstClr val="black"/>
              </a:solidFill>
              <a:latin typeface="+mj-lt"/>
              <a:cs typeface="Arial" panose="020B0604020202020204" pitchFamily="34" charset="0"/>
            </a:endParaRPr>
          </a:p>
        </p:txBody>
      </p:sp>
      <p:sp>
        <p:nvSpPr>
          <p:cNvPr id="9" name="Đáp án đúng"/>
          <p:cNvSpPr/>
          <p:nvPr/>
        </p:nvSpPr>
        <p:spPr>
          <a:xfrm>
            <a:off x="6247764" y="2885988"/>
            <a:ext cx="5071750" cy="1443107"/>
          </a:xfrm>
          <a:prstGeom prst="roundRect">
            <a:avLst/>
          </a:prstGeom>
          <a:solidFill>
            <a:schemeClr val="accent4">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en-US" sz="2400" kern="1200" noProof="1">
                <a:solidFill>
                  <a:schemeClr val="tx1"/>
                </a:solidFill>
                <a:latin typeface="+mj-lt"/>
                <a:cs typeface="Arial" panose="020B0604020202020204" pitchFamily="34" charset="0"/>
              </a:rPr>
              <a:t>C. Vì mỗi loại hạt có lớp vỏ dày và cứng khác nhau.</a:t>
            </a:r>
            <a:endParaRPr lang="en-US" sz="2400" kern="1200" noProof="1">
              <a:solidFill>
                <a:schemeClr val="tx1"/>
              </a:solidFill>
              <a:latin typeface="+mj-lt"/>
              <a:cs typeface="Arial" panose="020B0604020202020204" pitchFamily="34" charset="0"/>
            </a:endParaRPr>
          </a:p>
        </p:txBody>
      </p:sp>
      <p:pic>
        <p:nvPicPr>
          <p:cNvPr id="11" name="Picture 2" descr="https://cdn-icons-png.flaticon.com/128/391/391138.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353958" y="6003468"/>
            <a:ext cx="758105" cy="758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 company name&#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2533"/>
            <a:ext cx="761897" cy="850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Picture 2" descr="Cartoon of kids in lab coats&#10;&#10;Description automatically generated"/>
          <p:cNvPicPr>
            <a:picLocks noChangeAspect="1"/>
          </p:cNvPicPr>
          <p:nvPr/>
        </p:nvPicPr>
        <p:blipFill>
          <a:blip r:embed="rId2"/>
          <a:stretch>
            <a:fillRect/>
          </a:stretch>
        </p:blipFill>
        <p:spPr>
          <a:xfrm>
            <a:off x="4379591" y="3183161"/>
            <a:ext cx="3432818" cy="2550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2" descr="Sticker template with cartoon character of a student doing chemical experiment"/>
          <p:cNvPicPr>
            <a:picLocks noChangeAspect="1" noChangeArrowheads="1"/>
          </p:cNvPicPr>
          <p:nvPr/>
        </p:nvPicPr>
        <p:blipFill rotWithShape="1">
          <a:blip r:embed="rId3">
            <a:extLst>
              <a:ext uri="{28A0092B-C50C-407E-A947-70E740481C1C}">
                <a14:useLocalDpi xmlns:a14="http://schemas.microsoft.com/office/drawing/2010/main" val="0"/>
              </a:ext>
            </a:extLst>
          </a:blip>
          <a:srcRect l="4131" r="4405"/>
          <a:stretch>
            <a:fillRect/>
          </a:stretch>
        </p:blipFill>
        <p:spPr bwMode="auto">
          <a:xfrm>
            <a:off x="339208" y="3183161"/>
            <a:ext cx="3611286" cy="24471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Tranh Góc Mầm Non - GÓC KHÁM PHÁ KHOA HỌC 004"/>
          <p:cNvPicPr>
            <a:picLocks noChangeAspect="1" noChangeArrowheads="1"/>
          </p:cNvPicPr>
          <p:nvPr/>
        </p:nvPicPr>
        <p:blipFill rotWithShape="1">
          <a:blip r:embed="rId4">
            <a:extLst>
              <a:ext uri="{28A0092B-C50C-407E-A947-70E740481C1C}">
                <a14:useLocalDpi xmlns:a14="http://schemas.microsoft.com/office/drawing/2010/main" val="0"/>
              </a:ext>
            </a:extLst>
          </a:blip>
          <a:srcRect t="14128" b="12539"/>
          <a:stretch>
            <a:fillRect/>
          </a:stretch>
        </p:blipFill>
        <p:spPr bwMode="auto">
          <a:xfrm>
            <a:off x="8241506" y="3183161"/>
            <a:ext cx="3611286" cy="2648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2308115" y="1704190"/>
            <a:ext cx="7575770" cy="1128386"/>
          </a:xfrm>
          <a:prstGeom prst="rect">
            <a:avLst/>
          </a:prstGeom>
          <a:noFill/>
        </p:spPr>
        <p:txBody>
          <a:bodyPr wrap="square">
            <a:spAutoFit/>
          </a:bodyPr>
          <a:lstStyle/>
          <a:p>
            <a:pPr algn="ctr">
              <a:lnSpc>
                <a:spcPct val="150000"/>
              </a:lnSpc>
              <a:buClrTx/>
              <a:defRPr/>
            </a:pPr>
            <a:r>
              <a:rPr lang="en-US" sz="2400" b="1" dirty="0" err="1">
                <a:solidFill>
                  <a:schemeClr val="tx1"/>
                </a:solidFill>
                <a:latin typeface="+mj-lt"/>
                <a:ea typeface="+mn-ea"/>
                <a:cs typeface="Arial" panose="020B0604020202020204" pitchFamily="34" charset="0"/>
              </a:rPr>
              <a:t>Hãy</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kể</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một</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số</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hoạt</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động</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mà</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em</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có</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thể</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làm</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để</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khám</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phá</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tìm</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tòi</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trong</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học</a:t>
            </a:r>
            <a:r>
              <a:rPr lang="en-US" sz="2400" b="1" dirty="0">
                <a:solidFill>
                  <a:schemeClr val="tx1"/>
                </a:solidFill>
                <a:latin typeface="+mj-lt"/>
                <a:ea typeface="+mn-ea"/>
                <a:cs typeface="Arial" panose="020B0604020202020204" pitchFamily="34" charset="0"/>
              </a:rPr>
              <a:t> </a:t>
            </a:r>
            <a:r>
              <a:rPr lang="en-US" sz="2400" b="1" dirty="0" err="1">
                <a:solidFill>
                  <a:schemeClr val="tx1"/>
                </a:solidFill>
                <a:latin typeface="+mj-lt"/>
                <a:ea typeface="+mn-ea"/>
                <a:cs typeface="Arial" panose="020B0604020202020204" pitchFamily="34" charset="0"/>
              </a:rPr>
              <a:t>tập</a:t>
            </a:r>
            <a:endParaRPr lang="en-US" sz="2400" b="1" dirty="0">
              <a:solidFill>
                <a:schemeClr val="tx1"/>
              </a:solidFill>
              <a:latin typeface="+mj-lt"/>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7000" r="-27000"/>
          </a:stretch>
        </a:blipFill>
        <a:effectLst/>
      </p:bgPr>
    </p:bg>
    <p:spTree>
      <p:nvGrpSpPr>
        <p:cNvPr id="1" name=""/>
        <p:cNvGrpSpPr/>
        <p:nvPr/>
      </p:nvGrpSpPr>
      <p:grpSpPr>
        <a:xfrm>
          <a:off x="0" y="0"/>
          <a:ext cx="0" cy="0"/>
          <a:chOff x="0" y="0"/>
          <a:chExt cx="0" cy="0"/>
        </a:xfrm>
      </p:grpSpPr>
      <p:sp>
        <p:nvSpPr>
          <p:cNvPr id="10" name="Câu hỏi"/>
          <p:cNvSpPr/>
          <p:nvPr/>
        </p:nvSpPr>
        <p:spPr>
          <a:xfrm>
            <a:off x="714229" y="824245"/>
            <a:ext cx="10785346" cy="1114045"/>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buClrTx/>
              <a:defRPr/>
            </a:pPr>
            <a:r>
              <a:rPr lang="vi-VN" sz="2000" b="1" kern="1200" noProof="1">
                <a:solidFill>
                  <a:prstClr val="black"/>
                </a:solidFill>
                <a:latin typeface="+mj-lt"/>
                <a:cs typeface="Arial" panose="020B0604020202020204" pitchFamily="34" charset="0"/>
              </a:rPr>
              <a:t>Câu </a:t>
            </a:r>
            <a:r>
              <a:rPr lang="en-US" sz="2000" b="1" kern="1200" noProof="1">
                <a:solidFill>
                  <a:prstClr val="black"/>
                </a:solidFill>
                <a:latin typeface="+mj-lt"/>
                <a:cs typeface="Arial" panose="020B0604020202020204" pitchFamily="34" charset="0"/>
              </a:rPr>
              <a:t>5</a:t>
            </a:r>
            <a:r>
              <a:rPr lang="vi-VN" sz="2000" b="1" kern="1200" noProof="1">
                <a:solidFill>
                  <a:prstClr val="black"/>
                </a:solidFill>
                <a:latin typeface="+mj-lt"/>
                <a:cs typeface="Arial" panose="020B0604020202020204" pitchFamily="34" charset="0"/>
              </a:rPr>
              <a:t>:</a:t>
            </a:r>
            <a:r>
              <a:rPr lang="en-US" sz="2000" b="1" kern="1200" noProof="1">
                <a:solidFill>
                  <a:prstClr val="black"/>
                </a:solidFill>
                <a:latin typeface="+mj-lt"/>
                <a:cs typeface="Arial" panose="020B0604020202020204" pitchFamily="34" charset="0"/>
              </a:rPr>
              <a:t> </a:t>
            </a:r>
            <a:r>
              <a:rPr lang="vi-VN" sz="2000" kern="1200" noProof="1">
                <a:solidFill>
                  <a:prstClr val="black"/>
                </a:solidFill>
                <a:latin typeface="+mj-lt"/>
                <a:cs typeface="Arial" panose="020B0604020202020204" pitchFamily="34" charset="0"/>
              </a:rPr>
              <a:t>Vì sao cần phải ngâm hạt mu</a:t>
            </a:r>
            <a:r>
              <a:rPr lang="en-US" sz="2000" kern="1200" noProof="1">
                <a:solidFill>
                  <a:prstClr val="black"/>
                </a:solidFill>
                <a:latin typeface="+mj-lt"/>
                <a:cs typeface="Arial" panose="020B0604020202020204" pitchFamily="34" charset="0"/>
              </a:rPr>
              <a:t>ồ</a:t>
            </a:r>
            <a:r>
              <a:rPr lang="vi-VN" sz="2000" kern="1200" noProof="1">
                <a:solidFill>
                  <a:prstClr val="black"/>
                </a:solidFill>
                <a:latin typeface="+mj-lt"/>
                <a:cs typeface="Arial" panose="020B0604020202020204" pitchFamily="34" charset="0"/>
              </a:rPr>
              <a:t>ng hoàng yến trước khi gieo?</a:t>
            </a:r>
            <a:endParaRPr lang="vi-VN" sz="2000" kern="1200" noProof="1">
              <a:solidFill>
                <a:prstClr val="black"/>
              </a:solidFill>
              <a:latin typeface="+mj-lt"/>
              <a:cs typeface="Arial" panose="020B0604020202020204" pitchFamily="34" charset="0"/>
            </a:endParaRPr>
          </a:p>
        </p:txBody>
      </p:sp>
      <p:sp>
        <p:nvSpPr>
          <p:cNvPr id="11" name="Đáp án đúng"/>
          <p:cNvSpPr/>
          <p:nvPr/>
        </p:nvSpPr>
        <p:spPr>
          <a:xfrm>
            <a:off x="714229" y="2406885"/>
            <a:ext cx="5092784" cy="170252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000" kern="1200" noProof="1">
                <a:solidFill>
                  <a:prstClr val="black"/>
                </a:solidFill>
                <a:latin typeface="+mj-lt"/>
                <a:cs typeface="Arial" panose="020B0604020202020204" pitchFamily="34" charset="0"/>
              </a:rPr>
              <a:t>A. Vì đây là nghi thức truyền thống của người nông dân, nhằm cầu mong hạt giống nhanh nảy mầm</a:t>
            </a:r>
            <a:r>
              <a:rPr lang="en-US" sz="2000" kern="1200" noProof="1">
                <a:solidFill>
                  <a:prstClr val="black"/>
                </a:solidFill>
                <a:latin typeface="+mj-lt"/>
                <a:cs typeface="Arial" panose="020B0604020202020204" pitchFamily="34" charset="0"/>
              </a:rPr>
              <a:t>.</a:t>
            </a:r>
            <a:endParaRPr lang="vi-VN" sz="2000" kern="1200" noProof="1">
              <a:solidFill>
                <a:prstClr val="black"/>
              </a:solidFill>
              <a:latin typeface="+mj-lt"/>
              <a:cs typeface="Arial" panose="020B0604020202020204" pitchFamily="34" charset="0"/>
            </a:endParaRPr>
          </a:p>
        </p:txBody>
      </p:sp>
      <p:sp>
        <p:nvSpPr>
          <p:cNvPr id="12" name="Đáp án sai 1"/>
          <p:cNvSpPr/>
          <p:nvPr/>
        </p:nvSpPr>
        <p:spPr>
          <a:xfrm>
            <a:off x="714229" y="4317766"/>
            <a:ext cx="5092784" cy="170252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000" kern="1200" noProof="1">
                <a:solidFill>
                  <a:prstClr val="black"/>
                </a:solidFill>
                <a:latin typeface="+mj-lt"/>
                <a:cs typeface="Arial" panose="020B0604020202020204" pitchFamily="34" charset="0"/>
              </a:rPr>
              <a:t>B. Vì hạt mu</a:t>
            </a:r>
            <a:r>
              <a:rPr lang="en-US" sz="2000" kern="1200" noProof="1">
                <a:solidFill>
                  <a:prstClr val="black"/>
                </a:solidFill>
                <a:latin typeface="+mj-lt"/>
                <a:cs typeface="Arial" panose="020B0604020202020204" pitchFamily="34" charset="0"/>
              </a:rPr>
              <a:t>ồ</a:t>
            </a:r>
            <a:r>
              <a:rPr lang="vi-VN" sz="2000" kern="1200" noProof="1">
                <a:solidFill>
                  <a:prstClr val="black"/>
                </a:solidFill>
                <a:latin typeface="+mj-lt"/>
                <a:cs typeface="Arial" panose="020B0604020202020204" pitchFamily="34" charset="0"/>
              </a:rPr>
              <a:t>ng hoàng yến có lớp vỏ cứng, nên nước ấm sẽ giúp vỏ mềm ra và mầm non dễ chui ra ngoài hơn</a:t>
            </a:r>
            <a:r>
              <a:rPr lang="en-US" sz="2000" kern="1200" noProof="1">
                <a:solidFill>
                  <a:prstClr val="black"/>
                </a:solidFill>
                <a:latin typeface="+mj-lt"/>
                <a:cs typeface="Arial" panose="020B0604020202020204" pitchFamily="34" charset="0"/>
              </a:rPr>
              <a:t>.</a:t>
            </a:r>
            <a:endParaRPr lang="vi-VN" sz="2000" kern="1200" noProof="1">
              <a:solidFill>
                <a:prstClr val="black"/>
              </a:solidFill>
              <a:latin typeface="+mj-lt"/>
              <a:cs typeface="Arial" panose="020B0604020202020204" pitchFamily="34" charset="0"/>
            </a:endParaRPr>
          </a:p>
        </p:txBody>
      </p:sp>
      <p:sp>
        <p:nvSpPr>
          <p:cNvPr id="13" name="Đáp án sai 2"/>
          <p:cNvSpPr/>
          <p:nvPr/>
        </p:nvSpPr>
        <p:spPr>
          <a:xfrm>
            <a:off x="6406791" y="2328397"/>
            <a:ext cx="5092784" cy="170252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000" kern="1200" noProof="1">
                <a:solidFill>
                  <a:prstClr val="black"/>
                </a:solidFill>
                <a:latin typeface="+mj-lt"/>
                <a:cs typeface="Arial" panose="020B0604020202020204" pitchFamily="34" charset="0"/>
              </a:rPr>
              <a:t>C. Vì hạt mu</a:t>
            </a:r>
            <a:r>
              <a:rPr lang="en-US" sz="2000" kern="1200" noProof="1">
                <a:solidFill>
                  <a:prstClr val="black"/>
                </a:solidFill>
                <a:latin typeface="+mj-lt"/>
                <a:cs typeface="Arial" panose="020B0604020202020204" pitchFamily="34" charset="0"/>
              </a:rPr>
              <a:t>ồ</a:t>
            </a:r>
            <a:r>
              <a:rPr lang="vi-VN" sz="2000" kern="1200" noProof="1">
                <a:solidFill>
                  <a:prstClr val="black"/>
                </a:solidFill>
                <a:latin typeface="+mj-lt"/>
                <a:cs typeface="Arial" panose="020B0604020202020204" pitchFamily="34" charset="0"/>
              </a:rPr>
              <a:t>ng hoàng yến đã ngủ quên, nên cần ngâm vào nước ấm để đánh thức hạt</a:t>
            </a:r>
            <a:r>
              <a:rPr lang="en-US" sz="2000" kern="1200" noProof="1">
                <a:solidFill>
                  <a:prstClr val="black"/>
                </a:solidFill>
                <a:latin typeface="+mj-lt"/>
                <a:cs typeface="Arial" panose="020B0604020202020204" pitchFamily="34" charset="0"/>
              </a:rPr>
              <a:t>.</a:t>
            </a:r>
            <a:endParaRPr lang="vi-VN" sz="2000" kern="1200" noProof="1">
              <a:solidFill>
                <a:prstClr val="black"/>
              </a:solidFill>
              <a:latin typeface="+mj-lt"/>
              <a:cs typeface="Arial" panose="020B0604020202020204" pitchFamily="34" charset="0"/>
            </a:endParaRPr>
          </a:p>
        </p:txBody>
      </p:sp>
      <p:sp>
        <p:nvSpPr>
          <p:cNvPr id="14" name="Đáp án sai 3"/>
          <p:cNvSpPr/>
          <p:nvPr/>
        </p:nvSpPr>
        <p:spPr>
          <a:xfrm>
            <a:off x="6373713" y="4317766"/>
            <a:ext cx="5125862" cy="170252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000" kern="1200" noProof="1">
                <a:solidFill>
                  <a:prstClr val="black"/>
                </a:solidFill>
                <a:latin typeface="+mj-lt"/>
                <a:cs typeface="Arial" panose="020B0604020202020204" pitchFamily="34" charset="0"/>
              </a:rPr>
              <a:t>D. Vì nước ấm sẽ giúp tiêu diệt các loại sâu bệnh</a:t>
            </a:r>
            <a:r>
              <a:rPr lang="en-US" sz="2000" kern="1200" noProof="1">
                <a:solidFill>
                  <a:prstClr val="black"/>
                </a:solidFill>
                <a:latin typeface="+mj-lt"/>
                <a:cs typeface="Arial" panose="020B0604020202020204" pitchFamily="34" charset="0"/>
              </a:rPr>
              <a:t> và</a:t>
            </a:r>
            <a:r>
              <a:rPr lang="vi-VN" sz="2000" kern="1200" noProof="1">
                <a:solidFill>
                  <a:prstClr val="black"/>
                </a:solidFill>
                <a:latin typeface="+mj-lt"/>
                <a:cs typeface="Arial" panose="020B0604020202020204" pitchFamily="34" charset="0"/>
              </a:rPr>
              <a:t> giúp hạt giống </a:t>
            </a:r>
            <a:endParaRPr lang="en-US" sz="2000" kern="1200" noProof="1">
              <a:solidFill>
                <a:prstClr val="black"/>
              </a:solidFill>
              <a:latin typeface="+mj-lt"/>
              <a:cs typeface="Arial" panose="020B0604020202020204" pitchFamily="34" charset="0"/>
            </a:endParaRPr>
          </a:p>
          <a:p>
            <a:pPr algn="ctr" defTabSz="864235">
              <a:lnSpc>
                <a:spcPct val="150000"/>
              </a:lnSpc>
              <a:buClrTx/>
              <a:defRPr/>
            </a:pPr>
            <a:r>
              <a:rPr lang="vi-VN" sz="2000" kern="1200" noProof="1">
                <a:solidFill>
                  <a:prstClr val="black"/>
                </a:solidFill>
                <a:latin typeface="+mj-lt"/>
                <a:cs typeface="Arial" panose="020B0604020202020204" pitchFamily="34" charset="0"/>
              </a:rPr>
              <a:t>khỏe mạnh</a:t>
            </a:r>
            <a:r>
              <a:rPr lang="en-US" sz="2000" kern="1200" noProof="1">
                <a:solidFill>
                  <a:prstClr val="black"/>
                </a:solidFill>
                <a:latin typeface="+mj-lt"/>
                <a:cs typeface="Arial" panose="020B0604020202020204" pitchFamily="34" charset="0"/>
              </a:rPr>
              <a:t>.</a:t>
            </a:r>
            <a:endParaRPr lang="vi-VN" sz="2000" kern="1200" noProof="1">
              <a:solidFill>
                <a:prstClr val="black"/>
              </a:solidFill>
              <a:latin typeface="+mj-lt"/>
              <a:cs typeface="Arial" panose="020B0604020202020204" pitchFamily="34" charset="0"/>
            </a:endParaRPr>
          </a:p>
        </p:txBody>
      </p:sp>
      <p:sp>
        <p:nvSpPr>
          <p:cNvPr id="15" name="Đáp án đúng"/>
          <p:cNvSpPr/>
          <p:nvPr/>
        </p:nvSpPr>
        <p:spPr>
          <a:xfrm>
            <a:off x="716360" y="4317766"/>
            <a:ext cx="5092784" cy="1702524"/>
          </a:xfrm>
          <a:prstGeom prst="roundRect">
            <a:avLst/>
          </a:prstGeom>
          <a:solidFill>
            <a:schemeClr val="accent4">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lnSpc>
                <a:spcPct val="150000"/>
              </a:lnSpc>
              <a:buClrTx/>
              <a:defRPr/>
            </a:pPr>
            <a:r>
              <a:rPr lang="vi-VN" sz="2000" kern="1200" noProof="1">
                <a:solidFill>
                  <a:schemeClr val="tx1"/>
                </a:solidFill>
                <a:latin typeface="+mj-lt"/>
                <a:cs typeface="Arial" panose="020B0604020202020204" pitchFamily="34" charset="0"/>
              </a:rPr>
              <a:t>B. Vì hạt mu</a:t>
            </a:r>
            <a:r>
              <a:rPr lang="en-US" sz="2000" kern="1200" noProof="1">
                <a:solidFill>
                  <a:schemeClr val="tx1"/>
                </a:solidFill>
                <a:latin typeface="+mj-lt"/>
                <a:cs typeface="Arial" panose="020B0604020202020204" pitchFamily="34" charset="0"/>
              </a:rPr>
              <a:t>ồ</a:t>
            </a:r>
            <a:r>
              <a:rPr lang="vi-VN" sz="2000" kern="1200" noProof="1">
                <a:solidFill>
                  <a:schemeClr val="tx1"/>
                </a:solidFill>
                <a:latin typeface="+mj-lt"/>
                <a:cs typeface="Arial" panose="020B0604020202020204" pitchFamily="34" charset="0"/>
              </a:rPr>
              <a:t>ng hoàng yến có lớp vỏ cứng, nên nước ấm sẽ giúp vỏ mềm ra và mầm non dễ chui ra ngoài hơn.</a:t>
            </a:r>
            <a:endParaRPr lang="vi-VN" sz="2000" kern="1200" noProof="1">
              <a:solidFill>
                <a:schemeClr val="tx1"/>
              </a:solidFill>
              <a:latin typeface="+mj-lt"/>
              <a:cs typeface="Arial" panose="020B0604020202020204" pitchFamily="34" charset="0"/>
            </a:endParaRPr>
          </a:p>
        </p:txBody>
      </p:sp>
      <p:pic>
        <p:nvPicPr>
          <p:cNvPr id="17" name="Picture 2" descr="https://cdn-icons-png.flaticon.com/128/391/391138.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353958" y="6003468"/>
            <a:ext cx="758105" cy="7581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Logo, company name&#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2533"/>
            <a:ext cx="761897" cy="8502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4619855" y="2999936"/>
            <a:ext cx="2952289" cy="16333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980333" y="2039968"/>
            <a:ext cx="4768625" cy="3240371"/>
            <a:chOff x="826947" y="1949815"/>
            <a:chExt cx="4768625" cy="3240371"/>
          </a:xfrm>
        </p:grpSpPr>
        <p:grpSp>
          <p:nvGrpSpPr>
            <p:cNvPr id="3" name="Group 2"/>
            <p:cNvGrpSpPr/>
            <p:nvPr/>
          </p:nvGrpSpPr>
          <p:grpSpPr>
            <a:xfrm>
              <a:off x="826947" y="2390775"/>
              <a:ext cx="4768625" cy="2799411"/>
              <a:chOff x="1051750" y="1519237"/>
              <a:chExt cx="9544289" cy="2415998"/>
            </a:xfrm>
          </p:grpSpPr>
          <p:grpSp>
            <p:nvGrpSpPr>
              <p:cNvPr id="7" name="Group 3"/>
              <p:cNvGrpSpPr/>
              <p:nvPr/>
            </p:nvGrpSpPr>
            <p:grpSpPr>
              <a:xfrm>
                <a:off x="1051750" y="1519237"/>
                <a:ext cx="9544289" cy="2415998"/>
                <a:chOff x="0" y="-47625"/>
                <a:chExt cx="2353866" cy="1908007"/>
              </a:xfrm>
            </p:grpSpPr>
            <p:sp>
              <p:nvSpPr>
                <p:cNvPr id="9" name="Freeform 4"/>
                <p:cNvSpPr/>
                <p:nvPr/>
              </p:nvSpPr>
              <p:spPr>
                <a:xfrm>
                  <a:off x="35110" y="-247"/>
                  <a:ext cx="2318756" cy="1860629"/>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bg1"/>
                </a:solidFill>
                <a:ln>
                  <a:solidFill>
                    <a:schemeClr val="accent6">
                      <a:lumMod val="50000"/>
                    </a:schemeClr>
                  </a:solidFill>
                  <a:prstDash val="solid"/>
                </a:ln>
              </p:spPr>
              <p:txBody>
                <a:bodyPr/>
                <a:lstStyle/>
                <a:p>
                  <a:endParaRPr lang="en-US" sz="2400">
                    <a:solidFill>
                      <a:schemeClr val="tx1"/>
                    </a:solidFill>
                    <a:latin typeface="+mj-lt"/>
                    <a:cs typeface="Arial" panose="020B0604020202020204" pitchFamily="34" charset="0"/>
                  </a:endParaRPr>
                </a:p>
              </p:txBody>
            </p:sp>
            <p:sp>
              <p:nvSpPr>
                <p:cNvPr id="10" name="TextBox 5"/>
                <p:cNvSpPr txBox="1"/>
                <p:nvPr/>
              </p:nvSpPr>
              <p:spPr>
                <a:xfrm>
                  <a:off x="0" y="-47625"/>
                  <a:ext cx="812800" cy="860425"/>
                </a:xfrm>
                <a:prstGeom prst="rect">
                  <a:avLst/>
                </a:prstGeom>
              </p:spPr>
              <p:txBody>
                <a:bodyPr lIns="32001" tIns="32001" rIns="32001" bIns="32001" rtlCol="0" anchor="ctr"/>
                <a:lstStyle/>
                <a:p>
                  <a:pPr algn="ctr">
                    <a:lnSpc>
                      <a:spcPts val="1675"/>
                    </a:lnSpc>
                  </a:pPr>
                  <a:endParaRPr sz="2400">
                    <a:solidFill>
                      <a:schemeClr val="tx1"/>
                    </a:solidFill>
                    <a:latin typeface="+mj-lt"/>
                    <a:cs typeface="Arial" panose="020B0604020202020204" pitchFamily="34" charset="0"/>
                  </a:endParaRPr>
                </a:p>
              </p:txBody>
            </p:sp>
          </p:grpSp>
          <p:sp>
            <p:nvSpPr>
              <p:cNvPr id="8" name="TextBox 7"/>
              <p:cNvSpPr txBox="1"/>
              <p:nvPr/>
            </p:nvSpPr>
            <p:spPr>
              <a:xfrm>
                <a:off x="1741571" y="2317505"/>
                <a:ext cx="8307006" cy="973840"/>
              </a:xfrm>
              <a:prstGeom prst="rect">
                <a:avLst/>
              </a:prstGeom>
              <a:noFill/>
            </p:spPr>
            <p:txBody>
              <a:bodyPr wrap="square">
                <a:spAutoFit/>
              </a:bodyPr>
              <a:lstStyle/>
              <a:p>
                <a:pPr algn="ctr" defTabSz="575945">
                  <a:lnSpc>
                    <a:spcPct val="150000"/>
                  </a:lnSpc>
                  <a:buClrTx/>
                </a:pPr>
                <a:r>
                  <a:rPr lang="en-US" sz="2400" kern="1200" dirty="0" err="1">
                    <a:solidFill>
                      <a:schemeClr val="tx1"/>
                    </a:solidFill>
                    <a:latin typeface="+mj-lt"/>
                    <a:ea typeface="Calibri" panose="020F0502020204030204" pitchFamily="34" charset="0"/>
                    <a:cs typeface="Arial" panose="020B0604020202020204" pitchFamily="34" charset="0"/>
                  </a:rPr>
                  <a:t>Rút</a:t>
                </a:r>
                <a:r>
                  <a:rPr lang="en-US" sz="2400" kern="1200" dirty="0">
                    <a:solidFill>
                      <a:schemeClr val="tx1"/>
                    </a:solidFill>
                    <a:latin typeface="+mj-lt"/>
                    <a:ea typeface="Calibri" panose="020F0502020204030204" pitchFamily="34" charset="0"/>
                    <a:cs typeface="Arial" panose="020B0604020202020204" pitchFamily="34" charset="0"/>
                  </a:rPr>
                  <a:t> </a:t>
                </a:r>
                <a:r>
                  <a:rPr lang="en-US" sz="2400" kern="1200" dirty="0" err="1">
                    <a:solidFill>
                      <a:schemeClr val="tx1"/>
                    </a:solidFill>
                    <a:latin typeface="+mj-lt"/>
                    <a:ea typeface="Calibri" panose="020F0502020204030204" pitchFamily="34" charset="0"/>
                    <a:cs typeface="Arial" panose="020B0604020202020204" pitchFamily="34" charset="0"/>
                  </a:rPr>
                  <a:t>ra</a:t>
                </a:r>
                <a:r>
                  <a:rPr lang="en-US" sz="2400" kern="1200" dirty="0">
                    <a:solidFill>
                      <a:schemeClr val="tx1"/>
                    </a:solidFill>
                    <a:latin typeface="+mj-lt"/>
                    <a:ea typeface="Calibri" panose="020F0502020204030204" pitchFamily="34" charset="0"/>
                    <a:cs typeface="Arial" panose="020B0604020202020204" pitchFamily="34" charset="0"/>
                  </a:rPr>
                  <a:t> </a:t>
                </a:r>
                <a:r>
                  <a:rPr lang="en-US" sz="2400" kern="1200" dirty="0" err="1">
                    <a:solidFill>
                      <a:schemeClr val="tx1"/>
                    </a:solidFill>
                    <a:latin typeface="+mj-lt"/>
                    <a:ea typeface="Calibri" panose="020F0502020204030204" pitchFamily="34" charset="0"/>
                    <a:cs typeface="Arial" panose="020B0604020202020204" pitchFamily="34" charset="0"/>
                  </a:rPr>
                  <a:t>ý</a:t>
                </a:r>
                <a:r>
                  <a:rPr lang="en-US" sz="2400" kern="1200" dirty="0">
                    <a:solidFill>
                      <a:schemeClr val="tx1"/>
                    </a:solidFill>
                    <a:latin typeface="+mj-lt"/>
                    <a:ea typeface="Calibri" panose="020F0502020204030204" pitchFamily="34" charset="0"/>
                    <a:cs typeface="Arial" panose="020B0604020202020204" pitchFamily="34" charset="0"/>
                  </a:rPr>
                  <a:t> </a:t>
                </a:r>
                <a:r>
                  <a:rPr lang="en-US" sz="2400" kern="1200" dirty="0" err="1">
                    <a:solidFill>
                      <a:schemeClr val="tx1"/>
                    </a:solidFill>
                    <a:latin typeface="+mj-lt"/>
                    <a:ea typeface="Calibri" panose="020F0502020204030204" pitchFamily="34" charset="0"/>
                    <a:cs typeface="Arial" panose="020B0604020202020204" pitchFamily="34" charset="0"/>
                  </a:rPr>
                  <a:t>nghĩa</a:t>
                </a:r>
                <a:r>
                  <a:rPr lang="en-US" sz="2400" kern="1200" dirty="0">
                    <a:solidFill>
                      <a:schemeClr val="tx1"/>
                    </a:solidFill>
                    <a:latin typeface="+mj-lt"/>
                    <a:ea typeface="Calibri" panose="020F0502020204030204" pitchFamily="34" charset="0"/>
                    <a:cs typeface="Arial" panose="020B0604020202020204" pitchFamily="34" charset="0"/>
                  </a:rPr>
                  <a:t> </a:t>
                </a:r>
                <a:r>
                  <a:rPr lang="en-US" sz="2400" kern="1200" dirty="0" err="1">
                    <a:solidFill>
                      <a:schemeClr val="tx1"/>
                    </a:solidFill>
                    <a:latin typeface="+mj-lt"/>
                    <a:ea typeface="Calibri" panose="020F0502020204030204" pitchFamily="34" charset="0"/>
                    <a:cs typeface="Arial" panose="020B0604020202020204" pitchFamily="34" charset="0"/>
                  </a:rPr>
                  <a:t>của</a:t>
                </a:r>
                <a:r>
                  <a:rPr lang="en-US" sz="2400" kern="1200" dirty="0">
                    <a:solidFill>
                      <a:schemeClr val="tx1"/>
                    </a:solidFill>
                    <a:latin typeface="+mj-lt"/>
                    <a:ea typeface="Calibri" panose="020F0502020204030204" pitchFamily="34" charset="0"/>
                    <a:cs typeface="Arial" panose="020B0604020202020204" pitchFamily="34" charset="0"/>
                  </a:rPr>
                  <a:t> </a:t>
                </a:r>
                <a:r>
                  <a:rPr lang="en-US" sz="2400" kern="1200" dirty="0" err="1">
                    <a:solidFill>
                      <a:schemeClr val="tx1"/>
                    </a:solidFill>
                    <a:latin typeface="+mj-lt"/>
                    <a:ea typeface="Calibri" panose="020F0502020204030204" pitchFamily="34" charset="0"/>
                    <a:cs typeface="Arial" panose="020B0604020202020204" pitchFamily="34" charset="0"/>
                  </a:rPr>
                  <a:t>bài</a:t>
                </a:r>
                <a:r>
                  <a:rPr lang="en-US" sz="2400" kern="1200" dirty="0">
                    <a:solidFill>
                      <a:schemeClr val="tx1"/>
                    </a:solidFill>
                    <a:latin typeface="+mj-lt"/>
                    <a:ea typeface="Calibri" panose="020F0502020204030204" pitchFamily="34" charset="0"/>
                    <a:cs typeface="Arial" panose="020B0604020202020204" pitchFamily="34" charset="0"/>
                  </a:rPr>
                  <a:t> </a:t>
                </a:r>
                <a:r>
                  <a:rPr lang="en-US" sz="2400" kern="1200" dirty="0" err="1">
                    <a:solidFill>
                      <a:schemeClr val="tx1"/>
                    </a:solidFill>
                    <a:latin typeface="+mj-lt"/>
                    <a:ea typeface="Calibri" panose="020F0502020204030204" pitchFamily="34" charset="0"/>
                    <a:cs typeface="Arial" panose="020B0604020202020204" pitchFamily="34" charset="0"/>
                  </a:rPr>
                  <a:t>đọc</a:t>
                </a:r>
                <a:r>
                  <a:rPr lang="en-US" sz="2400" kern="1200" dirty="0">
                    <a:solidFill>
                      <a:schemeClr val="tx1"/>
                    </a:solidFill>
                    <a:latin typeface="+mj-lt"/>
                    <a:ea typeface="Calibri" panose="020F0502020204030204" pitchFamily="34" charset="0"/>
                    <a:cs typeface="Arial" panose="020B0604020202020204" pitchFamily="34" charset="0"/>
                  </a:rPr>
                  <a:t> </a:t>
                </a:r>
                <a:endParaRPr lang="en-US" sz="2400" kern="1200" dirty="0">
                  <a:solidFill>
                    <a:schemeClr val="tx1"/>
                  </a:solidFill>
                  <a:latin typeface="+mj-lt"/>
                  <a:ea typeface="Calibri" panose="020F0502020204030204" pitchFamily="34" charset="0"/>
                  <a:cs typeface="Arial" panose="020B0604020202020204" pitchFamily="34" charset="0"/>
                </a:endParaRPr>
              </a:p>
              <a:p>
                <a:pPr algn="ctr" defTabSz="575945">
                  <a:lnSpc>
                    <a:spcPct val="150000"/>
                  </a:lnSpc>
                  <a:buClrTx/>
                </a:pPr>
                <a:r>
                  <a:rPr lang="en-US" sz="2400" i="1" kern="1200" dirty="0" err="1">
                    <a:solidFill>
                      <a:schemeClr val="tx1"/>
                    </a:solidFill>
                    <a:latin typeface="+mj-lt"/>
                    <a:ea typeface="Calibri" panose="020F0502020204030204" pitchFamily="34" charset="0"/>
                    <a:cs typeface="Arial" panose="020B0604020202020204" pitchFamily="34" charset="0"/>
                  </a:rPr>
                  <a:t>Hạt</a:t>
                </a:r>
                <a:r>
                  <a:rPr lang="en-US" sz="2400" i="1" kern="1200" dirty="0">
                    <a:solidFill>
                      <a:schemeClr val="tx1"/>
                    </a:solidFill>
                    <a:latin typeface="+mj-lt"/>
                    <a:ea typeface="Calibri" panose="020F0502020204030204" pitchFamily="34" charset="0"/>
                    <a:cs typeface="Arial" panose="020B0604020202020204" pitchFamily="34" charset="0"/>
                  </a:rPr>
                  <a:t> </a:t>
                </a:r>
                <a:r>
                  <a:rPr lang="en-US" sz="2400" i="1" kern="1200" dirty="0" err="1">
                    <a:solidFill>
                      <a:schemeClr val="tx1"/>
                    </a:solidFill>
                    <a:latin typeface="+mj-lt"/>
                    <a:ea typeface="Calibri" panose="020F0502020204030204" pitchFamily="34" charset="0"/>
                    <a:cs typeface="Arial" panose="020B0604020202020204" pitchFamily="34" charset="0"/>
                  </a:rPr>
                  <a:t>nảy</a:t>
                </a:r>
                <a:r>
                  <a:rPr lang="en-US" sz="2400" i="1" kern="1200" dirty="0">
                    <a:solidFill>
                      <a:schemeClr val="tx1"/>
                    </a:solidFill>
                    <a:latin typeface="+mj-lt"/>
                    <a:ea typeface="Calibri" panose="020F0502020204030204" pitchFamily="34" charset="0"/>
                    <a:cs typeface="Arial" panose="020B0604020202020204" pitchFamily="34" charset="0"/>
                  </a:rPr>
                  <a:t> </a:t>
                </a:r>
                <a:r>
                  <a:rPr lang="en-US" sz="2400" i="1" kern="1200" dirty="0" err="1">
                    <a:solidFill>
                      <a:schemeClr val="tx1"/>
                    </a:solidFill>
                    <a:latin typeface="+mj-lt"/>
                    <a:ea typeface="Calibri" panose="020F0502020204030204" pitchFamily="34" charset="0"/>
                    <a:cs typeface="Arial" panose="020B0604020202020204" pitchFamily="34" charset="0"/>
                  </a:rPr>
                  <a:t>mầm</a:t>
                </a:r>
                <a:r>
                  <a:rPr lang="en-US" sz="2400" kern="1200" dirty="0">
                    <a:solidFill>
                      <a:schemeClr val="tx1"/>
                    </a:solidFill>
                    <a:latin typeface="+mj-lt"/>
                    <a:ea typeface="Calibri" panose="020F0502020204030204" pitchFamily="34" charset="0"/>
                    <a:cs typeface="Arial" panose="020B0604020202020204" pitchFamily="34" charset="0"/>
                  </a:rPr>
                  <a:t>.</a:t>
                </a:r>
                <a:endParaRPr lang="en-US" sz="2400" kern="1200" dirty="0">
                  <a:solidFill>
                    <a:schemeClr val="tx1"/>
                  </a:solidFill>
                  <a:latin typeface="+mj-lt"/>
                  <a:ea typeface="Calibri" panose="020F0502020204030204" pitchFamily="34" charset="0"/>
                  <a:cs typeface="Arial" panose="020B0604020202020204" pitchFamily="34" charset="0"/>
                </a:endParaRPr>
              </a:p>
            </p:txBody>
          </p:sp>
        </p:grpSp>
        <p:grpSp>
          <p:nvGrpSpPr>
            <p:cNvPr id="4" name="Group 3"/>
            <p:cNvGrpSpPr/>
            <p:nvPr/>
          </p:nvGrpSpPr>
          <p:grpSpPr>
            <a:xfrm>
              <a:off x="2688823" y="1949815"/>
              <a:ext cx="1116000" cy="1116000"/>
              <a:chOff x="5769735" y="837127"/>
              <a:chExt cx="1116000" cy="1116000"/>
            </a:xfrm>
          </p:grpSpPr>
          <p:sp>
            <p:nvSpPr>
              <p:cNvPr id="5" name="Oval 4"/>
              <p:cNvSpPr>
                <a:spLocks noChangeAspect="1"/>
              </p:cNvSpPr>
              <p:nvPr/>
            </p:nvSpPr>
            <p:spPr>
              <a:xfrm>
                <a:off x="5769735" y="837127"/>
                <a:ext cx="1116000" cy="1116000"/>
              </a:xfrm>
              <a:prstGeom prst="ellips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6" name="Freeform 9"/>
              <p:cNvSpPr/>
              <p:nvPr/>
            </p:nvSpPr>
            <p:spPr>
              <a:xfrm>
                <a:off x="5975956" y="1017240"/>
                <a:ext cx="703557" cy="755774"/>
              </a:xfrm>
              <a:custGeom>
                <a:avLst/>
                <a:gdLst/>
                <a:ahLst/>
                <a:cxnLst/>
                <a:rect l="l" t="t" r="r" b="b"/>
                <a:pathLst>
                  <a:path w="1468090" h="1577050">
                    <a:moveTo>
                      <a:pt x="0" y="0"/>
                    </a:moveTo>
                    <a:lnTo>
                      <a:pt x="1468091" y="0"/>
                    </a:lnTo>
                    <a:lnTo>
                      <a:pt x="1468091" y="1577051"/>
                    </a:lnTo>
                    <a:lnTo>
                      <a:pt x="0" y="15770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w="9525">
                <a:noFill/>
              </a:ln>
            </p:spPr>
          </p:sp>
        </p:grpSp>
      </p:grpSp>
      <p:grpSp>
        <p:nvGrpSpPr>
          <p:cNvPr id="11" name="Group 10"/>
          <p:cNvGrpSpPr/>
          <p:nvPr/>
        </p:nvGrpSpPr>
        <p:grpSpPr>
          <a:xfrm>
            <a:off x="6443042" y="1992865"/>
            <a:ext cx="4768625" cy="3287474"/>
            <a:chOff x="6477999" y="1902712"/>
            <a:chExt cx="4768625" cy="3287474"/>
          </a:xfrm>
        </p:grpSpPr>
        <p:grpSp>
          <p:nvGrpSpPr>
            <p:cNvPr id="12" name="Group 11"/>
            <p:cNvGrpSpPr/>
            <p:nvPr/>
          </p:nvGrpSpPr>
          <p:grpSpPr>
            <a:xfrm>
              <a:off x="6477999" y="2390775"/>
              <a:ext cx="4768625" cy="2799411"/>
              <a:chOff x="1051750" y="1519237"/>
              <a:chExt cx="9544289" cy="2428567"/>
            </a:xfrm>
          </p:grpSpPr>
          <p:grpSp>
            <p:nvGrpSpPr>
              <p:cNvPr id="17" name="Group 3"/>
              <p:cNvGrpSpPr/>
              <p:nvPr/>
            </p:nvGrpSpPr>
            <p:grpSpPr>
              <a:xfrm>
                <a:off x="1051750" y="1519237"/>
                <a:ext cx="9544289" cy="2428567"/>
                <a:chOff x="0" y="-47625"/>
                <a:chExt cx="2353866" cy="1917933"/>
              </a:xfrm>
            </p:grpSpPr>
            <p:sp>
              <p:nvSpPr>
                <p:cNvPr id="19" name="Freeform 4"/>
                <p:cNvSpPr/>
                <p:nvPr/>
              </p:nvSpPr>
              <p:spPr>
                <a:xfrm>
                  <a:off x="35111" y="0"/>
                  <a:ext cx="2318755" cy="1870308"/>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bg1"/>
                </a:solidFill>
                <a:ln>
                  <a:solidFill>
                    <a:schemeClr val="tx1"/>
                  </a:solidFill>
                  <a:prstDash val="solid"/>
                </a:ln>
              </p:spPr>
              <p:txBody>
                <a:bodyPr/>
                <a:lstStyle/>
                <a:p>
                  <a:endParaRPr lang="en-US" sz="2400">
                    <a:solidFill>
                      <a:schemeClr val="tx1"/>
                    </a:solidFill>
                    <a:latin typeface="+mj-lt"/>
                    <a:cs typeface="Arial" panose="020B0604020202020204" pitchFamily="34" charset="0"/>
                  </a:endParaRPr>
                </a:p>
              </p:txBody>
            </p:sp>
            <p:sp>
              <p:nvSpPr>
                <p:cNvPr id="20" name="TextBox 5"/>
                <p:cNvSpPr txBox="1"/>
                <p:nvPr/>
              </p:nvSpPr>
              <p:spPr>
                <a:xfrm>
                  <a:off x="0" y="-47625"/>
                  <a:ext cx="812800" cy="860425"/>
                </a:xfrm>
                <a:prstGeom prst="rect">
                  <a:avLst/>
                </a:prstGeom>
              </p:spPr>
              <p:txBody>
                <a:bodyPr lIns="32001" tIns="32001" rIns="32001" bIns="32001" rtlCol="0" anchor="ctr"/>
                <a:lstStyle/>
                <a:p>
                  <a:pPr algn="ctr">
                    <a:lnSpc>
                      <a:spcPts val="1675"/>
                    </a:lnSpc>
                  </a:pPr>
                  <a:endParaRPr sz="2400" dirty="0">
                    <a:solidFill>
                      <a:schemeClr val="tx1"/>
                    </a:solidFill>
                    <a:latin typeface="+mj-lt"/>
                    <a:cs typeface="Arial" panose="020B0604020202020204" pitchFamily="34" charset="0"/>
                  </a:endParaRPr>
                </a:p>
              </p:txBody>
            </p:sp>
          </p:grpSp>
          <p:sp>
            <p:nvSpPr>
              <p:cNvPr id="18" name="TextBox 17"/>
              <p:cNvSpPr txBox="1"/>
              <p:nvPr/>
            </p:nvSpPr>
            <p:spPr>
              <a:xfrm>
                <a:off x="1194117" y="2450153"/>
                <a:ext cx="9084154" cy="492624"/>
              </a:xfrm>
              <a:prstGeom prst="rect">
                <a:avLst/>
              </a:prstGeom>
              <a:noFill/>
            </p:spPr>
            <p:txBody>
              <a:bodyPr wrap="square">
                <a:spAutoFit/>
              </a:bodyPr>
              <a:lstStyle/>
              <a:p>
                <a:pPr algn="ctr">
                  <a:lnSpc>
                    <a:spcPct val="150000"/>
                  </a:lnSpc>
                </a:pPr>
                <a:endParaRPr lang="en-US" sz="2400" dirty="0">
                  <a:solidFill>
                    <a:schemeClr val="tx1"/>
                  </a:solidFill>
                  <a:latin typeface="+mj-lt"/>
                  <a:ea typeface="Calibri" panose="020F0502020204030204" pitchFamily="34" charset="0"/>
                  <a:cs typeface="Arial" panose="020B0604020202020204" pitchFamily="34" charset="0"/>
                </a:endParaRPr>
              </a:p>
            </p:txBody>
          </p:sp>
        </p:grpSp>
        <p:sp>
          <p:nvSpPr>
            <p:cNvPr id="13" name="TextBox 12"/>
            <p:cNvSpPr txBox="1"/>
            <p:nvPr/>
          </p:nvSpPr>
          <p:spPr>
            <a:xfrm>
              <a:off x="6725184" y="3309185"/>
              <a:ext cx="4345384" cy="1128386"/>
            </a:xfrm>
            <a:prstGeom prst="rect">
              <a:avLst/>
            </a:prstGeom>
            <a:noFill/>
          </p:spPr>
          <p:txBody>
            <a:bodyPr wrap="square">
              <a:spAutoFit/>
            </a:bodyPr>
            <a:lstStyle/>
            <a:p>
              <a:pPr algn="ctr" defTabSz="575945">
                <a:lnSpc>
                  <a:spcPct val="150000"/>
                </a:lnSpc>
                <a:buClrTx/>
              </a:pPr>
              <a:r>
                <a:rPr lang="vi-VN" sz="2400" kern="1200" dirty="0">
                  <a:solidFill>
                    <a:schemeClr val="tx1"/>
                  </a:solidFill>
                  <a:latin typeface="+mj-lt"/>
                  <a:ea typeface="Calibri" panose="020F0502020204030204" pitchFamily="34" charset="0"/>
                  <a:cs typeface="Arial" panose="020B0604020202020204" pitchFamily="34" charset="0"/>
                </a:rPr>
                <a:t>Chuẩn bị cho bài </a:t>
              </a:r>
              <a:r>
                <a:rPr lang="en-US" sz="2400" i="1" kern="1200" dirty="0">
                  <a:solidFill>
                    <a:schemeClr val="tx1"/>
                  </a:solidFill>
                  <a:latin typeface="+mj-lt"/>
                  <a:ea typeface="Calibri" panose="020F0502020204030204" pitchFamily="34" charset="0"/>
                  <a:cs typeface="Arial" panose="020B0604020202020204" pitchFamily="34" charset="0"/>
                </a:rPr>
                <a:t>Trao </a:t>
              </a:r>
              <a:r>
                <a:rPr lang="en-US" sz="2400" i="1" kern="1200" dirty="0" err="1">
                  <a:solidFill>
                    <a:schemeClr val="tx1"/>
                  </a:solidFill>
                  <a:latin typeface="+mj-lt"/>
                  <a:ea typeface="Calibri" panose="020F0502020204030204" pitchFamily="34" charset="0"/>
                  <a:cs typeface="Arial" panose="020B0604020202020204" pitchFamily="34" charset="0"/>
                </a:rPr>
                <a:t>đổi</a:t>
              </a:r>
              <a:r>
                <a:rPr lang="en-US" sz="2400" i="1" kern="1200" dirty="0">
                  <a:solidFill>
                    <a:schemeClr val="tx1"/>
                  </a:solidFill>
                  <a:latin typeface="+mj-lt"/>
                  <a:ea typeface="Calibri" panose="020F0502020204030204" pitchFamily="34" charset="0"/>
                  <a:cs typeface="Arial" panose="020B0604020202020204" pitchFamily="34" charset="0"/>
                </a:rPr>
                <a:t>:</a:t>
              </a:r>
              <a:r>
                <a:rPr lang="vi-VN" sz="2400" i="1" kern="1200" dirty="0">
                  <a:solidFill>
                    <a:schemeClr val="tx1"/>
                  </a:solidFill>
                  <a:latin typeface="+mj-lt"/>
                  <a:ea typeface="Calibri" panose="020F0502020204030204" pitchFamily="34" charset="0"/>
                  <a:cs typeface="Arial" panose="020B0604020202020204" pitchFamily="34" charset="0"/>
                </a:rPr>
                <a:t> </a:t>
              </a:r>
              <a:endParaRPr lang="en-US" sz="2400" i="1" kern="1200" dirty="0">
                <a:solidFill>
                  <a:schemeClr val="tx1"/>
                </a:solidFill>
                <a:latin typeface="+mj-lt"/>
                <a:ea typeface="Calibri" panose="020F0502020204030204" pitchFamily="34" charset="0"/>
                <a:cs typeface="Arial" panose="020B0604020202020204" pitchFamily="34" charset="0"/>
              </a:endParaRPr>
            </a:p>
            <a:p>
              <a:pPr algn="ctr" defTabSz="575945">
                <a:lnSpc>
                  <a:spcPct val="150000"/>
                </a:lnSpc>
                <a:buClrTx/>
              </a:pPr>
              <a:r>
                <a:rPr lang="vi-VN" sz="2400" i="1" kern="1200" dirty="0">
                  <a:solidFill>
                    <a:schemeClr val="tx1"/>
                  </a:solidFill>
                  <a:latin typeface="+mj-lt"/>
                  <a:ea typeface="Calibri" panose="020F0502020204030204" pitchFamily="34" charset="0"/>
                  <a:cs typeface="Arial" panose="020B0604020202020204" pitchFamily="34" charset="0"/>
                </a:rPr>
                <a:t>Em đọc sách báo</a:t>
              </a:r>
              <a:r>
                <a:rPr lang="vi-VN" sz="2400" kern="1200" dirty="0">
                  <a:solidFill>
                    <a:schemeClr val="tx1"/>
                  </a:solidFill>
                  <a:latin typeface="+mj-lt"/>
                  <a:ea typeface="Calibri" panose="020F0502020204030204" pitchFamily="34" charset="0"/>
                  <a:cs typeface="Arial" panose="020B0604020202020204" pitchFamily="34" charset="0"/>
                </a:rPr>
                <a:t>.</a:t>
              </a:r>
              <a:endParaRPr lang="en-US" sz="2400" kern="1200" dirty="0">
                <a:solidFill>
                  <a:schemeClr val="tx1"/>
                </a:solidFill>
                <a:latin typeface="+mj-lt"/>
                <a:ea typeface="Calibri" panose="020F0502020204030204" pitchFamily="34" charset="0"/>
                <a:cs typeface="Arial" panose="020B0604020202020204" pitchFamily="34" charset="0"/>
              </a:endParaRPr>
            </a:p>
          </p:txBody>
        </p:sp>
        <p:grpSp>
          <p:nvGrpSpPr>
            <p:cNvPr id="14" name="Group 13"/>
            <p:cNvGrpSpPr/>
            <p:nvPr/>
          </p:nvGrpSpPr>
          <p:grpSpPr>
            <a:xfrm>
              <a:off x="8339876" y="1902712"/>
              <a:ext cx="1116000" cy="1116000"/>
              <a:chOff x="7987940" y="833815"/>
              <a:chExt cx="1116000" cy="1116000"/>
            </a:xfrm>
          </p:grpSpPr>
          <p:sp>
            <p:nvSpPr>
              <p:cNvPr id="15" name="Oval 14"/>
              <p:cNvSpPr>
                <a:spLocks noChangeAspect="1"/>
              </p:cNvSpPr>
              <p:nvPr/>
            </p:nvSpPr>
            <p:spPr>
              <a:xfrm>
                <a:off x="7987940" y="833815"/>
                <a:ext cx="1116000" cy="1116000"/>
              </a:xfrm>
              <a:prstGeom prst="ellips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Freeform 23"/>
              <p:cNvSpPr/>
              <p:nvPr/>
            </p:nvSpPr>
            <p:spPr>
              <a:xfrm>
                <a:off x="8182780" y="977421"/>
                <a:ext cx="726320" cy="828788"/>
              </a:xfrm>
              <a:custGeom>
                <a:avLst/>
                <a:gdLst/>
                <a:ahLst/>
                <a:cxnLst/>
                <a:rect l="l" t="t" r="r" b="b"/>
                <a:pathLst>
                  <a:path w="1214958" h="1386363">
                    <a:moveTo>
                      <a:pt x="0" y="0"/>
                    </a:moveTo>
                    <a:lnTo>
                      <a:pt x="1214958" y="0"/>
                    </a:lnTo>
                    <a:lnTo>
                      <a:pt x="1214958" y="1386362"/>
                    </a:lnTo>
                    <a:lnTo>
                      <a:pt x="0" y="1386362"/>
                    </a:lnTo>
                    <a:lnTo>
                      <a:pt x="0" y="0"/>
                    </a:lnTo>
                    <a:close/>
                  </a:path>
                </a:pathLst>
              </a:custGeom>
              <a:blipFill>
                <a:blip r:embed="rId4">
                  <a:extLst>
                    <a:ext uri="{96DAC541-7B7A-43D3-8B79-37D633B846F1}">
                      <asvg:svgBlip xmlns:asvg="http://schemas.microsoft.com/office/drawing/2016/SVG/main" r:embed="rId5"/>
                    </a:ext>
                  </a:extLst>
                </a:blip>
                <a:stretch>
                  <a:fillRect/>
                </a:stretch>
              </a:blipFill>
              <a:ln w="9525">
                <a:noFill/>
              </a:ln>
            </p:spPr>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364"/>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Shape 368"/>
        <p:cNvGrpSpPr/>
        <p:nvPr/>
      </p:nvGrpSpPr>
      <p:grpSpPr>
        <a:xfrm>
          <a:off x="0" y="0"/>
          <a:ext cx="0" cy="0"/>
          <a:chOff x="0" y="0"/>
          <a:chExt cx="0" cy="0"/>
        </a:xfrm>
      </p:grpSpPr>
      <p:sp>
        <p:nvSpPr>
          <p:cNvPr id="2" name="Rectangle: Rounded Corners 5"/>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endPar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endPar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endPar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endParaRPr>
          </a:p>
        </p:txBody>
      </p:sp>
      <p:sp>
        <p:nvSpPr>
          <p:cNvPr id="4" name="Rectangle: Rounded Corners 10"/>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hlinkClick r:id="rId2"/>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endPar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endParaRPr>
          </a:p>
        </p:txBody>
      </p:sp>
      <p:sp>
        <p:nvSpPr>
          <p:cNvPr id="6" name="TextBox 5"/>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endPar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endParaRPr>
          </a:p>
        </p:txBody>
      </p:sp>
      <p:pic>
        <p:nvPicPr>
          <p:cNvPr id="7" name="Picture 2" descr="Ngón Trỏ, ngón tay, Máy tính Biểu tượng Tay - tay png tải về - Miễn phí  trong suốt Tay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905420" y="3722149"/>
            <a:ext cx="2684532" cy="2684532"/>
          </a:xfrm>
          <a:prstGeom prst="roundRect">
            <a:avLst>
              <a:gd name="adj" fmla="val 12957"/>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5"/>
                                        </p:tgtEl>
                                        <p:attrNameLst>
                                          <p:attrName>style.color</p:attrName>
                                        </p:attrNameLst>
                                      </p:cBhvr>
                                      <p:by>
                                        <p:hsl h="7200000" s="0" l="0"/>
                                      </p:by>
                                    </p:animClr>
                                    <p:animClr clrSpc="hsl" dir="cw">
                                      <p:cBhvr>
                                        <p:cTn id="7" dur="1000" fill="hold"/>
                                        <p:tgtEl>
                                          <p:spTgt spid="5"/>
                                        </p:tgtEl>
                                        <p:attrNameLst>
                                          <p:attrName>fillcolor</p:attrName>
                                        </p:attrNameLst>
                                      </p:cBhvr>
                                      <p:by>
                                        <p:hsl h="7200000" s="0" l="0"/>
                                      </p:by>
                                    </p:animClr>
                                    <p:animClr clrSpc="hsl" dir="cw">
                                      <p:cBhvr>
                                        <p:cTn id="8" dur="1000" fill="hold"/>
                                        <p:tgtEl>
                                          <p:spTgt spid="5"/>
                                        </p:tgtEl>
                                        <p:attrNameLst>
                                          <p:attrName>stroke.color</p:attrName>
                                        </p:attrNameLst>
                                      </p:cBhvr>
                                      <p:by>
                                        <p:hsl h="7200000" s="0" l="0"/>
                                      </p:by>
                                    </p:animClr>
                                    <p:set>
                                      <p:cBhvr>
                                        <p:cTn id="9" dur="1000" fill="hold"/>
                                        <p:tgtEl>
                                          <p:spTgt spid="5"/>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stretch>
            <a:fillRect/>
          </a:stretch>
        </p:blipFill>
        <p:spPr>
          <a:xfrm>
            <a:off x="4619855" y="2999936"/>
            <a:ext cx="2952289" cy="16333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908756" y="2094899"/>
            <a:ext cx="5693230" cy="1948675"/>
          </a:xfrm>
          <a:prstGeom prst="rect">
            <a:avLst/>
          </a:prstGeom>
          <a:noFill/>
        </p:spPr>
        <p:txBody>
          <a:bodyPr wrap="square" rtlCol="0">
            <a:spAutoFit/>
          </a:bodyPr>
          <a:lstStyle/>
          <a:p>
            <a:pPr algn="ctr" defTabSz="1151890">
              <a:lnSpc>
                <a:spcPct val="150000"/>
              </a:lnSpc>
              <a:buClrTx/>
              <a:defRPr/>
            </a:pPr>
            <a:r>
              <a:rPr lang="en-US" sz="4300" b="1" dirty="0">
                <a:solidFill>
                  <a:srgbClr val="C00000"/>
                </a:solidFill>
                <a:latin typeface="+mj-lt"/>
              </a:rPr>
              <a:t>HOẠT ĐỘNG 1</a:t>
            </a:r>
            <a:endParaRPr lang="en-US" sz="4300" b="1" dirty="0">
              <a:solidFill>
                <a:srgbClr val="C00000"/>
              </a:solidFill>
              <a:latin typeface="+mj-lt"/>
            </a:endParaRPr>
          </a:p>
          <a:p>
            <a:pPr algn="ctr" defTabSz="1151890">
              <a:lnSpc>
                <a:spcPct val="150000"/>
              </a:lnSpc>
              <a:buClrTx/>
              <a:defRPr/>
            </a:pPr>
            <a:r>
              <a:rPr lang="en-US" sz="4300" b="1" dirty="0">
                <a:solidFill>
                  <a:schemeClr val="tx1"/>
                </a:solidFill>
                <a:latin typeface="+mj-lt"/>
              </a:rPr>
              <a:t>ĐỌC THÀNH TIẾNG</a:t>
            </a:r>
            <a:endParaRPr lang="en-US" sz="4300" b="1" dirty="0">
              <a:solidFill>
                <a:schemeClr val="tx1"/>
              </a:solidFill>
              <a:latin typeface="+mj-lt"/>
            </a:endParaRPr>
          </a:p>
        </p:txBody>
      </p:sp>
      <p:grpSp>
        <p:nvGrpSpPr>
          <p:cNvPr id="5" name="Group 4"/>
          <p:cNvGrpSpPr/>
          <p:nvPr/>
        </p:nvGrpSpPr>
        <p:grpSpPr>
          <a:xfrm>
            <a:off x="1299219" y="1859821"/>
            <a:ext cx="9287215" cy="4998179"/>
            <a:chOff x="970160" y="920856"/>
            <a:chExt cx="16054649" cy="8640267"/>
          </a:xfrm>
        </p:grpSpPr>
        <p:grpSp>
          <p:nvGrpSpPr>
            <p:cNvPr id="6" name="Group 14"/>
            <p:cNvGrpSpPr/>
            <p:nvPr/>
          </p:nvGrpSpPr>
          <p:grpSpPr>
            <a:xfrm>
              <a:off x="6579991" y="8615551"/>
              <a:ext cx="10444818" cy="945572"/>
              <a:chOff x="0" y="0"/>
              <a:chExt cx="2750899" cy="249039"/>
            </a:xfrm>
          </p:grpSpPr>
          <p:sp>
            <p:nvSpPr>
              <p:cNvPr id="14" name="Freeform 15"/>
              <p:cNvSpPr/>
              <p:nvPr/>
            </p:nvSpPr>
            <p:spPr>
              <a:xfrm>
                <a:off x="0" y="0"/>
                <a:ext cx="2750899" cy="249039"/>
              </a:xfrm>
              <a:custGeom>
                <a:avLst/>
                <a:gdLst/>
                <a:ahLst/>
                <a:cxnLst/>
                <a:rect l="l" t="t" r="r" b="b"/>
                <a:pathLst>
                  <a:path w="2750899" h="249039">
                    <a:moveTo>
                      <a:pt x="20754" y="0"/>
                    </a:moveTo>
                    <a:lnTo>
                      <a:pt x="2730145" y="0"/>
                    </a:lnTo>
                    <a:cubicBezTo>
                      <a:pt x="2741607" y="0"/>
                      <a:pt x="2750899" y="9292"/>
                      <a:pt x="2750899" y="20754"/>
                    </a:cubicBezTo>
                    <a:lnTo>
                      <a:pt x="2750899" y="228285"/>
                    </a:lnTo>
                    <a:cubicBezTo>
                      <a:pt x="2750899" y="239747"/>
                      <a:pt x="2741607" y="249039"/>
                      <a:pt x="2730145" y="249039"/>
                    </a:cubicBezTo>
                    <a:lnTo>
                      <a:pt x="20754" y="249039"/>
                    </a:lnTo>
                    <a:cubicBezTo>
                      <a:pt x="15250" y="249039"/>
                      <a:pt x="9971" y="246853"/>
                      <a:pt x="6079" y="242961"/>
                    </a:cubicBezTo>
                    <a:cubicBezTo>
                      <a:pt x="2187" y="239068"/>
                      <a:pt x="0" y="233790"/>
                      <a:pt x="0" y="228285"/>
                    </a:cubicBezTo>
                    <a:lnTo>
                      <a:pt x="0" y="20754"/>
                    </a:lnTo>
                    <a:cubicBezTo>
                      <a:pt x="0" y="9292"/>
                      <a:pt x="9292" y="0"/>
                      <a:pt x="20754" y="0"/>
                    </a:cubicBezTo>
                    <a:close/>
                  </a:path>
                </a:pathLst>
              </a:custGeom>
              <a:solidFill>
                <a:srgbClr val="4F3C0B"/>
              </a:solidFill>
            </p:spPr>
          </p:sp>
          <p:sp>
            <p:nvSpPr>
              <p:cNvPr id="15" name="TextBox 16"/>
              <p:cNvSpPr txBox="1"/>
              <p:nvPr/>
            </p:nvSpPr>
            <p:spPr>
              <a:xfrm>
                <a:off x="0" y="-38100"/>
                <a:ext cx="2750899" cy="287139"/>
              </a:xfrm>
              <a:prstGeom prst="rect">
                <a:avLst/>
              </a:prstGeom>
            </p:spPr>
            <p:txBody>
              <a:bodyPr lIns="50800" tIns="50800" rIns="50800" bIns="50800" rtlCol="0" anchor="ctr"/>
              <a:lstStyle/>
              <a:p>
                <a:pPr algn="ctr">
                  <a:lnSpc>
                    <a:spcPts val="2660"/>
                  </a:lnSpc>
                </a:pPr>
              </a:p>
            </p:txBody>
          </p:sp>
        </p:grpSp>
        <p:sp>
          <p:nvSpPr>
            <p:cNvPr id="7" name="Freeform 17"/>
            <p:cNvSpPr/>
            <p:nvPr/>
          </p:nvSpPr>
          <p:spPr>
            <a:xfrm flipH="1">
              <a:off x="970160" y="920856"/>
              <a:ext cx="6815010" cy="8640267"/>
            </a:xfrm>
            <a:custGeom>
              <a:avLst/>
              <a:gdLst/>
              <a:ahLst/>
              <a:cxnLst/>
              <a:rect l="l" t="t" r="r" b="b"/>
              <a:pathLst>
                <a:path w="6815010" h="8640267">
                  <a:moveTo>
                    <a:pt x="6815011" y="0"/>
                  </a:moveTo>
                  <a:lnTo>
                    <a:pt x="0" y="0"/>
                  </a:lnTo>
                  <a:lnTo>
                    <a:pt x="0" y="8640267"/>
                  </a:lnTo>
                  <a:lnTo>
                    <a:pt x="6815011" y="8640267"/>
                  </a:lnTo>
                  <a:lnTo>
                    <a:pt x="6815011" y="0"/>
                  </a:lnTo>
                  <a:close/>
                </a:path>
              </a:pathLst>
            </a:custGeom>
            <a:blipFill>
              <a:blip r:embed="rId2"/>
              <a:stretch>
                <a:fillRect/>
              </a:stretch>
            </a:blipFill>
          </p:spPr>
        </p:sp>
        <p:sp>
          <p:nvSpPr>
            <p:cNvPr id="8" name="Freeform 18"/>
            <p:cNvSpPr/>
            <p:nvPr/>
          </p:nvSpPr>
          <p:spPr>
            <a:xfrm>
              <a:off x="7116158" y="8396569"/>
              <a:ext cx="887161" cy="969575"/>
            </a:xfrm>
            <a:custGeom>
              <a:avLst/>
              <a:gdLst/>
              <a:ahLst/>
              <a:cxnLst/>
              <a:rect l="l" t="t" r="r" b="b"/>
              <a:pathLst>
                <a:path w="887161" h="969575">
                  <a:moveTo>
                    <a:pt x="0" y="0"/>
                  </a:moveTo>
                  <a:lnTo>
                    <a:pt x="887161" y="0"/>
                  </a:lnTo>
                  <a:lnTo>
                    <a:pt x="887161" y="969575"/>
                  </a:lnTo>
                  <a:lnTo>
                    <a:pt x="0" y="9695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19"/>
            <p:cNvSpPr/>
            <p:nvPr/>
          </p:nvSpPr>
          <p:spPr>
            <a:xfrm>
              <a:off x="9602783" y="6388401"/>
              <a:ext cx="1507482" cy="2977743"/>
            </a:xfrm>
            <a:custGeom>
              <a:avLst/>
              <a:gdLst/>
              <a:ahLst/>
              <a:cxnLst/>
              <a:rect l="l" t="t" r="r" b="b"/>
              <a:pathLst>
                <a:path w="1507482" h="2977743">
                  <a:moveTo>
                    <a:pt x="0" y="0"/>
                  </a:moveTo>
                  <a:lnTo>
                    <a:pt x="1507482" y="0"/>
                  </a:lnTo>
                  <a:lnTo>
                    <a:pt x="1507482" y="2977743"/>
                  </a:lnTo>
                  <a:lnTo>
                    <a:pt x="0" y="29777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20"/>
            <p:cNvSpPr/>
            <p:nvPr/>
          </p:nvSpPr>
          <p:spPr>
            <a:xfrm>
              <a:off x="8239741" y="7642825"/>
              <a:ext cx="1126620" cy="1723319"/>
            </a:xfrm>
            <a:custGeom>
              <a:avLst/>
              <a:gdLst/>
              <a:ahLst/>
              <a:cxnLst/>
              <a:rect l="l" t="t" r="r" b="b"/>
              <a:pathLst>
                <a:path w="1126620" h="1723319">
                  <a:moveTo>
                    <a:pt x="0" y="0"/>
                  </a:moveTo>
                  <a:lnTo>
                    <a:pt x="1126620" y="0"/>
                  </a:lnTo>
                  <a:lnTo>
                    <a:pt x="1126620" y="1723319"/>
                  </a:lnTo>
                  <a:lnTo>
                    <a:pt x="0" y="17233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21"/>
            <p:cNvSpPr/>
            <p:nvPr/>
          </p:nvSpPr>
          <p:spPr>
            <a:xfrm>
              <a:off x="13151333" y="5783740"/>
              <a:ext cx="1652384" cy="3582404"/>
            </a:xfrm>
            <a:custGeom>
              <a:avLst/>
              <a:gdLst/>
              <a:ahLst/>
              <a:cxnLst/>
              <a:rect l="l" t="t" r="r" b="b"/>
              <a:pathLst>
                <a:path w="1652384" h="3582404">
                  <a:moveTo>
                    <a:pt x="0" y="0"/>
                  </a:moveTo>
                  <a:lnTo>
                    <a:pt x="1652384" y="0"/>
                  </a:lnTo>
                  <a:lnTo>
                    <a:pt x="1652384" y="3582404"/>
                  </a:lnTo>
                  <a:lnTo>
                    <a:pt x="0" y="35824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22"/>
            <p:cNvSpPr/>
            <p:nvPr/>
          </p:nvSpPr>
          <p:spPr>
            <a:xfrm>
              <a:off x="11346687" y="5575874"/>
              <a:ext cx="1568224" cy="3790270"/>
            </a:xfrm>
            <a:custGeom>
              <a:avLst/>
              <a:gdLst/>
              <a:ahLst/>
              <a:cxnLst/>
              <a:rect l="l" t="t" r="r" b="b"/>
              <a:pathLst>
                <a:path w="1568224" h="3790270">
                  <a:moveTo>
                    <a:pt x="0" y="0"/>
                  </a:moveTo>
                  <a:lnTo>
                    <a:pt x="1568224" y="0"/>
                  </a:lnTo>
                  <a:lnTo>
                    <a:pt x="1568224" y="3790270"/>
                  </a:lnTo>
                  <a:lnTo>
                    <a:pt x="0" y="37902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23"/>
            <p:cNvSpPr/>
            <p:nvPr/>
          </p:nvSpPr>
          <p:spPr>
            <a:xfrm>
              <a:off x="15040138" y="5783740"/>
              <a:ext cx="1652384" cy="3582404"/>
            </a:xfrm>
            <a:custGeom>
              <a:avLst/>
              <a:gdLst/>
              <a:ahLst/>
              <a:cxnLst/>
              <a:rect l="l" t="t" r="r" b="b"/>
              <a:pathLst>
                <a:path w="1652384" h="3582404">
                  <a:moveTo>
                    <a:pt x="0" y="0"/>
                  </a:moveTo>
                  <a:lnTo>
                    <a:pt x="1652384" y="0"/>
                  </a:lnTo>
                  <a:lnTo>
                    <a:pt x="1652384" y="3582404"/>
                  </a:lnTo>
                  <a:lnTo>
                    <a:pt x="0" y="35824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673291" y="2926283"/>
            <a:ext cx="5112422" cy="2241280"/>
            <a:chOff x="546976" y="1908158"/>
            <a:chExt cx="4094693" cy="1354951"/>
          </a:xfrm>
          <a:solidFill>
            <a:schemeClr val="accent6">
              <a:lumMod val="20000"/>
              <a:lumOff val="80000"/>
            </a:schemeClr>
          </a:solidFill>
        </p:grpSpPr>
        <p:sp>
          <p:nvSpPr>
            <p:cNvPr id="17" name="Rounded Rectangle 46"/>
            <p:cNvSpPr/>
            <p:nvPr/>
          </p:nvSpPr>
          <p:spPr>
            <a:xfrm>
              <a:off x="546976" y="1908158"/>
              <a:ext cx="4094693" cy="1354951"/>
            </a:xfrm>
            <a:prstGeom prst="roundRect">
              <a:avLst/>
            </a:prstGeom>
            <a:solidFill>
              <a:srgbClr val="D9EBEA"/>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sp>
          <p:nvSpPr>
            <p:cNvPr id="19" name="TextBox 18"/>
            <p:cNvSpPr txBox="1"/>
            <p:nvPr/>
          </p:nvSpPr>
          <p:spPr>
            <a:xfrm>
              <a:off x="1017516" y="2214458"/>
              <a:ext cx="3153613" cy="890441"/>
            </a:xfrm>
            <a:prstGeom prst="rect">
              <a:avLst/>
            </a:prstGeom>
            <a:solidFill>
              <a:srgbClr val="D9EBEA"/>
            </a:solidFill>
            <a:ln>
              <a:noFill/>
            </a:ln>
          </p:spPr>
          <p:txBody>
            <a:bodyPr wrap="square" rtlCol="0">
              <a:spAutoFit/>
            </a:bodyPr>
            <a:lstStyle/>
            <a:p>
              <a:pPr algn="ctr">
                <a:lnSpc>
                  <a:spcPct val="150000"/>
                </a:lnSpc>
              </a:pPr>
              <a:r>
                <a:rPr lang="en-US" sz="2400" dirty="0" err="1">
                  <a:solidFill>
                    <a:schemeClr val="tx1"/>
                  </a:solidFill>
                  <a:latin typeface="+mj-lt"/>
                </a:rPr>
                <a:t>Cả</a:t>
              </a:r>
              <a:r>
                <a:rPr lang="en-US" sz="2400" dirty="0">
                  <a:solidFill>
                    <a:schemeClr val="tx1"/>
                  </a:solidFill>
                  <a:latin typeface="+mj-lt"/>
                </a:rPr>
                <a:t> </a:t>
              </a:r>
              <a:r>
                <a:rPr lang="en-US" sz="2400" dirty="0" err="1">
                  <a:solidFill>
                    <a:schemeClr val="tx1"/>
                  </a:solidFill>
                  <a:latin typeface="+mj-lt"/>
                </a:rPr>
                <a:t>bài</a:t>
              </a:r>
              <a:r>
                <a:rPr lang="en-US" sz="2400" dirty="0">
                  <a:solidFill>
                    <a:schemeClr val="tx1"/>
                  </a:solidFill>
                  <a:latin typeface="+mj-lt"/>
                </a:rPr>
                <a:t> </a:t>
              </a:r>
              <a:r>
                <a:rPr lang="en-US" sz="2400" dirty="0" err="1">
                  <a:solidFill>
                    <a:schemeClr val="tx1"/>
                  </a:solidFill>
                  <a:latin typeface="+mj-lt"/>
                </a:rPr>
                <a:t>đọc</a:t>
              </a:r>
              <a:r>
                <a:rPr lang="en-US" sz="2400" dirty="0">
                  <a:solidFill>
                    <a:schemeClr val="tx1"/>
                  </a:solidFill>
                  <a:latin typeface="+mj-lt"/>
                </a:rPr>
                <a:t> </a:t>
              </a:r>
              <a:r>
                <a:rPr lang="en-US" sz="2400" dirty="0" err="1">
                  <a:solidFill>
                    <a:schemeClr val="tx1"/>
                  </a:solidFill>
                  <a:latin typeface="+mj-lt"/>
                </a:rPr>
                <a:t>với</a:t>
              </a:r>
              <a:r>
                <a:rPr lang="en-US" sz="2400" dirty="0">
                  <a:solidFill>
                    <a:schemeClr val="tx1"/>
                  </a:solidFill>
                  <a:latin typeface="+mj-lt"/>
                </a:rPr>
                <a:t> </a:t>
              </a:r>
              <a:r>
                <a:rPr lang="en-US" sz="2400" dirty="0" err="1">
                  <a:solidFill>
                    <a:schemeClr val="tx1"/>
                  </a:solidFill>
                  <a:latin typeface="+mj-lt"/>
                </a:rPr>
                <a:t>giọng</a:t>
              </a:r>
              <a:r>
                <a:rPr lang="en-US" sz="2400" dirty="0">
                  <a:solidFill>
                    <a:schemeClr val="tx1"/>
                  </a:solidFill>
                  <a:latin typeface="+mj-lt"/>
                </a:rPr>
                <a:t> </a:t>
              </a:r>
              <a:r>
                <a:rPr lang="en-US" sz="2400" dirty="0" err="1">
                  <a:solidFill>
                    <a:schemeClr val="tx1"/>
                  </a:solidFill>
                  <a:latin typeface="+mj-lt"/>
                </a:rPr>
                <a:t>chậm</a:t>
              </a:r>
              <a:r>
                <a:rPr lang="en-US" sz="2400" dirty="0">
                  <a:solidFill>
                    <a:schemeClr val="tx1"/>
                  </a:solidFill>
                  <a:latin typeface="+mj-lt"/>
                </a:rPr>
                <a:t> </a:t>
              </a:r>
              <a:r>
                <a:rPr lang="en-US" sz="2400" dirty="0" err="1">
                  <a:solidFill>
                    <a:schemeClr val="tx1"/>
                  </a:solidFill>
                  <a:latin typeface="+mj-lt"/>
                </a:rPr>
                <a:t>rãi</a:t>
              </a:r>
              <a:r>
                <a:rPr lang="en-US" sz="2400" dirty="0">
                  <a:solidFill>
                    <a:schemeClr val="tx1"/>
                  </a:solidFill>
                  <a:latin typeface="+mj-lt"/>
                </a:rPr>
                <a:t>, </a:t>
              </a:r>
              <a:r>
                <a:rPr lang="en-US" sz="2400" dirty="0" err="1">
                  <a:solidFill>
                    <a:schemeClr val="tx1"/>
                  </a:solidFill>
                  <a:latin typeface="+mj-lt"/>
                </a:rPr>
                <a:t>tình</a:t>
              </a:r>
              <a:r>
                <a:rPr lang="en-US" sz="2400" dirty="0">
                  <a:solidFill>
                    <a:schemeClr val="tx1"/>
                  </a:solidFill>
                  <a:latin typeface="+mj-lt"/>
                </a:rPr>
                <a:t> </a:t>
              </a:r>
              <a:r>
                <a:rPr lang="en-US" sz="2400" dirty="0" err="1">
                  <a:solidFill>
                    <a:schemeClr val="tx1"/>
                  </a:solidFill>
                  <a:latin typeface="+mj-lt"/>
                </a:rPr>
                <a:t>cảm</a:t>
              </a:r>
              <a:r>
                <a:rPr lang="en-US" sz="2400" dirty="0">
                  <a:solidFill>
                    <a:schemeClr val="tx1"/>
                  </a:solidFill>
                  <a:latin typeface="+mj-lt"/>
                </a:rPr>
                <a:t>.</a:t>
              </a:r>
              <a:endParaRPr lang="en-US" sz="2400" dirty="0">
                <a:solidFill>
                  <a:schemeClr val="tx1"/>
                </a:solidFill>
                <a:latin typeface="+mj-lt"/>
              </a:endParaRPr>
            </a:p>
          </p:txBody>
        </p:sp>
      </p:grpSp>
      <p:grpSp>
        <p:nvGrpSpPr>
          <p:cNvPr id="20" name="Group 19"/>
          <p:cNvGrpSpPr/>
          <p:nvPr/>
        </p:nvGrpSpPr>
        <p:grpSpPr>
          <a:xfrm>
            <a:off x="6406289" y="2926282"/>
            <a:ext cx="5112422" cy="2241281"/>
            <a:chOff x="546976" y="1977160"/>
            <a:chExt cx="4094693" cy="1778968"/>
          </a:xfrm>
          <a:solidFill>
            <a:schemeClr val="accent6">
              <a:lumMod val="20000"/>
              <a:lumOff val="80000"/>
            </a:schemeClr>
          </a:solidFill>
        </p:grpSpPr>
        <p:sp>
          <p:nvSpPr>
            <p:cNvPr id="21" name="Rounded Rectangle 46"/>
            <p:cNvSpPr/>
            <p:nvPr/>
          </p:nvSpPr>
          <p:spPr>
            <a:xfrm>
              <a:off x="546976" y="1977160"/>
              <a:ext cx="4094693" cy="1778968"/>
            </a:xfrm>
            <a:prstGeom prst="roundRect">
              <a:avLst/>
            </a:prstGeom>
            <a:solidFill>
              <a:srgbClr val="D9EBEA"/>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sp>
          <p:nvSpPr>
            <p:cNvPr id="23" name="TextBox 22"/>
            <p:cNvSpPr txBox="1"/>
            <p:nvPr/>
          </p:nvSpPr>
          <p:spPr>
            <a:xfrm>
              <a:off x="794216" y="2156481"/>
              <a:ext cx="3600210" cy="1330164"/>
            </a:xfrm>
            <a:prstGeom prst="rect">
              <a:avLst/>
            </a:prstGeom>
            <a:solidFill>
              <a:srgbClr val="D9EBEA"/>
            </a:solidFill>
          </p:spPr>
          <p:txBody>
            <a:bodyPr wrap="square" rtlCol="0">
              <a:spAutoFit/>
            </a:bodyPr>
            <a:lstStyle/>
            <a:p>
              <a:pPr algn="ctr">
                <a:lnSpc>
                  <a:spcPct val="150000"/>
                </a:lnSpc>
              </a:pPr>
              <a:r>
                <a:rPr lang="vi-VN" sz="2400" dirty="0">
                  <a:solidFill>
                    <a:schemeClr val="tx1"/>
                  </a:solidFill>
                  <a:latin typeface="+mj-lt"/>
                </a:rPr>
                <a:t>Nhấn giọng ở những từ ngữ thể hiện tâm trạng, cảm xúc của nhân vật trong câu,... </a:t>
              </a:r>
              <a:endParaRPr lang="en-US" sz="2400" dirty="0">
                <a:solidFill>
                  <a:schemeClr val="tx1"/>
                </a:solidFill>
                <a:latin typeface="+mj-lt"/>
              </a:endParaRPr>
            </a:p>
          </p:txBody>
        </p:sp>
      </p:grpSp>
      <p:sp>
        <p:nvSpPr>
          <p:cNvPr id="25" name="TextBox 24"/>
          <p:cNvSpPr txBox="1"/>
          <p:nvPr/>
        </p:nvSpPr>
        <p:spPr>
          <a:xfrm>
            <a:off x="3047172" y="1980453"/>
            <a:ext cx="6097656" cy="461665"/>
          </a:xfrm>
          <a:prstGeom prst="rect">
            <a:avLst/>
          </a:prstGeom>
          <a:noFill/>
        </p:spPr>
        <p:txBody>
          <a:bodyPr wrap="square">
            <a:spAutoFit/>
          </a:bodyPr>
          <a:lstStyle/>
          <a:p>
            <a:pPr algn="ctr" defTabSz="575945">
              <a:defRPr/>
            </a:pPr>
            <a:r>
              <a:rPr lang="en-US" sz="2400" b="1" kern="1200" dirty="0">
                <a:solidFill>
                  <a:schemeClr val="tx1"/>
                </a:solidFill>
                <a:latin typeface="+mj-lt"/>
                <a:cs typeface="Arial" panose="020B0604020202020204" pitchFamily="34" charset="0"/>
              </a:rPr>
              <a:t>GIỌNG ĐỌC TRONG BÀI</a:t>
            </a:r>
            <a:endParaRPr lang="en-US" sz="2400" b="1" kern="1200" dirty="0">
              <a:solidFill>
                <a:schemeClr val="tx1"/>
              </a:solidFill>
              <a:latin typeface="+mj-lt"/>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0" name="TextBox 29"/>
          <p:cNvSpPr txBox="1"/>
          <p:nvPr/>
        </p:nvSpPr>
        <p:spPr>
          <a:xfrm>
            <a:off x="2117084" y="1638213"/>
            <a:ext cx="7957831" cy="461665"/>
          </a:xfrm>
          <a:prstGeom prst="rect">
            <a:avLst/>
          </a:prstGeom>
          <a:noFill/>
        </p:spPr>
        <p:txBody>
          <a:bodyPr wrap="square">
            <a:spAutoFit/>
          </a:bodyPr>
          <a:lstStyle/>
          <a:p>
            <a:pPr algn="ctr" defTabSz="1151890">
              <a:buClrTx/>
              <a:defRPr/>
            </a:pPr>
            <a:r>
              <a:rPr lang="en-US" sz="2400" b="1" dirty="0">
                <a:solidFill>
                  <a:schemeClr val="tx1"/>
                </a:solidFill>
                <a:latin typeface="+mj-lt"/>
                <a:ea typeface="+mn-ea"/>
                <a:cs typeface="Arial" panose="020B0604020202020204" pitchFamily="34" charset="0"/>
              </a:rPr>
              <a:t>LUYỆN ĐỌC MỘT SỐ TỪ KHÓ</a:t>
            </a:r>
            <a:endParaRPr lang="en-US" sz="2400" b="1" dirty="0">
              <a:solidFill>
                <a:schemeClr val="tx1"/>
              </a:solidFill>
              <a:latin typeface="+mj-lt"/>
              <a:ea typeface="+mn-ea"/>
              <a:cs typeface="Arial" panose="020B0604020202020204" pitchFamily="34" charset="0"/>
            </a:endParaRPr>
          </a:p>
        </p:txBody>
      </p:sp>
      <p:sp>
        <p:nvSpPr>
          <p:cNvPr id="37" name="Cloud 36"/>
          <p:cNvSpPr/>
          <p:nvPr/>
        </p:nvSpPr>
        <p:spPr>
          <a:xfrm>
            <a:off x="2241470" y="2381112"/>
            <a:ext cx="3232514" cy="1934695"/>
          </a:xfrm>
          <a:prstGeom prst="cloud">
            <a:avLst/>
          </a:prstGeom>
          <a:solidFill>
            <a:schemeClr val="bg1"/>
          </a:solidFill>
          <a:ln w="38100" cap="flat" cmpd="sng" algn="ctr">
            <a:solidFill>
              <a:schemeClr val="accent2"/>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5945">
              <a:buClrTx/>
            </a:pPr>
            <a:r>
              <a:rPr lang="en-US" sz="2400" i="1" kern="1200">
                <a:solidFill>
                  <a:prstClr val="black"/>
                </a:solidFill>
                <a:latin typeface="+mj-lt"/>
                <a:ea typeface="+mn-ea"/>
                <a:cs typeface="Arial" panose="020B0604020202020204" pitchFamily="34" charset="0"/>
              </a:rPr>
              <a:t>vòng đời</a:t>
            </a:r>
            <a:endParaRPr lang="en-US" sz="2400" i="1" kern="1200" dirty="0">
              <a:solidFill>
                <a:prstClr val="black"/>
              </a:solidFill>
              <a:latin typeface="+mj-lt"/>
              <a:ea typeface="+mn-ea"/>
              <a:cs typeface="Arial" panose="020B0604020202020204" pitchFamily="34" charset="0"/>
            </a:endParaRPr>
          </a:p>
        </p:txBody>
      </p:sp>
      <p:sp>
        <p:nvSpPr>
          <p:cNvPr id="38" name="Cloud 37"/>
          <p:cNvSpPr/>
          <p:nvPr/>
        </p:nvSpPr>
        <p:spPr>
          <a:xfrm>
            <a:off x="6718018" y="2381111"/>
            <a:ext cx="3039331" cy="1934695"/>
          </a:xfrm>
          <a:prstGeom prst="cloud">
            <a:avLst/>
          </a:prstGeom>
          <a:solidFill>
            <a:schemeClr val="bg1"/>
          </a:solidFill>
          <a:ln w="38100" cap="flat" cmpd="sng" algn="ctr">
            <a:solidFill>
              <a:schemeClr val="accent2"/>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5945">
              <a:buClrTx/>
            </a:pPr>
            <a:r>
              <a:rPr lang="vi-VN" sz="2400" i="1" kern="1200">
                <a:solidFill>
                  <a:prstClr val="black"/>
                </a:solidFill>
                <a:latin typeface="+mj-lt"/>
                <a:ea typeface="+mn-ea"/>
                <a:cs typeface="Arial" panose="020B0604020202020204" pitchFamily="34" charset="0"/>
              </a:rPr>
              <a:t>rắn cấc</a:t>
            </a:r>
            <a:endParaRPr lang="en-US" sz="2400" i="1" kern="1200" dirty="0">
              <a:solidFill>
                <a:prstClr val="black"/>
              </a:solidFill>
              <a:latin typeface="+mj-lt"/>
              <a:ea typeface="+mn-ea"/>
              <a:cs typeface="Arial" panose="020B0604020202020204" pitchFamily="34" charset="0"/>
            </a:endParaRPr>
          </a:p>
        </p:txBody>
      </p:sp>
      <p:sp>
        <p:nvSpPr>
          <p:cNvPr id="39" name="Cloud 38"/>
          <p:cNvSpPr/>
          <p:nvPr/>
        </p:nvSpPr>
        <p:spPr>
          <a:xfrm>
            <a:off x="929532" y="4468249"/>
            <a:ext cx="3096084" cy="2028507"/>
          </a:xfrm>
          <a:prstGeom prst="cloud">
            <a:avLst/>
          </a:prstGeom>
          <a:solidFill>
            <a:schemeClr val="bg1"/>
          </a:solidFill>
          <a:ln w="38100" cap="flat" cmpd="sng" algn="ctr">
            <a:solidFill>
              <a:schemeClr val="accent2"/>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5945">
              <a:buClrTx/>
            </a:pPr>
            <a:r>
              <a:rPr lang="en-US" sz="2400" i="1" kern="1200">
                <a:solidFill>
                  <a:prstClr val="black"/>
                </a:solidFill>
                <a:latin typeface="+mj-lt"/>
                <a:ea typeface="+mn-ea"/>
                <a:cs typeface="Arial" panose="020B0604020202020204" pitchFamily="34" charset="0"/>
              </a:rPr>
              <a:t>nứt nanh</a:t>
            </a:r>
            <a:endParaRPr lang="en-US" sz="2400" i="1" kern="1200" dirty="0">
              <a:solidFill>
                <a:prstClr val="black"/>
              </a:solidFill>
              <a:latin typeface="+mj-lt"/>
              <a:ea typeface="+mn-ea"/>
              <a:cs typeface="Arial" panose="020B0604020202020204" pitchFamily="34" charset="0"/>
            </a:endParaRPr>
          </a:p>
        </p:txBody>
      </p:sp>
      <p:sp>
        <p:nvSpPr>
          <p:cNvPr id="40" name="Cloud 39"/>
          <p:cNvSpPr/>
          <p:nvPr/>
        </p:nvSpPr>
        <p:spPr>
          <a:xfrm>
            <a:off x="4479742" y="4468249"/>
            <a:ext cx="3232513" cy="2028507"/>
          </a:xfrm>
          <a:prstGeom prst="cloud">
            <a:avLst/>
          </a:prstGeom>
          <a:solidFill>
            <a:schemeClr val="bg1"/>
          </a:solidFill>
          <a:ln w="38100" cap="flat" cmpd="sng" algn="ctr">
            <a:solidFill>
              <a:schemeClr val="accent2"/>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5945">
              <a:buClrTx/>
            </a:pPr>
            <a:r>
              <a:rPr lang="en-US" sz="2400" i="1" kern="1200">
                <a:solidFill>
                  <a:prstClr val="black"/>
                </a:solidFill>
                <a:latin typeface="+mj-lt"/>
                <a:ea typeface="+mn-ea"/>
                <a:cs typeface="Arial" panose="020B0604020202020204" pitchFamily="34" charset="0"/>
              </a:rPr>
              <a:t>thực thụ</a:t>
            </a:r>
            <a:endParaRPr lang="en-US" sz="2400" i="1" kern="1200" dirty="0">
              <a:solidFill>
                <a:prstClr val="black"/>
              </a:solidFill>
              <a:latin typeface="+mj-lt"/>
              <a:ea typeface="+mn-ea"/>
              <a:cs typeface="Arial" panose="020B0604020202020204" pitchFamily="34" charset="0"/>
            </a:endParaRPr>
          </a:p>
        </p:txBody>
      </p:sp>
      <p:sp>
        <p:nvSpPr>
          <p:cNvPr id="41" name="Cloud 40"/>
          <p:cNvSpPr/>
          <p:nvPr/>
        </p:nvSpPr>
        <p:spPr>
          <a:xfrm>
            <a:off x="8166381" y="4345407"/>
            <a:ext cx="3039331" cy="2028507"/>
          </a:xfrm>
          <a:prstGeom prst="cloud">
            <a:avLst/>
          </a:prstGeom>
          <a:solidFill>
            <a:schemeClr val="bg1"/>
          </a:solidFill>
          <a:ln w="38100" cap="flat" cmpd="sng" algn="ctr">
            <a:solidFill>
              <a:schemeClr val="accent2"/>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5945">
              <a:buClrTx/>
            </a:pPr>
            <a:r>
              <a:rPr lang="vi-VN" sz="2400" i="1" kern="1200">
                <a:solidFill>
                  <a:prstClr val="black"/>
                </a:solidFill>
                <a:latin typeface="+mj-lt"/>
                <a:ea typeface="+mn-ea"/>
                <a:cs typeface="Arial" panose="020B0604020202020204" pitchFamily="34" charset="0"/>
              </a:rPr>
              <a:t>hí hửng</a:t>
            </a:r>
            <a:endParaRPr lang="en-US" sz="2400" i="1" kern="1200" dirty="0">
              <a:solidFill>
                <a:prstClr val="black"/>
              </a:solidFill>
              <a:latin typeface="+mj-lt"/>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1+#ppt_w/2"/>
                                          </p:val>
                                        </p:tav>
                                        <p:tav tm="100000">
                                          <p:val>
                                            <p:strVal val="#ppt_x"/>
                                          </p:val>
                                        </p:tav>
                                      </p:tavLst>
                                    </p:anim>
                                    <p:anim calcmode="lin" valueType="num">
                                      <p:cBhvr additive="base">
                                        <p:cTn id="13" dur="500" fill="hold"/>
                                        <p:tgtEl>
                                          <p:spTgt spid="3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ppt_x"/>
                                          </p:val>
                                        </p:tav>
                                        <p:tav tm="100000">
                                          <p:val>
                                            <p:strVal val="#ppt_x"/>
                                          </p:val>
                                        </p:tav>
                                      </p:tavLst>
                                    </p:anim>
                                    <p:anim calcmode="lin" valueType="num">
                                      <p:cBhvr additive="base">
                                        <p:cTn id="23" dur="500" fill="hold"/>
                                        <p:tgtEl>
                                          <p:spTgt spid="4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0" name="TextBox 29"/>
          <p:cNvSpPr txBox="1"/>
          <p:nvPr/>
        </p:nvSpPr>
        <p:spPr>
          <a:xfrm>
            <a:off x="2117084" y="1638213"/>
            <a:ext cx="7957831" cy="461665"/>
          </a:xfrm>
          <a:prstGeom prst="rect">
            <a:avLst/>
          </a:prstGeom>
          <a:noFill/>
        </p:spPr>
        <p:txBody>
          <a:bodyPr wrap="square">
            <a:spAutoFit/>
          </a:bodyPr>
          <a:lstStyle/>
          <a:p>
            <a:pPr algn="ctr" defTabSz="1151890">
              <a:buClrTx/>
              <a:defRPr/>
            </a:pPr>
            <a:r>
              <a:rPr lang="en-US" sz="2400" b="1" dirty="0">
                <a:solidFill>
                  <a:schemeClr val="tx1"/>
                </a:solidFill>
                <a:latin typeface="+mn-lt"/>
                <a:ea typeface="+mn-ea"/>
                <a:cs typeface="Arial" panose="020B0604020202020204" pitchFamily="34" charset="0"/>
              </a:rPr>
              <a:t>LUYỆN ĐỌC MỘT SỐ TỪ KHÓ</a:t>
            </a:r>
            <a:endParaRPr lang="en-US" sz="2400" b="1" dirty="0">
              <a:solidFill>
                <a:schemeClr val="tx1"/>
              </a:solidFill>
              <a:latin typeface="+mn-lt"/>
              <a:ea typeface="+mn-ea"/>
              <a:cs typeface="Arial" panose="020B0604020202020204" pitchFamily="34" charset="0"/>
            </a:endParaRPr>
          </a:p>
        </p:txBody>
      </p:sp>
      <p:sp>
        <p:nvSpPr>
          <p:cNvPr id="37" name="Cloud 36"/>
          <p:cNvSpPr/>
          <p:nvPr/>
        </p:nvSpPr>
        <p:spPr>
          <a:xfrm>
            <a:off x="2241470" y="2381112"/>
            <a:ext cx="3232514" cy="1934695"/>
          </a:xfrm>
          <a:prstGeom prst="cloud">
            <a:avLst/>
          </a:prstGeom>
          <a:solidFill>
            <a:schemeClr val="bg1"/>
          </a:solidFill>
          <a:ln w="38100" cap="flat" cmpd="sng" algn="ctr">
            <a:solidFill>
              <a:schemeClr val="accent2"/>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5945">
              <a:buClrTx/>
            </a:pPr>
            <a:r>
              <a:rPr lang="en-US" sz="2400" i="1" kern="1200" dirty="0" err="1">
                <a:solidFill>
                  <a:prstClr val="black"/>
                </a:solidFill>
                <a:latin typeface="+mn-lt"/>
                <a:cs typeface="Arial" panose="020B0604020202020204" pitchFamily="34" charset="0"/>
              </a:rPr>
              <a:t>dẫu</a:t>
            </a:r>
            <a:endParaRPr lang="en-US" sz="2400" i="1" kern="1200" dirty="0">
              <a:solidFill>
                <a:prstClr val="black"/>
              </a:solidFill>
              <a:latin typeface="+mn-lt"/>
              <a:cs typeface="Arial" panose="020B0604020202020204" pitchFamily="34" charset="0"/>
            </a:endParaRPr>
          </a:p>
        </p:txBody>
      </p:sp>
      <p:sp>
        <p:nvSpPr>
          <p:cNvPr id="38" name="Cloud 37"/>
          <p:cNvSpPr/>
          <p:nvPr/>
        </p:nvSpPr>
        <p:spPr>
          <a:xfrm>
            <a:off x="6718018" y="2381111"/>
            <a:ext cx="3039331" cy="1934695"/>
          </a:xfrm>
          <a:prstGeom prst="cloud">
            <a:avLst/>
          </a:prstGeom>
          <a:solidFill>
            <a:schemeClr val="bg1"/>
          </a:solidFill>
          <a:ln w="38100" cap="flat" cmpd="sng" algn="ctr">
            <a:solidFill>
              <a:schemeClr val="accent2"/>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5945">
              <a:buClrTx/>
            </a:pPr>
            <a:r>
              <a:rPr lang="vi-VN" sz="2400" i="1" kern="1200" dirty="0">
                <a:solidFill>
                  <a:prstClr val="black"/>
                </a:solidFill>
                <a:latin typeface="+mn-lt"/>
                <a:cs typeface="Arial" panose="020B0604020202020204" pitchFamily="34" charset="0"/>
              </a:rPr>
              <a:t>chập chờn</a:t>
            </a:r>
            <a:endParaRPr lang="en-US" sz="2400" i="1" kern="1200" dirty="0">
              <a:solidFill>
                <a:prstClr val="black"/>
              </a:solidFill>
              <a:latin typeface="+mn-lt"/>
              <a:cs typeface="Arial" panose="020B0604020202020204" pitchFamily="34" charset="0"/>
            </a:endParaRPr>
          </a:p>
        </p:txBody>
      </p:sp>
      <p:sp>
        <p:nvSpPr>
          <p:cNvPr id="39" name="Cloud 38"/>
          <p:cNvSpPr/>
          <p:nvPr/>
        </p:nvSpPr>
        <p:spPr>
          <a:xfrm>
            <a:off x="929532" y="4468249"/>
            <a:ext cx="3096084" cy="2028507"/>
          </a:xfrm>
          <a:prstGeom prst="cloud">
            <a:avLst/>
          </a:prstGeom>
          <a:solidFill>
            <a:schemeClr val="bg1"/>
          </a:solidFill>
          <a:ln w="38100" cap="flat" cmpd="sng" algn="ctr">
            <a:solidFill>
              <a:schemeClr val="accent2"/>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5945">
              <a:buClrTx/>
            </a:pPr>
            <a:r>
              <a:rPr lang="en-US" sz="2400" i="1" kern="1200" dirty="0" err="1">
                <a:solidFill>
                  <a:prstClr val="black"/>
                </a:solidFill>
                <a:latin typeface="+mn-lt"/>
                <a:cs typeface="Arial" panose="020B0604020202020204" pitchFamily="34" charset="0"/>
              </a:rPr>
              <a:t>len</a:t>
            </a:r>
            <a:endParaRPr lang="en-US" sz="2400" i="1" kern="1200" dirty="0">
              <a:solidFill>
                <a:prstClr val="black"/>
              </a:solidFill>
              <a:latin typeface="+mn-lt"/>
              <a:cs typeface="Arial" panose="020B0604020202020204" pitchFamily="34" charset="0"/>
            </a:endParaRPr>
          </a:p>
        </p:txBody>
      </p:sp>
      <p:sp>
        <p:nvSpPr>
          <p:cNvPr id="40" name="Cloud 39"/>
          <p:cNvSpPr/>
          <p:nvPr/>
        </p:nvSpPr>
        <p:spPr>
          <a:xfrm>
            <a:off x="4479742" y="4468249"/>
            <a:ext cx="3232513" cy="2028507"/>
          </a:xfrm>
          <a:prstGeom prst="cloud">
            <a:avLst/>
          </a:prstGeom>
          <a:solidFill>
            <a:schemeClr val="bg1"/>
          </a:solidFill>
          <a:ln w="38100" cap="flat" cmpd="sng" algn="ctr">
            <a:solidFill>
              <a:schemeClr val="accent2"/>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5945">
              <a:buClrTx/>
            </a:pPr>
            <a:r>
              <a:rPr lang="en-US" sz="2400" i="1" kern="1200" dirty="0" err="1">
                <a:solidFill>
                  <a:prstClr val="black"/>
                </a:solidFill>
                <a:latin typeface="+mn-lt"/>
                <a:cs typeface="Arial" panose="020B0604020202020204" pitchFamily="34" charset="0"/>
              </a:rPr>
              <a:t>trái</a:t>
            </a:r>
            <a:r>
              <a:rPr lang="en-US" sz="2400" i="1" kern="1200" dirty="0">
                <a:solidFill>
                  <a:prstClr val="black"/>
                </a:solidFill>
                <a:latin typeface="+mn-lt"/>
                <a:cs typeface="Arial" panose="020B0604020202020204" pitchFamily="34" charset="0"/>
              </a:rPr>
              <a:t> </a:t>
            </a:r>
            <a:r>
              <a:rPr lang="en-US" sz="2400" i="1" kern="1200" dirty="0" err="1">
                <a:solidFill>
                  <a:prstClr val="black"/>
                </a:solidFill>
                <a:latin typeface="+mn-lt"/>
                <a:cs typeface="Arial" panose="020B0604020202020204" pitchFamily="34" charset="0"/>
              </a:rPr>
              <a:t>hồng</a:t>
            </a:r>
            <a:endParaRPr lang="en-US" sz="2400" i="1" kern="1200" dirty="0">
              <a:solidFill>
                <a:prstClr val="black"/>
              </a:solidFill>
              <a:latin typeface="+mn-lt"/>
              <a:cs typeface="Arial" panose="020B0604020202020204" pitchFamily="34" charset="0"/>
            </a:endParaRPr>
          </a:p>
        </p:txBody>
      </p:sp>
      <p:sp>
        <p:nvSpPr>
          <p:cNvPr id="41" name="Cloud 40"/>
          <p:cNvSpPr/>
          <p:nvPr/>
        </p:nvSpPr>
        <p:spPr>
          <a:xfrm>
            <a:off x="8166381" y="4345407"/>
            <a:ext cx="3039331" cy="2028507"/>
          </a:xfrm>
          <a:prstGeom prst="cloud">
            <a:avLst/>
          </a:prstGeom>
          <a:solidFill>
            <a:schemeClr val="bg1"/>
          </a:solidFill>
          <a:ln w="38100" cap="flat" cmpd="sng" algn="ctr">
            <a:solidFill>
              <a:schemeClr val="accent2"/>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5945">
              <a:buClrTx/>
            </a:pPr>
            <a:r>
              <a:rPr lang="vi-VN" sz="2400" i="1" kern="1200" dirty="0">
                <a:solidFill>
                  <a:prstClr val="black"/>
                </a:solidFill>
                <a:latin typeface="+mn-lt"/>
                <a:cs typeface="Arial" panose="020B0604020202020204" pitchFamily="34" charset="0"/>
              </a:rPr>
              <a:t>vành nôi</a:t>
            </a:r>
            <a:endParaRPr lang="en-US" sz="2400" i="1" kern="1200" dirty="0">
              <a:solidFill>
                <a:prstClr val="black"/>
              </a:solidFill>
              <a:latin typeface="+mn-lt"/>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1+#ppt_w/2"/>
                                          </p:val>
                                        </p:tav>
                                        <p:tav tm="100000">
                                          <p:val>
                                            <p:strVal val="#ppt_x"/>
                                          </p:val>
                                        </p:tav>
                                      </p:tavLst>
                                    </p:anim>
                                    <p:anim calcmode="lin" valueType="num">
                                      <p:cBhvr additive="base">
                                        <p:cTn id="12" dur="50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0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1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1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505763" y="1645901"/>
            <a:ext cx="5180474" cy="333473"/>
          </a:xfrm>
          <a:prstGeom prst="rect">
            <a:avLst/>
          </a:prstGeom>
          <a:noFill/>
          <a:ln>
            <a:noFill/>
          </a:ln>
        </p:spPr>
        <p:txBody>
          <a:bodyPr wrap="square" rtlCol="0">
            <a:spAutoFit/>
          </a:bodyPr>
          <a:lstStyle/>
          <a:p>
            <a:pPr algn="ctr" defTabSz="575945">
              <a:buClrTx/>
              <a:defRPr/>
            </a:pPr>
            <a:r>
              <a:rPr lang="en-US" sz="2400" b="1" kern="1200" dirty="0">
                <a:solidFill>
                  <a:schemeClr val="tx1"/>
                </a:solidFill>
                <a:latin typeface="+mj-lt"/>
                <a:ea typeface="+mn-ea"/>
                <a:cs typeface="Arial" panose="020B0604020202020204" pitchFamily="34" charset="0"/>
              </a:rPr>
              <a:t>GIẢI NGHĨA TỪ KHÓ</a:t>
            </a:r>
            <a:endParaRPr lang="en-US" sz="2400" b="1" kern="1200" dirty="0">
              <a:solidFill>
                <a:schemeClr val="tx1"/>
              </a:solidFill>
              <a:latin typeface="+mj-lt"/>
              <a:ea typeface="+mn-ea"/>
              <a:cs typeface="Arial" panose="020B0604020202020204" pitchFamily="34" charset="0"/>
            </a:endParaRPr>
          </a:p>
        </p:txBody>
      </p:sp>
      <p:sp>
        <p:nvSpPr>
          <p:cNvPr id="5" name="Rectangle 4"/>
          <p:cNvSpPr/>
          <p:nvPr/>
        </p:nvSpPr>
        <p:spPr>
          <a:xfrm>
            <a:off x="782021" y="2286986"/>
            <a:ext cx="3199460" cy="732990"/>
          </a:xfrm>
          <a:prstGeom prst="rect">
            <a:avLst/>
          </a:prstGeom>
          <a:solidFill>
            <a:schemeClr val="accent2">
              <a:lumMod val="40000"/>
              <a:lumOff val="60000"/>
            </a:schemeClr>
          </a:solidFill>
          <a:ln w="12700" cap="flat" cmpd="sng" algn="ctr">
            <a:noFill/>
            <a:prstDash val="solid"/>
          </a:ln>
          <a:effectLst/>
        </p:spPr>
        <p:txBody>
          <a:bodyPr rtlCol="0" anchor="ctr"/>
          <a:lstStyle/>
          <a:p>
            <a:pPr algn="ctr" defTabSz="1151890">
              <a:buClrTx/>
              <a:defRPr/>
            </a:pPr>
            <a:r>
              <a:rPr lang="en-US" sz="2400" i="1">
                <a:solidFill>
                  <a:schemeClr val="tx1"/>
                </a:solidFill>
                <a:latin typeface="+mj-lt"/>
                <a:ea typeface="+mn-ea"/>
              </a:rPr>
              <a:t>Vòng đời</a:t>
            </a:r>
            <a:endParaRPr lang="en-US" sz="2400" i="1">
              <a:solidFill>
                <a:schemeClr val="tx1"/>
              </a:solidFill>
              <a:latin typeface="+mj-lt"/>
              <a:ea typeface="+mn-ea"/>
            </a:endParaRPr>
          </a:p>
        </p:txBody>
      </p:sp>
      <p:sp>
        <p:nvSpPr>
          <p:cNvPr id="6" name="Rectangle 5"/>
          <p:cNvSpPr/>
          <p:nvPr/>
        </p:nvSpPr>
        <p:spPr>
          <a:xfrm>
            <a:off x="4494346" y="2286986"/>
            <a:ext cx="3203308" cy="732990"/>
          </a:xfrm>
          <a:prstGeom prst="rect">
            <a:avLst/>
          </a:prstGeom>
          <a:solidFill>
            <a:schemeClr val="accent2">
              <a:lumMod val="40000"/>
              <a:lumOff val="60000"/>
            </a:schemeClr>
          </a:solidFill>
          <a:ln w="12700" cap="flat" cmpd="sng" algn="ctr">
            <a:noFill/>
            <a:prstDash val="solid"/>
          </a:ln>
          <a:effectLst/>
        </p:spPr>
        <p:txBody>
          <a:bodyPr rtlCol="0" anchor="ctr"/>
          <a:lstStyle/>
          <a:p>
            <a:pPr algn="ctr" defTabSz="1151890">
              <a:buClrTx/>
              <a:defRPr/>
            </a:pPr>
            <a:r>
              <a:rPr lang="en-US" sz="2400" i="1" dirty="0" err="1">
                <a:solidFill>
                  <a:schemeClr val="tx1"/>
                </a:solidFill>
                <a:latin typeface="+mj-lt"/>
                <a:ea typeface="+mn-ea"/>
              </a:rPr>
              <a:t>Rắn</a:t>
            </a:r>
            <a:r>
              <a:rPr lang="en-US" sz="2400" i="1" dirty="0">
                <a:solidFill>
                  <a:schemeClr val="tx1"/>
                </a:solidFill>
                <a:latin typeface="+mj-lt"/>
                <a:ea typeface="+mn-ea"/>
              </a:rPr>
              <a:t> </a:t>
            </a:r>
            <a:r>
              <a:rPr lang="en-US" sz="2400" i="1" dirty="0" err="1">
                <a:solidFill>
                  <a:schemeClr val="tx1"/>
                </a:solidFill>
                <a:latin typeface="+mj-lt"/>
                <a:ea typeface="+mn-ea"/>
              </a:rPr>
              <a:t>cấc</a:t>
            </a:r>
            <a:endParaRPr lang="en-US" sz="2400" i="1" dirty="0">
              <a:solidFill>
                <a:schemeClr val="tx1"/>
              </a:solidFill>
              <a:latin typeface="+mj-lt"/>
              <a:ea typeface="+mn-ea"/>
            </a:endParaRPr>
          </a:p>
        </p:txBody>
      </p:sp>
      <p:sp>
        <p:nvSpPr>
          <p:cNvPr id="7" name="Down Arrow 5"/>
          <p:cNvSpPr/>
          <p:nvPr/>
        </p:nvSpPr>
        <p:spPr>
          <a:xfrm>
            <a:off x="1845122" y="3283853"/>
            <a:ext cx="1073255" cy="732990"/>
          </a:xfrm>
          <a:prstGeom prst="downArrow">
            <a:avLst/>
          </a:prstGeom>
          <a:solidFill>
            <a:schemeClr val="accent2"/>
          </a:solidFill>
          <a:ln w="25400" cap="flat" cmpd="sng" algn="ctr">
            <a:solidFill>
              <a:schemeClr val="accent2"/>
            </a:solidFill>
            <a:prstDash val="solid"/>
          </a:ln>
          <a:effectLst/>
        </p:spPr>
        <p:txBody>
          <a:bodyPr rtlCol="0" anchor="ctr"/>
          <a:lstStyle/>
          <a:p>
            <a:pPr algn="ctr" defTabSz="1151890">
              <a:buClrTx/>
              <a:defRPr/>
            </a:pPr>
            <a:endParaRPr lang="en-US" sz="2400">
              <a:solidFill>
                <a:prstClr val="white"/>
              </a:solidFill>
              <a:latin typeface="+mj-lt"/>
              <a:ea typeface="+mn-ea"/>
            </a:endParaRPr>
          </a:p>
        </p:txBody>
      </p:sp>
      <p:sp>
        <p:nvSpPr>
          <p:cNvPr id="8" name="Rounded Rectangle 104"/>
          <p:cNvSpPr/>
          <p:nvPr/>
        </p:nvSpPr>
        <p:spPr>
          <a:xfrm>
            <a:off x="782022" y="4280721"/>
            <a:ext cx="3203308" cy="2202166"/>
          </a:xfrm>
          <a:prstGeom prst="roundRect">
            <a:avLst>
              <a:gd name="adj" fmla="val 11053"/>
            </a:avLst>
          </a:prstGeom>
          <a:solidFill>
            <a:srgbClr val="FFFFFF"/>
          </a:solidFill>
          <a:ln w="12700" cap="flat" cmpd="sng" algn="ctr">
            <a:solidFill>
              <a:srgbClr val="E9FCE3">
                <a:lumMod val="10000"/>
              </a:srgbClr>
            </a:solidFill>
            <a:prstDash val="solid"/>
          </a:ln>
          <a:effectLst/>
        </p:spPr>
        <p:txBody>
          <a:bodyPr rtlCol="0" anchor="ctr"/>
          <a:lstStyle/>
          <a:p>
            <a:pPr algn="ctr">
              <a:lnSpc>
                <a:spcPct val="150000"/>
              </a:lnSpc>
              <a:buClrTx/>
            </a:pPr>
            <a:r>
              <a:rPr lang="en-US" sz="2400">
                <a:latin typeface="+mj-lt"/>
                <a:ea typeface="+mn-ea"/>
                <a:cs typeface="Arial" panose="020B0604020202020204" pitchFamily="34" charset="0"/>
              </a:rPr>
              <a:t>thời gian sống của thực vật, động vật.</a:t>
            </a:r>
            <a:endParaRPr lang="en-US" sz="2400" dirty="0">
              <a:solidFill>
                <a:srgbClr val="FF0000"/>
              </a:solidFill>
              <a:latin typeface="+mj-lt"/>
              <a:ea typeface="+mn-ea"/>
              <a:cs typeface="Arial" panose="020B0604020202020204" pitchFamily="34" charset="0"/>
            </a:endParaRPr>
          </a:p>
        </p:txBody>
      </p:sp>
      <p:sp>
        <p:nvSpPr>
          <p:cNvPr id="9" name="Down Arrow 5"/>
          <p:cNvSpPr/>
          <p:nvPr/>
        </p:nvSpPr>
        <p:spPr>
          <a:xfrm>
            <a:off x="5560333" y="3285650"/>
            <a:ext cx="1073255" cy="732990"/>
          </a:xfrm>
          <a:prstGeom prst="downArrow">
            <a:avLst/>
          </a:prstGeom>
          <a:solidFill>
            <a:schemeClr val="accent2"/>
          </a:solidFill>
          <a:ln w="25400" cap="flat" cmpd="sng" algn="ctr">
            <a:solidFill>
              <a:schemeClr val="accent2"/>
            </a:solidFill>
            <a:prstDash val="solid"/>
          </a:ln>
          <a:effectLst/>
        </p:spPr>
        <p:txBody>
          <a:bodyPr rtlCol="0" anchor="ctr"/>
          <a:lstStyle/>
          <a:p>
            <a:pPr algn="ctr" defTabSz="1151890">
              <a:buClrTx/>
              <a:defRPr/>
            </a:pPr>
            <a:endParaRPr lang="en-US" sz="2400">
              <a:solidFill>
                <a:prstClr val="white"/>
              </a:solidFill>
              <a:latin typeface="+mj-lt"/>
              <a:ea typeface="+mn-ea"/>
            </a:endParaRPr>
          </a:p>
        </p:txBody>
      </p:sp>
      <p:sp>
        <p:nvSpPr>
          <p:cNvPr id="10" name="Rounded Rectangle 104"/>
          <p:cNvSpPr/>
          <p:nvPr/>
        </p:nvSpPr>
        <p:spPr>
          <a:xfrm>
            <a:off x="4494347" y="4280720"/>
            <a:ext cx="3203308" cy="2202166"/>
          </a:xfrm>
          <a:prstGeom prst="roundRect">
            <a:avLst>
              <a:gd name="adj" fmla="val 11053"/>
            </a:avLst>
          </a:prstGeom>
          <a:solidFill>
            <a:srgbClr val="FFFFFF"/>
          </a:solidFill>
          <a:ln w="12700" cap="flat" cmpd="sng" algn="ctr">
            <a:solidFill>
              <a:srgbClr val="E9FCE3">
                <a:lumMod val="10000"/>
              </a:srgbClr>
            </a:solidFill>
            <a:prstDash val="solid"/>
          </a:ln>
          <a:effectLst/>
        </p:spPr>
        <p:txBody>
          <a:bodyPr rtlCol="0" anchor="ctr"/>
          <a:lstStyle/>
          <a:p>
            <a:pPr algn="ctr">
              <a:lnSpc>
                <a:spcPct val="150000"/>
              </a:lnSpc>
              <a:buClrTx/>
            </a:pPr>
            <a:r>
              <a:rPr lang="vi-VN" sz="2400">
                <a:latin typeface="+mj-lt"/>
                <a:ea typeface="+mn-ea"/>
                <a:cs typeface="Arial" panose="020B0604020202020204" pitchFamily="34" charset="0"/>
              </a:rPr>
              <a:t>rắn đến mức khô cứng lại</a:t>
            </a:r>
            <a:r>
              <a:rPr lang="en-US" sz="2400">
                <a:latin typeface="+mj-lt"/>
                <a:ea typeface="+mn-ea"/>
                <a:cs typeface="Arial" panose="020B0604020202020204" pitchFamily="34" charset="0"/>
              </a:rPr>
              <a:t>.</a:t>
            </a:r>
            <a:endParaRPr lang="en-US" sz="2400" dirty="0">
              <a:solidFill>
                <a:srgbClr val="FF0000"/>
              </a:solidFill>
              <a:latin typeface="+mj-lt"/>
              <a:ea typeface="+mn-ea"/>
              <a:cs typeface="Arial" panose="020B0604020202020204" pitchFamily="34" charset="0"/>
            </a:endParaRPr>
          </a:p>
        </p:txBody>
      </p:sp>
      <p:sp>
        <p:nvSpPr>
          <p:cNvPr id="11" name="Rectangle 10"/>
          <p:cNvSpPr/>
          <p:nvPr/>
        </p:nvSpPr>
        <p:spPr>
          <a:xfrm>
            <a:off x="8210519" y="2284437"/>
            <a:ext cx="3203307" cy="732990"/>
          </a:xfrm>
          <a:prstGeom prst="rect">
            <a:avLst/>
          </a:prstGeom>
          <a:solidFill>
            <a:schemeClr val="accent2">
              <a:lumMod val="40000"/>
              <a:lumOff val="60000"/>
            </a:schemeClr>
          </a:solidFill>
          <a:ln w="12700" cap="flat" cmpd="sng" algn="ctr">
            <a:noFill/>
            <a:prstDash val="solid"/>
          </a:ln>
          <a:effectLst/>
        </p:spPr>
        <p:txBody>
          <a:bodyPr rtlCol="0" anchor="ctr"/>
          <a:lstStyle/>
          <a:p>
            <a:pPr algn="ctr" defTabSz="1151890">
              <a:buClrTx/>
              <a:defRPr/>
            </a:pPr>
            <a:r>
              <a:rPr lang="en-US" sz="2400" i="1">
                <a:solidFill>
                  <a:schemeClr val="tx1"/>
                </a:solidFill>
                <a:latin typeface="+mj-lt"/>
                <a:ea typeface="+mn-ea"/>
              </a:rPr>
              <a:t>nứt nanh</a:t>
            </a:r>
            <a:endParaRPr lang="en-US" sz="2400" i="1">
              <a:solidFill>
                <a:schemeClr val="tx1"/>
              </a:solidFill>
              <a:latin typeface="+mj-lt"/>
              <a:ea typeface="+mn-ea"/>
            </a:endParaRPr>
          </a:p>
        </p:txBody>
      </p:sp>
      <p:sp>
        <p:nvSpPr>
          <p:cNvPr id="12" name="Down Arrow 5"/>
          <p:cNvSpPr/>
          <p:nvPr/>
        </p:nvSpPr>
        <p:spPr>
          <a:xfrm>
            <a:off x="9278474" y="3283853"/>
            <a:ext cx="1073255" cy="732990"/>
          </a:xfrm>
          <a:prstGeom prst="downArrow">
            <a:avLst/>
          </a:prstGeom>
          <a:solidFill>
            <a:schemeClr val="accent2"/>
          </a:solidFill>
          <a:ln w="25400" cap="flat" cmpd="sng" algn="ctr">
            <a:solidFill>
              <a:schemeClr val="accent2"/>
            </a:solidFill>
            <a:prstDash val="solid"/>
          </a:ln>
          <a:effectLst/>
        </p:spPr>
        <p:txBody>
          <a:bodyPr rtlCol="0" anchor="ctr"/>
          <a:lstStyle/>
          <a:p>
            <a:pPr algn="ctr" defTabSz="1151890">
              <a:buClrTx/>
              <a:defRPr/>
            </a:pPr>
            <a:endParaRPr lang="en-US" sz="2400">
              <a:solidFill>
                <a:prstClr val="white"/>
              </a:solidFill>
              <a:latin typeface="+mj-lt"/>
              <a:ea typeface="+mn-ea"/>
            </a:endParaRPr>
          </a:p>
        </p:txBody>
      </p:sp>
      <p:sp>
        <p:nvSpPr>
          <p:cNvPr id="13" name="Rounded Rectangle 104"/>
          <p:cNvSpPr/>
          <p:nvPr/>
        </p:nvSpPr>
        <p:spPr>
          <a:xfrm>
            <a:off x="8210519" y="4280720"/>
            <a:ext cx="3203307" cy="2202166"/>
          </a:xfrm>
          <a:prstGeom prst="roundRect">
            <a:avLst>
              <a:gd name="adj" fmla="val 11053"/>
            </a:avLst>
          </a:prstGeom>
          <a:solidFill>
            <a:srgbClr val="FFFFFF"/>
          </a:solidFill>
          <a:ln w="12700" cap="flat" cmpd="sng" algn="ctr">
            <a:solidFill>
              <a:srgbClr val="E9FCE3">
                <a:lumMod val="10000"/>
              </a:srgbClr>
            </a:solidFill>
            <a:prstDash val="solid"/>
          </a:ln>
          <a:effectLst/>
        </p:spPr>
        <p:txBody>
          <a:bodyPr rtlCol="0" anchor="ctr"/>
          <a:lstStyle/>
          <a:p>
            <a:pPr algn="ctr">
              <a:lnSpc>
                <a:spcPct val="150000"/>
              </a:lnSpc>
              <a:buClrTx/>
            </a:pPr>
            <a:r>
              <a:rPr lang="vi-VN" sz="2400">
                <a:latin typeface="+mj-lt"/>
                <a:ea typeface="+mn-ea"/>
                <a:cs typeface="Arial" panose="020B0604020202020204" pitchFamily="34" charset="0"/>
              </a:rPr>
              <a:t>(hạt) có mầm mới nảy, bắt đầu lộ ra khỏi vỏ. </a:t>
            </a:r>
            <a:endParaRPr lang="en-US" sz="2400" dirty="0">
              <a:solidFill>
                <a:srgbClr val="FF0000"/>
              </a:solidFill>
              <a:latin typeface="+mj-lt"/>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 Tùy chỉnh">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6146</Words>
  <Application>WPS Presentation</Application>
  <PresentationFormat>Widescreen</PresentationFormat>
  <Paragraphs>226</Paragraphs>
  <Slides>34</Slides>
  <Notes>9</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34</vt:i4>
      </vt:variant>
    </vt:vector>
  </HeadingPairs>
  <TitlesOfParts>
    <vt:vector size="46" baseType="lpstr">
      <vt:lpstr>Arial</vt:lpstr>
      <vt:lpstr>SimSun</vt:lpstr>
      <vt:lpstr>Wingdings</vt:lpstr>
      <vt:lpstr>Arial</vt:lpstr>
      <vt:lpstr>Calibri</vt:lpstr>
      <vt:lpstr>UTM Avo</vt:lpstr>
      <vt:lpstr>Calibri</vt:lpstr>
      <vt:lpstr>Microsoft YaHei</vt:lpstr>
      <vt:lpstr>Arial Unicode MS</vt:lpstr>
      <vt:lpstr>Courier New</vt:lpstr>
      <vt:lpstr>UTM Avo</vt:lpstr>
      <vt:lpstr>2_Office Theme</vt:lpstr>
      <vt:lpstr>Tuần 6 Bài đọc 3: Hạt nảy mầm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Đoàn Thu Thủy doanthuy2023</cp:lastModifiedBy>
  <cp:revision>122</cp:revision>
  <dcterms:created xsi:type="dcterms:W3CDTF">2023-10-19T01:39:00Z</dcterms:created>
  <dcterms:modified xsi:type="dcterms:W3CDTF">2025-10-12T22:44:23Z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CBB6609DCCBF4ECA8A9AA4A98B58DA49_12</vt:lpwstr>
  </property>
  <property fmtid="{D5CDD505-2E9C-101B-9397-08002B2CF9AE}" pid="3" name="KSOProductBuildVer">
    <vt:lpwstr>1033-12.2.0.22549</vt:lpwstr>
  </property>
</Properties>
</file>