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388" r:id="rId3"/>
    <p:sldId id="266" r:id="rId4"/>
    <p:sldId id="392" r:id="rId5"/>
    <p:sldId id="262" r:id="rId6"/>
    <p:sldId id="393" r:id="rId7"/>
    <p:sldId id="389" r:id="rId8"/>
    <p:sldId id="401" r:id="rId9"/>
    <p:sldId id="390" r:id="rId10"/>
    <p:sldId id="409" r:id="rId11"/>
    <p:sldId id="403" r:id="rId12"/>
    <p:sldId id="405" r:id="rId13"/>
    <p:sldId id="404" r:id="rId14"/>
    <p:sldId id="414" r:id="rId15"/>
    <p:sldId id="411" r:id="rId16"/>
    <p:sldId id="412" r:id="rId17"/>
    <p:sldId id="413" r:id="rId18"/>
    <p:sldId id="416"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p:txBody>
          <a:bodyPr/>
          <a:lstStyle/>
          <a:p>
            <a:fld id="{5B0A1F14-DA11-4E43-87F3-BE07CCE51531}" type="datetime1">
              <a:rPr lang="en-US" smtClean="0"/>
              <a:t>10/21/2024</a:t>
            </a:fld>
            <a:endParaRPr lang="en-US"/>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E82D241-6FC2-4676-9A13-420AA9F4CFC2}"/>
              </a:ext>
            </a:extLst>
          </p:cNvPr>
          <p:cNvSpPr>
            <a:spLocks noGrp="1"/>
          </p:cNvSpPr>
          <p:nvPr>
            <p:ph type="dt" sz="half" idx="10"/>
          </p:nvPr>
        </p:nvSpPr>
        <p:spPr/>
        <p:txBody>
          <a:bodyPr/>
          <a:lstStyle/>
          <a:p>
            <a:fld id="{B5AE9FF7-F5C4-4B75-B312-7A2B0AADEC3E}" type="datetime1">
              <a:rPr lang="en-US" smtClean="0"/>
              <a:t>10/21/2024</a:t>
            </a:fld>
            <a:endParaRPr lang="en-US"/>
          </a:p>
        </p:txBody>
      </p:sp>
      <p:sp>
        <p:nvSpPr>
          <p:cNvPr id="6" name="Footer Placeholder 5">
            <a:extLst>
              <a:ext uri="{FF2B5EF4-FFF2-40B4-BE49-F238E27FC236}">
                <a16:creationId xmlns:a16="http://schemas.microsoft.com/office/drawing/2014/main" xmlns=""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A8D47A-3338-4966-B6BC-8183D68CFBFF}"/>
              </a:ext>
            </a:extLst>
          </p:cNvPr>
          <p:cNvSpPr>
            <a:spLocks noGrp="1"/>
          </p:cNvSpPr>
          <p:nvPr>
            <p:ph type="dt" sz="half" idx="10"/>
          </p:nvPr>
        </p:nvSpPr>
        <p:spPr/>
        <p:txBody>
          <a:bodyPr/>
          <a:lstStyle/>
          <a:p>
            <a:fld id="{0D1B56F3-24BB-45BE-BD1E-E26A863B0966}" type="datetime1">
              <a:rPr lang="en-US" smtClean="0"/>
              <a:t>10/21/2024</a:t>
            </a:fld>
            <a:endParaRPr lang="en-US"/>
          </a:p>
        </p:txBody>
      </p:sp>
      <p:sp>
        <p:nvSpPr>
          <p:cNvPr id="8" name="Footer Placeholder 7">
            <a:extLst>
              <a:ext uri="{FF2B5EF4-FFF2-40B4-BE49-F238E27FC236}">
                <a16:creationId xmlns:a16="http://schemas.microsoft.com/office/drawing/2014/main" xmlns=""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6E4BCC-92FE-44F8-B6CB-0B6F70878837}"/>
              </a:ext>
            </a:extLst>
          </p:cNvPr>
          <p:cNvSpPr>
            <a:spLocks noGrp="1"/>
          </p:cNvSpPr>
          <p:nvPr>
            <p:ph type="dt" sz="half" idx="10"/>
          </p:nvPr>
        </p:nvSpPr>
        <p:spPr/>
        <p:txBody>
          <a:bodyPr/>
          <a:lstStyle/>
          <a:p>
            <a:fld id="{B99138A9-B139-4FBA-BD61-A63595AC75F4}" type="datetime1">
              <a:rPr lang="en-US" smtClean="0"/>
              <a:t>10/21/2024</a:t>
            </a:fld>
            <a:endParaRPr lang="en-US"/>
          </a:p>
        </p:txBody>
      </p:sp>
      <p:sp>
        <p:nvSpPr>
          <p:cNvPr id="4" name="Footer Placeholder 3">
            <a:extLst>
              <a:ext uri="{FF2B5EF4-FFF2-40B4-BE49-F238E27FC236}">
                <a16:creationId xmlns:a16="http://schemas.microsoft.com/office/drawing/2014/main" xmlns=""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9989D4-ED90-4AF6-8BE4-E14F8E560CC1}"/>
              </a:ext>
            </a:extLst>
          </p:cNvPr>
          <p:cNvSpPr>
            <a:spLocks noGrp="1"/>
          </p:cNvSpPr>
          <p:nvPr>
            <p:ph type="dt" sz="half" idx="10"/>
          </p:nvPr>
        </p:nvSpPr>
        <p:spPr/>
        <p:txBody>
          <a:bodyPr/>
          <a:lstStyle/>
          <a:p>
            <a:fld id="{33219DCA-20B6-4A7F-9287-D29CBE4F4E3E}" type="datetime1">
              <a:rPr lang="en-US" smtClean="0"/>
              <a:t>10/21/2024</a:t>
            </a:fld>
            <a:endParaRPr lang="en-US"/>
          </a:p>
        </p:txBody>
      </p:sp>
      <p:sp>
        <p:nvSpPr>
          <p:cNvPr id="3" name="Footer Placeholder 2">
            <a:extLst>
              <a:ext uri="{FF2B5EF4-FFF2-40B4-BE49-F238E27FC236}">
                <a16:creationId xmlns:a16="http://schemas.microsoft.com/office/drawing/2014/main" xmlns=""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35A87F-90AF-4464-A736-52D1CADA2883}"/>
              </a:ext>
            </a:extLst>
          </p:cNvPr>
          <p:cNvSpPr>
            <a:spLocks noGrp="1"/>
          </p:cNvSpPr>
          <p:nvPr>
            <p:ph type="dt" sz="half" idx="10"/>
          </p:nvPr>
        </p:nvSpPr>
        <p:spPr/>
        <p:txBody>
          <a:bodyPr/>
          <a:lstStyle/>
          <a:p>
            <a:fld id="{19E4CC13-3719-4BC0-9941-BCD22F2E39BB}" type="datetime1">
              <a:rPr lang="en-US" smtClean="0"/>
              <a:t>10/21/2024</a:t>
            </a:fld>
            <a:endParaRPr lang="en-US"/>
          </a:p>
        </p:txBody>
      </p:sp>
      <p:sp>
        <p:nvSpPr>
          <p:cNvPr id="6" name="Footer Placeholder 5">
            <a:extLst>
              <a:ext uri="{FF2B5EF4-FFF2-40B4-BE49-F238E27FC236}">
                <a16:creationId xmlns:a16="http://schemas.microsoft.com/office/drawing/2014/main" xmlns=""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F0C8C3-A384-4E63-8E44-19B65F56A139}"/>
              </a:ext>
            </a:extLst>
          </p:cNvPr>
          <p:cNvSpPr>
            <a:spLocks noGrp="1"/>
          </p:cNvSpPr>
          <p:nvPr>
            <p:ph type="dt" sz="half" idx="10"/>
          </p:nvPr>
        </p:nvSpPr>
        <p:spPr/>
        <p:txBody>
          <a:bodyPr/>
          <a:lstStyle/>
          <a:p>
            <a:fld id="{339C473A-74A1-46F3-8D2E-10C923B7E154}" type="datetime1">
              <a:rPr lang="en-US" smtClean="0"/>
              <a:t>10/21/2024</a:t>
            </a:fld>
            <a:endParaRPr lang="en-US"/>
          </a:p>
        </p:txBody>
      </p:sp>
      <p:sp>
        <p:nvSpPr>
          <p:cNvPr id="6" name="Footer Placeholder 5">
            <a:extLst>
              <a:ext uri="{FF2B5EF4-FFF2-40B4-BE49-F238E27FC236}">
                <a16:creationId xmlns:a16="http://schemas.microsoft.com/office/drawing/2014/main" xmlns=""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413943-8E2C-479E-A890-4082F72A6BB9}"/>
              </a:ext>
            </a:extLst>
          </p:cNvPr>
          <p:cNvSpPr>
            <a:spLocks noGrp="1"/>
          </p:cNvSpPr>
          <p:nvPr>
            <p:ph type="dt" sz="half" idx="10"/>
          </p:nvPr>
        </p:nvSpPr>
        <p:spPr/>
        <p:txBody>
          <a:bodyPr/>
          <a:lstStyle/>
          <a:p>
            <a:fld id="{03A4B6EE-3F1C-40A8-BAA7-D8D1D25FA34D}" type="datetime1">
              <a:rPr lang="en-US" smtClean="0"/>
              <a:t>10/21/2024</a:t>
            </a:fld>
            <a:endParaRPr lang="en-US"/>
          </a:p>
        </p:txBody>
      </p:sp>
      <p:sp>
        <p:nvSpPr>
          <p:cNvPr id="5" name="Footer Placeholder 4">
            <a:extLst>
              <a:ext uri="{FF2B5EF4-FFF2-40B4-BE49-F238E27FC236}">
                <a16:creationId xmlns:a16="http://schemas.microsoft.com/office/drawing/2014/main" xmlns=""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70A49F-B64E-4D0D-BB32-EA3E8F26407C}"/>
              </a:ext>
            </a:extLst>
          </p:cNvPr>
          <p:cNvSpPr>
            <a:spLocks noGrp="1"/>
          </p:cNvSpPr>
          <p:nvPr>
            <p:ph type="dt" sz="half" idx="10"/>
          </p:nvPr>
        </p:nvSpPr>
        <p:spPr/>
        <p:txBody>
          <a:bodyPr/>
          <a:lstStyle/>
          <a:p>
            <a:fld id="{22B49DCD-488C-48E6-B562-9E2144C6FF46}" type="datetime1">
              <a:rPr lang="en-US" smtClean="0"/>
              <a:t>10/21/2024</a:t>
            </a:fld>
            <a:endParaRPr lang="en-US"/>
          </a:p>
        </p:txBody>
      </p:sp>
      <p:sp>
        <p:nvSpPr>
          <p:cNvPr id="5" name="Footer Placeholder 4">
            <a:extLst>
              <a:ext uri="{FF2B5EF4-FFF2-40B4-BE49-F238E27FC236}">
                <a16:creationId xmlns:a16="http://schemas.microsoft.com/office/drawing/2014/main" xmlns=""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10/21/2024</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p:txBody>
          <a:bodyPr/>
          <a:lstStyle/>
          <a:p>
            <a:fld id="{0A829C2E-4D1E-4F59-91D1-95B83ABEEBF7}" type="datetime1">
              <a:rPr lang="en-US" smtClean="0"/>
              <a:t>10/21/2024</a:t>
            </a:fld>
            <a:endParaRPr lang="en-US"/>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p:txBody>
          <a:bodyPr/>
          <a:lstStyle/>
          <a:p>
            <a:fld id="{2E746A1F-9E99-4E72-9D09-5F6A6C41B36D}" type="datetime1">
              <a:rPr lang="en-US" smtClean="0"/>
              <a:t>10/21/2024</a:t>
            </a:fld>
            <a:endParaRPr lang="en-US"/>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p:txBody>
          <a:bodyPr/>
          <a:lstStyle/>
          <a:p>
            <a:fld id="{2D83F7B2-BB06-4C2C-A0BF-C3C4D1F4133B}" type="datetime1">
              <a:rPr lang="en-US" smtClean="0"/>
              <a:t>10/21/2024</a:t>
            </a:fld>
            <a:endParaRPr lang="en-US"/>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5"/>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t>10/21/2024</a:t>
            </a:fld>
            <a:endParaRPr lang="en-US"/>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939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E90928-7051-4176-AF43-FB46B448AF65}"/>
              </a:ext>
            </a:extLst>
          </p:cNvPr>
          <p:cNvSpPr>
            <a:spLocks noGrp="1"/>
          </p:cNvSpPr>
          <p:nvPr>
            <p:ph type="dt" sz="half" idx="10"/>
          </p:nvPr>
        </p:nvSpPr>
        <p:spPr/>
        <p:txBody>
          <a:bodyPr/>
          <a:lstStyle/>
          <a:p>
            <a:fld id="{FD2470B8-96F8-42D0-9FB1-FD414F8B4E30}" type="datetime1">
              <a:rPr lang="en-US" smtClean="0"/>
              <a:t>10/21/2024</a:t>
            </a:fld>
            <a:endParaRPr lang="en-US"/>
          </a:p>
        </p:txBody>
      </p:sp>
      <p:sp>
        <p:nvSpPr>
          <p:cNvPr id="5" name="Footer Placeholder 4">
            <a:extLst>
              <a:ext uri="{FF2B5EF4-FFF2-40B4-BE49-F238E27FC236}">
                <a16:creationId xmlns:a16="http://schemas.microsoft.com/office/drawing/2014/main" xmlns=""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B1FF36-8A8A-49C7-B10C-E9298B9F86C1}"/>
              </a:ext>
            </a:extLst>
          </p:cNvPr>
          <p:cNvSpPr>
            <a:spLocks noGrp="1"/>
          </p:cNvSpPr>
          <p:nvPr>
            <p:ph type="dt" sz="half" idx="10"/>
          </p:nvPr>
        </p:nvSpPr>
        <p:spPr/>
        <p:txBody>
          <a:bodyPr/>
          <a:lstStyle/>
          <a:p>
            <a:fld id="{7848F3F0-BBE0-4656-ADE2-E0CA7BB6F2D1}" type="datetime1">
              <a:rPr lang="en-US" smtClean="0"/>
              <a:t>10/21/2024</a:t>
            </a:fld>
            <a:endParaRPr lang="en-US"/>
          </a:p>
        </p:txBody>
      </p:sp>
      <p:sp>
        <p:nvSpPr>
          <p:cNvPr id="5" name="Footer Placeholder 4">
            <a:extLst>
              <a:ext uri="{FF2B5EF4-FFF2-40B4-BE49-F238E27FC236}">
                <a16:creationId xmlns:a16="http://schemas.microsoft.com/office/drawing/2014/main" xmlns=""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983081-7714-467D-8131-EC28D3DB550A}"/>
              </a:ext>
            </a:extLst>
          </p:cNvPr>
          <p:cNvSpPr>
            <a:spLocks noGrp="1"/>
          </p:cNvSpPr>
          <p:nvPr>
            <p:ph type="dt" sz="half" idx="10"/>
          </p:nvPr>
        </p:nvSpPr>
        <p:spPr/>
        <p:txBody>
          <a:bodyPr/>
          <a:lstStyle/>
          <a:p>
            <a:fld id="{2F3ED7EF-0440-4F9E-A644-D13ECD56D55F}" type="datetime1">
              <a:rPr lang="en-US" smtClean="0"/>
              <a:t>10/21/2024</a:t>
            </a:fld>
            <a:endParaRPr lang="en-US"/>
          </a:p>
        </p:txBody>
      </p:sp>
      <p:sp>
        <p:nvSpPr>
          <p:cNvPr id="5" name="Footer Placeholder 4">
            <a:extLst>
              <a:ext uri="{FF2B5EF4-FFF2-40B4-BE49-F238E27FC236}">
                <a16:creationId xmlns:a16="http://schemas.microsoft.com/office/drawing/2014/main" xmlns=""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10/21/2024</a:t>
            </a:fld>
            <a:endParaRPr lang="en-US"/>
          </a:p>
        </p:txBody>
      </p:sp>
      <p:sp>
        <p:nvSpPr>
          <p:cNvPr id="5" name="Footer Placeholder 4">
            <a:extLst>
              <a:ext uri="{FF2B5EF4-FFF2-40B4-BE49-F238E27FC236}">
                <a16:creationId xmlns:a16="http://schemas.microsoft.com/office/drawing/2014/main" xmlns=""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10/21/2024</a:t>
            </a:fld>
            <a:endParaRPr lang="en-US"/>
          </a:p>
        </p:txBody>
      </p:sp>
      <p:sp>
        <p:nvSpPr>
          <p:cNvPr id="5" name="Footer Placeholder 4">
            <a:extLst>
              <a:ext uri="{FF2B5EF4-FFF2-40B4-BE49-F238E27FC236}">
                <a16:creationId xmlns:a16="http://schemas.microsoft.com/office/drawing/2014/main" xmlns=""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563708-0776-4076-A940-BF5C7287EF01}"/>
              </a:ext>
            </a:extLst>
          </p:cNvPr>
          <p:cNvSpPr txBox="1"/>
          <p:nvPr/>
        </p:nvSpPr>
        <p:spPr>
          <a:xfrm>
            <a:off x="1157288" y="1009947"/>
            <a:ext cx="10201275" cy="4099327"/>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7</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45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60B689E3-9E70-406F-8079-AFA984B798EF}"/>
              </a:ext>
            </a:extLst>
          </p:cNvPr>
          <p:cNvSpPr txBox="1"/>
          <p:nvPr/>
        </p:nvSpPr>
        <p:spPr>
          <a:xfrm>
            <a:off x="266133" y="2200692"/>
            <a:ext cx="11905397" cy="3539430"/>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Phạm Hổ thành công hơn cả trong lĩnh vực viết cho thiếu nhi, đặc biệt là lứa tuổi nhi đồng. Các tập truyện chính của ông: Bê vò Sáo, Chuyện hoa chuyện quả, Lửa vàng lửa trắng,... Các tập thơ: Em thích em yêu, Những người bạn nhỏ, Bạn trong vườn,... Nhiều bài thơ thiếu nhi của Phạm Hổ có được sắc thái của đồng dao, vui tươi ngộ nghĩnh, dễ hiểu dễ nhớ, giàu tưởng tượng, có nhạc điệu, phù hợp với tâm lí trẻ thơ: Ngủ rồi, Xe chữa cháy, Chú bò tìm bạn,...</a:t>
            </a:r>
            <a:endParaRPr lang="en-US" sz="3200" dirty="0">
              <a:solidFill>
                <a:schemeClr val="bg2">
                  <a:lumMod val="10000"/>
                </a:schemeClr>
              </a:solidFill>
            </a:endParaRPr>
          </a:p>
        </p:txBody>
      </p:sp>
    </p:spTree>
    <p:extLst>
      <p:ext uri="{BB962C8B-B14F-4D97-AF65-F5344CB8AC3E}">
        <p14:creationId xmlns:p14="http://schemas.microsoft.com/office/powerpoint/2010/main" val="189968622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xmlns=""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xmlns="" id="{6F7AB981-34C3-46EA-8410-43DD6C45035C}"/>
              </a:ext>
            </a:extLst>
          </p:cNvPr>
          <p:cNvSpPr txBox="1"/>
          <p:nvPr/>
        </p:nvSpPr>
        <p:spPr>
          <a:xfrm>
            <a:off x="2559354" y="1278041"/>
            <a:ext cx="7503977" cy="1107996"/>
          </a:xfrm>
          <a:prstGeom prst="rect">
            <a:avLst/>
          </a:prstGeom>
          <a:noFill/>
        </p:spPr>
        <p:txBody>
          <a:bodyPr wrap="none" rtlCol="0">
            <a:spAutoFit/>
          </a:bodyPr>
          <a:lstStyle/>
          <a:p>
            <a:pPr algn="l"/>
            <a:r>
              <a:rPr lang="en-US" sz="6600" b="1" dirty="0" err="1">
                <a:solidFill>
                  <a:srgbClr val="FF0000"/>
                </a:solidFill>
                <a:latin typeface="Times New Roman" panose="02020603050405020304" pitchFamily="18" charset="0"/>
                <a:cs typeface="Times New Roman" panose="02020603050405020304" pitchFamily="18" charset="0"/>
              </a:rPr>
              <a:t>Thảo</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luận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nhóm</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đôi</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530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60B689E3-9E70-406F-8079-AFA984B798EF}"/>
              </a:ext>
            </a:extLst>
          </p:cNvPr>
          <p:cNvSpPr txBox="1"/>
          <p:nvPr/>
        </p:nvSpPr>
        <p:spPr>
          <a:xfrm>
            <a:off x="266133" y="1968677"/>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truyện chính của ông: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Bê vò Sáo</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Chuyện hoa chuyện quả</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Lửa vàng lửa trắng</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5" name="TextBox 4">
            <a:extLst>
              <a:ext uri="{FF2B5EF4-FFF2-40B4-BE49-F238E27FC236}">
                <a16:creationId xmlns:a16="http://schemas.microsoft.com/office/drawing/2014/main" xmlns="" id="{D349026B-85E6-4116-A76A-C6A357845B4B}"/>
              </a:ext>
            </a:extLst>
          </p:cNvPr>
          <p:cNvSpPr txBox="1"/>
          <p:nvPr/>
        </p:nvSpPr>
        <p:spPr>
          <a:xfrm>
            <a:off x="350293" y="3199253"/>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Em thích em yêu</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Những người bạn nhỏ</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Bạn trong vườn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6" name="TextBox 5">
            <a:extLst>
              <a:ext uri="{FF2B5EF4-FFF2-40B4-BE49-F238E27FC236}">
                <a16:creationId xmlns:a16="http://schemas.microsoft.com/office/drawing/2014/main" xmlns="" id="{E1C33022-20AE-4D22-8417-65462C483D7A}"/>
              </a:ext>
            </a:extLst>
          </p:cNvPr>
          <p:cNvSpPr txBox="1"/>
          <p:nvPr/>
        </p:nvSpPr>
        <p:spPr>
          <a:xfrm>
            <a:off x="448101" y="4498063"/>
            <a:ext cx="11905397" cy="2062103"/>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Nhiều bài thơ thiếu nhi của Phạm Hổ có được sắc thái của đồng dao, vui tươi ngộ nghĩnh, dễ hiểu dễ nhớ, giàu tưởng tượng, có nhạc điệu, phù hợp với tâm lí trẻ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Ngủ rồi</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Xe chữa cháy</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Chú bò tìm bạn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dirty="0">
              <a:solidFill>
                <a:schemeClr val="bg2">
                  <a:lumMod val="10000"/>
                </a:schemeClr>
              </a:solidFill>
            </a:endParaRPr>
          </a:p>
        </p:txBody>
      </p:sp>
    </p:spTree>
    <p:extLst>
      <p:ext uri="{BB962C8B-B14F-4D97-AF65-F5344CB8AC3E}">
        <p14:creationId xmlns:p14="http://schemas.microsoft.com/office/powerpoint/2010/main" val="33822254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383E11C-F33D-493F-8EDD-9CAA4153DE4F}"/>
              </a:ext>
            </a:extLst>
          </p:cNvPr>
          <p:cNvSpPr txBox="1"/>
          <p:nvPr/>
        </p:nvSpPr>
        <p:spPr>
          <a:xfrm>
            <a:off x="0" y="317675"/>
            <a:ext cx="12192000" cy="1077218"/>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Hãy chép lại một câu có chữ in nghiêng dưới đây, dùng dấu ngoặc kép để đánh dấu tên các bứ</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tranh</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0789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09DB59-C8DD-4712-858C-0EC85EFFCA56}"/>
              </a:ext>
            </a:extLst>
          </p:cNvPr>
          <p:cNvSpPr txBox="1"/>
          <p:nvPr/>
        </p:nvSpPr>
        <p:spPr>
          <a:xfrm>
            <a:off x="2538469" y="-17383"/>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xmlns=""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8" y="-19241"/>
            <a:ext cx="2570342" cy="5147006"/>
          </a:xfrm>
          <a:prstGeom prst="rect">
            <a:avLst/>
          </a:prstGeom>
        </p:spPr>
      </p:pic>
      <p:pic>
        <p:nvPicPr>
          <p:cNvPr id="4" name="Picture 3">
            <a:extLst>
              <a:ext uri="{FF2B5EF4-FFF2-40B4-BE49-F238E27FC236}">
                <a16:creationId xmlns:a16="http://schemas.microsoft.com/office/drawing/2014/main" xmlns=""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8589001" y="1477358"/>
            <a:ext cx="2806879" cy="5403655"/>
          </a:xfrm>
          <a:prstGeom prst="rect">
            <a:avLst/>
          </a:prstGeom>
        </p:spPr>
      </p:pic>
      <p:sp>
        <p:nvSpPr>
          <p:cNvPr id="5" name="TextBox 4">
            <a:extLst>
              <a:ext uri="{FF2B5EF4-FFF2-40B4-BE49-F238E27FC236}">
                <a16:creationId xmlns:a16="http://schemas.microsoft.com/office/drawing/2014/main" xmlns="" id="{1AD866BF-D6E6-4C6C-A38D-1F496CA0616C}"/>
              </a:ext>
            </a:extLst>
          </p:cNvPr>
          <p:cNvSpPr txBox="1"/>
          <p:nvPr/>
        </p:nvSpPr>
        <p:spPr>
          <a:xfrm>
            <a:off x="2868293" y="395640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7059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par>
                                <p:cTn id="16" presetID="6"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09DB59-C8DD-4712-858C-0EC85EFFCA56}"/>
              </a:ext>
            </a:extLst>
          </p:cNvPr>
          <p:cNvSpPr txBox="1"/>
          <p:nvPr/>
        </p:nvSpPr>
        <p:spPr>
          <a:xfrm>
            <a:off x="4940479" y="-3735"/>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xmlns=""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9" y="-19241"/>
            <a:ext cx="3421055" cy="6850524"/>
          </a:xfrm>
          <a:prstGeom prst="rect">
            <a:avLst/>
          </a:prstGeom>
        </p:spPr>
      </p:pic>
      <p:sp>
        <p:nvSpPr>
          <p:cNvPr id="6" name="TextBox 5">
            <a:extLst>
              <a:ext uri="{FF2B5EF4-FFF2-40B4-BE49-F238E27FC236}">
                <a16:creationId xmlns:a16="http://schemas.microsoft.com/office/drawing/2014/main" xmlns="" id="{E4919A45-B6FC-4C60-9352-971F2AEEC6BC}"/>
              </a:ext>
            </a:extLst>
          </p:cNvPr>
          <p:cNvSpPr txBox="1"/>
          <p:nvPr/>
        </p:nvSpPr>
        <p:spPr>
          <a:xfrm>
            <a:off x="5092879" y="3628851"/>
            <a:ext cx="6050532" cy="2062103"/>
          </a:xfrm>
          <a:prstGeom prst="rect">
            <a:avLst/>
          </a:prstGeom>
          <a:solidFill>
            <a:schemeClr val="bg1"/>
          </a:solidFill>
        </p:spPr>
        <p:txBody>
          <a:bodyPr wrap="square">
            <a:spAutoFit/>
          </a:bodyPr>
          <a:lstStyle/>
          <a:p>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Cá chép trông trăng</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 (còn có tên </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Lí ngư vọng nguyệt</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a:t>
            </a:r>
            <a:r>
              <a:rPr lang="vi-VN" sz="3200" b="1" i="1" dirty="0">
                <a:solidFill>
                  <a:schemeClr val="tx2"/>
                </a:solidFill>
                <a:effectLst/>
                <a:latin typeface="Times New Roman" panose="02020603050405020304" pitchFamily="18" charset="0"/>
                <a:cs typeface="Times New Roman" panose="02020603050405020304" pitchFamily="18" charset="0"/>
              </a:rPr>
              <a:t> </a:t>
            </a:r>
            <a:r>
              <a:rPr lang="vi-VN" sz="3200" b="1" i="0" dirty="0">
                <a:solidFill>
                  <a:schemeClr val="tx2"/>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tx2"/>
                </a:solidFill>
                <a:effectLst/>
                <a:latin typeface="Times New Roman" panose="02020603050405020304" pitchFamily="18" charset="0"/>
                <a:cs typeface="Times New Roman" panose="02020603050405020304" pitchFamily="18" charset="0"/>
              </a:rPr>
              <a:t>.</a:t>
            </a:r>
            <a:endParaRPr lang="en-US" sz="3200" b="1" dirty="0">
              <a:solidFill>
                <a:schemeClr val="tx2"/>
              </a:solidFill>
            </a:endParaRPr>
          </a:p>
        </p:txBody>
      </p:sp>
      <p:sp>
        <p:nvSpPr>
          <p:cNvPr id="7" name="Arrow: Down 6">
            <a:extLst>
              <a:ext uri="{FF2B5EF4-FFF2-40B4-BE49-F238E27FC236}">
                <a16:creationId xmlns:a16="http://schemas.microsoft.com/office/drawing/2014/main" xmlns="" id="{40811577-1FF3-45F6-9140-57AD0E1C842E}"/>
              </a:ext>
            </a:extLst>
          </p:cNvPr>
          <p:cNvSpPr/>
          <p:nvPr/>
        </p:nvSpPr>
        <p:spPr>
          <a:xfrm>
            <a:off x="7151427" y="2058368"/>
            <a:ext cx="586854" cy="98508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53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7715541" y="17041"/>
            <a:ext cx="3530214" cy="6796181"/>
          </a:xfrm>
          <a:prstGeom prst="rect">
            <a:avLst/>
          </a:prstGeom>
        </p:spPr>
      </p:pic>
      <p:sp>
        <p:nvSpPr>
          <p:cNvPr id="5" name="TextBox 4">
            <a:extLst>
              <a:ext uri="{FF2B5EF4-FFF2-40B4-BE49-F238E27FC236}">
                <a16:creationId xmlns:a16="http://schemas.microsoft.com/office/drawing/2014/main" xmlns="" id="{1AD866BF-D6E6-4C6C-A38D-1F496CA0616C}"/>
              </a:ext>
            </a:extLst>
          </p:cNvPr>
          <p:cNvSpPr txBox="1"/>
          <p:nvPr/>
        </p:nvSpPr>
        <p:spPr>
          <a:xfrm>
            <a:off x="1803765" y="388816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
        <p:nvSpPr>
          <p:cNvPr id="6" name="Arrow: Up 5">
            <a:extLst>
              <a:ext uri="{FF2B5EF4-FFF2-40B4-BE49-F238E27FC236}">
                <a16:creationId xmlns:a16="http://schemas.microsoft.com/office/drawing/2014/main" xmlns="" id="{C0F2FD71-4D40-418A-AEC2-1569373D9C77}"/>
              </a:ext>
            </a:extLst>
          </p:cNvPr>
          <p:cNvSpPr/>
          <p:nvPr/>
        </p:nvSpPr>
        <p:spPr>
          <a:xfrm>
            <a:off x="3753134" y="3070750"/>
            <a:ext cx="559559" cy="68238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B12B3C5A-AC62-4F18-86F0-E8F304023D45}"/>
              </a:ext>
            </a:extLst>
          </p:cNvPr>
          <p:cNvSpPr txBox="1"/>
          <p:nvPr/>
        </p:nvSpPr>
        <p:spPr>
          <a:xfrm>
            <a:off x="1956165" y="464846"/>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Công múa</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3038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383E11C-F33D-493F-8EDD-9CAA4153DE4F}"/>
              </a:ext>
            </a:extLst>
          </p:cNvPr>
          <p:cNvSpPr txBox="1"/>
          <p:nvPr/>
        </p:nvSpPr>
        <p:spPr>
          <a:xfrm>
            <a:off x="0" y="317675"/>
            <a:ext cx="12192000" cy="3539430"/>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Chọn 1 trong 2 đề sau:</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 Viết một đoạn văn (khoảng 4-5 câu) nói về một câu chuyện hoặc một bài văn, bài thơ mà em đã đọc trong tháng này.</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 Viết một đoạn văn (khoảng 4-5 câu) nói về một bộ phim mà em đã xem trong tháng này.</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876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xmlns=""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xmlns="" id="{6F7AB981-34C3-46EA-8410-43DD6C45035C}"/>
              </a:ext>
            </a:extLst>
          </p:cNvPr>
          <p:cNvSpPr txBox="1"/>
          <p:nvPr/>
        </p:nvSpPr>
        <p:spPr>
          <a:xfrm>
            <a:off x="359492" y="1278041"/>
            <a:ext cx="11073031"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 TRẢI NGHIỆM</a:t>
            </a:r>
          </a:p>
        </p:txBody>
      </p:sp>
    </p:spTree>
    <p:extLst>
      <p:ext uri="{BB962C8B-B14F-4D97-AF65-F5344CB8AC3E}">
        <p14:creationId xmlns:p14="http://schemas.microsoft.com/office/powerpoint/2010/main" val="134859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6655231-9BC4-42D0-8E53-C64061ABFCA7}"/>
              </a:ext>
            </a:extLst>
          </p:cNvPr>
          <p:cNvSpPr txBox="1"/>
          <p:nvPr/>
        </p:nvSpPr>
        <p:spPr>
          <a:xfrm>
            <a:off x="2060972" y="1639964"/>
            <a:ext cx="8740378" cy="669542"/>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vi-VN"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học tập được điều gì </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D79B9841-380B-4E91-8AC5-A22FF1BBFCA3}"/>
              </a:ext>
            </a:extLst>
          </p:cNvPr>
          <p:cNvSpPr txBox="1"/>
          <p:nvPr/>
        </p:nvSpPr>
        <p:spPr>
          <a:xfrm>
            <a:off x="2060972" y="2860966"/>
            <a:ext cx="8740378" cy="669542"/>
          </a:xfrm>
          <a:prstGeom prst="rect">
            <a:avLst/>
          </a:prstGeom>
          <a:noFill/>
        </p:spPr>
        <p:txBody>
          <a:bodyPr wrap="square">
            <a:spAutoFit/>
          </a:bodyPr>
          <a:lstStyle/>
          <a:p>
            <a:pPr marL="180340" marR="0" algn="just">
              <a:lnSpc>
                <a:spcPct val="150000"/>
              </a:lnSpc>
              <a:spcBef>
                <a:spcPts val="0"/>
              </a:spcBef>
              <a:spcAft>
                <a:spcPts val="0"/>
              </a:spcAft>
              <a:tabLst>
                <a:tab pos="270510" algn="l"/>
                <a:tab pos="50546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vi-VN"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Có ý thức trong học tập,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ham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59336A48-66F1-46B2-A77F-3A8B4C6D2EA8}"/>
              </a:ext>
            </a:extLst>
          </p:cNvPr>
          <p:cNvSpPr txBox="1"/>
          <p:nvPr/>
        </p:nvSpPr>
        <p:spPr>
          <a:xfrm>
            <a:off x="2060972" y="4591358"/>
            <a:ext cx="8740378" cy="52322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Xem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bị</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luyện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Dấu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ngoặc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kép</a:t>
            </a:r>
            <a:endParaRPr lang="en-US" sz="2800" b="1" dirty="0">
              <a:solidFill>
                <a:srgbClr val="FF0000"/>
              </a:solidFill>
            </a:endParaRPr>
          </a:p>
        </p:txBody>
      </p:sp>
    </p:spTree>
    <p:extLst>
      <p:ext uri="{BB962C8B-B14F-4D97-AF65-F5344CB8AC3E}">
        <p14:creationId xmlns:p14="http://schemas.microsoft.com/office/powerpoint/2010/main" val="34949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Nhận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xét</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442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383E11C-F33D-493F-8EDD-9CAA4153DE4F}"/>
              </a:ext>
            </a:extLst>
          </p:cNvPr>
          <p:cNvSpPr txBox="1"/>
          <p:nvPr/>
        </p:nvSpPr>
        <p:spPr>
          <a:xfrm>
            <a:off x="0" y="2255654"/>
            <a:ext cx="12192000" cy="2696444"/>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4027797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F4FC8FAC-3B5B-486E-A95C-C12A3D805A07}"/>
              </a:ext>
            </a:extLst>
          </p:cNvPr>
          <p:cNvSpPr/>
          <p:nvPr/>
        </p:nvSpPr>
        <p:spPr>
          <a:xfrm>
            <a:off x="161925" y="91470"/>
            <a:ext cx="11868149" cy="659508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dirty="0">
              <a:solidFill>
                <a:srgbClr val="FFFFFF"/>
              </a:solidFill>
              <a:latin typeface="Arial" panose="020B0604020202020204" pitchFamily="34" charset="0"/>
              <a:sym typeface="Arial"/>
            </a:endParaRPr>
          </a:p>
        </p:txBody>
      </p:sp>
      <p:sp>
        <p:nvSpPr>
          <p:cNvPr id="7" name="TextBox 6">
            <a:extLst>
              <a:ext uri="{FF2B5EF4-FFF2-40B4-BE49-F238E27FC236}">
                <a16:creationId xmlns:a16="http://schemas.microsoft.com/office/drawing/2014/main" xmlns="" id="{ADFF0707-5BB6-4497-88CE-FE25CC748279}"/>
              </a:ext>
            </a:extLst>
          </p:cNvPr>
          <p:cNvSpPr txBox="1"/>
          <p:nvPr/>
        </p:nvSpPr>
        <p:spPr>
          <a:xfrm>
            <a:off x="161926" y="946243"/>
            <a:ext cx="12030074"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Ba tôi đi làm xa nên những câu chuyện đầu tiên tôi nghe được là từ bà nội và chú tôi. Bà kể tôi nghe chuyện “Tấm Cám”, “Thạch Sanh”, “Cây tre trăm đốt”, “Đôi hài bảy dặm”,…. Chú tôi lại thích kể chuyện “Tôn Ngộ Không” và một số chuyện trong “Nghìn lẻ một đêm”.</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967B1D8F-ABAD-409F-AF5B-AF2EAF84D227}"/>
              </a:ext>
            </a:extLst>
          </p:cNvPr>
          <p:cNvSpPr txBox="1"/>
          <p:nvPr/>
        </p:nvSpPr>
        <p:spPr>
          <a:xfrm>
            <a:off x="161923" y="3457598"/>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76781D6-1C19-44CD-A79F-15C088827CB4}"/>
              </a:ext>
            </a:extLst>
          </p:cNvPr>
          <p:cNvSpPr txBox="1"/>
          <p:nvPr/>
        </p:nvSpPr>
        <p:spPr>
          <a:xfrm>
            <a:off x="161923" y="4723183"/>
            <a:ext cx="11868147" cy="1569660"/>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CBE5989-102F-4553-BE7C-5474134D6CDE}"/>
              </a:ext>
            </a:extLst>
          </p:cNvPr>
          <p:cNvSpPr txBox="1"/>
          <p:nvPr/>
        </p:nvSpPr>
        <p:spPr>
          <a:xfrm>
            <a:off x="161923" y="2247369"/>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1E53A3E-48EA-4F79-B392-ED4547962C41}"/>
              </a:ext>
            </a:extLst>
          </p:cNvPr>
          <p:cNvSpPr/>
          <p:nvPr/>
        </p:nvSpPr>
        <p:spPr>
          <a:xfrm>
            <a:off x="0" y="186411"/>
            <a:ext cx="12192000" cy="707886"/>
          </a:xfrm>
          <a:prstGeom prst="rect">
            <a:avLst/>
          </a:prstGeom>
        </p:spPr>
        <p:txBody>
          <a:bodyPr wrap="square">
            <a:spAutoFit/>
          </a:bodyPr>
          <a:lstStyle/>
          <a:p>
            <a:pPr algn="ctr" defTabSz="685800">
              <a:defRPr/>
            </a:pPr>
            <a:r>
              <a:rPr lang="en-US" sz="4000" b="1" dirty="0" err="1">
                <a:solidFill>
                  <a:srgbClr val="002060"/>
                </a:solidFill>
                <a:latin typeface="UTM Thanh Nhac TL" panose="02040603050506020204" pitchFamily="18" charset="0"/>
                <a:cs typeface="Times New Roman" panose="02020603050405020304" pitchFamily="18" charset="0"/>
              </a:rPr>
              <a:t>Những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trang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sách</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tuổi</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thơ</a:t>
            </a:r>
            <a:endParaRPr lang="en-US" sz="4000" b="1" dirty="0">
              <a:solidFill>
                <a:srgbClr val="002060"/>
              </a:solidFill>
              <a:latin typeface="UTM Thanh Nhac TL"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01768B9B-F473-4AE0-9630-44AEE7251152}"/>
              </a:ext>
            </a:extLst>
          </p:cNvPr>
          <p:cNvSpPr txBox="1"/>
          <p:nvPr/>
        </p:nvSpPr>
        <p:spPr>
          <a:xfrm>
            <a:off x="2551050" y="1320107"/>
            <a:ext cx="8382000"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endParaRPr lang="en-US" sz="2400" dirty="0">
              <a:solidFill>
                <a:srgbClr val="FF0000"/>
              </a:solidFill>
            </a:endParaRPr>
          </a:p>
        </p:txBody>
      </p:sp>
      <p:sp>
        <p:nvSpPr>
          <p:cNvPr id="12" name="TextBox 11">
            <a:extLst>
              <a:ext uri="{FF2B5EF4-FFF2-40B4-BE49-F238E27FC236}">
                <a16:creationId xmlns:a16="http://schemas.microsoft.com/office/drawing/2014/main" xmlns="" id="{3C2F8B74-824E-4832-BB67-7C518B007E40}"/>
              </a:ext>
            </a:extLst>
          </p:cNvPr>
          <p:cNvSpPr txBox="1"/>
          <p:nvPr/>
        </p:nvSpPr>
        <p:spPr>
          <a:xfrm>
            <a:off x="2936177" y="1675837"/>
            <a:ext cx="2527442"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“Tôn Ngộ Không” </a:t>
            </a:r>
            <a:endParaRPr lang="en-US" sz="2400" dirty="0">
              <a:solidFill>
                <a:srgbClr val="FF0000"/>
              </a:solidFill>
            </a:endParaRPr>
          </a:p>
        </p:txBody>
      </p:sp>
      <p:sp>
        <p:nvSpPr>
          <p:cNvPr id="14" name="TextBox 13">
            <a:extLst>
              <a:ext uri="{FF2B5EF4-FFF2-40B4-BE49-F238E27FC236}">
                <a16:creationId xmlns:a16="http://schemas.microsoft.com/office/drawing/2014/main" xmlns="" id="{028C0D30-4C2B-4E54-BC28-6E142F553179}"/>
              </a:ext>
            </a:extLst>
          </p:cNvPr>
          <p:cNvSpPr txBox="1"/>
          <p:nvPr/>
        </p:nvSpPr>
        <p:spPr>
          <a:xfrm>
            <a:off x="8217164" y="1676231"/>
            <a:ext cx="3209929"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Nghìn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đêm</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6" name="TextBox 15">
            <a:extLst>
              <a:ext uri="{FF2B5EF4-FFF2-40B4-BE49-F238E27FC236}">
                <a16:creationId xmlns:a16="http://schemas.microsoft.com/office/drawing/2014/main" xmlns="" id="{1EC712BD-9EB5-4607-8A93-4A63E2318F02}"/>
              </a:ext>
            </a:extLst>
          </p:cNvPr>
          <p:cNvSpPr txBox="1"/>
          <p:nvPr/>
        </p:nvSpPr>
        <p:spPr>
          <a:xfrm>
            <a:off x="9987783" y="3828055"/>
            <a:ext cx="1713888"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7" name="TextBox 16">
            <a:extLst>
              <a:ext uri="{FF2B5EF4-FFF2-40B4-BE49-F238E27FC236}">
                <a16:creationId xmlns:a16="http://schemas.microsoft.com/office/drawing/2014/main" xmlns="" id="{D813B467-2F76-4BF7-B656-DE40293A2E98}"/>
              </a:ext>
            </a:extLst>
          </p:cNvPr>
          <p:cNvSpPr txBox="1"/>
          <p:nvPr/>
        </p:nvSpPr>
        <p:spPr>
          <a:xfrm>
            <a:off x="161919" y="4181927"/>
            <a:ext cx="4458540" cy="461665"/>
          </a:xfrm>
          <a:prstGeom prst="rect">
            <a:avLst/>
          </a:prstGeom>
          <a:noFill/>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b="0" i="0" dirty="0" err="1">
                <a:solidFill>
                  <a:srgbClr val="FF0000"/>
                </a:solidFill>
                <a:effectLst/>
                <a:latin typeface="Times New Roman" panose="02020603050405020304" pitchFamily="18" charset="0"/>
                <a:cs typeface="Times New Roman" panose="02020603050405020304" pitchFamily="18" charset="0"/>
              </a:rPr>
              <a:t>Những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người</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khốn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khổ</a:t>
            </a:r>
            <a:r>
              <a:rPr lang="en-US" sz="2400" b="0" i="0" dirty="0">
                <a:solidFill>
                  <a:srgbClr val="FF0000"/>
                </a:solidFill>
                <a:effectLst/>
                <a:latin typeface="Times New Roman" panose="02020603050405020304" pitchFamily="18" charset="0"/>
                <a:cs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10167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383E11C-F33D-493F-8EDD-9CAA4153DE4F}"/>
              </a:ext>
            </a:extLst>
          </p:cNvPr>
          <p:cNvSpPr txBox="1"/>
          <p:nvPr/>
        </p:nvSpPr>
        <p:spPr>
          <a:xfrm>
            <a:off x="0" y="3606793"/>
            <a:ext cx="12192000" cy="1754326"/>
          </a:xfrm>
          <a:prstGeom prst="rect">
            <a:avLst/>
          </a:prstGeom>
          <a:noFill/>
        </p:spPr>
        <p:txBody>
          <a:bodyPr wrap="square">
            <a:spAutoFit/>
          </a:bodyPr>
          <a:lstStyle/>
          <a:p>
            <a:pPr marL="180340" marR="0" algn="ctr">
              <a:spcBef>
                <a:spcPts val="0"/>
              </a:spcBef>
              <a:spcAft>
                <a:spcPts val="0"/>
              </a:spcAft>
              <a:tabLst>
                <a:tab pos="270510" algn="l"/>
              </a:tabLst>
            </a:pP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xmlns="" id="{60B689E3-9E70-406F-8079-AFA984B798EF}"/>
              </a:ext>
            </a:extLst>
          </p:cNvPr>
          <p:cNvSpPr txBox="1"/>
          <p:nvPr/>
        </p:nvSpPr>
        <p:spPr>
          <a:xfrm>
            <a:off x="286603" y="1101740"/>
            <a:ext cx="11905397" cy="1754326"/>
          </a:xfrm>
          <a:prstGeom prst="rect">
            <a:avLst/>
          </a:prstGeom>
          <a:noFill/>
        </p:spPr>
        <p:txBody>
          <a:bodyPr wrap="square">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Tôn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Ngộ</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Nghìn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lẻ</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một</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đêm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gia</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đình</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Những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người</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khốn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khổ</a:t>
            </a:r>
            <a:r>
              <a:rPr lang="en-US" sz="3600" b="1" i="0" dirty="0">
                <a:solidFill>
                  <a:srgbClr val="FF0000"/>
                </a:solidFill>
                <a:effectLst/>
                <a:latin typeface="Times New Roman" panose="02020603050405020304" pitchFamily="18" charset="0"/>
                <a:cs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17981753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Bài</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học</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1526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68490" y="-603448"/>
            <a:ext cx="12560491" cy="8014182"/>
          </a:xfrm>
          <a:prstGeom prst="rect">
            <a:avLst/>
          </a:prstGeom>
        </p:spPr>
      </p:pic>
      <p:sp>
        <p:nvSpPr>
          <p:cNvPr id="4" name="Rectangle 3"/>
          <p:cNvSpPr/>
          <p:nvPr/>
        </p:nvSpPr>
        <p:spPr>
          <a:xfrm>
            <a:off x="1323832" y="3031735"/>
            <a:ext cx="9539785" cy="2123658"/>
          </a:xfrm>
          <a:prstGeom prst="rect">
            <a:avLst/>
          </a:prstGeom>
        </p:spPr>
        <p:txBody>
          <a:bodyPr wrap="square">
            <a:spAutoFit/>
          </a:bodyPr>
          <a:lstStyle/>
          <a:p>
            <a:pPr lvl="0" algn="just">
              <a:defRPr/>
            </a:pP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ngoặc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kép</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dùng</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để</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đánh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a:t>
            </a:r>
            <a:r>
              <a:rPr lang="en-US" sz="4400" dirty="0" err="1" smtClean="0">
                <a:solidFill>
                  <a:schemeClr val="tx2"/>
                </a:solidFill>
                <a:latin typeface="Times New Roman" panose="02020603050405020304" pitchFamily="18" charset="0"/>
                <a:cs typeface="Times New Roman" panose="02020603050405020304" pitchFamily="18" charset="0"/>
              </a:rPr>
              <a:t>ên</a:t>
            </a:r>
            <a:r>
              <a:rPr lang="en-US" sz="4400" dirty="0" smtClean="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tác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phẩm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thơ</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quyển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sách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vở</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kịch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bộ</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phim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tranh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tượng</a:t>
            </a:r>
            <a:r>
              <a:rPr lang="en-US" sz="4400" dirty="0">
                <a:solidFill>
                  <a:schemeClr val="tx2"/>
                </a:solidFill>
                <a:latin typeface="Times New Roman" panose="02020603050405020304" pitchFamily="18" charset="0"/>
                <a:cs typeface="Times New Roman" panose="02020603050405020304" pitchFamily="18" charset="0"/>
              </a:rPr>
              <a:t>…)</a:t>
            </a:r>
            <a:endParaRPr lang="en-US" sz="154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767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872C3D69-7116-4399-8127-972C8784FFB9}"/>
              </a:ext>
            </a:extLst>
          </p:cNvPr>
          <p:cNvSpPr/>
          <p:nvPr/>
        </p:nvSpPr>
        <p:spPr>
          <a:xfrm>
            <a:off x="2994990" y="2080591"/>
            <a:ext cx="5950227" cy="3672397"/>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Luyện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tập</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71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21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560</TotalTime>
  <Words>568</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A3.OpenSansBold-San</vt:lpstr>
      <vt:lpstr>A3.OpenSans-San</vt:lpstr>
      <vt:lpstr>Arial</vt:lpstr>
      <vt:lpstr>Calibri</vt:lpstr>
      <vt:lpstr>Calibri Light</vt:lpstr>
      <vt:lpstr>Times New Roman</vt:lpstr>
      <vt:lpstr>UTM Thanh Nhac TL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account</cp:lastModifiedBy>
  <cp:revision>59</cp:revision>
  <dcterms:created xsi:type="dcterms:W3CDTF">2023-08-23T14:28:38Z</dcterms:created>
  <dcterms:modified xsi:type="dcterms:W3CDTF">2024-10-21T09:31:31Z</dcterms:modified>
</cp:coreProperties>
</file>