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6" r:id="rId3"/>
    <p:sldId id="267" r:id="rId4"/>
    <p:sldId id="268" r:id="rId5"/>
    <p:sldId id="280" r:id="rId6"/>
    <p:sldId id="269" r:id="rId7"/>
    <p:sldId id="270" r:id="rId8"/>
    <p:sldId id="271" r:id="rId9"/>
    <p:sldId id="273" r:id="rId10"/>
    <p:sldId id="272" r:id="rId11"/>
    <p:sldId id="257" r:id="rId12"/>
    <p:sldId id="256" r:id="rId13"/>
    <p:sldId id="259" r:id="rId14"/>
    <p:sldId id="263" r:id="rId15"/>
    <p:sldId id="264" r:id="rId16"/>
    <p:sldId id="265" r:id="rId17"/>
    <p:sldId id="281" r:id="rId18"/>
    <p:sldId id="282" r:id="rId19"/>
    <p:sldId id="283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33CC"/>
    <a:srgbClr val="006600"/>
    <a:srgbClr val="00CC00"/>
    <a:srgbClr val="66FF33"/>
    <a:srgbClr val="008000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97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7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2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01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ABC84-CD79-4F8A-8B2C-0631AD15B4AB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818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DFCF6C-AB48-4145-9CD2-DA00EAC05549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416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50D9-D237-4433-99FB-A444C1A586A4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654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3BDABC-F711-4597-8ABF-D3394326ECCE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62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7A6F7-9955-464D-82FD-B7D9443146B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99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DA4E9E-1171-4EE8-90F0-24EE25EB2D42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50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FD877-DAE7-4EF7-8996-E93FC9594007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50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4639-9C0D-4FAF-95F6-C4F4176C7433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518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785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E6DB5-6B02-4C92-A039-03756B2BBDC8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631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2F941-B879-467C-A3C5-8166A920575D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240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9262C-F0CB-4946-A9E2-D9A99654B6DC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6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22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091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8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8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3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84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4B6-BD15-4E68-8BFA-8A2D3AAA4790}" type="datetimeFigureOut">
              <a:rPr lang="en-US" smtClean="0"/>
              <a:t>8/17/2020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6279-CC7E-44C3-BE74-605769375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83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E7CA22-7B4E-411B-8058-F1CACA9C7BA5}" type="slidenum">
              <a:rPr kumimoji="0" lang="en-US" alt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82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slide" Target="slide11.xml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21.png"/><Relationship Id="rId4" Type="http://schemas.openxmlformats.org/officeDocument/2006/relationships/image" Target="../media/image13.jpg"/><Relationship Id="rId9" Type="http://schemas.openxmlformats.org/officeDocument/2006/relationships/image" Target="../media/image16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26" Type="http://schemas.microsoft.com/office/2007/relationships/hdphoto" Target="../media/hdphoto15.wdp"/><Relationship Id="rId3" Type="http://schemas.openxmlformats.org/officeDocument/2006/relationships/image" Target="../media/image23.png"/><Relationship Id="rId21" Type="http://schemas.openxmlformats.org/officeDocument/2006/relationships/image" Target="../media/image32.png"/><Relationship Id="rId7" Type="http://schemas.openxmlformats.org/officeDocument/2006/relationships/image" Target="../media/image25.png"/><Relationship Id="rId12" Type="http://schemas.openxmlformats.org/officeDocument/2006/relationships/slide" Target="slide13.xml"/><Relationship Id="rId17" Type="http://schemas.openxmlformats.org/officeDocument/2006/relationships/slide" Target="slide12.xml"/><Relationship Id="rId25" Type="http://schemas.openxmlformats.org/officeDocument/2006/relationships/image" Target="../media/image35.png"/><Relationship Id="rId2" Type="http://schemas.openxmlformats.org/officeDocument/2006/relationships/image" Target="../media/image22.jpg"/><Relationship Id="rId16" Type="http://schemas.openxmlformats.org/officeDocument/2006/relationships/slide" Target="slide15.xml"/><Relationship Id="rId20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microsoft.com/office/2007/relationships/hdphoto" Target="../media/hdphoto12.wdp"/><Relationship Id="rId24" Type="http://schemas.openxmlformats.org/officeDocument/2006/relationships/image" Target="../media/image34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28" Type="http://schemas.microsoft.com/office/2007/relationships/hdphoto" Target="../media/hdphoto16.wdp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microsoft.com/office/2007/relationships/hdphoto" Target="../media/hdphoto9.wdp"/><Relationship Id="rId9" Type="http://schemas.microsoft.com/office/2007/relationships/hdphoto" Target="../media/hdphoto11.wdp"/><Relationship Id="rId14" Type="http://schemas.openxmlformats.org/officeDocument/2006/relationships/slide" Target="slide14.xml"/><Relationship Id="rId22" Type="http://schemas.microsoft.com/office/2007/relationships/hdphoto" Target="../media/hdphoto14.wdp"/><Relationship Id="rId27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9.wdp"/><Relationship Id="rId3" Type="http://schemas.openxmlformats.org/officeDocument/2006/relationships/slide" Target="slide11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17.wdp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9.wdp"/><Relationship Id="rId3" Type="http://schemas.openxmlformats.org/officeDocument/2006/relationships/slide" Target="slide11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17.wdp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9.wdp"/><Relationship Id="rId3" Type="http://schemas.openxmlformats.org/officeDocument/2006/relationships/slide" Target="slide11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17.wdp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9.wdp"/><Relationship Id="rId3" Type="http://schemas.openxmlformats.org/officeDocument/2006/relationships/slide" Target="slide11.xml"/><Relationship Id="rId7" Type="http://schemas.microsoft.com/office/2007/relationships/hdphoto" Target="../media/hdphoto4.wdp"/><Relationship Id="rId12" Type="http://schemas.openxmlformats.org/officeDocument/2006/relationships/image" Target="../media/image3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7.wdp"/><Relationship Id="rId5" Type="http://schemas.microsoft.com/office/2007/relationships/hdphoto" Target="../media/hdphoto17.wdp"/><Relationship Id="rId15" Type="http://schemas.openxmlformats.org/officeDocument/2006/relationships/image" Target="../media/image44.png"/><Relationship Id="rId10" Type="http://schemas.openxmlformats.org/officeDocument/2006/relationships/image" Target="../media/image18.png"/><Relationship Id="rId4" Type="http://schemas.openxmlformats.org/officeDocument/2006/relationships/image" Target="../media/image37.png"/><Relationship Id="rId9" Type="http://schemas.microsoft.com/office/2007/relationships/hdphoto" Target="../media/hdphoto18.wdp"/><Relationship Id="rId1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523999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Chào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mừng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với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học</a:t>
            </a: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9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262488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0" y="148662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2" y="211286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341035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4" y="173555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-713117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2" y="471605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  <a:endParaRPr lang="en-US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1965789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9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-62865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0" y="2092325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9876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3158873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219992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3239351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-952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97881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330676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1935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55" y="330676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366979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356801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8521" y="3038202"/>
            <a:ext cx="1934468" cy="189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2724150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-42369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1818887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109855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  <a:endParaRPr lang="en-US" sz="1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2406372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11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7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67864"/>
            <a:ext cx="6248400" cy="20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627" y="-21288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ăm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/>
          <a:srcRect l="22917" t="18148" r="7916" b="12963"/>
          <a:stretch/>
        </p:blipFill>
        <p:spPr>
          <a:xfrm>
            <a:off x="922947" y="947935"/>
            <a:ext cx="7266846" cy="419556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126560" y="2114550"/>
            <a:ext cx="1696667" cy="8724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62200" y="3257550"/>
            <a:ext cx="1752600" cy="609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00600" y="3530629"/>
            <a:ext cx="325960" cy="5651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34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71531"/>
            <a:ext cx="6248400" cy="2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95500" y="133350"/>
            <a:ext cx="48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ăp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4"/>
          <a:srcRect l="14584" t="18148" r="16250" b="12963"/>
          <a:stretch/>
        </p:blipFill>
        <p:spPr>
          <a:xfrm>
            <a:off x="1295048" y="1216919"/>
            <a:ext cx="7008739" cy="39265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648251" y="2235605"/>
            <a:ext cx="1828800" cy="879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5600700" y="3401456"/>
            <a:ext cx="1219200" cy="7704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53000" y="2160500"/>
            <a:ext cx="76200" cy="716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-434313"/>
            <a:ext cx="6248400" cy="27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127" y="13335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36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ăm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0429" y="2144852"/>
            <a:ext cx="169202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latin typeface="UTM Avo" panose="02040603050506020204" pitchFamily="18" charset="0"/>
              </a:rPr>
              <a:t>5</a:t>
            </a:r>
            <a:endParaRPr lang="en-US" sz="9600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2997" y="3993761"/>
            <a:ext cx="19362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s</a:t>
            </a:r>
            <a:r>
              <a:rPr lang="en-US" sz="3600" b="1" dirty="0" err="1" smtClean="0">
                <a:latin typeface="UTM Avo" panose="02040603050506020204" pitchFamily="18" charset="0"/>
              </a:rPr>
              <a:t>ố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n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4251" y="2072628"/>
            <a:ext cx="1673376" cy="1598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17304" y="3983821"/>
            <a:ext cx="208171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t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tre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7650"/>
            <a:ext cx="9144000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328965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255653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7" y="4409693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53062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77" y="-267479"/>
            <a:ext cx="6248400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285750"/>
            <a:ext cx="426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chứa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UTM Avo" panose="02040603050506020204" pitchFamily="18" charset="0"/>
                <a:cs typeface="Arial" panose="020B0604020202020204" pitchFamily="34" charset="0"/>
              </a:rPr>
              <a:t>vần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ăp</a:t>
            </a:r>
            <a:r>
              <a:rPr lang="en-US" sz="3200" b="1" dirty="0" smtClean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1341" y="2083043"/>
            <a:ext cx="1936260" cy="1555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78941" y="2051626"/>
            <a:ext cx="1936261" cy="1555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0921" y="3845395"/>
            <a:ext cx="22571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ặp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gỡ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853" y="3799150"/>
            <a:ext cx="219994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UTM Avo" panose="02040603050506020204" pitchFamily="18" charset="0"/>
              </a:rPr>
              <a:t>đ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ắp</a:t>
            </a:r>
            <a:r>
              <a:rPr lang="en-US" sz="3600" b="1" dirty="0" smtClean="0"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latin typeface="UTM Avo" panose="02040603050506020204" pitchFamily="18" charset="0"/>
              </a:rPr>
              <a:t>đê</a:t>
            </a:r>
            <a:endParaRPr lang="en-US" sz="36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7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1676400" cy="54887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  <a:ea typeface="SimSun-ExtB" panose="02010609060101010101" pitchFamily="49" charset="-122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  <a:ea typeface="SimSun-ExtB" panose="02010609060101010101" pitchFamily="49" charset="-122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ea typeface="SimSun-ExtB" panose="02010609060101010101" pitchFamily="49" charset="-122"/>
              </a:rPr>
              <a:t>đọc</a:t>
            </a:r>
            <a:endParaRPr lang="en-US" sz="2800" dirty="0">
              <a:latin typeface="UTM Avo" panose="02040603050506020204" pitchFamily="18" charset="0"/>
              <a:ea typeface="SimSun-ExtB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0836" y="606029"/>
            <a:ext cx="9220200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Ve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(2)</a:t>
            </a:r>
          </a:p>
          <a:p>
            <a:pPr marL="400050" lvl="1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Mùa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thu</a:t>
            </a:r>
            <a:r>
              <a:rPr lang="en-US" dirty="0" smtClean="0">
                <a:latin typeface="UTM Avo" panose="02040603050506020204" pitchFamily="18" charset="0"/>
              </a:rPr>
              <a:t> qua.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khô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endParaRPr lang="en-US" dirty="0" smtClean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gặp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gà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ngỏ</a:t>
            </a:r>
            <a:r>
              <a:rPr lang="en-US" sz="2800" dirty="0" smtClean="0">
                <a:latin typeface="UTM Avo" panose="02040603050506020204" pitchFamily="18" charset="0"/>
              </a:rPr>
              <a:t> ý:</a:t>
            </a:r>
          </a:p>
          <a:p>
            <a:pPr marL="685800" lvl="1">
              <a:buFontTx/>
              <a:buChar char="-"/>
            </a:pPr>
            <a:r>
              <a:rPr lang="en-US" dirty="0" err="1" smtClean="0">
                <a:latin typeface="UTM Avo" panose="02040603050506020204" pitchFamily="18" charset="0"/>
              </a:rPr>
              <a:t>Chị</a:t>
            </a:r>
            <a:r>
              <a:rPr lang="en-US" dirty="0" smtClean="0">
                <a:latin typeface="UTM Avo" panose="02040603050506020204" pitchFamily="18" charset="0"/>
              </a:rPr>
              <a:t>… </a:t>
            </a:r>
            <a:r>
              <a:rPr lang="en-US" dirty="0" err="1" smtClean="0">
                <a:latin typeface="UTM Avo" panose="02040603050506020204" pitchFamily="18" charset="0"/>
              </a:rPr>
              <a:t>cho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tí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nhé</a:t>
            </a:r>
            <a:r>
              <a:rPr lang="en-US" dirty="0" smtClean="0">
                <a:latin typeface="UTM Avo" panose="02040603050506020204" pitchFamily="18" charset="0"/>
              </a:rPr>
              <a:t>?</a:t>
            </a:r>
          </a:p>
          <a:p>
            <a:pPr marL="400050" lvl="1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Gà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thủ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thỉ</a:t>
            </a:r>
            <a:r>
              <a:rPr lang="en-US" dirty="0" smtClean="0">
                <a:latin typeface="UTM Avo" panose="02040603050506020204" pitchFamily="18" charset="0"/>
              </a:rPr>
              <a:t>:</a:t>
            </a:r>
          </a:p>
          <a:p>
            <a:pPr marL="685800" lvl="1">
              <a:buFontTx/>
              <a:buChar char="-"/>
            </a:pP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múa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nữa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chả</a:t>
            </a:r>
            <a:r>
              <a:rPr lang="en-US" dirty="0" smtClean="0">
                <a:latin typeface="UTM Avo" panose="02040603050506020204" pitchFamily="18" charset="0"/>
              </a:rPr>
              <a:t> lo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marL="400050" lvl="1" indent="0" algn="r">
              <a:buNone/>
            </a:pPr>
            <a:r>
              <a:rPr lang="en-US" sz="1400" dirty="0" err="1" smtClean="0">
                <a:latin typeface="UTM Avo" panose="02040603050506020204" pitchFamily="18" charset="0"/>
              </a:rPr>
              <a:t>Phỏng</a:t>
            </a:r>
            <a:r>
              <a:rPr lang="en-US" sz="1400" dirty="0" smtClean="0">
                <a:latin typeface="UTM Avo" panose="02040603050506020204" pitchFamily="18" charset="0"/>
              </a:rPr>
              <a:t> </a:t>
            </a:r>
            <a:r>
              <a:rPr lang="en-US" sz="1400" dirty="0" err="1" smtClean="0">
                <a:latin typeface="UTM Avo" panose="02040603050506020204" pitchFamily="18" charset="0"/>
              </a:rPr>
              <a:t>theo</a:t>
            </a:r>
            <a:r>
              <a:rPr lang="en-US" sz="1400" dirty="0" smtClean="0">
                <a:latin typeface="UTM Avo" panose="02040603050506020204" pitchFamily="18" charset="0"/>
              </a:rPr>
              <a:t> La </a:t>
            </a:r>
            <a:r>
              <a:rPr lang="en-US" sz="1400" dirty="0" err="1" smtClean="0">
                <a:latin typeface="UTM Avo" panose="02040603050506020204" pitchFamily="18" charset="0"/>
              </a:rPr>
              <a:t>Phông</a:t>
            </a:r>
            <a:r>
              <a:rPr lang="en-US" sz="1400" dirty="0" smtClean="0">
                <a:latin typeface="UTM Avo" panose="02040603050506020204" pitchFamily="18" charset="0"/>
              </a:rPr>
              <a:t>-ten (Minh </a:t>
            </a:r>
            <a:r>
              <a:rPr lang="en-US" sz="1400" dirty="0" err="1" smtClean="0">
                <a:latin typeface="UTM Avo" panose="02040603050506020204" pitchFamily="18" charset="0"/>
              </a:rPr>
              <a:t>Hoà</a:t>
            </a:r>
            <a:r>
              <a:rPr lang="en-US" sz="1400" dirty="0" smtClean="0">
                <a:latin typeface="UTM Avo" panose="02040603050506020204" pitchFamily="18" charset="0"/>
              </a:rPr>
              <a:t> </a:t>
            </a:r>
            <a:r>
              <a:rPr lang="en-US" sz="1400" dirty="0" err="1" smtClean="0">
                <a:latin typeface="UTM Avo" panose="02040603050506020204" pitchFamily="18" charset="0"/>
              </a:rPr>
              <a:t>kể</a:t>
            </a:r>
            <a:r>
              <a:rPr lang="en-US" sz="1400" dirty="0" smtClean="0">
                <a:latin typeface="UTM Avo" panose="02040603050506020204" pitchFamily="18" charset="0"/>
              </a:rPr>
              <a:t>)</a:t>
            </a:r>
            <a:endParaRPr lang="en-US" sz="1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69" t="51700" r="11671"/>
          <a:stretch/>
        </p:blipFill>
        <p:spPr>
          <a:xfrm>
            <a:off x="6400800" y="1657350"/>
            <a:ext cx="2514600" cy="149975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895600" y="3105150"/>
            <a:ext cx="1066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819400" y="1581150"/>
            <a:ext cx="9144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0000" y="3638550"/>
            <a:ext cx="1828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667500" y="1575955"/>
            <a:ext cx="16002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7600" y="3638550"/>
            <a:ext cx="1447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288256" y="3638550"/>
            <a:ext cx="18288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29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3350"/>
            <a:ext cx="8229600" cy="472679"/>
          </a:xfrm>
        </p:spPr>
        <p:txBody>
          <a:bodyPr>
            <a:normAutofit/>
          </a:bodyPr>
          <a:lstStyle/>
          <a:p>
            <a:pPr algn="l"/>
            <a:r>
              <a:rPr lang="en-US" sz="2400" dirty="0" err="1" smtClean="0">
                <a:latin typeface="UTM Avo" panose="02040603050506020204" pitchFamily="18" charset="0"/>
              </a:rPr>
              <a:t>Luyện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đọc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từ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khó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" y="23812"/>
            <a:ext cx="9143999" cy="5695949"/>
          </a:xfrm>
        </p:spPr>
      </p:pic>
      <p:sp>
        <p:nvSpPr>
          <p:cNvPr id="5" name="TextBox 4"/>
          <p:cNvSpPr txBox="1"/>
          <p:nvPr/>
        </p:nvSpPr>
        <p:spPr>
          <a:xfrm>
            <a:off x="1447800" y="2266950"/>
            <a:ext cx="6781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ỏ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lá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chả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endParaRPr lang="en-US" sz="4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hủ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thỉ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     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endParaRPr lang="en-US" sz="4400" b="1" dirty="0" smtClean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hăm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múa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chả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lo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57150"/>
            <a:ext cx="1676400" cy="548879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UTM Avo" panose="02040603050506020204" pitchFamily="18" charset="0"/>
                <a:ea typeface="SimSun-ExtB" panose="02010609060101010101" pitchFamily="49" charset="-122"/>
              </a:rPr>
              <a:t>Tập</a:t>
            </a:r>
            <a:r>
              <a:rPr lang="en-US" sz="2800" dirty="0" smtClean="0">
                <a:latin typeface="UTM Avo" panose="02040603050506020204" pitchFamily="18" charset="0"/>
                <a:ea typeface="SimSun-ExtB" panose="02010609060101010101" pitchFamily="49" charset="-122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  <a:ea typeface="SimSun-ExtB" panose="02010609060101010101" pitchFamily="49" charset="-122"/>
              </a:rPr>
              <a:t>đọc</a:t>
            </a:r>
            <a:endParaRPr lang="en-US" sz="2800" dirty="0">
              <a:latin typeface="UTM Avo" panose="02040603050506020204" pitchFamily="18" charset="0"/>
              <a:ea typeface="SimSun-ExtB" panose="02010609060101010101" pitchFamily="49" charset="-12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0836" y="606029"/>
            <a:ext cx="9220200" cy="4343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Ve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rgbClr val="CC0099"/>
                </a:solidFill>
                <a:latin typeface="UTM Avo" panose="02040603050506020204" pitchFamily="18" charset="0"/>
              </a:rPr>
              <a:t>gà</a:t>
            </a:r>
            <a:r>
              <a:rPr lang="en-US" sz="2800" dirty="0" smtClean="0">
                <a:solidFill>
                  <a:srgbClr val="CC0099"/>
                </a:solidFill>
                <a:latin typeface="UTM Avo" panose="02040603050506020204" pitchFamily="18" charset="0"/>
              </a:rPr>
              <a:t> (2)</a:t>
            </a:r>
          </a:p>
          <a:p>
            <a:pPr marL="400050" lvl="1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Mùa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thu</a:t>
            </a:r>
            <a:r>
              <a:rPr lang="en-US" dirty="0" smtClean="0">
                <a:latin typeface="UTM Avo" panose="02040603050506020204" pitchFamily="18" charset="0"/>
              </a:rPr>
              <a:t> qua. </a:t>
            </a:r>
            <a:r>
              <a:rPr lang="en-US" dirty="0" err="1" smtClean="0">
                <a:latin typeface="UTM Avo" panose="02040603050506020204" pitchFamily="18" charset="0"/>
              </a:rPr>
              <a:t>Cỏ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lá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khô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cả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Nhà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chả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có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endParaRPr lang="en-US" dirty="0" smtClean="0">
              <a:latin typeface="UTM Avo" panose="020406030505060202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gặp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gà</a:t>
            </a:r>
            <a:r>
              <a:rPr lang="en-US" sz="2800" dirty="0" smtClean="0">
                <a:latin typeface="UTM Avo" panose="02040603050506020204" pitchFamily="18" charset="0"/>
              </a:rPr>
              <a:t>, </a:t>
            </a:r>
            <a:r>
              <a:rPr lang="en-US" sz="2800" dirty="0" err="1" smtClean="0">
                <a:latin typeface="UTM Avo" panose="02040603050506020204" pitchFamily="18" charset="0"/>
              </a:rPr>
              <a:t>ngỏ</a:t>
            </a:r>
            <a:r>
              <a:rPr lang="en-US" sz="2800" dirty="0" smtClean="0">
                <a:latin typeface="UTM Avo" panose="02040603050506020204" pitchFamily="18" charset="0"/>
              </a:rPr>
              <a:t> ý:</a:t>
            </a:r>
          </a:p>
          <a:p>
            <a:pPr marL="685800" lvl="1">
              <a:buFontTx/>
              <a:buChar char="-"/>
            </a:pPr>
            <a:r>
              <a:rPr lang="en-US" dirty="0" err="1" smtClean="0">
                <a:latin typeface="UTM Avo" panose="02040603050506020204" pitchFamily="18" charset="0"/>
              </a:rPr>
              <a:t>Chị</a:t>
            </a:r>
            <a:r>
              <a:rPr lang="en-US" dirty="0" smtClean="0">
                <a:latin typeface="UTM Avo" panose="02040603050506020204" pitchFamily="18" charset="0"/>
              </a:rPr>
              <a:t>… </a:t>
            </a:r>
            <a:r>
              <a:rPr lang="en-US" dirty="0" err="1" smtClean="0">
                <a:latin typeface="UTM Avo" panose="02040603050506020204" pitchFamily="18" charset="0"/>
              </a:rPr>
              <a:t>cho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tí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nhé</a:t>
            </a:r>
            <a:r>
              <a:rPr lang="en-US" dirty="0" smtClean="0">
                <a:latin typeface="UTM Avo" panose="02040603050506020204" pitchFamily="18" charset="0"/>
              </a:rPr>
              <a:t>?</a:t>
            </a:r>
          </a:p>
          <a:p>
            <a:pPr marL="400050" lvl="1" indent="0">
              <a:buNone/>
            </a:pPr>
            <a:r>
              <a:rPr lang="en-US" dirty="0" err="1" smtClean="0">
                <a:latin typeface="UTM Avo" panose="02040603050506020204" pitchFamily="18" charset="0"/>
              </a:rPr>
              <a:t>Gà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cho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thủ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thỉ</a:t>
            </a:r>
            <a:r>
              <a:rPr lang="en-US" dirty="0" smtClean="0">
                <a:latin typeface="UTM Avo" panose="02040603050506020204" pitchFamily="18" charset="0"/>
              </a:rPr>
              <a:t>:</a:t>
            </a:r>
          </a:p>
          <a:p>
            <a:pPr marL="685800" lvl="1">
              <a:buFontTx/>
              <a:buChar char="-"/>
            </a:pPr>
            <a:r>
              <a:rPr lang="en-US" dirty="0" err="1" smtClean="0">
                <a:latin typeface="UTM Avo" panose="02040603050506020204" pitchFamily="18" charset="0"/>
              </a:rPr>
              <a:t>Ve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múa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và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chăm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làm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nữa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thì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sẽ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chả</a:t>
            </a:r>
            <a:r>
              <a:rPr lang="en-US" dirty="0" smtClean="0">
                <a:latin typeface="UTM Avo" panose="02040603050506020204" pitchFamily="18" charset="0"/>
              </a:rPr>
              <a:t> lo </a:t>
            </a:r>
            <a:r>
              <a:rPr lang="en-US" dirty="0" err="1" smtClean="0">
                <a:latin typeface="UTM Avo" panose="02040603050506020204" pitchFamily="18" charset="0"/>
              </a:rPr>
              <a:t>gì</a:t>
            </a:r>
            <a:r>
              <a:rPr lang="en-US" dirty="0" smtClean="0">
                <a:latin typeface="UTM Avo" panose="02040603050506020204" pitchFamily="18" charset="0"/>
              </a:rPr>
              <a:t>.</a:t>
            </a:r>
          </a:p>
          <a:p>
            <a:pPr marL="400050" lvl="1" indent="0" algn="r">
              <a:buNone/>
            </a:pPr>
            <a:r>
              <a:rPr lang="en-US" sz="1400" dirty="0" err="1" smtClean="0">
                <a:latin typeface="UTM Avo" panose="02040603050506020204" pitchFamily="18" charset="0"/>
              </a:rPr>
              <a:t>Phỏng</a:t>
            </a:r>
            <a:r>
              <a:rPr lang="en-US" sz="1400" dirty="0" smtClean="0">
                <a:latin typeface="UTM Avo" panose="02040603050506020204" pitchFamily="18" charset="0"/>
              </a:rPr>
              <a:t> </a:t>
            </a:r>
            <a:r>
              <a:rPr lang="en-US" sz="1400" dirty="0" err="1" smtClean="0">
                <a:latin typeface="UTM Avo" panose="02040603050506020204" pitchFamily="18" charset="0"/>
              </a:rPr>
              <a:t>theo</a:t>
            </a:r>
            <a:r>
              <a:rPr lang="en-US" sz="1400" dirty="0" smtClean="0">
                <a:latin typeface="UTM Avo" panose="02040603050506020204" pitchFamily="18" charset="0"/>
              </a:rPr>
              <a:t> La </a:t>
            </a:r>
            <a:r>
              <a:rPr lang="en-US" sz="1400" dirty="0" err="1" smtClean="0">
                <a:latin typeface="UTM Avo" panose="02040603050506020204" pitchFamily="18" charset="0"/>
              </a:rPr>
              <a:t>Phông</a:t>
            </a:r>
            <a:r>
              <a:rPr lang="en-US" sz="1400" dirty="0" smtClean="0">
                <a:latin typeface="UTM Avo" panose="02040603050506020204" pitchFamily="18" charset="0"/>
              </a:rPr>
              <a:t>-ten (Minh </a:t>
            </a:r>
            <a:r>
              <a:rPr lang="en-US" sz="1400" dirty="0" err="1" smtClean="0">
                <a:latin typeface="UTM Avo" panose="02040603050506020204" pitchFamily="18" charset="0"/>
              </a:rPr>
              <a:t>Hoà</a:t>
            </a:r>
            <a:r>
              <a:rPr lang="en-US" sz="1400" dirty="0" smtClean="0">
                <a:latin typeface="UTM Avo" panose="02040603050506020204" pitchFamily="18" charset="0"/>
              </a:rPr>
              <a:t> </a:t>
            </a:r>
            <a:r>
              <a:rPr lang="en-US" sz="1400" dirty="0" err="1" smtClean="0">
                <a:latin typeface="UTM Avo" panose="02040603050506020204" pitchFamily="18" charset="0"/>
              </a:rPr>
              <a:t>kể</a:t>
            </a:r>
            <a:r>
              <a:rPr lang="en-US" sz="1400" dirty="0" smtClean="0">
                <a:latin typeface="UTM Avo" panose="02040603050506020204" pitchFamily="18" charset="0"/>
              </a:rPr>
              <a:t>)</a:t>
            </a:r>
            <a:endParaRPr lang="en-US" sz="1400" dirty="0"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169" t="51700" r="11671"/>
          <a:stretch/>
        </p:blipFill>
        <p:spPr>
          <a:xfrm>
            <a:off x="6400800" y="1657350"/>
            <a:ext cx="2514600" cy="149975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590800" y="1200150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71762" y="1200150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029200" y="1200150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105400" y="1209675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229600" y="1200150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300388" y="1226344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99264" y="2216727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596246" y="2214346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839200" y="3233305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939646" y="3233305"/>
            <a:ext cx="152400" cy="381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76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67" t="50741" r="25833" b="1740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495800" y="2495550"/>
            <a:ext cx="914400" cy="4572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6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72" y="-95250"/>
            <a:ext cx="7772399" cy="6274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5329" y="37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</a:rPr>
              <a:t>Con </a:t>
            </a:r>
            <a:r>
              <a:rPr lang="en-US" sz="3200" b="1" dirty="0" err="1">
                <a:latin typeface="UTM Avo" panose="02040603050506020204" pitchFamily="18" charset="0"/>
              </a:rPr>
              <a:t>luyện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lại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các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tiếng</a:t>
            </a:r>
            <a:r>
              <a:rPr lang="en-US" sz="3200" b="1" dirty="0"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</a:rPr>
              <a:t>từ</a:t>
            </a:r>
            <a:r>
              <a:rPr lang="en-US" sz="3200" b="1" dirty="0"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</a:rPr>
              <a:t>sau</a:t>
            </a:r>
            <a:r>
              <a:rPr lang="en-US" sz="32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2455386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q</a:t>
            </a:r>
            <a:r>
              <a:rPr lang="en-US" sz="4000" b="1" dirty="0" err="1" smtClean="0">
                <a:latin typeface="UTM Avo" panose="02040603050506020204" pitchFamily="18" charset="0"/>
              </a:rPr>
              <a:t>uả</a:t>
            </a:r>
            <a:r>
              <a:rPr lang="en-US" sz="4000" b="1" dirty="0" smtClean="0">
                <a:latin typeface="UTM Avo" panose="02040603050506020204" pitchFamily="18" charset="0"/>
              </a:rPr>
              <a:t> cam      </a:t>
            </a:r>
            <a:r>
              <a:rPr lang="en-US" sz="4000" b="1" dirty="0" err="1" smtClean="0">
                <a:latin typeface="UTM Avo" panose="02040603050506020204" pitchFamily="18" charset="0"/>
              </a:rPr>
              <a:t>xe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đạp</a:t>
            </a:r>
            <a:endParaRPr lang="en-US" sz="4000" b="1" dirty="0" smtClean="0">
              <a:latin typeface="UTM Avo" panose="02040603050506020204" pitchFamily="18" charset="0"/>
            </a:endParaRPr>
          </a:p>
          <a:p>
            <a:r>
              <a:rPr lang="en-US" sz="4000" b="1" dirty="0" err="1">
                <a:latin typeface="UTM Avo" panose="02040603050506020204" pitchFamily="18" charset="0"/>
              </a:rPr>
              <a:t>k</a:t>
            </a:r>
            <a:r>
              <a:rPr lang="en-US" sz="4000" b="1" dirty="0" err="1" smtClean="0">
                <a:latin typeface="UTM Avo" panose="02040603050506020204" pitchFamily="18" charset="0"/>
              </a:rPr>
              <a:t>hám</a:t>
            </a:r>
            <a:r>
              <a:rPr lang="en-US" sz="4000" b="1" dirty="0" smtClean="0">
                <a:latin typeface="UTM Avo" panose="02040603050506020204" pitchFamily="18" charset="0"/>
              </a:rPr>
              <a:t>            </a:t>
            </a:r>
            <a:r>
              <a:rPr lang="en-US" sz="4000" b="1" dirty="0" err="1" smtClean="0">
                <a:latin typeface="UTM Avo" panose="02040603050506020204" pitchFamily="18" charset="0"/>
              </a:rPr>
              <a:t>múa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sạp</a:t>
            </a:r>
            <a:endParaRPr lang="en-US" sz="4000" b="1" dirty="0" smtClean="0">
              <a:latin typeface="UTM Avo" panose="02040603050506020204" pitchFamily="18" charset="0"/>
            </a:endParaRPr>
          </a:p>
          <a:p>
            <a:r>
              <a:rPr lang="en-US" sz="4000" b="1" dirty="0" err="1">
                <a:latin typeface="UTM Avo" panose="02040603050506020204" pitchFamily="18" charset="0"/>
              </a:rPr>
              <a:t>v</a:t>
            </a:r>
            <a:r>
              <a:rPr lang="en-US" sz="4000" b="1" dirty="0" err="1" smtClean="0">
                <a:latin typeface="UTM Avo" panose="02040603050506020204" pitchFamily="18" charset="0"/>
              </a:rPr>
              <a:t>ạm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vỡ</a:t>
            </a:r>
            <a:r>
              <a:rPr lang="en-US" sz="4000" b="1" dirty="0" smtClean="0">
                <a:latin typeface="UTM Avo" panose="02040603050506020204" pitchFamily="18" charset="0"/>
              </a:rPr>
              <a:t>         </a:t>
            </a:r>
            <a:r>
              <a:rPr lang="en-US" sz="4000" b="1" dirty="0" err="1" smtClean="0">
                <a:latin typeface="UTM Avo" panose="02040603050506020204" pitchFamily="18" charset="0"/>
              </a:rPr>
              <a:t>quả</a:t>
            </a:r>
            <a:r>
              <a:rPr lang="en-US" sz="4000" b="1" dirty="0" smtClean="0">
                <a:latin typeface="UTM Avo" panose="02040603050506020204" pitchFamily="18" charset="0"/>
              </a:rPr>
              <a:t> </a:t>
            </a:r>
            <a:r>
              <a:rPr lang="en-US" sz="4000" b="1" dirty="0" err="1" smtClean="0">
                <a:latin typeface="UTM Avo" panose="02040603050506020204" pitchFamily="18" charset="0"/>
              </a:rPr>
              <a:t>trám</a:t>
            </a:r>
            <a:endParaRPr lang="en-US" sz="4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7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590550"/>
            <a:ext cx="8229600" cy="857250"/>
          </a:xfrm>
        </p:spPr>
        <p:txBody>
          <a:bodyPr/>
          <a:lstStyle/>
          <a:p>
            <a:r>
              <a:rPr lang="en-US" b="1" dirty="0" err="1" smtClean="0">
                <a:latin typeface="UTM Avo" panose="02040603050506020204" pitchFamily="18" charset="0"/>
              </a:rPr>
              <a:t>Tập</a:t>
            </a:r>
            <a:r>
              <a:rPr lang="en-US" b="1" dirty="0" smtClean="0">
                <a:latin typeface="UTM Avo" panose="02040603050506020204" pitchFamily="18" charset="0"/>
              </a:rPr>
              <a:t> </a:t>
            </a:r>
            <a:r>
              <a:rPr lang="en-US" b="1" dirty="0" err="1" smtClean="0">
                <a:latin typeface="UTM Avo" panose="02040603050506020204" pitchFamily="18" charset="0"/>
              </a:rPr>
              <a:t>viết</a:t>
            </a:r>
            <a:endParaRPr lang="en-US" b="1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500" t="22593" r="17083" b="62948"/>
          <a:stretch/>
        </p:blipFill>
        <p:spPr>
          <a:xfrm>
            <a:off x="1333501" y="2038350"/>
            <a:ext cx="6477000" cy="9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oudBoo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6239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52550"/>
            <a:ext cx="8229600" cy="2209800"/>
          </a:xfrm>
        </p:spPr>
        <p:txBody>
          <a:bodyPr>
            <a:no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dò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9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10464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C6CF93F-24E3-47C5-B480-976E2E9362CD}"/>
              </a:ext>
            </a:extLst>
          </p:cNvPr>
          <p:cNvSpPr txBox="1"/>
          <p:nvPr/>
        </p:nvSpPr>
        <p:spPr>
          <a:xfrm>
            <a:off x="762000" y="1504950"/>
            <a:ext cx="7233896" cy="1401418"/>
          </a:xfrm>
          <a:prstGeom prst="rect">
            <a:avLst/>
          </a:prstGeom>
          <a:noFill/>
        </p:spPr>
        <p:txBody>
          <a:bodyPr wrap="square" rtlCol="0">
            <a:prstTxWarp prst="textDoubleWave1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BÀI 37: 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ăm</a:t>
            </a:r>
            <a:r>
              <a:rPr kumimoji="0" lang="en-US" sz="4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 - </a:t>
            </a:r>
            <a:r>
              <a:rPr kumimoji="0" lang="en-US" sz="405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/>
                <a:ea typeface="+mn-ea"/>
                <a:cs typeface="+mn-cs"/>
              </a:rPr>
              <a:t>ap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9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522299"/>
            <a:ext cx="1391771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ă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61515" y="2422540"/>
            <a:ext cx="705971" cy="653475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UTM Avo" panose="02040603050506020204" pitchFamily="18" charset="0"/>
              </a:rPr>
              <a:t>ă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77571" y="2422540"/>
            <a:ext cx="685800" cy="653475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5220" y="1522298"/>
            <a:ext cx="1391771" cy="90024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68573" tIns="34287" rIns="68573" bIns="34287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UTM Avo" panose="02040603050506020204" pitchFamily="18" charset="0"/>
              </a:rPr>
              <a:t>ă</a:t>
            </a:r>
            <a:r>
              <a:rPr lang="en-US" sz="5400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p</a:t>
            </a:r>
            <a:endParaRPr lang="en-US" sz="54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135220" y="2422540"/>
            <a:ext cx="705971" cy="653475"/>
          </a:xfrm>
          <a:prstGeom prst="roundRect">
            <a:avLst/>
          </a:prstGeom>
          <a:solidFill>
            <a:srgbClr val="92D05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UTM Avo" panose="02040603050506020204" pitchFamily="18" charset="0"/>
              </a:rPr>
              <a:t>ă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51276" y="2422540"/>
            <a:ext cx="685800" cy="653475"/>
          </a:xfrm>
          <a:prstGeom prst="roundRect">
            <a:avLst/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71450" y="3539939"/>
            <a:ext cx="4134971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latin typeface="UTM Avo" panose="02040603050506020204" pitchFamily="18" charset="0"/>
              </a:rPr>
              <a:t>ă</a:t>
            </a:r>
            <a:r>
              <a:rPr lang="en-US" sz="4500" dirty="0" smtClean="0">
                <a:latin typeface="UTM Avo" panose="02040603050506020204" pitchFamily="18" charset="0"/>
              </a:rPr>
              <a:t> </a:t>
            </a:r>
            <a:r>
              <a:rPr lang="en-US" sz="4500" dirty="0">
                <a:latin typeface="UTM Avo" panose="02040603050506020204" pitchFamily="18" charset="0"/>
              </a:rPr>
              <a:t>- </a:t>
            </a:r>
            <a:r>
              <a:rPr lang="en-US" sz="4500" dirty="0" err="1">
                <a:latin typeface="UTM Avo" panose="02040603050506020204" pitchFamily="18" charset="0"/>
              </a:rPr>
              <a:t>mờ</a:t>
            </a:r>
            <a:r>
              <a:rPr lang="en-US" sz="4500" dirty="0">
                <a:latin typeface="UTM Avo" panose="02040603050506020204" pitchFamily="18" charset="0"/>
              </a:rPr>
              <a:t> - </a:t>
            </a:r>
            <a:r>
              <a:rPr lang="en-US" sz="4500" dirty="0" err="1">
                <a:latin typeface="UTM Avo" panose="02040603050506020204" pitchFamily="18" charset="0"/>
              </a:rPr>
              <a:t>ă</a:t>
            </a:r>
            <a:r>
              <a:rPr lang="en-US" sz="4500" dirty="0" err="1" smtClean="0">
                <a:latin typeface="UTM Avo" panose="02040603050506020204" pitchFamily="18" charset="0"/>
              </a:rPr>
              <a:t>m</a:t>
            </a:r>
            <a:endParaRPr lang="en-US" sz="4500" dirty="0"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20720" y="3539938"/>
            <a:ext cx="4535021" cy="675715"/>
          </a:xfrm>
          <a:prstGeom prst="round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latin typeface="UTM Avo" panose="02040603050506020204" pitchFamily="18" charset="0"/>
              </a:rPr>
              <a:t>ă</a:t>
            </a:r>
            <a:r>
              <a:rPr lang="en-US" sz="4500" dirty="0" smtClean="0">
                <a:latin typeface="UTM Avo" panose="02040603050506020204" pitchFamily="18" charset="0"/>
              </a:rPr>
              <a:t> </a:t>
            </a:r>
            <a:r>
              <a:rPr lang="en-US" sz="4500" dirty="0">
                <a:latin typeface="UTM Avo" panose="02040603050506020204" pitchFamily="18" charset="0"/>
              </a:rPr>
              <a:t>- </a:t>
            </a:r>
            <a:r>
              <a:rPr lang="en-US" sz="4500" dirty="0" err="1">
                <a:latin typeface="UTM Avo" panose="02040603050506020204" pitchFamily="18" charset="0"/>
              </a:rPr>
              <a:t>pờ</a:t>
            </a:r>
            <a:r>
              <a:rPr lang="en-US" sz="4500" dirty="0">
                <a:latin typeface="UTM Avo" panose="02040603050506020204" pitchFamily="18" charset="0"/>
              </a:rPr>
              <a:t> </a:t>
            </a:r>
            <a:r>
              <a:rPr lang="en-US" sz="4500" dirty="0" smtClean="0">
                <a:latin typeface="UTM Avo" panose="02040603050506020204" pitchFamily="18" charset="0"/>
              </a:rPr>
              <a:t>- </a:t>
            </a:r>
            <a:r>
              <a:rPr lang="en-US" sz="4500" dirty="0" err="1" smtClean="0">
                <a:latin typeface="UTM Avo" panose="02040603050506020204" pitchFamily="18" charset="0"/>
              </a:rPr>
              <a:t>ăp</a:t>
            </a:r>
            <a:endParaRPr lang="en-US" sz="45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722417" y="218209"/>
            <a:ext cx="3647210" cy="720545"/>
          </a:xfrm>
        </p:spPr>
        <p:txBody>
          <a:bodyPr/>
          <a:lstStyle/>
          <a:p>
            <a:r>
              <a:rPr lang="en-US" dirty="0" err="1" smtClean="0">
                <a:latin typeface="UTM Avo" panose="02040603050506020204" pitchFamily="18" charset="0"/>
              </a:rPr>
              <a:t>Làm</a:t>
            </a:r>
            <a:r>
              <a:rPr lang="en-US" dirty="0" smtClean="0">
                <a:latin typeface="UTM Avo" panose="02040603050506020204" pitchFamily="18" charset="0"/>
              </a:rPr>
              <a:t> </a:t>
            </a:r>
            <a:r>
              <a:rPr lang="en-US" dirty="0" err="1" smtClean="0">
                <a:latin typeface="UTM Avo" panose="02040603050506020204" pitchFamily="18" charset="0"/>
              </a:rPr>
              <a:t>quen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4049" y="3330089"/>
            <a:ext cx="24160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UTM Avo" panose="02040603050506020204" pitchFamily="18" charset="0"/>
              </a:rPr>
              <a:t>c</a:t>
            </a:r>
            <a:r>
              <a:rPr lang="en-US" sz="3300" b="1" dirty="0" err="1" smtClean="0">
                <a:latin typeface="UTM Avo" panose="02040603050506020204" pitchFamily="18" charset="0"/>
              </a:rPr>
              <a:t>h</a:t>
            </a:r>
            <a:r>
              <a:rPr lang="en-US" sz="33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r>
              <a:rPr lang="en-US" sz="3300" b="1" dirty="0" smtClean="0">
                <a:latin typeface="UTM Avo" panose="02040603050506020204" pitchFamily="18" charset="0"/>
              </a:rPr>
              <a:t> </a:t>
            </a:r>
            <a:r>
              <a:rPr lang="en-US" sz="3300" b="1" dirty="0" err="1" smtClean="0">
                <a:latin typeface="UTM Avo" panose="02040603050506020204" pitchFamily="18" charset="0"/>
              </a:rPr>
              <a:t>chỉ</a:t>
            </a:r>
            <a:endParaRPr lang="en-US" sz="3300" b="1" dirty="0"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65405" y="3377887"/>
            <a:ext cx="18427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UTM Avo" panose="02040603050506020204" pitchFamily="18" charset="0"/>
              </a:rPr>
              <a:t>c</a:t>
            </a:r>
            <a:r>
              <a:rPr lang="en-US" sz="33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ặp</a:t>
            </a:r>
            <a:r>
              <a:rPr lang="en-US" sz="33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300" b="1" dirty="0" smtClean="0">
                <a:latin typeface="UTM Avo" panose="02040603050506020204" pitchFamily="18" charset="0"/>
              </a:rPr>
              <a:t>da</a:t>
            </a:r>
            <a:endParaRPr lang="en-US" sz="3300" b="1" dirty="0">
              <a:latin typeface="UTM Avo" panose="02040603050506020204" pitchFamily="18" charset="0"/>
            </a:endParaRPr>
          </a:p>
        </p:txBody>
      </p:sp>
      <p:grpSp>
        <p:nvGrpSpPr>
          <p:cNvPr id="17" name="Group 9"/>
          <p:cNvGrpSpPr/>
          <p:nvPr/>
        </p:nvGrpSpPr>
        <p:grpSpPr>
          <a:xfrm>
            <a:off x="946612" y="3413213"/>
            <a:ext cx="1993143" cy="1178481"/>
            <a:chOff x="3802574" y="1447800"/>
            <a:chExt cx="2217226" cy="1298666"/>
          </a:xfrm>
        </p:grpSpPr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71569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02574" y="2158783"/>
              <a:ext cx="1104900" cy="587683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UTM Avo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175857"/>
              <a:ext cx="1104900" cy="562473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093443" y="3305674"/>
            <a:ext cx="1994307" cy="1291243"/>
            <a:chOff x="2819400" y="930939"/>
            <a:chExt cx="2514600" cy="1948047"/>
          </a:xfrm>
        </p:grpSpPr>
        <p:grpSp>
          <p:nvGrpSpPr>
            <p:cNvPr id="28" name="Group 34"/>
            <p:cNvGrpSpPr/>
            <p:nvPr/>
          </p:nvGrpSpPr>
          <p:grpSpPr>
            <a:xfrm>
              <a:off x="2819400" y="1019281"/>
              <a:ext cx="2514600" cy="1859705"/>
              <a:chOff x="990600" y="4372081"/>
              <a:chExt cx="2514600" cy="1859705"/>
            </a:xfrm>
          </p:grpSpPr>
          <p:grpSp>
            <p:nvGrpSpPr>
              <p:cNvPr id="36" name="Group 9"/>
              <p:cNvGrpSpPr/>
              <p:nvPr/>
            </p:nvGrpSpPr>
            <p:grpSpPr>
              <a:xfrm>
                <a:off x="990600" y="4372081"/>
                <a:ext cx="2514600" cy="1686293"/>
                <a:chOff x="3810000" y="1404079"/>
                <a:chExt cx="2209800" cy="1551555"/>
              </a:xfrm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3810000" y="1404079"/>
                  <a:ext cx="2209800" cy="851903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>
                    <a:solidFill>
                      <a:schemeClr val="tx1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3810000" y="2271741"/>
                  <a:ext cx="1104901" cy="683893"/>
                </a:xfrm>
                <a:prstGeom prst="rect">
                  <a:avLst/>
                </a:prstGeom>
                <a:solidFill>
                  <a:schemeClr val="accent5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b="1" dirty="0">
                    <a:solidFill>
                      <a:schemeClr val="tx1"/>
                    </a:solidFill>
                    <a:latin typeface="UTM Avo" pitchFamily="18" charset="0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14899" y="2271741"/>
                  <a:ext cx="1104901" cy="675192"/>
                </a:xfrm>
                <a:prstGeom prst="rect">
                  <a:avLst/>
                </a:prstGeom>
                <a:solidFill>
                  <a:srgbClr val="E9A5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b="1" dirty="0">
                    <a:solidFill>
                      <a:schemeClr val="tx1"/>
                    </a:solidFill>
                    <a:latin typeface=".VnAvant" pitchFamily="34" charset="0"/>
                  </a:endParaRPr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2631757" y="5410200"/>
                <a:ext cx="232925" cy="821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000" b="1" dirty="0">
                  <a:solidFill>
                    <a:srgbClr val="FF0000"/>
                  </a:solidFill>
                  <a:latin typeface="UTM Avo" pitchFamily="18" charset="0"/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423501" y="930939"/>
              <a:ext cx="1553540" cy="810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UTM Avo" pitchFamily="18" charset="0"/>
                </a:rPr>
                <a:t>c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itchFamily="18" charset="0"/>
                </a:rPr>
                <a:t>ặp</a:t>
              </a:r>
              <a:endParaRPr lang="en-US" sz="3600" b="1" dirty="0">
                <a:solidFill>
                  <a:srgbClr val="FF0000"/>
                </a:solidFill>
                <a:latin typeface="UTM Avo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388673" y="3880446"/>
            <a:ext cx="627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198284" y="3856668"/>
            <a:ext cx="1278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ặp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5" name="Picture 44" descr="unnamed">
            <a:extLst>
              <a:ext uri="{FF2B5EF4-FFF2-40B4-BE49-F238E27FC236}">
                <a16:creationId xmlns:a16="http://schemas.microsoft.com/office/drawing/2014/main" id="{D62AAFD5-1AC2-4A49-AC06-4036F532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7" y="42110"/>
            <a:ext cx="1296073" cy="81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92122" y="3435190"/>
            <a:ext cx="510403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UTM Avo" panose="02040603050506020204" pitchFamily="18" charset="0"/>
              </a:rPr>
              <a:t>cờ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ăp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căp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nặng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cặp</a:t>
            </a:r>
            <a:endParaRPr lang="en-US" sz="3000" dirty="0"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667" t="23334" r="50833" b="40370"/>
          <a:stretch/>
        </p:blipFill>
        <p:spPr>
          <a:xfrm>
            <a:off x="819840" y="856453"/>
            <a:ext cx="2110645" cy="2462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60002" t="37777" r="28331" b="44445"/>
          <a:stretch/>
        </p:blipFill>
        <p:spPr>
          <a:xfrm>
            <a:off x="6001764" y="1262316"/>
            <a:ext cx="2164773" cy="18555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0905" y="3393516"/>
            <a:ext cx="152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ch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331" y="3993680"/>
            <a:ext cx="821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UTM Avo" panose="02040603050506020204" pitchFamily="18" charset="0"/>
              </a:rPr>
              <a:t>ch</a:t>
            </a:r>
            <a:endParaRPr lang="en-US" sz="3600" b="1" dirty="0"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3683" y="4008939"/>
            <a:ext cx="113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ă</a:t>
            </a:r>
            <a:r>
              <a:rPr lang="en-US" sz="3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991" y="3457403"/>
            <a:ext cx="3551821" cy="55399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UTM Avo" panose="02040603050506020204" pitchFamily="18" charset="0"/>
              </a:rPr>
              <a:t>chờ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ăm</a:t>
            </a:r>
            <a:r>
              <a:rPr lang="en-US" sz="3000" dirty="0" smtClean="0">
                <a:latin typeface="UTM Avo" panose="02040603050506020204" pitchFamily="18" charset="0"/>
              </a:rPr>
              <a:t> - </a:t>
            </a:r>
            <a:r>
              <a:rPr lang="en-US" sz="3000" dirty="0" err="1" smtClean="0">
                <a:latin typeface="UTM Avo" panose="02040603050506020204" pitchFamily="18" charset="0"/>
              </a:rPr>
              <a:t>chăm</a:t>
            </a:r>
            <a:endParaRPr lang="en-US" sz="3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1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43" grpId="0"/>
      <p:bldP spid="43" grpId="1"/>
      <p:bldP spid="44" grpId="0"/>
      <p:bldP spid="44" grpId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2" grpId="1"/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0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42875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Thư</a:t>
            </a:r>
            <a:r>
              <a:rPr lang="en-US" sz="96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giãn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751" t="21111" r="62916" b="50000"/>
          <a:stretch/>
        </p:blipFill>
        <p:spPr>
          <a:xfrm>
            <a:off x="648072" y="92392"/>
            <a:ext cx="1371600" cy="1671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250" t="21111" r="39584" b="49259"/>
          <a:stretch/>
        </p:blipFill>
        <p:spPr>
          <a:xfrm>
            <a:off x="4114800" y="11430"/>
            <a:ext cx="148971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9167" t="21111" r="18333" b="50741"/>
          <a:stretch/>
        </p:blipFill>
        <p:spPr>
          <a:xfrm>
            <a:off x="7128510" y="11430"/>
            <a:ext cx="1524000" cy="1930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1437" t="50494" r="64396" b="25802"/>
          <a:stretch/>
        </p:blipFill>
        <p:spPr>
          <a:xfrm>
            <a:off x="266328" y="3409950"/>
            <a:ext cx="1753344" cy="1650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5417" t="49259" r="41250" b="26296"/>
          <a:stretch/>
        </p:blipFill>
        <p:spPr>
          <a:xfrm>
            <a:off x="4114800" y="3396802"/>
            <a:ext cx="1699491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7500" t="52963" r="18750" b="25555"/>
          <a:stretch/>
        </p:blipFill>
        <p:spPr>
          <a:xfrm>
            <a:off x="7010400" y="3482239"/>
            <a:ext cx="1799897" cy="15817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30" b="38889" l="57500" r="69375">
                        <a14:foregroundMark x1="62240" y1="30000" x2="61979" y2="33148"/>
                        <a14:foregroundMark x1="62396" y1="30185" x2="65000" y2="30463"/>
                        <a14:foregroundMark x1="65156" y1="30741" x2="65000" y2="33148"/>
                        <a14:foregroundMark x1="61979" y1="33333" x2="63698" y2="33796"/>
                        <a14:foregroundMark x1="63906" y1="34259" x2="64688" y2="33704"/>
                        <a14:foregroundMark x1="65000" y1="33056" x2="64323" y2="33796"/>
                        <a14:foregroundMark x1="65156" y1="31667" x2="65156" y2="32870"/>
                        <a14:foregroundMark x1="65208" y1="31667" x2="65417" y2="32222"/>
                      </a14:backgroundRemoval>
                    </a14:imgEffect>
                  </a14:imgLayer>
                </a14:imgProps>
              </a:ext>
            </a:extLst>
          </a:blip>
          <a:srcRect l="57500" t="24815" r="30833" b="61111"/>
          <a:stretch/>
        </p:blipFill>
        <p:spPr>
          <a:xfrm>
            <a:off x="4075884" y="2114550"/>
            <a:ext cx="1653309" cy="112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7" y="8660"/>
            <a:ext cx="9144000" cy="5143499"/>
          </a:xfr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9550"/>
            <a:ext cx="1147899" cy="96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37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285</Words>
  <Application>Microsoft Office PowerPoint</Application>
  <PresentationFormat>On-screen Show (16:9)</PresentationFormat>
  <Paragraphs>60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SimSun-ExtB</vt:lpstr>
      <vt:lpstr>.vnavant</vt:lpstr>
      <vt:lpstr>.vnavant</vt:lpstr>
      <vt:lpstr>Arial</vt:lpstr>
      <vt:lpstr>Calibri</vt:lpstr>
      <vt:lpstr>Comic Sans MS</vt:lpstr>
      <vt:lpstr>UTM Avo</vt:lpstr>
      <vt:lpstr>Office Theme</vt:lpstr>
      <vt:lpstr>Default Design</vt:lpstr>
      <vt:lpstr>Chào mừng các con đến với tiết học vần</vt:lpstr>
      <vt:lpstr>PowerPoint Presentation</vt:lpstr>
      <vt:lpstr>PowerPoint Presentation</vt:lpstr>
      <vt:lpstr>PowerPoint Presentation</vt:lpstr>
      <vt:lpstr>Làm quen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Luyện đọc từ khó</vt:lpstr>
      <vt:lpstr>Tập đọc</vt:lpstr>
      <vt:lpstr>PowerPoint Presentation</vt:lpstr>
      <vt:lpstr>Tập viết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61</cp:revision>
  <dcterms:created xsi:type="dcterms:W3CDTF">2018-01-20T06:19:24Z</dcterms:created>
  <dcterms:modified xsi:type="dcterms:W3CDTF">2020-08-17T02:54:52Z</dcterms:modified>
</cp:coreProperties>
</file>