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57" r:id="rId6"/>
    <p:sldId id="258" r:id="rId7"/>
    <p:sldId id="260" r:id="rId8"/>
    <p:sldId id="261" r:id="rId9"/>
    <p:sldId id="262" r:id="rId10"/>
    <p:sldId id="265" r:id="rId11"/>
    <p:sldId id="263" r:id="rId12"/>
    <p:sldId id="267" r:id="rId13"/>
    <p:sldId id="266" r:id="rId14"/>
    <p:sldId id="275" r:id="rId15"/>
    <p:sldId id="273" r:id="rId16"/>
    <p:sldId id="274" r:id="rId17"/>
    <p:sldId id="269" r:id="rId18"/>
    <p:sldId id="264" r:id="rId19"/>
    <p:sldId id="271" r:id="rId20"/>
    <p:sldId id="270" r:id="rId21"/>
    <p:sldId id="26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27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1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4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9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34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8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8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69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1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39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0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79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7DBB-11B0-4798-BB23-371430563B1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195F-9B35-4429-817A-A0B05D56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1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ĐẾN VỚI TIẾT HỌC VẦN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928328" y="1227465"/>
            <a:ext cx="4710451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3225" y="5007516"/>
            <a:ext cx="120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tr</a:t>
            </a:r>
            <a:r>
              <a:rPr lang="vi-VN" sz="4800" b="1" dirty="0" smtClean="0">
                <a:latin typeface="UTM Avo" panose="02040603050506020204" pitchFamily="18" charset="0"/>
              </a:rPr>
              <a:t>e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pic>
        <p:nvPicPr>
          <p:cNvPr id="6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5" y="1227465"/>
            <a:ext cx="4898571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97763" y="5007516"/>
            <a:ext cx="15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vi-VN" sz="4800" b="1" dirty="0" smtClean="0">
                <a:latin typeface="UTM Avo" panose="02040603050506020204" pitchFamily="18" charset="0"/>
              </a:rPr>
              <a:t>ó</a:t>
            </a:r>
            <a:endParaRPr lang="en-US" sz="4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8" y="0"/>
            <a:ext cx="10287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8089" y="3193961"/>
            <a:ext cx="451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0180" y="2292441"/>
            <a:ext cx="5280338" cy="193899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solidFill>
                  <a:srgbClr val="00B050"/>
                </a:solidFill>
              </a:rPr>
              <a:t>GIẢI CỨU RỪNG XANH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1" y="4419600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44958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5334000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4800" y="4572001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52400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sp>
        <p:nvSpPr>
          <p:cNvPr id="16" name="Right Arrow 15">
            <a:hlinkClick r:id="rId15" action="ppaction://hlinksldjump"/>
          </p:cNvPr>
          <p:cNvSpPr/>
          <p:nvPr/>
        </p:nvSpPr>
        <p:spPr>
          <a:xfrm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17324" r="24805" b="14996"/>
          <a:stretch/>
        </p:blipFill>
        <p:spPr>
          <a:xfrm>
            <a:off x="2044536" y="0"/>
            <a:ext cx="86602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343" y="1779326"/>
            <a:ext cx="822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UTM Avo" panose="02040603050506020204" pitchFamily="18" charset="0"/>
              </a:rPr>
              <a:t>trà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496" y="6228853"/>
            <a:ext cx="822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UTM Avo" panose="02040603050506020204" pitchFamily="18" charset="0"/>
              </a:rPr>
              <a:t>trê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4521" y="6228157"/>
            <a:ext cx="822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UTM Avo" panose="02040603050506020204" pitchFamily="18" charset="0"/>
              </a:rPr>
              <a:t>trĩ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424" y="1655633"/>
            <a:ext cx="12222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UTM Avo" panose="02040603050506020204" pitchFamily="18" charset="0"/>
              </a:rPr>
              <a:t>chõ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3286" y="1653978"/>
            <a:ext cx="12222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UTM Avo" panose="02040603050506020204" pitchFamily="18" charset="0"/>
              </a:rPr>
              <a:t>c</a:t>
            </a:r>
            <a:r>
              <a:rPr lang="vi-VN" sz="3200" dirty="0" smtClean="0">
                <a:latin typeface="UTM Avo" panose="02040603050506020204" pitchFamily="18" charset="0"/>
              </a:rPr>
              <a:t>hị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3286" y="6273225"/>
            <a:ext cx="12222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UTM Avo" panose="02040603050506020204" pitchFamily="18" charset="0"/>
              </a:rPr>
              <a:t>chỉ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985" y="1653978"/>
            <a:ext cx="1132319" cy="1050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19985" y="3642028"/>
            <a:ext cx="891069" cy="1612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02124" y="3552265"/>
            <a:ext cx="882397" cy="1697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6888" y="1330395"/>
            <a:ext cx="1198013" cy="17862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345510" y="1576551"/>
            <a:ext cx="338494" cy="1540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46251" y="3892731"/>
            <a:ext cx="948156" cy="11944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235" y="2854778"/>
            <a:ext cx="1116025" cy="726894"/>
          </a:xfrm>
          <a:prstGeom prst="rect">
            <a:avLst/>
          </a:prstGeom>
          <a:noFill/>
          <a:ln w="28575">
            <a:solidFill>
              <a:srgbClr val="FF9999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Nối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2" descr="cậu bé hoạt hình đang cầm bút chì Hình ảnh | Định dạng hình ản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7" b="92442" l="26512" r="7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7388" r="21809" b="5884"/>
          <a:stretch/>
        </p:blipFill>
        <p:spPr bwMode="auto">
          <a:xfrm>
            <a:off x="390727" y="2611311"/>
            <a:ext cx="599679" cy="976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Right Arrow 9">
            <a:hlinkClick r:id="rId6" action="ppaction://hlinksldjump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409129" y="341986"/>
            <a:ext cx="2266681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Tập đọc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67" y="189309"/>
            <a:ext cx="1712256" cy="846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40753" r="41806" b="22354"/>
          <a:stretch/>
        </p:blipFill>
        <p:spPr>
          <a:xfrm>
            <a:off x="7366716" y="1614733"/>
            <a:ext cx="3105238" cy="3992452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2124" y="1810466"/>
            <a:ext cx="6581105" cy="3600986"/>
            <a:chOff x="412124" y="1810466"/>
            <a:chExt cx="6581105" cy="3600986"/>
          </a:xfrm>
        </p:grpSpPr>
        <p:sp>
          <p:nvSpPr>
            <p:cNvPr id="6" name="TextBox 5"/>
            <p:cNvSpPr txBox="1"/>
            <p:nvPr/>
          </p:nvSpPr>
          <p:spPr>
            <a:xfrm>
              <a:off x="412124" y="1810466"/>
              <a:ext cx="6581105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Đi nhà trẻ</a:t>
              </a:r>
            </a:p>
            <a:p>
              <a:pPr algn="just"/>
              <a:r>
                <a:rPr lang="vi-VN" sz="3200" dirty="0" smtClean="0">
                  <a:latin typeface="UTM Avo" panose="02040603050506020204" pitchFamily="18" charset="0"/>
                </a:rPr>
                <a:t>	Chị Trà cho bé Chi đi nhà trẻ. Qua chợ, chị chỉ cho bé cá trê, cá mè.</a:t>
              </a:r>
            </a:p>
            <a:p>
              <a:pPr algn="just"/>
              <a:r>
                <a:rPr lang="vi-VN" sz="3200" dirty="0" smtClean="0">
                  <a:latin typeface="UTM Avo" panose="02040603050506020204" pitchFamily="18" charset="0"/>
                </a:rPr>
                <a:t>	Ở nhà trẻ, Chi nhớ mẹ. Chị Trà dỗ: </a:t>
              </a:r>
              <a:r>
                <a:rPr lang="vi-VN" sz="3200" dirty="0" smtClean="0">
                  <a:latin typeface="UTM Avo" panose="02040603050506020204" pitchFamily="18" charset="0"/>
                </a:rPr>
                <a:t> Bé </a:t>
              </a:r>
              <a:r>
                <a:rPr lang="vi-VN" sz="3200" dirty="0" smtClean="0">
                  <a:latin typeface="UTM Avo" panose="02040603050506020204" pitchFamily="18" charset="0"/>
                </a:rPr>
                <a:t>nhè thì cô chê </a:t>
              </a:r>
              <a:r>
                <a:rPr lang="vi-VN" sz="3200" dirty="0" smtClean="0">
                  <a:latin typeface="UTM Avo" panose="02040603050506020204" pitchFamily="18" charset="0"/>
                </a:rPr>
                <a:t>đó . </a:t>
              </a:r>
              <a:r>
                <a:rPr lang="vi-VN" sz="3200" dirty="0" smtClean="0">
                  <a:latin typeface="UTM Avo" panose="02040603050506020204" pitchFamily="18" charset="0"/>
                </a:rPr>
                <a:t>Bé Chi nghe chị.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1832" y="4289970"/>
              <a:ext cx="218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“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9587" y="4310549"/>
              <a:ext cx="334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/>
                <a:t>”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5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072049" y="3571740"/>
            <a:ext cx="2678806" cy="515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dỗ bé Chi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049" y="2446986"/>
            <a:ext cx="2678806" cy="515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nhớ mẹ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267" y="2247363"/>
            <a:ext cx="1608071" cy="2032715"/>
            <a:chOff x="1513267" y="2247363"/>
            <a:chExt cx="1608071" cy="20327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8" t="64875" r="56701" b="15995"/>
            <a:stretch/>
          </p:blipFill>
          <p:spPr>
            <a:xfrm>
              <a:off x="1766194" y="2247363"/>
              <a:ext cx="1355144" cy="203271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513267" y="2247363"/>
              <a:ext cx="502276" cy="5022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bg1"/>
                  </a:solidFill>
                </a:rPr>
                <a:t>1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>
            <a:stCxn id="8" idx="3"/>
            <a:endCxn id="6" idx="1"/>
          </p:cNvCxnSpPr>
          <p:nvPr/>
        </p:nvCxnSpPr>
        <p:spPr>
          <a:xfrm flipV="1">
            <a:off x="3121338" y="2704564"/>
            <a:ext cx="950711" cy="559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701566" y="2205127"/>
            <a:ext cx="2630871" cy="2577227"/>
            <a:chOff x="7701566" y="2205127"/>
            <a:chExt cx="2630871" cy="25772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14" t="62826" r="31605" b="15311"/>
            <a:stretch/>
          </p:blipFill>
          <p:spPr>
            <a:xfrm>
              <a:off x="7701566" y="2205127"/>
              <a:ext cx="2630871" cy="215866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765863" y="4280078"/>
              <a:ext cx="502276" cy="5022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bg1"/>
                  </a:solidFill>
                </a:rPr>
                <a:t>2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Connector 14"/>
          <p:cNvCxnSpPr>
            <a:stCxn id="7" idx="3"/>
            <a:endCxn id="5" idx="1"/>
          </p:cNvCxnSpPr>
          <p:nvPr/>
        </p:nvCxnSpPr>
        <p:spPr>
          <a:xfrm flipV="1">
            <a:off x="6750855" y="3284459"/>
            <a:ext cx="950711" cy="544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25013" y="443583"/>
            <a:ext cx="4816711" cy="646331"/>
          </a:xfrm>
          <a:prstGeom prst="rect">
            <a:avLst/>
          </a:prstGeom>
          <a:noFill/>
          <a:ln w="28575">
            <a:solidFill>
              <a:srgbClr val="FF9999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Ghép hình với chữ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2" descr="cậu bé hoạt hình đang cầm bút chì Hình ảnh | Định dạng hình ản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7" b="92442" l="26512" r="7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7388" r="21809" b="5884"/>
          <a:stretch/>
        </p:blipFill>
        <p:spPr bwMode="auto">
          <a:xfrm>
            <a:off x="3391506" y="200116"/>
            <a:ext cx="599679" cy="976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Right Arrow 19">
            <a:hlinkClick r:id="rId6" action="ppaction://hlinksldjump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72893" y="732439"/>
            <a:ext cx="2717073" cy="6923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0" y="35415"/>
            <a:ext cx="1554564" cy="1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 t="22113" r="27059" b="61471"/>
          <a:stretch/>
        </p:blipFill>
        <p:spPr>
          <a:xfrm>
            <a:off x="1652855" y="2660492"/>
            <a:ext cx="8701759" cy="17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D viết tr 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6224" y="1493949"/>
            <a:ext cx="8783392" cy="294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Cây gì mang dáng quê hương</a:t>
            </a:r>
          </a:p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Thân chia từng đốt rợp đường em đi</a:t>
            </a:r>
          </a:p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Mầm non dành tặng thiếu nhi</a:t>
            </a:r>
          </a:p>
          <a:p>
            <a:pPr algn="ctr"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Gắn vào huy hiệu em ghi tạc lòng?</a:t>
            </a:r>
          </a:p>
        </p:txBody>
      </p:sp>
      <p:pic>
        <p:nvPicPr>
          <p:cNvPr id="1026" name="Picture 2" descr="Câu hỏi trắc nghiệm và đáp án đề thi thử viên chức giáo dục mô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19" b="76719" l="15937" r="75313">
                        <a14:foregroundMark x1="16406" y1="36563" x2="23594" y2="30938"/>
                        <a14:foregroundMark x1="25625" y1="45000" x2="25625" y2="45000"/>
                        <a14:foregroundMark x1="45000" y1="42031" x2="48594" y2="41875"/>
                        <a14:foregroundMark x1="55469" y1="39531" x2="60938" y2="40781"/>
                        <a14:foregroundMark x1="30781" y1="21563" x2="30781" y2="21563"/>
                        <a14:foregroundMark x1="26094" y1="20781" x2="29844" y2="17969"/>
                        <a14:foregroundMark x1="29688" y1="29844" x2="29688" y2="29844"/>
                        <a14:foregroundMark x1="64688" y1="23281" x2="72344" y2="21875"/>
                        <a14:foregroundMark x1="66406" y1="35156" x2="66406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5" t="16305" r="24507" b="23062"/>
          <a:stretch/>
        </p:blipFill>
        <p:spPr bwMode="auto">
          <a:xfrm>
            <a:off x="1069218" y="3181083"/>
            <a:ext cx="1841408" cy="18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2950288" y="633321"/>
            <a:ext cx="6182953" cy="48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2310" y="5576553"/>
            <a:ext cx="126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latin typeface="UTM Avo" panose="02040603050506020204" pitchFamily="18" charset="0"/>
              </a:rPr>
              <a:t>tre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2310" y="5602311"/>
            <a:ext cx="623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UTM Avo" panose="02040603050506020204" pitchFamily="18" charset="0"/>
              </a:rPr>
              <a:t>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4938" y="966793"/>
            <a:ext cx="3940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Ngày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ngày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ngồi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đợi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Mái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hiên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ngoài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hè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Khi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gặp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chủ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về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Vẫy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đuôi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mừng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Open Sans"/>
              </a:rPr>
              <a:t>rỡ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Open Sans"/>
              </a:rPr>
              <a:t>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5634" r="22546" b="8357"/>
          <a:stretch/>
        </p:blipFill>
        <p:spPr>
          <a:xfrm>
            <a:off x="2715108" y="3310055"/>
            <a:ext cx="1401716" cy="263109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16824" y="693234"/>
            <a:ext cx="5711780" cy="3840314"/>
          </a:xfrm>
          <a:prstGeom prst="cloudCallout">
            <a:avLst/>
          </a:prstGeom>
          <a:noFill/>
          <a:ln w="19050">
            <a:solidFill>
              <a:srgbClr val="27A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42" y="513322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2310" y="5679584"/>
            <a:ext cx="15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latin typeface="UTM Avo" panose="02040603050506020204" pitchFamily="18" charset="0"/>
              </a:rPr>
              <a:t>chó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2310" y="5705342"/>
            <a:ext cx="974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967516" y="2050425"/>
            <a:ext cx="4710451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2413" y="5830476"/>
            <a:ext cx="120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tr</a:t>
            </a:r>
            <a:r>
              <a:rPr lang="vi-VN" sz="4800" b="1" dirty="0" smtClean="0">
                <a:latin typeface="UTM Avo" panose="02040603050506020204" pitchFamily="18" charset="0"/>
              </a:rPr>
              <a:t>e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pic>
        <p:nvPicPr>
          <p:cNvPr id="6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3" y="2050425"/>
            <a:ext cx="4898571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6951" y="5830476"/>
            <a:ext cx="15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vi-VN" sz="4800" b="1" dirty="0" smtClean="0">
                <a:latin typeface="UTM Avo" panose="02040603050506020204" pitchFamily="18" charset="0"/>
              </a:rPr>
              <a:t>ó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4944" y="747524"/>
            <a:ext cx="505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29: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tr - ch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9795" y="1121157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tr</a:t>
            </a:r>
            <a:r>
              <a:rPr lang="vi-VN" sz="6000" b="1" dirty="0" smtClean="0">
                <a:latin typeface="UTM Avo" panose="02040603050506020204" pitchFamily="18" charset="0"/>
              </a:rPr>
              <a:t>e</a:t>
            </a:r>
            <a:endParaRPr lang="en-US" sz="6000" b="1" dirty="0">
              <a:latin typeface="UTM Avo" panose="02040603050506020204" pitchFamily="18" charset="0"/>
            </a:endParaRPr>
          </a:p>
        </p:txBody>
      </p:sp>
      <p:pic>
        <p:nvPicPr>
          <p:cNvPr id="6" name="Picture 5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7015619" y="1462597"/>
            <a:ext cx="4710451" cy="40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17634" y="2264095"/>
            <a:ext cx="3193038" cy="2250830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tre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tr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7818" y="4642201"/>
            <a:ext cx="6332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(trờ - e - tre)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90" y="1537252"/>
            <a:ext cx="4839420" cy="36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5283" y="1151592"/>
            <a:ext cx="173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vi-VN" sz="5400" b="1" dirty="0" smtClean="0">
                <a:latin typeface="UTM Avo" panose="02040603050506020204" pitchFamily="18" charset="0"/>
              </a:rPr>
              <a:t>ó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32735" y="2405052"/>
            <a:ext cx="3077804" cy="2092778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chó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ch</a:t>
              </a:r>
              <a:endParaRPr lang="en-US" sz="54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ó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7293" y="4827961"/>
            <a:ext cx="611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UTM Avo" panose="02040603050506020204" pitchFamily="18" charset="0"/>
              </a:rPr>
              <a:t>(chờ - o - cho - sắc - chó)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-114658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in Tức Tổng Hợp Từ Xưởng Tre Trúc - Nguyên Liệu Tre Trú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" b="1146"/>
          <a:stretch/>
        </p:blipFill>
        <p:spPr bwMode="auto">
          <a:xfrm>
            <a:off x="1019767" y="691887"/>
            <a:ext cx="4710451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3853" y="4349933"/>
            <a:ext cx="120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tr</a:t>
            </a:r>
            <a:r>
              <a:rPr lang="vi-VN" sz="4800" b="1" dirty="0" smtClean="0">
                <a:latin typeface="UTM Avo" panose="02040603050506020204" pitchFamily="18" charset="0"/>
              </a:rPr>
              <a:t>e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pic>
        <p:nvPicPr>
          <p:cNvPr id="6" name="Picture 2" descr="Trường Huấn Luyện Chó - Lưu ý khi nuôi chó con bạn không nên bỏ 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4" y="691887"/>
            <a:ext cx="4898571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28391" y="4349933"/>
            <a:ext cx="15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vi-VN" sz="4800" b="1" dirty="0" smtClean="0">
                <a:latin typeface="UTM Avo" panose="02040603050506020204" pitchFamily="18" charset="0"/>
              </a:rPr>
              <a:t>ó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65573" y="5279406"/>
            <a:ext cx="4188751" cy="1165946"/>
            <a:chOff x="1477108" y="5359792"/>
            <a:chExt cx="4188751" cy="1165946"/>
          </a:xfrm>
        </p:grpSpPr>
        <p:sp>
          <p:nvSpPr>
            <p:cNvPr id="9" name="Rounded Rectangle 8"/>
            <p:cNvSpPr/>
            <p:nvPr/>
          </p:nvSpPr>
          <p:spPr>
            <a:xfrm>
              <a:off x="1477108" y="5359792"/>
              <a:ext cx="4188751" cy="942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06323" y="5417742"/>
              <a:ext cx="39240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tr </a:t>
              </a:r>
              <a:r>
                <a:rPr lang="vi-VN" sz="6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– 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tr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</a:t>
              </a:r>
              <a:r>
                <a:rPr lang="vi-VN" sz="66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– 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Tr </a:t>
              </a:r>
              <a:endParaRPr lang="en-US" sz="6600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71218" y="5118463"/>
            <a:ext cx="5271242" cy="1264422"/>
            <a:chOff x="1086686" y="5359792"/>
            <a:chExt cx="5271242" cy="1264422"/>
          </a:xfrm>
        </p:grpSpPr>
        <p:sp>
          <p:nvSpPr>
            <p:cNvPr id="15" name="Rounded Rectangle 14"/>
            <p:cNvSpPr/>
            <p:nvPr/>
          </p:nvSpPr>
          <p:spPr>
            <a:xfrm>
              <a:off x="1086686" y="5359792"/>
              <a:ext cx="5143090" cy="11830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2199" y="5516218"/>
              <a:ext cx="523572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ch – 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HP001 4 hàng" panose="020B0603050302020204" pitchFamily="34" charset="0"/>
                </a:rPr>
                <a:t>ch</a:t>
              </a:r>
              <a:r>
                <a:rPr lang="vi-VN" sz="6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 charset="0"/>
                </a:rPr>
                <a:t> – Ch </a:t>
              </a:r>
              <a:endParaRPr lang="en-US" sz="6600" dirty="0">
                <a:solidFill>
                  <a:prstClr val="black">
                    <a:lumMod val="95000"/>
                    <a:lumOff val="5000"/>
                  </a:prst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4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127</Words>
  <Application>Microsoft Office PowerPoint</Application>
  <PresentationFormat>Widescreen</PresentationFormat>
  <Paragraphs>51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Open Sans</vt:lpstr>
      <vt:lpstr>Arial</vt:lpstr>
      <vt:lpstr>Calibri</vt:lpstr>
      <vt:lpstr>Calibri Light</vt:lpstr>
      <vt:lpstr>HP001 4 hàng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63</cp:revision>
  <dcterms:created xsi:type="dcterms:W3CDTF">2020-08-06T01:45:39Z</dcterms:created>
  <dcterms:modified xsi:type="dcterms:W3CDTF">2020-08-10T07:26:38Z</dcterms:modified>
</cp:coreProperties>
</file>