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9" r:id="rId3"/>
    <p:sldId id="267" r:id="rId4"/>
    <p:sldId id="268" r:id="rId5"/>
    <p:sldId id="256" r:id="rId6"/>
    <p:sldId id="262" r:id="rId7"/>
    <p:sldId id="263" r:id="rId8"/>
    <p:sldId id="266" r:id="rId9"/>
    <p:sldId id="265" r:id="rId10"/>
    <p:sldId id="264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7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565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7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21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6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95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7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9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8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3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98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8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0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5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1.wdp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slide" Target="slide3.xml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5" Type="http://schemas.openxmlformats.org/officeDocument/2006/relationships/image" Target="../media/image2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34" Type="http://schemas.openxmlformats.org/officeDocument/2006/relationships/image" Target="../media/image22.gif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33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23" Type="http://schemas.microsoft.com/office/2007/relationships/hdphoto" Target="../media/hdphoto5.wdp"/><Relationship Id="rId28" Type="http://schemas.openxmlformats.org/officeDocument/2006/relationships/image" Target="../media/image12.png"/><Relationship Id="rId10" Type="http://schemas.microsoft.com/office/2007/relationships/hdphoto" Target="../media/hdphoto8.wdp"/><Relationship Id="rId19" Type="http://schemas.microsoft.com/office/2007/relationships/hdphoto" Target="../media/hdphoto3.wdp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image" Target="../media/image20.png"/><Relationship Id="rId14" Type="http://schemas.openxmlformats.org/officeDocument/2006/relationships/slide" Target="slide8.xml"/><Relationship Id="rId22" Type="http://schemas.openxmlformats.org/officeDocument/2006/relationships/image" Target="../media/image8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35" Type="http://schemas.openxmlformats.org/officeDocument/2006/relationships/image" Target="../media/image2.png"/><Relationship Id="rId8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HỌC VẦN</a:t>
            </a: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8" y="0"/>
            <a:ext cx="1323703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9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57300" y="3099786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4299" y="3510908"/>
            <a:ext cx="1914951" cy="156965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qu</a:t>
            </a:r>
            <a:endParaRPr lang="en-US" sz="975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57354" y="2914649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3248" y="3406405"/>
            <a:ext cx="1428750" cy="156965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>
                <a:solidFill>
                  <a:srgbClr val="008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8439" y="218915"/>
            <a:ext cx="5772150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300" y="1490264"/>
            <a:ext cx="5772150" cy="956025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24: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r</a:t>
            </a:r>
            <a:r>
              <a:rPr lang="en-US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endParaRPr lang="en-US" sz="44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0" y="137199"/>
            <a:ext cx="1371599" cy="9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2" y="1"/>
            <a:ext cx="9144000" cy="68540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52963" l="28229" r="44010"/>
                    </a14:imgEffect>
                  </a14:imgLayer>
                </a14:imgProps>
              </a:ext>
            </a:extLst>
          </a:blip>
          <a:srcRect l="28245" t="24776" r="55702" b="47421"/>
          <a:stretch/>
        </p:blipFill>
        <p:spPr>
          <a:xfrm>
            <a:off x="796853" y="1615586"/>
            <a:ext cx="2857614" cy="250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50000" l="56354" r="73490"/>
                    </a14:imgEffect>
                  </a14:imgLayer>
                </a14:imgProps>
              </a:ext>
            </a:extLst>
          </a:blip>
          <a:srcRect l="56347" t="23679" r="26553" b="50225"/>
          <a:stretch/>
        </p:blipFill>
        <p:spPr>
          <a:xfrm>
            <a:off x="5281903" y="1654178"/>
            <a:ext cx="2818447" cy="2280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6789" y="4215216"/>
            <a:ext cx="2572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UTM Avo" panose="02040603050506020204" pitchFamily="18" charset="0"/>
              </a:rPr>
              <a:t>quả</a:t>
            </a:r>
            <a:endParaRPr lang="en-US" sz="4400" dirty="0">
              <a:latin typeface="UTM Avo" panose="02040603050506020204" pitchFamily="18" charset="0"/>
            </a:endParaRPr>
          </a:p>
        </p:txBody>
      </p:sp>
      <p:grpSp>
        <p:nvGrpSpPr>
          <p:cNvPr id="11" name="Group 34"/>
          <p:cNvGrpSpPr/>
          <p:nvPr/>
        </p:nvGrpSpPr>
        <p:grpSpPr>
          <a:xfrm>
            <a:off x="702994" y="4251348"/>
            <a:ext cx="2504286" cy="1558241"/>
            <a:chOff x="990601" y="4419600"/>
            <a:chExt cx="2528336" cy="1698486"/>
          </a:xfrm>
        </p:grpSpPr>
        <p:grpSp>
          <p:nvGrpSpPr>
            <p:cNvPr id="19" name="Group 9"/>
            <p:cNvGrpSpPr/>
            <p:nvPr/>
          </p:nvGrpSpPr>
          <p:grpSpPr>
            <a:xfrm>
              <a:off x="990601" y="4419600"/>
              <a:ext cx="2528336" cy="1656347"/>
              <a:chOff x="3810000" y="1447800"/>
              <a:chExt cx="2221871" cy="15240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grpSp>
          <p:nvGrpSpPr>
            <p:cNvPr id="20" name="Group 33"/>
            <p:cNvGrpSpPr/>
            <p:nvPr/>
          </p:nvGrpSpPr>
          <p:grpSpPr>
            <a:xfrm>
              <a:off x="2631757" y="5410200"/>
              <a:ext cx="416243" cy="707886"/>
              <a:chOff x="2631757" y="5410200"/>
              <a:chExt cx="416243" cy="707886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631757" y="5410200"/>
                <a:ext cx="1385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4000" b="1" dirty="0">
                  <a:solidFill>
                    <a:srgbClr val="FF0000"/>
                  </a:solidFill>
                  <a:latin typeface="UTM Avo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667000" y="5638800"/>
                <a:ext cx="381000" cy="381000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CC"/>
                  </a:solidFill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408466" y="4190253"/>
            <a:ext cx="2747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r>
              <a:rPr lang="en-US" sz="4400" dirty="0" err="1" smtClean="0">
                <a:latin typeface="UTM Avo" panose="02040603050506020204" pitchFamily="18" charset="0"/>
              </a:rPr>
              <a:t>ả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2837" y="4966807"/>
            <a:ext cx="950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2976" y="5030469"/>
            <a:ext cx="65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vo" panose="02040603050506020204" pitchFamily="18" charset="0"/>
              </a:rPr>
              <a:t>ả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5891" y="4143238"/>
            <a:ext cx="1415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r</a:t>
            </a:r>
            <a:r>
              <a:rPr lang="en-US" sz="4400" dirty="0" err="1" smtClean="0">
                <a:latin typeface="UTM Avo" panose="02040603050506020204" pitchFamily="18" charset="0"/>
              </a:rPr>
              <a:t>ổ</a:t>
            </a:r>
            <a:endParaRPr lang="en-US" sz="4400" dirty="0">
              <a:latin typeface="UTM Avo" panose="02040603050506020204" pitchFamily="18" charset="0"/>
            </a:endParaRPr>
          </a:p>
        </p:txBody>
      </p:sp>
      <p:grpSp>
        <p:nvGrpSpPr>
          <p:cNvPr id="32" name="Group 34"/>
          <p:cNvGrpSpPr/>
          <p:nvPr/>
        </p:nvGrpSpPr>
        <p:grpSpPr>
          <a:xfrm>
            <a:off x="5524715" y="4170543"/>
            <a:ext cx="2402749" cy="1578301"/>
            <a:chOff x="990600" y="4419600"/>
            <a:chExt cx="2514600" cy="1656347"/>
          </a:xfrm>
        </p:grpSpPr>
        <p:grpSp>
          <p:nvGrpSpPr>
            <p:cNvPr id="40" name="Group 9"/>
            <p:cNvGrpSpPr/>
            <p:nvPr/>
          </p:nvGrpSpPr>
          <p:grpSpPr>
            <a:xfrm>
              <a:off x="990600" y="4419600"/>
              <a:ext cx="2514600" cy="1656347"/>
              <a:chOff x="3810000" y="1447800"/>
              <a:chExt cx="2209800" cy="15240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2667000" y="5638800"/>
              <a:ext cx="381000" cy="381000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398503" y="4186960"/>
            <a:ext cx="1415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en-US" sz="4400" dirty="0" err="1" smtClean="0">
                <a:latin typeface="UTM Avo" panose="02040603050506020204" pitchFamily="18" charset="0"/>
              </a:rPr>
              <a:t>ổ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63033" y="4966807"/>
            <a:ext cx="391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56787" y="4997048"/>
            <a:ext cx="519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vo" panose="02040603050506020204" pitchFamily="18" charset="0"/>
              </a:rPr>
              <a:t>ổ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52" name="Picture 51" descr="unnam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27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815737" y="235615"/>
            <a:ext cx="4511040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8" grpId="0"/>
      <p:bldP spid="30" grpId="0"/>
      <p:bldP spid="47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8"/>
            <a:ext cx="9144000" cy="6854012"/>
          </a:xfrm>
        </p:spPr>
      </p:pic>
      <p:sp>
        <p:nvSpPr>
          <p:cNvPr id="5" name="TextBox 4"/>
          <p:cNvSpPr txBox="1"/>
          <p:nvPr/>
        </p:nvSpPr>
        <p:spPr>
          <a:xfrm>
            <a:off x="2889917" y="228601"/>
            <a:ext cx="4511040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1" b="51204" l="28073" r="43750"/>
                    </a14:imgEffect>
                  </a14:imgLayer>
                </a14:imgProps>
              </a:ext>
            </a:extLst>
          </a:blip>
          <a:srcRect l="28170" t="25875" r="55777" b="48943"/>
          <a:stretch/>
        </p:blipFill>
        <p:spPr>
          <a:xfrm>
            <a:off x="424721" y="1939626"/>
            <a:ext cx="3519598" cy="297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50093" l="56302" r="73542"/>
                    </a14:imgEffect>
                  </a14:imgLayer>
                </a14:imgProps>
              </a:ext>
            </a:extLst>
          </a:blip>
          <a:srcRect l="56347" t="23679" r="26553" b="50225"/>
          <a:stretch/>
        </p:blipFill>
        <p:spPr>
          <a:xfrm>
            <a:off x="5335074" y="2359162"/>
            <a:ext cx="3430977" cy="2688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3732" y="5232540"/>
            <a:ext cx="523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q</a:t>
            </a:r>
            <a:r>
              <a:rPr lang="en-US" sz="2800" b="1" dirty="0" err="1" smtClean="0">
                <a:latin typeface="UTM Avo" panose="02040603050506020204" pitchFamily="18" charset="0"/>
              </a:rPr>
              <a:t>uờ</a:t>
            </a:r>
            <a:r>
              <a:rPr lang="en-US" sz="2800" b="1" dirty="0" smtClean="0">
                <a:latin typeface="UTM Avo" panose="02040603050506020204" pitchFamily="18" charset="0"/>
              </a:rPr>
              <a:t> - a - qua - </a:t>
            </a:r>
            <a:r>
              <a:rPr lang="en-US" sz="2800" b="1" dirty="0" err="1" smtClean="0">
                <a:latin typeface="UTM Avo" panose="02040603050506020204" pitchFamily="18" charset="0"/>
              </a:rPr>
              <a:t>hỏi</a:t>
            </a:r>
            <a:r>
              <a:rPr lang="en-US" sz="2800" b="1" dirty="0" smtClean="0">
                <a:latin typeface="UTM Avo" panose="02040603050506020204" pitchFamily="18" charset="0"/>
              </a:rPr>
              <a:t> - </a:t>
            </a:r>
            <a:r>
              <a:rPr lang="en-US" sz="2800" b="1" dirty="0" err="1" smtClean="0">
                <a:latin typeface="UTM Avo" panose="02040603050506020204" pitchFamily="18" charset="0"/>
              </a:rPr>
              <a:t>quả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2413" y="5232540"/>
            <a:ext cx="340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r</a:t>
            </a:r>
            <a:r>
              <a:rPr lang="en-US" sz="2800" b="1" dirty="0" err="1" smtClean="0">
                <a:latin typeface="UTM Avo" panose="02040603050506020204" pitchFamily="18" charset="0"/>
              </a:rPr>
              <a:t>ờ</a:t>
            </a:r>
            <a:r>
              <a:rPr lang="en-US" sz="2800" b="1" dirty="0" smtClean="0">
                <a:latin typeface="UTM Avo" panose="02040603050506020204" pitchFamily="18" charset="0"/>
              </a:rPr>
              <a:t> - ô - </a:t>
            </a:r>
            <a:r>
              <a:rPr lang="en-US" sz="2800" b="1" dirty="0" err="1" smtClean="0">
                <a:latin typeface="UTM Avo" panose="02040603050506020204" pitchFamily="18" charset="0"/>
              </a:rPr>
              <a:t>rô</a:t>
            </a:r>
            <a:r>
              <a:rPr lang="en-US" sz="2800" b="1" dirty="0" smtClean="0">
                <a:latin typeface="UTM Avo" panose="02040603050506020204" pitchFamily="18" charset="0"/>
              </a:rPr>
              <a:t> - </a:t>
            </a:r>
            <a:r>
              <a:rPr lang="en-US" sz="2800" b="1" dirty="0" err="1" smtClean="0">
                <a:latin typeface="UTM Avo" panose="02040603050506020204" pitchFamily="18" charset="0"/>
              </a:rPr>
              <a:t>hỏi</a:t>
            </a:r>
            <a:r>
              <a:rPr lang="en-US" sz="2800" b="1" dirty="0" smtClean="0">
                <a:latin typeface="UTM Avo" panose="02040603050506020204" pitchFamily="18" charset="0"/>
              </a:rPr>
              <a:t> - </a:t>
            </a:r>
            <a:r>
              <a:rPr lang="en-US" sz="2800" b="1" dirty="0" err="1" smtClean="0">
                <a:latin typeface="UTM Avo" panose="02040603050506020204" pitchFamily="18" charset="0"/>
              </a:rPr>
              <a:t>rổ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34" name="Picture 33" descr="unnam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1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9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2" y="1"/>
            <a:ext cx="9144000" cy="68540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1" b="51204" l="28073" r="43750"/>
                    </a14:imgEffect>
                  </a14:imgLayer>
                </a14:imgProps>
              </a:ext>
            </a:extLst>
          </a:blip>
          <a:srcRect l="28170" t="25875" r="55777" b="48943"/>
          <a:stretch/>
        </p:blipFill>
        <p:spPr>
          <a:xfrm>
            <a:off x="424721" y="1683904"/>
            <a:ext cx="3519598" cy="297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4" b="50093" l="56302" r="73542"/>
                    </a14:imgEffect>
                  </a14:imgLayer>
                </a14:imgProps>
              </a:ext>
            </a:extLst>
          </a:blip>
          <a:srcRect l="56347" t="23679" r="26553" b="50225"/>
          <a:stretch/>
        </p:blipFill>
        <p:spPr>
          <a:xfrm>
            <a:off x="5188231" y="2082985"/>
            <a:ext cx="3430977" cy="2688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1519" y="5086539"/>
            <a:ext cx="2186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 err="1" smtClean="0">
                <a:latin typeface="UTM Avo" panose="02040603050506020204" pitchFamily="18" charset="0"/>
              </a:rPr>
              <a:t>ả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lê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41023" y="5023313"/>
            <a:ext cx="929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en-US" sz="4400" b="1" dirty="0" err="1" smtClean="0">
                <a:latin typeface="UTM Avo" panose="02040603050506020204" pitchFamily="18" charset="0"/>
              </a:rPr>
              <a:t>ổ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2" y="0"/>
            <a:ext cx="1720850" cy="14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3237" y="237928"/>
            <a:ext cx="4511040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262307"/>
            <a:ext cx="8386330" cy="5127727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9" y="166187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2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176" y="1946419"/>
            <a:ext cx="5513534" cy="2690236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Thư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1" y="25758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reeze Dance - Freeze Song - Freeze Dance for Kids - Music for Kids - The Kiboom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4" y="211403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40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11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84721"/>
            <a:ext cx="8763000" cy="838563"/>
          </a:xfrm>
        </p:spPr>
        <p:txBody>
          <a:bodyPr/>
          <a:lstStyle/>
          <a:p>
            <a:r>
              <a:rPr lang="en-US" b="1" dirty="0" err="1" smtClean="0">
                <a:latin typeface="UTM Avo" panose="02040603050506020204" pitchFamily="18" charset="0"/>
              </a:rPr>
              <a:t>Tiếng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có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âm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r>
              <a:rPr lang="en-US" b="1" dirty="0" smtClean="0">
                <a:latin typeface="UTM Avo" panose="02040603050506020204" pitchFamily="18" charset="0"/>
              </a:rPr>
              <a:t>? </a:t>
            </a:r>
            <a:r>
              <a:rPr lang="en-US" b="1" dirty="0" err="1" smtClean="0">
                <a:latin typeface="UTM Avo" panose="02040603050506020204" pitchFamily="18" charset="0"/>
              </a:rPr>
              <a:t>Tiếng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có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âm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en-US" b="1" dirty="0" smtClean="0">
                <a:latin typeface="UTM Avo" panose="02040603050506020204" pitchFamily="18" charset="0"/>
              </a:rPr>
              <a:t>?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84" t="17384" r="64083" b="52371"/>
          <a:stretch/>
        </p:blipFill>
        <p:spPr>
          <a:xfrm>
            <a:off x="411480" y="1581150"/>
            <a:ext cx="2255520" cy="1958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333" t="18653" r="41167" b="51777"/>
          <a:stretch/>
        </p:blipFill>
        <p:spPr>
          <a:xfrm>
            <a:off x="3749040" y="1690689"/>
            <a:ext cx="2103120" cy="1639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33" t="20963" r="17833" b="52963"/>
          <a:stretch/>
        </p:blipFill>
        <p:spPr>
          <a:xfrm>
            <a:off x="6754266" y="1935480"/>
            <a:ext cx="2072640" cy="1569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583" t="51333" r="65750" b="24074"/>
          <a:stretch/>
        </p:blipFill>
        <p:spPr>
          <a:xfrm>
            <a:off x="411480" y="5208269"/>
            <a:ext cx="2118360" cy="1528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667" t="44964" r="40917" b="23185"/>
          <a:stretch/>
        </p:blipFill>
        <p:spPr>
          <a:xfrm>
            <a:off x="3603219" y="4926033"/>
            <a:ext cx="2392680" cy="1919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7417" t="47778" r="16333" b="23926"/>
          <a:stretch/>
        </p:blipFill>
        <p:spPr>
          <a:xfrm>
            <a:off x="6617106" y="5050630"/>
            <a:ext cx="2346960" cy="1686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2916" t="22148" r="51751" b="60222"/>
          <a:stretch/>
        </p:blipFill>
        <p:spPr>
          <a:xfrm>
            <a:off x="2209800" y="3539490"/>
            <a:ext cx="1749654" cy="1131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8500" t="22148" r="27000" b="60963"/>
          <a:stretch/>
        </p:blipFill>
        <p:spPr>
          <a:xfrm>
            <a:off x="5356860" y="3505200"/>
            <a:ext cx="1653540" cy="1083354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10" idx="0"/>
          </p:cNvCxnSpPr>
          <p:nvPr/>
        </p:nvCxnSpPr>
        <p:spPr>
          <a:xfrm>
            <a:off x="2529840" y="2682954"/>
            <a:ext cx="554787" cy="8565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flipH="1">
            <a:off x="2253615" y="4671060"/>
            <a:ext cx="831012" cy="5372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1" idx="0"/>
          </p:cNvCxnSpPr>
          <p:nvPr/>
        </p:nvCxnSpPr>
        <p:spPr>
          <a:xfrm>
            <a:off x="5716905" y="2510554"/>
            <a:ext cx="466725" cy="994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1" idx="2"/>
          </p:cNvCxnSpPr>
          <p:nvPr/>
        </p:nvCxnSpPr>
        <p:spPr>
          <a:xfrm flipV="1">
            <a:off x="5250180" y="4588554"/>
            <a:ext cx="933450" cy="6197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0"/>
            <a:endCxn id="11" idx="3"/>
          </p:cNvCxnSpPr>
          <p:nvPr/>
        </p:nvCxnSpPr>
        <p:spPr>
          <a:xfrm flipH="1" flipV="1">
            <a:off x="7010400" y="4046877"/>
            <a:ext cx="780186" cy="10037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3"/>
          </p:cNvCxnSpPr>
          <p:nvPr/>
        </p:nvCxnSpPr>
        <p:spPr>
          <a:xfrm flipV="1">
            <a:off x="3959454" y="2827020"/>
            <a:ext cx="3050946" cy="1278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1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0073" y="71084"/>
            <a:ext cx="2523853" cy="922020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đọc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124" t="19185" r="29083" b="35926"/>
          <a:stretch/>
        </p:blipFill>
        <p:spPr>
          <a:xfrm>
            <a:off x="0" y="1257301"/>
            <a:ext cx="9144000" cy="56007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1" y="-52216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6393116" y="4270638"/>
            <a:ext cx="2324100" cy="20764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41116" y="4238857"/>
            <a:ext cx="2461767" cy="217755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1213" y="4394463"/>
            <a:ext cx="2285882" cy="197451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9996" y="1138024"/>
            <a:ext cx="2686050" cy="2200275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84093" y="1287236"/>
            <a:ext cx="2604880" cy="2122714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31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99" t="31111" r="51609" b="63255"/>
          <a:stretch/>
        </p:blipFill>
        <p:spPr>
          <a:xfrm>
            <a:off x="2148840" y="108673"/>
            <a:ext cx="4099560" cy="705395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56" b="57130" l="34375" r="46302"/>
                    </a14:imgEffect>
                  </a14:imgLayer>
                </a14:imgProps>
              </a:ext>
            </a:extLst>
          </a:blip>
          <a:srcRect l="34561" t="37938" r="53700" b="42932"/>
          <a:stretch/>
        </p:blipFill>
        <p:spPr>
          <a:xfrm>
            <a:off x="2006047" y="1471278"/>
            <a:ext cx="1870627" cy="1714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8" b="53241" l="59948" r="69479"/>
                    </a14:imgEffect>
                  </a14:imgLayer>
                </a14:imgProps>
              </a:ext>
            </a:extLst>
          </a:blip>
          <a:srcRect l="59674" t="40241" r="30109" b="47005"/>
          <a:stretch/>
        </p:blipFill>
        <p:spPr>
          <a:xfrm>
            <a:off x="5328594" y="1581219"/>
            <a:ext cx="2129045" cy="1494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78" b="81574" l="23698" r="38490"/>
                    </a14:imgEffect>
                  </a14:imgLayer>
                </a14:imgProps>
              </a:ext>
            </a:extLst>
          </a:blip>
          <a:srcRect l="23369" t="63043" r="61413" b="18599"/>
          <a:stretch/>
        </p:blipFill>
        <p:spPr>
          <a:xfrm>
            <a:off x="602060" y="4586475"/>
            <a:ext cx="2184473" cy="148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981" b="86204" l="45833" r="60000"/>
                    </a14:imgEffect>
                  </a14:imgLayer>
                </a14:imgProps>
              </a:ext>
            </a:extLst>
          </a:blip>
          <a:srcRect l="46087" t="53962" r="40001" b="13768"/>
          <a:stretch/>
        </p:blipFill>
        <p:spPr>
          <a:xfrm>
            <a:off x="4044999" y="4299583"/>
            <a:ext cx="1586119" cy="2069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52" b="85093" l="66927" r="80365"/>
                    </a14:imgEffect>
                  </a14:imgLayer>
                </a14:imgProps>
              </a:ext>
            </a:extLst>
          </a:blip>
          <a:srcRect l="67065" t="64397" r="19674" b="14927"/>
          <a:stretch/>
        </p:blipFill>
        <p:spPr>
          <a:xfrm>
            <a:off x="6666411" y="4537593"/>
            <a:ext cx="1924921" cy="1688249"/>
          </a:xfrm>
          <a:prstGeom prst="rect">
            <a:avLst/>
          </a:prstGeom>
        </p:spPr>
      </p:pic>
      <p:pic>
        <p:nvPicPr>
          <p:cNvPr id="15" name="Picture 14" descr="unnam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" y="-17068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382" y="1026878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85326" y="4128719"/>
            <a:ext cx="609600" cy="609600"/>
          </a:xfrm>
          <a:prstGeom prst="rect">
            <a:avLst/>
          </a:prstGeom>
        </p:spPr>
      </p:pic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6" y="-69242"/>
            <a:ext cx="1567543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648018"/>
            <a:ext cx="2362200" cy="1325563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viết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416" t="26445" r="27250" b="48370"/>
          <a:stretch/>
        </p:blipFill>
        <p:spPr>
          <a:xfrm>
            <a:off x="624840" y="2606040"/>
            <a:ext cx="8107680" cy="2590800"/>
          </a:xfrm>
          <a:prstGeom prst="rect">
            <a:avLst/>
          </a:prstGeom>
        </p:spPr>
      </p:pic>
      <p:pic>
        <p:nvPicPr>
          <p:cNvPr id="7" name="Picture 6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1" y="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6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ách đám m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1" y="25758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1725613"/>
            <a:ext cx="5314950" cy="3406774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1" y="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6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" y="1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3610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Dòng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  <a:r>
              <a:rPr lang="en-US" sz="3600" dirty="0" err="1" smtClean="0"/>
              <a:t>đang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smtClean="0"/>
              <a:t>ô </a:t>
            </a:r>
            <a:r>
              <a:rPr lang="en-US" sz="3600" dirty="0" err="1" smtClean="0"/>
              <a:t>nhiễm</a:t>
            </a:r>
            <a:r>
              <a:rPr lang="en-US" sz="3600" dirty="0" smtClean="0"/>
              <a:t> </a:t>
            </a:r>
            <a:r>
              <a:rPr lang="en-US" sz="3600" dirty="0" err="1" smtClean="0"/>
              <a:t>nghiêm</a:t>
            </a:r>
            <a:r>
              <a:rPr lang="en-US" sz="3600" dirty="0" smtClean="0"/>
              <a:t> </a:t>
            </a:r>
            <a:r>
              <a:rPr lang="en-US" sz="3600" dirty="0" err="1" smtClean="0"/>
              <a:t>trọng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rác</a:t>
            </a:r>
            <a:r>
              <a:rPr lang="en-US" sz="3600" dirty="0" smtClean="0"/>
              <a:t> </a:t>
            </a:r>
            <a:r>
              <a:rPr lang="en-US" sz="3600" dirty="0" err="1" smtClean="0"/>
              <a:t>thải</a:t>
            </a:r>
            <a:r>
              <a:rPr lang="en-US" sz="3600" dirty="0" smtClean="0"/>
              <a:t>.</a:t>
            </a:r>
          </a:p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giúp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chú</a:t>
            </a:r>
            <a:r>
              <a:rPr lang="en-US" sz="3600" dirty="0" smtClean="0"/>
              <a:t>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nhân</a:t>
            </a:r>
            <a:r>
              <a:rPr lang="en-US" sz="3600" dirty="0" smtClean="0"/>
              <a:t> </a:t>
            </a:r>
            <a:r>
              <a:rPr lang="en-US" sz="3600" dirty="0" err="1" smtClean="0"/>
              <a:t>môi</a:t>
            </a:r>
            <a:r>
              <a:rPr lang="en-US" sz="3600" dirty="0" smtClean="0"/>
              <a:t> </a:t>
            </a:r>
            <a:r>
              <a:rPr lang="en-US" sz="3600" dirty="0" err="1" smtClean="0"/>
              <a:t>trường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sạch</a:t>
            </a:r>
            <a:r>
              <a:rPr lang="en-US" sz="3600" dirty="0" smtClean="0"/>
              <a:t> </a:t>
            </a:r>
            <a:r>
              <a:rPr lang="en-US" sz="3600" dirty="0" err="1" smtClean="0"/>
              <a:t>dòng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7" y="-10495"/>
            <a:ext cx="1567543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10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287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2950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3585127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Oval 37">
            <a:hlinkClick r:id="rId15" action="ppaction://hlinksldjump"/>
          </p:cNvPr>
          <p:cNvSpPr/>
          <p:nvPr/>
        </p:nvSpPr>
        <p:spPr>
          <a:xfrm>
            <a:off x="4288665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5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390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542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695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847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999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390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11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44083" y="160583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unnam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5" y="-133762"/>
            <a:ext cx="1311646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2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942" y="1980142"/>
            <a:ext cx="722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UTM Avo" panose="02040603050506020204" pitchFamily="18" charset="0"/>
              </a:rPr>
              <a:t>Đọc</a:t>
            </a:r>
            <a:r>
              <a:rPr lang="en-US" sz="4800" b="1" dirty="0" smtClean="0">
                <a:latin typeface="UTM Avo" panose="02040603050506020204" pitchFamily="18" charset="0"/>
              </a:rPr>
              <a:t> to </a:t>
            </a:r>
            <a:r>
              <a:rPr lang="en-US" sz="4800" b="1" dirty="0" err="1" smtClean="0">
                <a:latin typeface="UTM Avo" panose="02040603050506020204" pitchFamily="18" charset="0"/>
              </a:rPr>
              <a:t>các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tiếng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sau</a:t>
            </a:r>
            <a:r>
              <a:rPr lang="en-US" sz="4800" b="1" dirty="0" smtClean="0">
                <a:latin typeface="UTM Avo" panose="02040603050506020204" pitchFamily="18" charset="0"/>
              </a:rPr>
              <a:t>: Pi a </a:t>
            </a:r>
            <a:r>
              <a:rPr lang="en-US" sz="4800" b="1" dirty="0" err="1" smtClean="0">
                <a:latin typeface="UTM Avo" panose="02040603050506020204" pitchFamily="18" charset="0"/>
              </a:rPr>
              <a:t>nô</a:t>
            </a:r>
            <a:r>
              <a:rPr lang="en-US" sz="4800" b="1" dirty="0" smtClean="0">
                <a:latin typeface="UTM Avo" panose="02040603050506020204" pitchFamily="18" charset="0"/>
              </a:rPr>
              <a:t>, pa </a:t>
            </a:r>
            <a:r>
              <a:rPr lang="en-US" sz="4800" b="1" dirty="0" err="1" smtClean="0">
                <a:latin typeface="UTM Avo" panose="02040603050506020204" pitchFamily="18" charset="0"/>
              </a:rPr>
              <a:t>nô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  <a:endParaRPr lang="en-US" sz="4800" b="1" dirty="0" smtClean="0">
              <a:latin typeface="UTM Avo" panose="02040603050506020204" pitchFamily="18" charset="0"/>
            </a:endParaRPr>
          </a:p>
        </p:txBody>
      </p:sp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" y="-74830"/>
            <a:ext cx="1375954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6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1298" y="2213478"/>
            <a:ext cx="5847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UTM Avo" panose="02040603050506020204" pitchFamily="18" charset="0"/>
              </a:rPr>
              <a:t>Tìm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các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tiếng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có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chứa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âm</a:t>
            </a:r>
            <a:r>
              <a:rPr lang="en-US" sz="4800" b="1" dirty="0" smtClean="0">
                <a:latin typeface="UTM Avo" panose="02040603050506020204" pitchFamily="18" charset="0"/>
              </a:rPr>
              <a:t> p.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2" y="0"/>
            <a:ext cx="1367246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3" y="1223393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943" y="2263092"/>
            <a:ext cx="722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UTM Avo" panose="02040603050506020204" pitchFamily="18" charset="0"/>
              </a:rPr>
              <a:t>Đọc</a:t>
            </a:r>
            <a:r>
              <a:rPr lang="en-US" sz="4800" b="1" dirty="0" smtClean="0">
                <a:latin typeface="UTM Avo" panose="02040603050506020204" pitchFamily="18" charset="0"/>
              </a:rPr>
              <a:t> to </a:t>
            </a:r>
            <a:r>
              <a:rPr lang="en-US" sz="4800" b="1" dirty="0" err="1" smtClean="0">
                <a:latin typeface="UTM Avo" panose="02040603050506020204" pitchFamily="18" charset="0"/>
              </a:rPr>
              <a:t>các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tiếng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sau</a:t>
            </a:r>
            <a:r>
              <a:rPr lang="en-US" sz="4800" b="1" dirty="0" smtClean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800" b="1" dirty="0" err="1" smtClean="0">
                <a:latin typeface="UTM Avo" panose="02040603050506020204" pitchFamily="18" charset="0"/>
              </a:rPr>
              <a:t>Phố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cổ</a:t>
            </a:r>
            <a:r>
              <a:rPr lang="en-US" sz="4800" b="1" dirty="0" smtClean="0">
                <a:latin typeface="UTM Avo" panose="02040603050506020204" pitchFamily="18" charset="0"/>
              </a:rPr>
              <a:t>, </a:t>
            </a:r>
            <a:r>
              <a:rPr lang="en-US" sz="4800" b="1" dirty="0" err="1" smtClean="0">
                <a:latin typeface="UTM Avo" panose="02040603050506020204" pitchFamily="18" charset="0"/>
              </a:rPr>
              <a:t>cà</a:t>
            </a:r>
            <a:r>
              <a:rPr lang="en-US" sz="4800" b="1" dirty="0" smtClean="0"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</a:rPr>
              <a:t>phê</a:t>
            </a:r>
            <a:r>
              <a:rPr lang="en-US" sz="4800" b="1" dirty="0" smtClean="0">
                <a:latin typeface="UTM Avo" panose="02040603050506020204" pitchFamily="18" charset="0"/>
              </a:rPr>
              <a:t>.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pic>
        <p:nvPicPr>
          <p:cNvPr id="12" name="Picture 11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2" y="0"/>
            <a:ext cx="1367246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7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4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07510" y="2558987"/>
            <a:ext cx="5847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UTM Avo" panose="02040603050506020204" pitchFamily="18" charset="0"/>
              </a:rPr>
              <a:t>Tìm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tiếng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có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chứa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âm</a:t>
            </a:r>
            <a:r>
              <a:rPr lang="en-US" sz="4400" b="1" dirty="0" smtClean="0">
                <a:latin typeface="UTM Avo" panose="02040603050506020204" pitchFamily="18" charset="0"/>
              </a:rPr>
              <a:t> ph.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2" y="0"/>
            <a:ext cx="1367246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" y="893197"/>
            <a:ext cx="8250055" cy="4715435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673" y="1265756"/>
            <a:ext cx="7513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Đọc</a:t>
            </a:r>
            <a:r>
              <a:rPr lang="en-US" sz="3600" b="1" dirty="0" smtClean="0">
                <a:latin typeface="UTM Avo" panose="02040603050506020204" pitchFamily="18" charset="0"/>
              </a:rPr>
              <a:t> to </a:t>
            </a:r>
            <a:r>
              <a:rPr lang="en-US" sz="3600" b="1" dirty="0" err="1" smtClean="0">
                <a:latin typeface="UTM Avo" panose="02040603050506020204" pitchFamily="18" charset="0"/>
              </a:rPr>
              <a:t>đọc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văn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sau</a:t>
            </a:r>
            <a:r>
              <a:rPr lang="en-US" sz="3600" b="1" dirty="0" smtClean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dì</a:t>
            </a:r>
            <a:endParaRPr lang="en-US" sz="36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1"/>
            <a:r>
              <a:rPr lang="en-US" sz="3600" b="1" dirty="0" err="1" smtClean="0">
                <a:latin typeface="UTM Avo" panose="02040603050506020204" pitchFamily="18" charset="0"/>
              </a:rPr>
              <a:t>Nhà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dì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Nga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</a:rPr>
              <a:t> pi a </a:t>
            </a:r>
            <a:r>
              <a:rPr lang="en-US" sz="3600" b="1" dirty="0" err="1" smtClean="0">
                <a:latin typeface="UTM Avo" panose="02040603050506020204" pitchFamily="18" charset="0"/>
              </a:rPr>
              <a:t>nô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</a:p>
          <a:p>
            <a:pPr lvl="1"/>
            <a:r>
              <a:rPr lang="en-US" sz="3600" b="1" dirty="0" err="1" smtClean="0">
                <a:latin typeface="UTM Avo" panose="02040603050506020204" pitchFamily="18" charset="0"/>
              </a:rPr>
              <a:t>Cả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nhà</a:t>
            </a:r>
            <a:r>
              <a:rPr lang="en-US" sz="3600" b="1" dirty="0" smtClean="0">
                <a:latin typeface="UTM Avo" panose="02040603050506020204" pitchFamily="18" charset="0"/>
              </a:rPr>
              <a:t> Bi </a:t>
            </a:r>
            <a:r>
              <a:rPr lang="en-US" sz="3600" b="1" dirty="0" err="1" smtClean="0">
                <a:latin typeface="UTM Avo" panose="02040603050506020204" pitchFamily="18" charset="0"/>
              </a:rPr>
              <a:t>đi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phố</a:t>
            </a:r>
            <a:r>
              <a:rPr lang="en-US" sz="3600" b="1" dirty="0" smtClean="0">
                <a:latin typeface="UTM Avo" panose="020406030505060202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</a:rPr>
              <a:t>ghé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nhà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dì</a:t>
            </a:r>
            <a:r>
              <a:rPr lang="en-US" sz="3600" b="1" dirty="0" smtClean="0">
                <a:latin typeface="UTM Avo" panose="020406030505060202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</a:rPr>
              <a:t>nghe</a:t>
            </a:r>
            <a:r>
              <a:rPr lang="en-US" sz="3600" b="1" dirty="0" smtClean="0">
                <a:latin typeface="UTM Avo" panose="02040603050506020204" pitchFamily="18" charset="0"/>
              </a:rPr>
              <a:t> pi a </a:t>
            </a:r>
            <a:r>
              <a:rPr lang="en-US" sz="3600" b="1" dirty="0" err="1" smtClean="0">
                <a:latin typeface="UTM Avo" panose="02040603050506020204" pitchFamily="18" charset="0"/>
              </a:rPr>
              <a:t>nô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</a:p>
          <a:p>
            <a:pPr lvl="1"/>
            <a:r>
              <a:rPr lang="en-US" sz="3600" b="1" dirty="0" err="1" smtClean="0">
                <a:latin typeface="UTM Avo" panose="02040603050506020204" pitchFamily="18" charset="0"/>
              </a:rPr>
              <a:t>Dì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Nga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pha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cà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phê</a:t>
            </a:r>
            <a:r>
              <a:rPr lang="en-US" sz="3600" b="1" dirty="0" smtClean="0"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latin typeface="UTM Avo" panose="02040603050506020204" pitchFamily="18" charset="0"/>
              </a:rPr>
              <a:t>Bố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mẹ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cà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phê</a:t>
            </a:r>
            <a:r>
              <a:rPr lang="en-US" sz="3600" b="1" dirty="0" smtClean="0">
                <a:latin typeface="UTM Avo" panose="02040603050506020204" pitchFamily="18" charset="0"/>
              </a:rPr>
              <a:t>. Bi </a:t>
            </a:r>
            <a:r>
              <a:rPr lang="en-US" sz="3600" b="1" dirty="0" err="1" smtClean="0">
                <a:latin typeface="UTM Avo" panose="020406030505060202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phở</a:t>
            </a:r>
            <a:r>
              <a:rPr lang="en-US" sz="3600" b="1" dirty="0" smtClean="0"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latin typeface="UTM Avo" panose="02040603050506020204" pitchFamily="18" charset="0"/>
              </a:rPr>
              <a:t> Li </a:t>
            </a:r>
            <a:r>
              <a:rPr lang="en-US" sz="3600" b="1" dirty="0" err="1" smtClean="0">
                <a:latin typeface="UTM Avo" panose="020406030505060202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na.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2" y="0"/>
            <a:ext cx="1367246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</TotalTime>
  <Words>196</Words>
  <Application>Microsoft Office PowerPoint</Application>
  <PresentationFormat>On-screen Show (4:3)</PresentationFormat>
  <Paragraphs>47</Paragraphs>
  <Slides>23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CHÀO MỪNG CÁC CON ĐẾN VỚI TIẾT HỌC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Tiếng nào có âm qu? Tiếng nào có âm r?</vt:lpstr>
      <vt:lpstr>Tập đọc</vt:lpstr>
      <vt:lpstr>PowerPoint Presentation</vt:lpstr>
      <vt:lpstr>Tập viết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52</cp:revision>
  <dcterms:created xsi:type="dcterms:W3CDTF">2019-07-27T13:25:38Z</dcterms:created>
  <dcterms:modified xsi:type="dcterms:W3CDTF">2020-08-05T08:10:59Z</dcterms:modified>
</cp:coreProperties>
</file>