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583" r:id="rId2"/>
    <p:sldId id="378" r:id="rId3"/>
    <p:sldId id="369" r:id="rId4"/>
    <p:sldId id="379" r:id="rId5"/>
    <p:sldId id="371" r:id="rId6"/>
    <p:sldId id="372" r:id="rId7"/>
    <p:sldId id="374" r:id="rId8"/>
    <p:sldId id="380" r:id="rId9"/>
    <p:sldId id="375" r:id="rId10"/>
    <p:sldId id="376" r:id="rId11"/>
    <p:sldId id="381" r:id="rId12"/>
    <p:sldId id="393" r:id="rId13"/>
    <p:sldId id="382" r:id="rId14"/>
    <p:sldId id="383" r:id="rId15"/>
    <p:sldId id="394" r:id="rId16"/>
    <p:sldId id="384" r:id="rId17"/>
    <p:sldId id="385" r:id="rId18"/>
    <p:sldId id="386" r:id="rId19"/>
    <p:sldId id="387" r:id="rId20"/>
    <p:sldId id="388" r:id="rId21"/>
    <p:sldId id="389" r:id="rId22"/>
    <p:sldId id="390" r:id="rId23"/>
    <p:sldId id="405" r:id="rId24"/>
    <p:sldId id="27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69D0"/>
    <a:srgbClr val="E8EE59"/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38" autoAdjust="0"/>
    <p:restoredTop sz="94660"/>
  </p:normalViewPr>
  <p:slideViewPr>
    <p:cSldViewPr snapToGrid="0">
      <p:cViewPr varScale="1">
        <p:scale>
          <a:sx n="83" d="100"/>
          <a:sy n="83" d="100"/>
        </p:scale>
        <p:origin x="69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vi-VN" altLang="en-US" dirty="0">
              <a:latin typeface="Arial" panose="020B0604020202020204" pitchFamily="34" charset="0"/>
            </a:endParaRPr>
          </a:p>
        </p:txBody>
      </p:sp>
      <p:sp>
        <p:nvSpPr>
          <p:cNvPr id="11268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vi-VN" altLang="en-US" sz="1200" dirty="0">
                <a:solidFill>
                  <a:srgbClr val="000000"/>
                </a:solidFill>
                <a:latin typeface="Calibri" panose="020F0502020204030204" charset="0"/>
              </a:rPr>
              <a:t>9</a:t>
            </a:fld>
            <a:endParaRPr lang="vi-VN" altLang="en-US" sz="1200" dirty="0">
              <a:solidFill>
                <a:srgbClr val="000000"/>
              </a:solidFill>
              <a:latin typeface="Calibri" panose="020F050202020403020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898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10/16/2025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5362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50800" y="0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969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465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127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591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oogle Shape;49;p11">
            <a:extLst>
              <a:ext uri="{FF2B5EF4-FFF2-40B4-BE49-F238E27FC236}">
                <a16:creationId xmlns:a16="http://schemas.microsoft.com/office/drawing/2014/main" id="{72C7F95D-C698-6D0C-17BD-E0C9B78DF6D3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-101447" y="-90897"/>
            <a:ext cx="12613690" cy="7027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B464550-381D-ADB2-D7A2-4E13B86346E6}"/>
              </a:ext>
            </a:extLst>
          </p:cNvPr>
          <p:cNvSpPr/>
          <p:nvPr userDrawn="1"/>
        </p:nvSpPr>
        <p:spPr>
          <a:xfrm>
            <a:off x="10940074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pic>
        <p:nvPicPr>
          <p:cNvPr id="9" name="Google Shape;27;p9">
            <a:extLst>
              <a:ext uri="{FF2B5EF4-FFF2-40B4-BE49-F238E27FC236}">
                <a16:creationId xmlns:a16="http://schemas.microsoft.com/office/drawing/2014/main" id="{6C6FD0FF-1E83-2066-FA69-8E255ADB5C04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pic>
        <p:nvPicPr>
          <p:cNvPr id="8" name="Google Shape;27;p9">
            <a:extLst>
              <a:ext uri="{FF2B5EF4-FFF2-40B4-BE49-F238E27FC236}">
                <a16:creationId xmlns:a16="http://schemas.microsoft.com/office/drawing/2014/main" id="{3B112C24-275F-2E13-F516-099034FEBB73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FE1C8935-5503-46B3-AA64-FDD06962785D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49" r:id="rId6"/>
    <p:sldLayoutId id="2147483650" r:id="rId7"/>
    <p:sldLayoutId id="2147483652" r:id="rId8"/>
    <p:sldLayoutId id="2147483660" r:id="rId9"/>
    <p:sldLayoutId id="2147483666" r:id="rId10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image" Target="../media/image20.png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19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4.png"/><Relationship Id="rId1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slide" Target="slide19.xml"/><Relationship Id="rId18" Type="http://schemas.openxmlformats.org/officeDocument/2006/relationships/image" Target="../media/image51.png"/><Relationship Id="rId3" Type="http://schemas.openxmlformats.org/officeDocument/2006/relationships/slide" Target="slide14.xml"/><Relationship Id="rId21" Type="http://schemas.openxmlformats.org/officeDocument/2006/relationships/slide" Target="slide23.xml"/><Relationship Id="rId7" Type="http://schemas.openxmlformats.org/officeDocument/2006/relationships/slide" Target="slide16.xml"/><Relationship Id="rId12" Type="http://schemas.openxmlformats.org/officeDocument/2006/relationships/image" Target="../media/image48.png"/><Relationship Id="rId17" Type="http://schemas.openxmlformats.org/officeDocument/2006/relationships/slide" Target="slide21.xml"/><Relationship Id="rId2" Type="http://schemas.openxmlformats.org/officeDocument/2006/relationships/image" Target="../media/image43.jpeg"/><Relationship Id="rId16" Type="http://schemas.openxmlformats.org/officeDocument/2006/relationships/image" Target="../media/image50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11" Type="http://schemas.openxmlformats.org/officeDocument/2006/relationships/slide" Target="slide18.xml"/><Relationship Id="rId5" Type="http://schemas.openxmlformats.org/officeDocument/2006/relationships/slide" Target="slide15.xml"/><Relationship Id="rId15" Type="http://schemas.openxmlformats.org/officeDocument/2006/relationships/slide" Target="slide20.xml"/><Relationship Id="rId10" Type="http://schemas.openxmlformats.org/officeDocument/2006/relationships/image" Target="../media/image47.png"/><Relationship Id="rId19" Type="http://schemas.openxmlformats.org/officeDocument/2006/relationships/slide" Target="slide22.xml"/><Relationship Id="rId4" Type="http://schemas.openxmlformats.org/officeDocument/2006/relationships/image" Target="../media/image44.png"/><Relationship Id="rId9" Type="http://schemas.openxmlformats.org/officeDocument/2006/relationships/slide" Target="slide17.xml"/><Relationship Id="rId1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13.xml"/><Relationship Id="rId5" Type="http://schemas.openxmlformats.org/officeDocument/2006/relationships/image" Target="../media/image43.jpeg"/><Relationship Id="rId4" Type="http://schemas.openxmlformats.org/officeDocument/2006/relationships/audio" Target="../media/audio1.wav"/><Relationship Id="rId9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5" Type="http://schemas.openxmlformats.org/officeDocument/2006/relationships/image" Target="../media/image55.png"/><Relationship Id="rId4" Type="http://schemas.openxmlformats.org/officeDocument/2006/relationships/slide" Target="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5" Type="http://schemas.openxmlformats.org/officeDocument/2006/relationships/image" Target="../media/image56.png"/><Relationship Id="rId4" Type="http://schemas.openxmlformats.org/officeDocument/2006/relationships/slide" Target="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5" Type="http://schemas.openxmlformats.org/officeDocument/2006/relationships/image" Target="../media/image47.png"/><Relationship Id="rId4" Type="http://schemas.openxmlformats.org/officeDocument/2006/relationships/slide" Target="slid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5" Type="http://schemas.openxmlformats.org/officeDocument/2006/relationships/slide" Target="slide13.xml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png"/><Relationship Id="rId5" Type="http://schemas.openxmlformats.org/officeDocument/2006/relationships/slide" Target="slide13.xml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image" Target="../media/image20.png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19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4.png"/><Relationship Id="rId1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5" Type="http://schemas.openxmlformats.org/officeDocument/2006/relationships/slide" Target="slide13.xml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5" Type="http://schemas.openxmlformats.org/officeDocument/2006/relationships/image" Target="../media/image60.png"/><Relationship Id="rId4" Type="http://schemas.openxmlformats.org/officeDocument/2006/relationships/slide" Target="slide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png"/><Relationship Id="rId5" Type="http://schemas.openxmlformats.org/officeDocument/2006/relationships/slide" Target="slide13.xml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3.png"/><Relationship Id="rId7" Type="http://schemas.openxmlformats.org/officeDocument/2006/relationships/image" Target="../media/image47.png"/><Relationship Id="rId12" Type="http://schemas.openxmlformats.org/officeDocument/2006/relationships/image" Target="../media/image70.png"/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11" Type="http://schemas.openxmlformats.org/officeDocument/2006/relationships/image" Target="../media/image69.png"/><Relationship Id="rId5" Type="http://schemas.openxmlformats.org/officeDocument/2006/relationships/image" Target="../media/image65.png"/><Relationship Id="rId10" Type="http://schemas.openxmlformats.org/officeDocument/2006/relationships/image" Target="../media/image68.png"/><Relationship Id="rId4" Type="http://schemas.openxmlformats.org/officeDocument/2006/relationships/image" Target="../media/image64.png"/><Relationship Id="rId9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image" Target="../media/image20.png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19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4.png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image" Target="../media/image20.png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19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4.png"/><Relationship Id="rId1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-311578" y="2610808"/>
            <a:ext cx="12949380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7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17: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Phép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cộng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trong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phạm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vi 6 </a:t>
            </a:r>
            <a:b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</a:b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   (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tiếp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theo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) –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1</a:t>
            </a:r>
            <a:endParaRPr sz="4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0"/>
          <p:cNvSpPr txBox="1"/>
          <p:nvPr/>
        </p:nvSpPr>
        <p:spPr>
          <a:xfrm>
            <a:off x="423863" y="669925"/>
            <a:ext cx="11176000" cy="9048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endParaRPr lang="en-US" altLang="en-US" sz="1800" b="1" dirty="0">
              <a:solidFill>
                <a:srgbClr val="0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marL="0" lvl="0" indent="0">
              <a:spcBef>
                <a:spcPct val="50000"/>
              </a:spcBef>
              <a:buSzTx/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a)</a:t>
            </a:r>
            <a:endParaRPr lang="en-US" altLang="en-US" sz="2800" b="1" dirty="0">
              <a:solidFill>
                <a:srgbClr val="000000"/>
              </a:solidFill>
              <a:latin typeface="UTM Avo" panose="0204060305050602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812959" y="1743075"/>
            <a:ext cx="3051810" cy="181927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    4 + 1 =  ….. 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0520" algn="l"/>
                <a:tab pos="517525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    5 + 1 =  …..</a:t>
            </a:r>
          </a:p>
        </p:txBody>
      </p:sp>
      <p:sp>
        <p:nvSpPr>
          <p:cNvPr id="12292" name="Text Box 20"/>
          <p:cNvSpPr txBox="1"/>
          <p:nvPr/>
        </p:nvSpPr>
        <p:spPr>
          <a:xfrm>
            <a:off x="1151573" y="579120"/>
            <a:ext cx="11176000" cy="44153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r>
              <a:rPr lang="en-US" altLang="en-US" sz="36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</a:t>
            </a:r>
            <a:r>
              <a:rPr lang="en-US" altLang="en-US" sz="3600" b="1" dirty="0">
                <a:solidFill>
                  <a:srgbClr val="0070C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à</a:t>
            </a:r>
            <a:r>
              <a:rPr lang="en-US" altLang="en-US" sz="36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i 1: Tính nhẩm:</a:t>
            </a:r>
            <a:endParaRPr lang="en-US" altLang="en-US" sz="3600" b="1" dirty="0">
              <a:solidFill>
                <a:srgbClr val="0070C0"/>
              </a:solidFill>
              <a:latin typeface="UTM Avo" panose="0204060305050602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485323" y="1743075"/>
            <a:ext cx="3051810" cy="181927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    3 + 2 =  …..  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0520" algn="l"/>
                <a:tab pos="517525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    2 + 2 =  …..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157687" y="1743075"/>
            <a:ext cx="3051810" cy="181927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2 + 3 =   </a:t>
            </a:r>
            <a:r>
              <a:rPr kumimoji="0" lang="en-US" sz="2800" b="0" i="0" u="none" strike="noStrike" kern="1200" cap="none" spc="0" normalizeH="0" baseline="0" noProof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…..   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3 + 3 =  ….. </a:t>
            </a:r>
          </a:p>
        </p:txBody>
      </p:sp>
      <p:sp>
        <p:nvSpPr>
          <p:cNvPr id="11" name="Text Box 20"/>
          <p:cNvSpPr txBox="1"/>
          <p:nvPr/>
        </p:nvSpPr>
        <p:spPr>
          <a:xfrm>
            <a:off x="388938" y="3303588"/>
            <a:ext cx="11176000" cy="9048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endParaRPr lang="en-US" altLang="en-US" sz="1800" b="1" dirty="0">
              <a:solidFill>
                <a:srgbClr val="0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marL="0" lvl="0" indent="0">
              <a:spcBef>
                <a:spcPct val="50000"/>
              </a:spcBef>
              <a:buSzTx/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b)</a:t>
            </a:r>
            <a:endParaRPr lang="en-US" altLang="en-US" sz="2800" b="1" dirty="0">
              <a:solidFill>
                <a:srgbClr val="000000"/>
              </a:solidFill>
              <a:latin typeface="UTM Avo" panose="0204060305050602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08965" y="4472305"/>
            <a:ext cx="3255645" cy="18192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  2 + 1 = ……   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0520" algn="l"/>
                <a:tab pos="517525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  1 + 2 = ……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485323" y="4471989"/>
            <a:ext cx="3051810" cy="181927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3 + 1 = …… 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0520" algn="l"/>
                <a:tab pos="517525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1 + 3 = ……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157687" y="4471989"/>
            <a:ext cx="3051810" cy="181927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4 + 2 = </a:t>
            </a:r>
            <a:r>
              <a:rPr kumimoji="0" lang="en-US" sz="2800" b="0" i="0" u="none" strike="noStrike" kern="1200" cap="none" spc="0" normalizeH="0" baseline="0" noProof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……    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2 </a:t>
            </a:r>
            <a:r>
              <a:rPr kumimoji="0" lang="en-US" sz="28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+ 4 = ……</a:t>
            </a:r>
          </a:p>
        </p:txBody>
      </p:sp>
      <p:sp>
        <p:nvSpPr>
          <p:cNvPr id="15" name="Text Box 20"/>
          <p:cNvSpPr txBox="1"/>
          <p:nvPr/>
        </p:nvSpPr>
        <p:spPr>
          <a:xfrm>
            <a:off x="2583815" y="2266433"/>
            <a:ext cx="1095375" cy="36388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  <a:endParaRPr lang="en-US" altLang="en-US" sz="18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6" name="Text Box 20"/>
          <p:cNvSpPr txBox="1"/>
          <p:nvPr/>
        </p:nvSpPr>
        <p:spPr>
          <a:xfrm>
            <a:off x="2566274" y="2879780"/>
            <a:ext cx="1095375" cy="36388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  <a:endParaRPr lang="en-US" altLang="en-US" sz="18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7" name="Text Box 20"/>
          <p:cNvSpPr txBox="1"/>
          <p:nvPr/>
        </p:nvSpPr>
        <p:spPr>
          <a:xfrm>
            <a:off x="6191885" y="1806552"/>
            <a:ext cx="1095375" cy="83785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endParaRPr lang="en-US" altLang="en-US" sz="28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marL="0" lv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  <a:endParaRPr lang="en-US" altLang="en-US" sz="18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8" name="Text Box 20"/>
          <p:cNvSpPr txBox="1"/>
          <p:nvPr/>
        </p:nvSpPr>
        <p:spPr>
          <a:xfrm>
            <a:off x="6164185" y="2893992"/>
            <a:ext cx="1095375" cy="36388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  <a:endParaRPr lang="en-US" altLang="en-US" sz="18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9" name="Text Box 20"/>
          <p:cNvSpPr txBox="1"/>
          <p:nvPr/>
        </p:nvSpPr>
        <p:spPr>
          <a:xfrm>
            <a:off x="9488805" y="2267740"/>
            <a:ext cx="1095375" cy="36388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  <a:endParaRPr lang="en-US" altLang="en-US" sz="18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0" name="Text Box 20"/>
          <p:cNvSpPr txBox="1"/>
          <p:nvPr/>
        </p:nvSpPr>
        <p:spPr>
          <a:xfrm>
            <a:off x="9489122" y="2937665"/>
            <a:ext cx="1095375" cy="36388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  <a:endParaRPr lang="en-US" altLang="en-US" sz="18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7" name="Text Box 20"/>
          <p:cNvSpPr txBox="1"/>
          <p:nvPr/>
        </p:nvSpPr>
        <p:spPr>
          <a:xfrm>
            <a:off x="2040255" y="4976037"/>
            <a:ext cx="1095375" cy="36388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  <a:endParaRPr lang="en-US" altLang="en-US" sz="18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8" name="Text Box 20"/>
          <p:cNvSpPr txBox="1"/>
          <p:nvPr/>
        </p:nvSpPr>
        <p:spPr>
          <a:xfrm>
            <a:off x="5900738" y="4905375"/>
            <a:ext cx="1095375" cy="36388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  <a:endParaRPr lang="en-US" altLang="en-US" sz="18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9" name="Text Box 20"/>
          <p:cNvSpPr txBox="1"/>
          <p:nvPr/>
        </p:nvSpPr>
        <p:spPr>
          <a:xfrm>
            <a:off x="5873750" y="5678170"/>
            <a:ext cx="1095375" cy="36388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  <a:endParaRPr lang="en-US" altLang="en-US" sz="18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0" name="Text Box 20"/>
          <p:cNvSpPr txBox="1"/>
          <p:nvPr/>
        </p:nvSpPr>
        <p:spPr>
          <a:xfrm>
            <a:off x="9399270" y="4973674"/>
            <a:ext cx="1095375" cy="36388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  <a:endParaRPr lang="en-US" altLang="en-US" sz="18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1" name="Text Box 20"/>
          <p:cNvSpPr txBox="1"/>
          <p:nvPr/>
        </p:nvSpPr>
        <p:spPr>
          <a:xfrm>
            <a:off x="9394190" y="5610225"/>
            <a:ext cx="1095375" cy="36388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  <a:endParaRPr lang="en-US" altLang="en-US" sz="18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2" name="Text Box 20"/>
          <p:cNvSpPr txBox="1"/>
          <p:nvPr/>
        </p:nvSpPr>
        <p:spPr>
          <a:xfrm>
            <a:off x="2036127" y="5677981"/>
            <a:ext cx="1095375" cy="36388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  <a:endParaRPr lang="en-US" altLang="en-US" sz="18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" name="图片 4" descr="资源 134302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 rot="2700000">
            <a:off x="8788400" y="471488"/>
            <a:ext cx="3403600" cy="1571625"/>
          </a:xfrm>
          <a:prstGeom prst="rect">
            <a:avLst/>
          </a:prstGeom>
        </p:spPr>
      </p:pic>
      <p:pic>
        <p:nvPicPr>
          <p:cNvPr id="210" name="Picture 12" descr="E:\PPT素材\卡通b11.pn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697" y="2937665"/>
            <a:ext cx="1109663" cy="1304925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4" descr="资源 1343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60000">
            <a:off x="9674225" y="957580"/>
            <a:ext cx="2279015" cy="782955"/>
          </a:xfrm>
          <a:prstGeom prst="rect">
            <a:avLst/>
          </a:prstGeom>
        </p:spPr>
      </p:pic>
      <p:pic>
        <p:nvPicPr>
          <p:cNvPr id="6" name="Picture 12" descr="E:\PPT素材\卡通b1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0410" y="3092450"/>
            <a:ext cx="1109345" cy="130429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E:\PPT素材\卡通b1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365" y="5553710"/>
            <a:ext cx="1109345" cy="130429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9" name="Picture 6" descr="E:\PPT素材\卡通b0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846" y="5677981"/>
            <a:ext cx="946547" cy="131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0" name="Picture 11" descr="E:\PPT素材\卡通b0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231899" y="277336"/>
            <a:ext cx="2583815" cy="1453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  <p:bldP spid="11" grpId="0"/>
      <p:bldP spid="15" grpId="0"/>
      <p:bldP spid="16" grpId="0"/>
      <p:bldP spid="17" grpId="0"/>
      <p:bldP spid="18" grpId="0"/>
      <p:bldP spid="19" grpId="0"/>
      <p:bldP spid="20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>
            <a:fillRect/>
          </a:stretch>
        </p:blipFill>
        <p:spPr>
          <a:xfrm>
            <a:off x="0" y="578485"/>
            <a:ext cx="12192000" cy="6279515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0" y="578485"/>
            <a:ext cx="12192000" cy="627951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>
            <a:fillRect/>
          </a:stretch>
        </p:blipFill>
        <p:spPr>
          <a:xfrm>
            <a:off x="0" y="4254243"/>
            <a:ext cx="2322286" cy="23180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252" y="4120871"/>
            <a:ext cx="2765512" cy="23912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>
            <a:fillRect/>
          </a:stretch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>
            <a:fillRect/>
          </a:stretch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>
            <a:fillRect/>
          </a:stretch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395" y="2094984"/>
            <a:ext cx="1158195" cy="163053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948698" y="2316945"/>
            <a:ext cx="1158195" cy="1630532"/>
          </a:xfrm>
          <a:prstGeom prst="rect">
            <a:avLst/>
          </a:prstGeom>
        </p:spPr>
      </p:pic>
      <p:sp>
        <p:nvSpPr>
          <p:cNvPr id="40" name="椭圆 39"/>
          <p:cNvSpPr/>
          <p:nvPr/>
        </p:nvSpPr>
        <p:spPr>
          <a:xfrm>
            <a:off x="964282" y="1298220"/>
            <a:ext cx="4033722" cy="4033722"/>
          </a:xfrm>
          <a:prstGeom prst="ellipse">
            <a:avLst/>
          </a:prstGeom>
          <a:blipFill dpi="0" rotWithShape="1">
            <a:blip r:embed="rId16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28" y="718912"/>
            <a:ext cx="3567220" cy="4565810"/>
          </a:xfrm>
          <a:prstGeom prst="rect">
            <a:avLst/>
          </a:prstGeom>
        </p:spPr>
      </p:pic>
      <p:sp>
        <p:nvSpPr>
          <p:cNvPr id="48" name="矩形: 圆角 47"/>
          <p:cNvSpPr/>
          <p:nvPr/>
        </p:nvSpPr>
        <p:spPr>
          <a:xfrm>
            <a:off x="592582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7A4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: 圆角 48"/>
          <p:cNvSpPr/>
          <p:nvPr/>
        </p:nvSpPr>
        <p:spPr>
          <a:xfrm>
            <a:off x="7256145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22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: 圆角 49"/>
          <p:cNvSpPr/>
          <p:nvPr/>
        </p:nvSpPr>
        <p:spPr>
          <a:xfrm>
            <a:off x="858647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EA4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5" name="5c50911e6eb3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914401" y="-451669"/>
            <a:ext cx="609600" cy="609600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79F43FE-95AF-4BE7-9115-BF04527308B1}"/>
              </a:ext>
            </a:extLst>
          </p:cNvPr>
          <p:cNvSpPr/>
          <p:nvPr/>
        </p:nvSpPr>
        <p:spPr>
          <a:xfrm>
            <a:off x="5047508" y="1985010"/>
            <a:ext cx="5729652" cy="1242646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60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VẬN DỤNG</a:t>
            </a:r>
            <a:endParaRPr lang="en-SG" altLang="x-none" sz="60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Content Placeholder 99"/>
          <p:cNvPicPr>
            <a:picLocks noGrp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431800"/>
            <a:ext cx="12192000" cy="6426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 Box 5"/>
          <p:cNvSpPr txBox="1"/>
          <p:nvPr/>
        </p:nvSpPr>
        <p:spPr>
          <a:xfrm>
            <a:off x="204470" y="663575"/>
            <a:ext cx="9722485" cy="1014730"/>
          </a:xfrm>
          <a:prstGeom prst="rect">
            <a:avLst/>
          </a:prstGeom>
          <a:noFill/>
        </p:spPr>
        <p:txBody>
          <a:bodyPr wrap="square" rtlCol="0">
            <a:prstTxWarp prst="textChevronInverted">
              <a:avLst/>
            </a:prstTxWarp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NGÔI NHÀ THIÊN THẦN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1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10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0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Content Placeholder 100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t="5933"/>
          <a:stretch>
            <a:fillRect/>
          </a:stretch>
        </p:blipFill>
        <p:spPr>
          <a:xfrm>
            <a:off x="0" y="431800"/>
            <a:ext cx="12192000" cy="65039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Oval 3">
            <a:hlinkClick r:id="" action="ppaction://noaction"/>
          </p:cNvPr>
          <p:cNvSpPr/>
          <p:nvPr/>
        </p:nvSpPr>
        <p:spPr>
          <a:xfrm>
            <a:off x="1686560" y="1085850"/>
            <a:ext cx="1905000" cy="1143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 descr="1+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8960" y="1085850"/>
            <a:ext cx="1600200" cy="8179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Oval 5">
            <a:hlinkClick r:id="" action="ppaction://noaction"/>
          </p:cNvPr>
          <p:cNvSpPr/>
          <p:nvPr/>
        </p:nvSpPr>
        <p:spPr>
          <a:xfrm>
            <a:off x="5115560" y="1085850"/>
            <a:ext cx="2057400" cy="1143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6" descr="2+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0360" y="1266825"/>
            <a:ext cx="1371600" cy="81319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Oval 7">
            <a:hlinkClick r:id="" action="ppaction://noaction"/>
          </p:cNvPr>
          <p:cNvSpPr/>
          <p:nvPr/>
        </p:nvSpPr>
        <p:spPr>
          <a:xfrm>
            <a:off x="8696960" y="1143000"/>
            <a:ext cx="1828800" cy="10858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8" descr="3 +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49360" y="1371600"/>
            <a:ext cx="1407319" cy="68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Oval 10">
            <a:hlinkClick r:id="" action="ppaction://noaction"/>
          </p:cNvPr>
          <p:cNvSpPr/>
          <p:nvPr/>
        </p:nvSpPr>
        <p:spPr>
          <a:xfrm>
            <a:off x="1731169" y="2713435"/>
            <a:ext cx="2286000" cy="10858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9" descr="25300fd8fc33eb2f6ac19a68e6a81275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91904" y="2903935"/>
            <a:ext cx="1981200" cy="76914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Oval 11">
            <a:hlinkClick r:id="" action="ppaction://noaction"/>
          </p:cNvPr>
          <p:cNvSpPr/>
          <p:nvPr/>
        </p:nvSpPr>
        <p:spPr>
          <a:xfrm>
            <a:off x="5130800" y="2774156"/>
            <a:ext cx="2057400" cy="13144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3" name="Picture 12" descr="5a151c87f1f159262a412ad550c34737.png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30800" y="2686050"/>
            <a:ext cx="1905000" cy="14906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Oval 13">
            <a:hlinkClick r:id="" action="ppaction://noaction"/>
          </p:cNvPr>
          <p:cNvSpPr/>
          <p:nvPr/>
        </p:nvSpPr>
        <p:spPr>
          <a:xfrm>
            <a:off x="8559800" y="2686050"/>
            <a:ext cx="2057400" cy="12573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5" name="Picture 14" descr="7d4470d62d3e0b19644541698baf1501.png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864600" y="2743200"/>
            <a:ext cx="1371600" cy="10906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Oval 15"/>
          <p:cNvSpPr/>
          <p:nvPr/>
        </p:nvSpPr>
        <p:spPr>
          <a:xfrm>
            <a:off x="1905000" y="4406504"/>
            <a:ext cx="1828800" cy="12001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7" name="Picture 16" descr="769fb3d7e45393990652fdf95cb238e4.png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81200" y="4400550"/>
            <a:ext cx="1676400" cy="1257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Oval 23"/>
          <p:cNvSpPr/>
          <p:nvPr/>
        </p:nvSpPr>
        <p:spPr>
          <a:xfrm>
            <a:off x="5308600" y="4400550"/>
            <a:ext cx="1981200" cy="13144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5" name="Picture 24" descr="to chim.png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418138" y="4400550"/>
            <a:ext cx="1524000" cy="1200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Oval 25"/>
          <p:cNvSpPr/>
          <p:nvPr/>
        </p:nvSpPr>
        <p:spPr>
          <a:xfrm>
            <a:off x="8651240" y="4343400"/>
            <a:ext cx="1905000" cy="13144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7" name="Picture 26" descr="chim.png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803640" y="4457700"/>
            <a:ext cx="1524000" cy="1028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ight Arrow 1">
            <a:hlinkClick r:id="rId21" action="ppaction://hlinksldjump"/>
          </p:cNvPr>
          <p:cNvSpPr/>
          <p:nvPr/>
        </p:nvSpPr>
        <p:spPr>
          <a:xfrm>
            <a:off x="314325" y="6009640"/>
            <a:ext cx="1666875" cy="848360"/>
          </a:xfrm>
          <a:prstGeom prst="rightArrow">
            <a:avLst/>
          </a:prstGeom>
          <a:gradFill rotWithShape="0">
            <a:gsLst>
              <a:gs pos="100000">
                <a:srgbClr val="FFC00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bldLvl="0" animBg="1"/>
      <p:bldP spid="6" grpId="0" bldLvl="0" animBg="1"/>
      <p:bldP spid="8" grpId="0" bldLvl="0" animBg="1"/>
      <p:bldP spid="11" grpId="0" bldLvl="0" animBg="1"/>
      <p:bldP spid="12" grpId="0" bldLvl="0" animBg="1"/>
      <p:bldP spid="14" grpId="0" bldLvl="0" animBg="1"/>
      <p:bldP spid="16" grpId="0" bldLvl="0" animBg="1"/>
      <p:bldP spid="24" grpId="0" bldLvl="0" animBg="1"/>
      <p:bldP spid="26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icture 100"/>
          <p:cNvPicPr/>
          <p:nvPr/>
        </p:nvPicPr>
        <p:blipFill>
          <a:blip r:embed="rId5"/>
          <a:srcRect t="5933"/>
          <a:stretch>
            <a:fillRect/>
          </a:stretch>
        </p:blipFill>
        <p:spPr>
          <a:xfrm>
            <a:off x="-635" y="387985"/>
            <a:ext cx="12304395" cy="64700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Oval 9"/>
          <p:cNvSpPr/>
          <p:nvPr/>
        </p:nvSpPr>
        <p:spPr>
          <a:xfrm>
            <a:off x="2971800" y="3369310"/>
            <a:ext cx="739379" cy="572691"/>
          </a:xfrm>
          <a:prstGeom prst="ellipse">
            <a:avLst/>
          </a:prstGeom>
          <a:ln w="73025">
            <a:solidFill>
              <a:srgbClr val="F169D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962400" y="3312160"/>
            <a:ext cx="4130279" cy="59531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 + 3</a:t>
            </a:r>
          </a:p>
        </p:txBody>
      </p:sp>
      <p:sp>
        <p:nvSpPr>
          <p:cNvPr id="12" name="Oval 11"/>
          <p:cNvSpPr/>
          <p:nvPr/>
        </p:nvSpPr>
        <p:spPr>
          <a:xfrm>
            <a:off x="2971800" y="4112260"/>
            <a:ext cx="665560" cy="606029"/>
          </a:xfrm>
          <a:prstGeom prst="ellipse">
            <a:avLst/>
          </a:prstGeom>
          <a:ln w="73025">
            <a:solidFill>
              <a:srgbClr val="F169D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962400" y="4112260"/>
            <a:ext cx="4051697" cy="5441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 + 4</a:t>
            </a:r>
          </a:p>
        </p:txBody>
      </p:sp>
      <p:sp>
        <p:nvSpPr>
          <p:cNvPr id="14" name="Oval 13"/>
          <p:cNvSpPr/>
          <p:nvPr/>
        </p:nvSpPr>
        <p:spPr>
          <a:xfrm>
            <a:off x="2971800" y="4855210"/>
            <a:ext cx="667941" cy="606029"/>
          </a:xfrm>
          <a:prstGeom prst="ellipse">
            <a:avLst/>
          </a:prstGeom>
          <a:ln w="73025">
            <a:solidFill>
              <a:srgbClr val="F169D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962400" y="4855210"/>
            <a:ext cx="4038600" cy="60483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 + 2</a:t>
            </a:r>
          </a:p>
        </p:txBody>
      </p:sp>
      <p:pic>
        <p:nvPicPr>
          <p:cNvPr id="22" name="Picture 21" descr="1+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65690" y="5996940"/>
            <a:ext cx="2057400" cy="8610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yeahmp3">
            <a:hlinkClick r:id="" action="ppaction://media"/>
          </p:cNvPr>
          <p:cNvPicPr>
            <a:picLocks noGrp="1" noChangeAspect="1"/>
          </p:cNvPicPr>
          <p:nvPr>
            <p:ph sz="half" idx="4294967295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6858000"/>
            <a:ext cx="1263650" cy="1263650"/>
          </a:xfrm>
          <a:prstGeom prst="rect">
            <a:avLst/>
          </a:prstGeom>
        </p:spPr>
      </p:pic>
      <p:pic>
        <p:nvPicPr>
          <p:cNvPr id="3" name="Picture 3" descr="C:\Users\ADMIN\Desktop\Tai nguyen thiet ke tro choi\Bảng gỗ\wooden-blank-sign-clipart-1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49170" y="294640"/>
            <a:ext cx="8534400" cy="2070100"/>
          </a:xfrm>
          <a:prstGeom prst="rect">
            <a:avLst/>
          </a:prstGeom>
          <a:noFill/>
          <a:ln w="73025">
            <a:noFill/>
          </a:ln>
        </p:spPr>
      </p:pic>
      <p:sp>
        <p:nvSpPr>
          <p:cNvPr id="19465" name="TextBox 19"/>
          <p:cNvSpPr txBox="1"/>
          <p:nvPr/>
        </p:nvSpPr>
        <p:spPr>
          <a:xfrm>
            <a:off x="4481194" y="1350090"/>
            <a:ext cx="3799205" cy="10156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vi-VN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+ ?</a:t>
            </a:r>
            <a:r>
              <a:rPr sz="6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= </a:t>
            </a:r>
            <a:r>
              <a:rPr lang="vi-VN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icture 100"/>
          <p:cNvPicPr/>
          <p:nvPr/>
        </p:nvPicPr>
        <p:blipFill>
          <a:blip r:embed="rId3"/>
          <a:srcRect t="5933"/>
          <a:stretch>
            <a:fillRect/>
          </a:stretch>
        </p:blipFill>
        <p:spPr>
          <a:xfrm>
            <a:off x="-635" y="387985"/>
            <a:ext cx="12304395" cy="64700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Oval 9"/>
          <p:cNvSpPr/>
          <p:nvPr/>
        </p:nvSpPr>
        <p:spPr>
          <a:xfrm>
            <a:off x="2928938" y="5071110"/>
            <a:ext cx="739379" cy="572691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923110" y="4944904"/>
            <a:ext cx="4130279" cy="59531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971800" y="4213860"/>
            <a:ext cx="665560" cy="60602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962400" y="4213860"/>
            <a:ext cx="4051697" cy="5441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86200" y="3470910"/>
            <a:ext cx="4171950" cy="5441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2895600" y="3470910"/>
            <a:ext cx="667941" cy="60602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A</a:t>
            </a:r>
          </a:p>
        </p:txBody>
      </p:sp>
      <p:pic>
        <p:nvPicPr>
          <p:cNvPr id="20490" name="Picture 15" descr="2+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6800" y="5643880"/>
            <a:ext cx="1981200" cy="11001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3" descr="C:\Users\ADMIN\Desktop\Tai nguyen thiet ke tro choi\Bảng gỗ\wooden-blank-sign-clipart-1.jpg"/>
          <p:cNvPicPr>
            <a:picLocks noGrp="1" noChangeAspect="1"/>
          </p:cNvPicPr>
          <p:nvPr>
            <p:ph idx="4294967295"/>
          </p:nvPr>
        </p:nvPicPr>
        <p:blipFill>
          <a:blip r:embed="rId6"/>
          <a:stretch>
            <a:fillRect/>
          </a:stretch>
        </p:blipFill>
        <p:spPr>
          <a:xfrm>
            <a:off x="2400299" y="387985"/>
            <a:ext cx="7502525" cy="2064703"/>
          </a:xfrm>
          <a:prstGeom prst="rect">
            <a:avLst/>
          </a:prstGeom>
          <a:noFill/>
          <a:ln w="73025">
            <a:noFill/>
          </a:ln>
        </p:spPr>
      </p:pic>
      <p:sp>
        <p:nvSpPr>
          <p:cNvPr id="20489" name="TextBox 19"/>
          <p:cNvSpPr txBox="1"/>
          <p:nvPr/>
        </p:nvSpPr>
        <p:spPr>
          <a:xfrm>
            <a:off x="4494530" y="1646635"/>
            <a:ext cx="3519488" cy="8299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sz="4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 + 3 = </a:t>
            </a:r>
            <a:endParaRPr sz="4800" b="1" dirty="0">
              <a:solidFill>
                <a:schemeClr val="bg1"/>
              </a:solidFill>
              <a:latin typeface="UTM Avo" panose="0204060305050602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icture 100"/>
          <p:cNvPicPr/>
          <p:nvPr/>
        </p:nvPicPr>
        <p:blipFill>
          <a:blip r:embed="rId3"/>
          <a:srcRect t="5933"/>
          <a:stretch>
            <a:fillRect/>
          </a:stretch>
        </p:blipFill>
        <p:spPr>
          <a:xfrm>
            <a:off x="-635" y="387985"/>
            <a:ext cx="12304395" cy="64700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Oval 9"/>
          <p:cNvSpPr/>
          <p:nvPr/>
        </p:nvSpPr>
        <p:spPr>
          <a:xfrm>
            <a:off x="3046095" y="4343400"/>
            <a:ext cx="610235" cy="62611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962400" y="4378960"/>
            <a:ext cx="4051935" cy="5956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971800" y="3543300"/>
            <a:ext cx="665560" cy="60602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962400" y="3543300"/>
            <a:ext cx="4051697" cy="5441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86200" y="2800350"/>
            <a:ext cx="4171950" cy="5441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2997200" y="2800350"/>
            <a:ext cx="667941" cy="60602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A</a:t>
            </a:r>
          </a:p>
        </p:txBody>
      </p:sp>
      <p:pic>
        <p:nvPicPr>
          <p:cNvPr id="21514" name="Picture 16" descr="3 +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5030" y="5120640"/>
            <a:ext cx="2426970" cy="17373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3" descr="C:\Users\ADMIN\Desktop\Tai nguyen thiet ke tro choi\Bảng gỗ\wooden-blank-sign-clipart-1.jpg"/>
          <p:cNvPicPr>
            <a:picLocks noGrp="1" noChangeAspect="1"/>
          </p:cNvPicPr>
          <p:nvPr>
            <p:ph idx="4294967295"/>
          </p:nvPr>
        </p:nvPicPr>
        <p:blipFill>
          <a:blip r:embed="rId6"/>
          <a:stretch>
            <a:fillRect/>
          </a:stretch>
        </p:blipFill>
        <p:spPr>
          <a:xfrm>
            <a:off x="2903537" y="387985"/>
            <a:ext cx="6496050" cy="1900238"/>
          </a:xfrm>
          <a:prstGeom prst="rect">
            <a:avLst/>
          </a:prstGeom>
          <a:noFill/>
          <a:ln w="73025">
            <a:noFill/>
          </a:ln>
        </p:spPr>
      </p:pic>
      <p:sp>
        <p:nvSpPr>
          <p:cNvPr id="21513" name="TextBox 19"/>
          <p:cNvSpPr txBox="1"/>
          <p:nvPr/>
        </p:nvSpPr>
        <p:spPr>
          <a:xfrm>
            <a:off x="4538662" y="1464152"/>
            <a:ext cx="3519488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sz="4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+ 1 = </a:t>
            </a:r>
            <a:endParaRPr sz="4400" b="1" dirty="0">
              <a:solidFill>
                <a:schemeClr val="bg1"/>
              </a:solidFill>
              <a:latin typeface="UTM Avo" panose="0204060305050602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icture 100"/>
          <p:cNvPicPr/>
          <p:nvPr/>
        </p:nvPicPr>
        <p:blipFill>
          <a:blip r:embed="rId3"/>
          <a:srcRect t="5933"/>
          <a:stretch>
            <a:fillRect/>
          </a:stretch>
        </p:blipFill>
        <p:spPr>
          <a:xfrm>
            <a:off x="-635" y="387985"/>
            <a:ext cx="12304395" cy="64700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Oval 9"/>
          <p:cNvSpPr/>
          <p:nvPr/>
        </p:nvSpPr>
        <p:spPr>
          <a:xfrm>
            <a:off x="2895600" y="4240530"/>
            <a:ext cx="739379" cy="572691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886200" y="4183380"/>
            <a:ext cx="4130279" cy="59531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2819400" y="5040630"/>
            <a:ext cx="667941" cy="60602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962400" y="4983480"/>
            <a:ext cx="4038600" cy="60483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86200" y="3440430"/>
            <a:ext cx="4171950" cy="5441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2895600" y="3440430"/>
            <a:ext cx="667941" cy="60602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A</a:t>
            </a:r>
          </a:p>
        </p:txBody>
      </p:sp>
      <p:pic>
        <p:nvPicPr>
          <p:cNvPr id="22538" name="Picture 15" descr="25300fd8fc33eb2f6ac19a68e6a81275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1200" y="5864860"/>
            <a:ext cx="2590800" cy="99298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3" descr="C:\Users\ADMIN\Desktop\Tai nguyen thiet ke tro choi\Bảng gỗ\wooden-blank-sign-clipart-1.jpg"/>
          <p:cNvPicPr>
            <a:picLocks noGrp="1" noChangeAspect="1"/>
          </p:cNvPicPr>
          <p:nvPr>
            <p:ph idx="4294967295"/>
          </p:nvPr>
        </p:nvPicPr>
        <p:blipFill>
          <a:blip r:embed="rId6"/>
          <a:stretch>
            <a:fillRect/>
          </a:stretch>
        </p:blipFill>
        <p:spPr>
          <a:xfrm>
            <a:off x="3265289" y="389810"/>
            <a:ext cx="6151562" cy="1643062"/>
          </a:xfrm>
          <a:prstGeom prst="rect">
            <a:avLst/>
          </a:prstGeom>
          <a:noFill/>
          <a:ln w="73025">
            <a:noFill/>
          </a:ln>
        </p:spPr>
      </p:pic>
      <p:sp>
        <p:nvSpPr>
          <p:cNvPr id="21513" name="TextBox 19"/>
          <p:cNvSpPr txBox="1"/>
          <p:nvPr/>
        </p:nvSpPr>
        <p:spPr>
          <a:xfrm>
            <a:off x="4815840" y="1162765"/>
            <a:ext cx="3519488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sz="5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+ 1 = </a:t>
            </a:r>
            <a:endParaRPr sz="5400" b="1" dirty="0">
              <a:solidFill>
                <a:schemeClr val="bg1"/>
              </a:solidFill>
              <a:latin typeface="UTM Avo" panose="0204060305050602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icture 100"/>
          <p:cNvPicPr/>
          <p:nvPr/>
        </p:nvPicPr>
        <p:blipFill>
          <a:blip r:embed="rId3"/>
          <a:srcRect t="5933"/>
          <a:stretch>
            <a:fillRect/>
          </a:stretch>
        </p:blipFill>
        <p:spPr>
          <a:xfrm>
            <a:off x="-635" y="387985"/>
            <a:ext cx="12304395" cy="64700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3" descr="C:\Users\ADMIN\Desktop\Tai nguyen thiet ke tro choi\Bảng gỗ\wooden-blank-sign-clipart-1.jpg"/>
          <p:cNvPicPr>
            <a:picLocks noGrp="1" noChangeAspect="1"/>
          </p:cNvPicPr>
          <p:nvPr>
            <p:ph idx="4294967295"/>
          </p:nvPr>
        </p:nvPicPr>
        <p:blipFill>
          <a:blip r:embed="rId4"/>
          <a:stretch>
            <a:fillRect/>
          </a:stretch>
        </p:blipFill>
        <p:spPr>
          <a:xfrm>
            <a:off x="3157696" y="349013"/>
            <a:ext cx="6410325" cy="2214562"/>
          </a:xfrm>
          <a:prstGeom prst="rect">
            <a:avLst/>
          </a:prstGeom>
          <a:noFill/>
          <a:ln w="73025">
            <a:noFill/>
          </a:ln>
        </p:spPr>
      </p:pic>
      <p:sp>
        <p:nvSpPr>
          <p:cNvPr id="10" name="Oval 9"/>
          <p:cNvSpPr/>
          <p:nvPr/>
        </p:nvSpPr>
        <p:spPr>
          <a:xfrm>
            <a:off x="2819400" y="4338320"/>
            <a:ext cx="739379" cy="572691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886200" y="4224020"/>
            <a:ext cx="4130279" cy="59531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2895600" y="5138420"/>
            <a:ext cx="667941" cy="60602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962400" y="5024120"/>
            <a:ext cx="4038600" cy="60483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86200" y="3481070"/>
            <a:ext cx="4171950" cy="5441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2895600" y="3481070"/>
            <a:ext cx="667941" cy="60602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3561" name="TextBox 19"/>
          <p:cNvSpPr txBox="1"/>
          <p:nvPr/>
        </p:nvSpPr>
        <p:spPr>
          <a:xfrm>
            <a:off x="4603115" y="1713945"/>
            <a:ext cx="3519488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sz="4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 + 2 = </a:t>
            </a:r>
            <a:endParaRPr sz="4400" b="1" dirty="0">
              <a:solidFill>
                <a:schemeClr val="bg1"/>
              </a:solidFill>
              <a:latin typeface="UTM Avo" panose="0204060305050602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3562" name="Picture 16" descr="5a151c87f1f159262a412ad550c34737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51415" y="5024120"/>
            <a:ext cx="1905000" cy="21193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icture 100"/>
          <p:cNvPicPr/>
          <p:nvPr/>
        </p:nvPicPr>
        <p:blipFill>
          <a:blip r:embed="rId3"/>
          <a:srcRect t="5933"/>
          <a:stretch>
            <a:fillRect/>
          </a:stretch>
        </p:blipFill>
        <p:spPr>
          <a:xfrm>
            <a:off x="-635" y="387985"/>
            <a:ext cx="12304395" cy="64700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3" descr="C:\Users\ADMIN\Desktop\Tai nguyen thiet ke tro choi\Bảng gỗ\wooden-blank-sign-clipart-1.jpg"/>
          <p:cNvPicPr>
            <a:picLocks noGrp="1" noChangeAspect="1"/>
          </p:cNvPicPr>
          <p:nvPr>
            <p:ph idx="4294967295"/>
          </p:nvPr>
        </p:nvPicPr>
        <p:blipFill>
          <a:blip r:embed="rId4"/>
          <a:stretch>
            <a:fillRect/>
          </a:stretch>
        </p:blipFill>
        <p:spPr>
          <a:xfrm>
            <a:off x="3024981" y="363419"/>
            <a:ext cx="6142037" cy="2235200"/>
          </a:xfrm>
          <a:prstGeom prst="rect">
            <a:avLst/>
          </a:prstGeom>
          <a:noFill/>
          <a:ln w="73025">
            <a:noFill/>
          </a:ln>
        </p:spPr>
      </p:pic>
      <p:sp>
        <p:nvSpPr>
          <p:cNvPr id="10" name="Oval 9"/>
          <p:cNvSpPr/>
          <p:nvPr/>
        </p:nvSpPr>
        <p:spPr>
          <a:xfrm>
            <a:off x="2895600" y="5161756"/>
            <a:ext cx="739379" cy="572691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886200" y="5134610"/>
            <a:ext cx="4130040" cy="5956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2" name="Oval 11"/>
          <p:cNvSpPr/>
          <p:nvPr/>
        </p:nvSpPr>
        <p:spPr>
          <a:xfrm>
            <a:off x="2966720" y="4335780"/>
            <a:ext cx="665560" cy="60602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886200" y="4254500"/>
            <a:ext cx="4114800" cy="5441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8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44529" y="3513931"/>
            <a:ext cx="4171950" cy="5441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7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3027680" y="3511550"/>
            <a:ext cx="667941" cy="60602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4585" name="TextBox 19"/>
          <p:cNvSpPr txBox="1"/>
          <p:nvPr/>
        </p:nvSpPr>
        <p:spPr>
          <a:xfrm>
            <a:off x="4336415" y="1669495"/>
            <a:ext cx="3519488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lang="vi-VN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+ 1</a:t>
            </a:r>
            <a:r>
              <a:rPr sz="4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= </a:t>
            </a:r>
            <a:endParaRPr sz="4400" b="1" dirty="0">
              <a:solidFill>
                <a:schemeClr val="bg1"/>
              </a:solidFill>
              <a:latin typeface="UTM Avo" panose="0204060305050602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4586" name="Picture 15" descr="7d4470d62d3e0b19644541698baf1501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505" y="1116965"/>
            <a:ext cx="1959769" cy="2044304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>
            <a:fillRect/>
          </a:stretch>
        </p:blipFill>
        <p:spPr>
          <a:xfrm>
            <a:off x="-635" y="719455"/>
            <a:ext cx="12192635" cy="6138545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0" y="371475"/>
            <a:ext cx="12192000" cy="648652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>
            <a:fillRect/>
          </a:stretch>
        </p:blipFill>
        <p:spPr>
          <a:xfrm>
            <a:off x="0" y="4254243"/>
            <a:ext cx="2322286" cy="23180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252" y="4120871"/>
            <a:ext cx="2765512" cy="23912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>
            <a:fillRect/>
          </a:stretch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>
            <a:fillRect/>
          </a:stretch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>
            <a:fillRect/>
          </a:stretch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395" y="2094984"/>
            <a:ext cx="1158195" cy="163053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948698" y="2316945"/>
            <a:ext cx="1158195" cy="1630532"/>
          </a:xfrm>
          <a:prstGeom prst="rect">
            <a:avLst/>
          </a:prstGeom>
        </p:spPr>
      </p:pic>
      <p:sp>
        <p:nvSpPr>
          <p:cNvPr id="40" name="椭圆 39"/>
          <p:cNvSpPr/>
          <p:nvPr/>
        </p:nvSpPr>
        <p:spPr>
          <a:xfrm>
            <a:off x="964282" y="1298220"/>
            <a:ext cx="4033722" cy="4033722"/>
          </a:xfrm>
          <a:prstGeom prst="ellipse">
            <a:avLst/>
          </a:prstGeom>
          <a:blipFill dpi="0" rotWithShape="1">
            <a:blip r:embed="rId16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28" y="718912"/>
            <a:ext cx="3567220" cy="4565810"/>
          </a:xfrm>
          <a:prstGeom prst="rect">
            <a:avLst/>
          </a:prstGeom>
        </p:spPr>
      </p:pic>
      <p:sp>
        <p:nvSpPr>
          <p:cNvPr id="48" name="矩形: 圆角 47"/>
          <p:cNvSpPr/>
          <p:nvPr/>
        </p:nvSpPr>
        <p:spPr>
          <a:xfrm>
            <a:off x="592582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7A4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: 圆角 48"/>
          <p:cNvSpPr/>
          <p:nvPr/>
        </p:nvSpPr>
        <p:spPr>
          <a:xfrm>
            <a:off x="7256145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22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: 圆角 49"/>
          <p:cNvSpPr/>
          <p:nvPr/>
        </p:nvSpPr>
        <p:spPr>
          <a:xfrm>
            <a:off x="858647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EA4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5" name="5c50911e6eb3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914401" y="-451669"/>
            <a:ext cx="609600" cy="609600"/>
          </a:xfrm>
          <a:prstGeom prst="rect">
            <a:avLst/>
          </a:prstGeom>
        </p:spPr>
      </p:pic>
      <p:sp>
        <p:nvSpPr>
          <p:cNvPr id="4" name="Rectangle: Rounded Corners 3"/>
          <p:cNvSpPr/>
          <p:nvPr/>
        </p:nvSpPr>
        <p:spPr>
          <a:xfrm>
            <a:off x="5047508" y="1985010"/>
            <a:ext cx="5729652" cy="1242646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6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KHỞI ĐỘNG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icture 100"/>
          <p:cNvPicPr/>
          <p:nvPr/>
        </p:nvPicPr>
        <p:blipFill>
          <a:blip r:embed="rId3"/>
          <a:srcRect t="5933"/>
          <a:stretch>
            <a:fillRect/>
          </a:stretch>
        </p:blipFill>
        <p:spPr>
          <a:xfrm>
            <a:off x="-635" y="387985"/>
            <a:ext cx="12304395" cy="64700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3" descr="C:\Users\ADMIN\Desktop\Tai nguyen thiet ke tro choi\Bảng gỗ\wooden-blank-sign-clipart-1.jpg"/>
          <p:cNvPicPr>
            <a:picLocks noGrp="1" noChangeAspect="1"/>
          </p:cNvPicPr>
          <p:nvPr>
            <p:ph idx="4294967295"/>
          </p:nvPr>
        </p:nvPicPr>
        <p:blipFill>
          <a:blip r:embed="rId4"/>
          <a:stretch>
            <a:fillRect/>
          </a:stretch>
        </p:blipFill>
        <p:spPr>
          <a:xfrm>
            <a:off x="3189089" y="379374"/>
            <a:ext cx="6745287" cy="2039937"/>
          </a:xfrm>
          <a:prstGeom prst="rect">
            <a:avLst/>
          </a:prstGeom>
          <a:noFill/>
          <a:ln w="73025">
            <a:noFill/>
          </a:ln>
        </p:spPr>
      </p:pic>
      <p:sp>
        <p:nvSpPr>
          <p:cNvPr id="9" name="Rectangle 8"/>
          <p:cNvSpPr/>
          <p:nvPr/>
        </p:nvSpPr>
        <p:spPr>
          <a:xfrm>
            <a:off x="3326845" y="1223010"/>
            <a:ext cx="6497241" cy="1371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Segoe UI Symbol" panose="020B0502040204020203" pitchFamily="34" charset="0"/>
                <a:cs typeface="Arial" panose="020B0604020202020204" pitchFamily="34" charset="0"/>
              </a:rPr>
              <a:t>2 + 3 =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ea typeface="Segoe UI Symbol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819400" y="3564890"/>
            <a:ext cx="739379" cy="572691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962400" y="3564890"/>
            <a:ext cx="4130279" cy="59531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819400" y="4250690"/>
            <a:ext cx="665560" cy="60602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962400" y="4307840"/>
            <a:ext cx="4114800" cy="5441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2819400" y="5107940"/>
            <a:ext cx="667941" cy="60602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924300" y="4993640"/>
            <a:ext cx="4191000" cy="60483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5609" name="Picture 16" descr="769fb3d7e45393990652fdf95cb238e4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54465" y="4160520"/>
            <a:ext cx="2590800" cy="26860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icture 100"/>
          <p:cNvPicPr/>
          <p:nvPr/>
        </p:nvPicPr>
        <p:blipFill>
          <a:blip r:embed="rId3"/>
          <a:srcRect t="5933"/>
          <a:stretch>
            <a:fillRect/>
          </a:stretch>
        </p:blipFill>
        <p:spPr>
          <a:xfrm>
            <a:off x="-635" y="387985"/>
            <a:ext cx="12304395" cy="64700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Oval 9"/>
          <p:cNvSpPr/>
          <p:nvPr/>
        </p:nvSpPr>
        <p:spPr>
          <a:xfrm>
            <a:off x="2743200" y="3669030"/>
            <a:ext cx="739379" cy="572691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733800" y="3611880"/>
            <a:ext cx="4343400" cy="59531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819400" y="5154930"/>
            <a:ext cx="665560" cy="60602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810000" y="5212080"/>
            <a:ext cx="4267200" cy="5441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7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733800" y="4469130"/>
            <a:ext cx="4343400" cy="5441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2819400" y="4411980"/>
            <a:ext cx="667941" cy="60602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B</a:t>
            </a:r>
          </a:p>
        </p:txBody>
      </p:sp>
      <p:pic>
        <p:nvPicPr>
          <p:cNvPr id="26634" name="Picture 16" descr="to chim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6560" y="598805"/>
            <a:ext cx="2895600" cy="1771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3" descr="C:\Users\ADMIN\Desktop\Tai nguyen thiet ke tro choi\Bảng gỗ\wooden-blank-sign-clipart-1.jpg"/>
          <p:cNvPicPr>
            <a:picLocks noGrp="1" noChangeAspect="1"/>
          </p:cNvPicPr>
          <p:nvPr>
            <p:ph idx="4294967295"/>
          </p:nvPr>
        </p:nvPicPr>
        <p:blipFill>
          <a:blip r:embed="rId6"/>
          <a:stretch>
            <a:fillRect/>
          </a:stretch>
        </p:blipFill>
        <p:spPr>
          <a:xfrm>
            <a:off x="2844006" y="412989"/>
            <a:ext cx="6615112" cy="2097087"/>
          </a:xfrm>
          <a:prstGeom prst="rect">
            <a:avLst/>
          </a:prstGeom>
          <a:noFill/>
          <a:ln w="73025">
            <a:noFill/>
          </a:ln>
        </p:spPr>
      </p:pic>
      <p:sp>
        <p:nvSpPr>
          <p:cNvPr id="26633" name="TextBox 19"/>
          <p:cNvSpPr txBox="1"/>
          <p:nvPr/>
        </p:nvSpPr>
        <p:spPr>
          <a:xfrm>
            <a:off x="4749165" y="1590755"/>
            <a:ext cx="3519488" cy="8299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sz="4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 + 1 = </a:t>
            </a:r>
            <a:endParaRPr sz="4800" b="1" dirty="0">
              <a:solidFill>
                <a:schemeClr val="bg1"/>
              </a:solidFill>
              <a:latin typeface="UTM Avo" panose="0204060305050602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icture 100"/>
          <p:cNvPicPr/>
          <p:nvPr/>
        </p:nvPicPr>
        <p:blipFill>
          <a:blip r:embed="rId3"/>
          <a:srcRect t="5933"/>
          <a:stretch>
            <a:fillRect/>
          </a:stretch>
        </p:blipFill>
        <p:spPr>
          <a:xfrm>
            <a:off x="-635" y="387985"/>
            <a:ext cx="12304395" cy="64700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3" descr="C:\Users\ADMIN\Desktop\Tai nguyen thiet ke tro choi\Bảng gỗ\wooden-blank-sign-clipart-1.jpg"/>
          <p:cNvPicPr>
            <a:picLocks noGrp="1" noChangeAspect="1"/>
          </p:cNvPicPr>
          <p:nvPr>
            <p:ph idx="4294967295"/>
          </p:nvPr>
        </p:nvPicPr>
        <p:blipFill>
          <a:blip r:embed="rId4"/>
          <a:stretch>
            <a:fillRect/>
          </a:stretch>
        </p:blipFill>
        <p:spPr>
          <a:xfrm>
            <a:off x="2917825" y="387985"/>
            <a:ext cx="6356350" cy="2052637"/>
          </a:xfrm>
          <a:prstGeom prst="rect">
            <a:avLst/>
          </a:prstGeom>
          <a:noFill/>
          <a:ln w="73025">
            <a:noFill/>
          </a:ln>
        </p:spPr>
      </p:pic>
      <p:sp>
        <p:nvSpPr>
          <p:cNvPr id="10" name="Oval 9"/>
          <p:cNvSpPr/>
          <p:nvPr/>
        </p:nvSpPr>
        <p:spPr>
          <a:xfrm>
            <a:off x="2667000" y="4601210"/>
            <a:ext cx="739379" cy="572691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886200" y="4601210"/>
            <a:ext cx="4038600" cy="59531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743200" y="5344160"/>
            <a:ext cx="665560" cy="54887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886200" y="5344160"/>
            <a:ext cx="4038600" cy="5441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86200" y="3801110"/>
            <a:ext cx="4038600" cy="5441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0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2743200" y="3743960"/>
            <a:ext cx="667941" cy="60602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7657" name="TextBox 19"/>
          <p:cNvSpPr txBox="1"/>
          <p:nvPr/>
        </p:nvSpPr>
        <p:spPr>
          <a:xfrm>
            <a:off x="4664710" y="1569165"/>
            <a:ext cx="3519488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sz="4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 + 1 = </a:t>
            </a:r>
            <a:endParaRPr sz="4400" b="1" dirty="0">
              <a:solidFill>
                <a:schemeClr val="bg1"/>
              </a:solidFill>
              <a:latin typeface="UTM Avo" panose="0204060305050602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7658" name="Picture 21" descr="chimxanh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03080" y="614680"/>
            <a:ext cx="2362200" cy="1600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Content Placeholder 101"/>
          <p:cNvPicPr>
            <a:picLocks noGrp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442913"/>
            <a:ext cx="12192000" cy="64150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 descr="2+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2406650"/>
            <a:ext cx="3124200" cy="13096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 descr="3 +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3700860"/>
            <a:ext cx="3394472" cy="116800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8" descr="7d4470d62d3e0b19644541698baf150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3092450"/>
            <a:ext cx="1502569" cy="1566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9" descr="5a151c87f1f159262a412ad550c34737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7000" y="2863850"/>
            <a:ext cx="1905000" cy="21193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 descr="25300fd8fc33eb2f6ac19a68e6a81275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0" y="3835400"/>
            <a:ext cx="3048000" cy="99298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10" descr="769fb3d7e45393990652fdf95cb238e4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91400" y="2406650"/>
            <a:ext cx="3127772" cy="2400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7" descr="25300fd8fc33eb2f6ac19a68e6a81275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5200" y="3892550"/>
            <a:ext cx="3352800" cy="9358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16" descr="to chim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34200" y="1606550"/>
            <a:ext cx="2895600" cy="971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3" descr="1+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86200" y="1663700"/>
            <a:ext cx="4267200" cy="8084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Picture 19" descr="chimxanh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68000" y="1263650"/>
            <a:ext cx="1447800" cy="9501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85" name="Picture 22" descr="sun-309027_1280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24000" y="1263650"/>
            <a:ext cx="990600" cy="7429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-0.1625 -0.00347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0" y="-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4" b="-529"/>
          <a:stretch/>
        </p:blipFill>
        <p:spPr>
          <a:xfrm>
            <a:off x="0" y="16206"/>
            <a:ext cx="12192000" cy="6841794"/>
          </a:xfrm>
          <a:prstGeom prst="snip2Same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>
            <a:fillRect/>
          </a:stretch>
        </p:blipFill>
        <p:spPr>
          <a:xfrm>
            <a:off x="0" y="448310"/>
            <a:ext cx="12192000" cy="6409690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0" y="448945"/>
            <a:ext cx="12192000" cy="640905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>
            <a:fillRect/>
          </a:stretch>
        </p:blipFill>
        <p:spPr>
          <a:xfrm>
            <a:off x="0" y="4254243"/>
            <a:ext cx="2322286" cy="23180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252" y="4120871"/>
            <a:ext cx="2765512" cy="23912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>
            <a:fillRect/>
          </a:stretch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>
            <a:fillRect/>
          </a:stretch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>
            <a:fillRect/>
          </a:stretch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395" y="2094984"/>
            <a:ext cx="1158195" cy="163053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948698" y="2316945"/>
            <a:ext cx="1158195" cy="1630532"/>
          </a:xfrm>
          <a:prstGeom prst="rect">
            <a:avLst/>
          </a:prstGeom>
        </p:spPr>
      </p:pic>
      <p:sp>
        <p:nvSpPr>
          <p:cNvPr id="40" name="椭圆 39"/>
          <p:cNvSpPr/>
          <p:nvPr/>
        </p:nvSpPr>
        <p:spPr>
          <a:xfrm>
            <a:off x="964282" y="1298220"/>
            <a:ext cx="4033722" cy="4033722"/>
          </a:xfrm>
          <a:prstGeom prst="ellipse">
            <a:avLst/>
          </a:prstGeom>
          <a:blipFill dpi="0" rotWithShape="1">
            <a:blip r:embed="rId16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28" y="718912"/>
            <a:ext cx="3567220" cy="4565810"/>
          </a:xfrm>
          <a:prstGeom prst="rect">
            <a:avLst/>
          </a:prstGeom>
        </p:spPr>
      </p:pic>
      <p:sp>
        <p:nvSpPr>
          <p:cNvPr id="48" name="矩形: 圆角 47"/>
          <p:cNvSpPr/>
          <p:nvPr/>
        </p:nvSpPr>
        <p:spPr>
          <a:xfrm>
            <a:off x="592582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7A4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: 圆角 48"/>
          <p:cNvSpPr/>
          <p:nvPr/>
        </p:nvSpPr>
        <p:spPr>
          <a:xfrm>
            <a:off x="7256145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22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: 圆角 49"/>
          <p:cNvSpPr/>
          <p:nvPr/>
        </p:nvSpPr>
        <p:spPr>
          <a:xfrm>
            <a:off x="858647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EA4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5" name="5c50911e6eb3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914401" y="-451669"/>
            <a:ext cx="609600" cy="609600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BE28E52-3678-45C7-92A6-6A85FC754B10}"/>
              </a:ext>
            </a:extLst>
          </p:cNvPr>
          <p:cNvSpPr/>
          <p:nvPr/>
        </p:nvSpPr>
        <p:spPr>
          <a:xfrm>
            <a:off x="5047508" y="1985010"/>
            <a:ext cx="5729652" cy="1242646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60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KHÁM PHÁ</a:t>
            </a:r>
            <a:endParaRPr lang="en-SG" altLang="x-none" sz="60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868" t="3847" r="4819" b="5870"/>
          <a:stretch/>
        </p:blipFill>
        <p:spPr>
          <a:xfrm>
            <a:off x="0" y="431800"/>
            <a:ext cx="12192000" cy="6426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hought Bubble: Cloud 2"/>
          <p:cNvSpPr/>
          <p:nvPr/>
        </p:nvSpPr>
        <p:spPr>
          <a:xfrm>
            <a:off x="4832350" y="399415"/>
            <a:ext cx="6896100" cy="2385695"/>
          </a:xfrm>
          <a:prstGeom prst="cloudCallout">
            <a:avLst>
              <a:gd name="adj1" fmla="val -42288"/>
              <a:gd name="adj2" fmla="val 82525"/>
            </a:avLst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lang="en-US" altLang="en-SG" sz="3200" b="1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Thảo luận tìm kết quả từng phép cộng trong phạm vi 6</a:t>
            </a:r>
            <a:endParaRPr lang="vi-VN" altLang="en-SG" sz="3200" b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227330" y="1621790"/>
            <a:ext cx="6896100" cy="5462905"/>
          </a:xfrm>
          <a:prstGeom prst="rect">
            <a:avLst/>
          </a:prstGeom>
          <a:blipFill>
            <a:blip r:embed="rId2"/>
            <a:stretch>
              <a:fillRect b="-1262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1" name="图片 10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8785225" y="4152900"/>
            <a:ext cx="3406775" cy="2640013"/>
          </a:xfrm>
          <a:prstGeom prst="rect">
            <a:avLst/>
          </a:prstGeom>
        </p:spPr>
      </p:pic>
      <p:pic>
        <p:nvPicPr>
          <p:cNvPr id="3" name="图形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99745"/>
            <a:ext cx="854710" cy="1122045"/>
          </a:xfrm>
          <a:prstGeom prst="rect">
            <a:avLst/>
          </a:prstGeom>
        </p:spPr>
      </p:pic>
      <p:pic>
        <p:nvPicPr>
          <p:cNvPr id="5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4780" y="1023620"/>
            <a:ext cx="751840" cy="97980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1260" y="399415"/>
            <a:ext cx="688975" cy="107632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51"/>
          <p:cNvSpPr txBox="1"/>
          <p:nvPr/>
        </p:nvSpPr>
        <p:spPr>
          <a:xfrm>
            <a:off x="2519680" y="516890"/>
            <a:ext cx="8915400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0"/>
              </a:spcBef>
              <a:buSzTx/>
              <a:buFontTx/>
              <a:buNone/>
            </a:pPr>
            <a:r>
              <a:rPr lang="en-US" altLang="vi-VN" sz="3200" b="1" dirty="0"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BẢNG CỘNG TRONG PHẠM VI 6</a:t>
            </a:r>
            <a:endParaRPr lang="en-US" altLang="vi-VN" sz="3200" b="1" dirty="0">
              <a:solidFill>
                <a:srgbClr val="FFC000"/>
              </a:solidFill>
              <a:latin typeface="UTM Avo" panose="0204060305050602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17525" y="1401445"/>
            <a:ext cx="2463165" cy="8382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1 + 1 = 2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031490" y="1401445"/>
            <a:ext cx="2212340" cy="8382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2 + 1 = 3 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285740" y="1401445"/>
            <a:ext cx="2212340" cy="8382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3 + 1 = 4 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527290" y="1401445"/>
            <a:ext cx="2212340" cy="8382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4 + 1 = 5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9849485" y="1401445"/>
            <a:ext cx="2212340" cy="8382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5 + 1 = 6 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517525" y="2448560"/>
            <a:ext cx="2463165" cy="8382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1 + 2 = 3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031490" y="2448560"/>
            <a:ext cx="2212340" cy="8382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2 + 2 = 4 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5265420" y="2448560"/>
            <a:ext cx="2212340" cy="8382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3 + 2 = 5 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527290" y="2448560"/>
            <a:ext cx="2212340" cy="8382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4 + 2 = 6 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517525" y="3465195"/>
            <a:ext cx="2463165" cy="83820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1 + 3 = 4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031490" y="3465195"/>
            <a:ext cx="2212340" cy="83820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2 + 3 = 5 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295900" y="3465195"/>
            <a:ext cx="2212340" cy="83820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3 + 3 = 6 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517525" y="4526280"/>
            <a:ext cx="2463165" cy="838200"/>
          </a:xfrm>
          <a:prstGeom prst="roundRect">
            <a:avLst/>
          </a:prstGeom>
          <a:solidFill>
            <a:srgbClr val="FFAF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1 + 4 = 5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3082290" y="4526280"/>
            <a:ext cx="2212340" cy="838200"/>
          </a:xfrm>
          <a:prstGeom prst="roundRect">
            <a:avLst/>
          </a:prstGeom>
          <a:solidFill>
            <a:srgbClr val="FFAF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2 + 4 = 6 </a:t>
            </a:r>
          </a:p>
        </p:txBody>
      </p:sp>
      <p:sp>
        <p:nvSpPr>
          <p:cNvPr id="33" name="Rounded Rectangle 32"/>
          <p:cNvSpPr/>
          <p:nvPr/>
        </p:nvSpPr>
        <p:spPr bwMode="auto">
          <a:xfrm>
            <a:off x="517525" y="5644515"/>
            <a:ext cx="2463165" cy="838200"/>
          </a:xfrm>
          <a:prstGeom prst="roundRect">
            <a:avLst/>
          </a:prstGeom>
          <a:solidFill>
            <a:srgbClr val="F169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1 + 5 = 6</a:t>
            </a:r>
          </a:p>
        </p:txBody>
      </p:sp>
      <p:pic>
        <p:nvPicPr>
          <p:cNvPr id="34" name="图片 33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0" y="1365250"/>
            <a:ext cx="923925" cy="812800"/>
          </a:xfrm>
          <a:prstGeom prst="rect">
            <a:avLst/>
          </a:prstGeom>
        </p:spPr>
      </p:pic>
      <p:pic>
        <p:nvPicPr>
          <p:cNvPr id="3" name="图片 33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11336338" y="1401763"/>
            <a:ext cx="855662" cy="7508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8" descr="935240504b93d3b21badb4bcbf0ea7fb"/>
          <p:cNvPicPr>
            <a:picLocks noChangeAspect="1"/>
          </p:cNvPicPr>
          <p:nvPr/>
        </p:nvPicPr>
        <p:blipFill>
          <a:blip r:embed="rId3"/>
          <a:srcRect l="69613" t="53680" r="-4910"/>
          <a:stretch>
            <a:fillRect/>
          </a:stretch>
        </p:blipFill>
        <p:spPr>
          <a:xfrm>
            <a:off x="6885305" y="1307465"/>
            <a:ext cx="775970" cy="1050925"/>
          </a:xfrm>
          <a:prstGeom prst="rect">
            <a:avLst/>
          </a:prstGeom>
        </p:spPr>
      </p:pic>
      <p:pic>
        <p:nvPicPr>
          <p:cNvPr id="11" name="图片 8" descr="935240504b93d3b21badb4bcbf0ea7fb"/>
          <p:cNvPicPr>
            <a:picLocks noChangeAspect="1"/>
          </p:cNvPicPr>
          <p:nvPr/>
        </p:nvPicPr>
        <p:blipFill>
          <a:blip r:embed="rId3"/>
          <a:srcRect l="69613" t="53680" r="-4910"/>
          <a:stretch>
            <a:fillRect/>
          </a:stretch>
        </p:blipFill>
        <p:spPr>
          <a:xfrm>
            <a:off x="4643755" y="2327275"/>
            <a:ext cx="775970" cy="1050925"/>
          </a:xfrm>
          <a:prstGeom prst="rect">
            <a:avLst/>
          </a:prstGeom>
        </p:spPr>
      </p:pic>
      <p:pic>
        <p:nvPicPr>
          <p:cNvPr id="207" name="Picture 11" descr="E:\PPT素材\卡通b0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83" b="57827"/>
          <a:stretch>
            <a:fillRect/>
          </a:stretch>
        </p:blipFill>
        <p:spPr bwMode="auto">
          <a:xfrm>
            <a:off x="8892540" y="2358390"/>
            <a:ext cx="956945" cy="927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E:\PPT素材\卡通b0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83" b="57827"/>
          <a:stretch>
            <a:fillRect/>
          </a:stretch>
        </p:blipFill>
        <p:spPr bwMode="auto">
          <a:xfrm>
            <a:off x="2125345" y="3451860"/>
            <a:ext cx="956945" cy="76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图片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0095" y="3401060"/>
            <a:ext cx="923290" cy="8115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8" descr="935240504b93d3b21badb4bcbf0ea7fb"/>
          <p:cNvPicPr>
            <a:picLocks noChangeAspect="1"/>
          </p:cNvPicPr>
          <p:nvPr/>
        </p:nvPicPr>
        <p:blipFill>
          <a:blip r:embed="rId3"/>
          <a:srcRect l="69613" t="53680" r="-4910"/>
          <a:stretch>
            <a:fillRect/>
          </a:stretch>
        </p:blipFill>
        <p:spPr>
          <a:xfrm>
            <a:off x="2255520" y="4448810"/>
            <a:ext cx="775970" cy="1050925"/>
          </a:xfrm>
          <a:prstGeom prst="rect">
            <a:avLst/>
          </a:prstGeom>
        </p:spPr>
      </p:pic>
      <p:pic>
        <p:nvPicPr>
          <p:cNvPr id="15" name="Picture 11" descr="E:\PPT素材\卡通b0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83" b="57827"/>
          <a:stretch>
            <a:fillRect/>
          </a:stretch>
        </p:blipFill>
        <p:spPr bwMode="auto">
          <a:xfrm>
            <a:off x="2023745" y="5528945"/>
            <a:ext cx="956945" cy="927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0" y="5151755"/>
            <a:ext cx="2476500" cy="1706245"/>
          </a:xfrm>
          <a:prstGeom prst="rect">
            <a:avLst/>
          </a:prstGeom>
        </p:spPr>
      </p:pic>
      <p:pic>
        <p:nvPicPr>
          <p:cNvPr id="16" name="图片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015" y="5645150"/>
            <a:ext cx="1808480" cy="1188720"/>
          </a:xfrm>
          <a:prstGeom prst="rect">
            <a:avLst/>
          </a:prstGeom>
        </p:spPr>
      </p:pic>
      <p:pic>
        <p:nvPicPr>
          <p:cNvPr id="4" name="图形 19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297545" y="3825875"/>
            <a:ext cx="2691765" cy="34080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9" dur="2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1" dur="1" fill="hold"/>
                                        <p:tgtEl>
                                          <p:spTgt spid="1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6" grpId="1" animBg="1"/>
      <p:bldP spid="6" grpId="2" animBg="1"/>
      <p:bldP spid="7" grpId="1" animBg="1"/>
      <p:bldP spid="7" grpId="2" animBg="1"/>
      <p:bldP spid="8" grpId="1" animBg="1"/>
      <p:bldP spid="8" grpId="2" animBg="1"/>
      <p:bldP spid="9" grpId="1" animBg="1"/>
      <p:bldP spid="9" grpId="2" animBg="1"/>
      <p:bldP spid="10" grpId="1" animBg="1"/>
      <p:bldP spid="10" grpId="2" animBg="1"/>
      <p:bldP spid="17" grpId="1" animBg="1"/>
      <p:bldP spid="17" grpId="2" animBg="1"/>
      <p:bldP spid="18" grpId="1" animBg="1"/>
      <p:bldP spid="18" grpId="2" animBg="1"/>
      <p:bldP spid="19" grpId="1" animBg="1"/>
      <p:bldP spid="19" grpId="2" animBg="1"/>
      <p:bldP spid="20" grpId="1" animBg="1"/>
      <p:bldP spid="20" grpId="2" animBg="1"/>
      <p:bldP spid="24" grpId="1" animBg="1"/>
      <p:bldP spid="24" grpId="2" animBg="1"/>
      <p:bldP spid="25" grpId="1" animBg="1"/>
      <p:bldP spid="25" grpId="2" animBg="1"/>
      <p:bldP spid="26" grpId="1" animBg="1"/>
      <p:bldP spid="26" grpId="2" animBg="1"/>
      <p:bldP spid="29" grpId="1" animBg="1"/>
      <p:bldP spid="29" grpId="2" animBg="1"/>
      <p:bldP spid="30" grpId="1" animBg="1"/>
      <p:bldP spid="30" grpId="2" animBg="1"/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>
            <a:fillRect/>
          </a:stretch>
        </p:blipFill>
        <p:spPr>
          <a:xfrm>
            <a:off x="0" y="485140"/>
            <a:ext cx="12192000" cy="6372860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0" y="485140"/>
            <a:ext cx="12192000" cy="637286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>
            <a:fillRect/>
          </a:stretch>
        </p:blipFill>
        <p:spPr>
          <a:xfrm>
            <a:off x="0" y="4254243"/>
            <a:ext cx="2322286" cy="23180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252" y="4120871"/>
            <a:ext cx="2765512" cy="23912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>
            <a:fillRect/>
          </a:stretch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>
            <a:fillRect/>
          </a:stretch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>
            <a:fillRect/>
          </a:stretch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395" y="2094984"/>
            <a:ext cx="1158195" cy="163053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948698" y="2316945"/>
            <a:ext cx="1158195" cy="1630532"/>
          </a:xfrm>
          <a:prstGeom prst="rect">
            <a:avLst/>
          </a:prstGeom>
        </p:spPr>
      </p:pic>
      <p:sp>
        <p:nvSpPr>
          <p:cNvPr id="40" name="椭圆 39"/>
          <p:cNvSpPr/>
          <p:nvPr/>
        </p:nvSpPr>
        <p:spPr>
          <a:xfrm>
            <a:off x="964282" y="1298220"/>
            <a:ext cx="4033722" cy="4033722"/>
          </a:xfrm>
          <a:prstGeom prst="ellipse">
            <a:avLst/>
          </a:prstGeom>
          <a:blipFill dpi="0" rotWithShape="1">
            <a:blip r:embed="rId16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28" y="718912"/>
            <a:ext cx="3567220" cy="4565810"/>
          </a:xfrm>
          <a:prstGeom prst="rect">
            <a:avLst/>
          </a:prstGeom>
        </p:spPr>
      </p:pic>
      <p:sp>
        <p:nvSpPr>
          <p:cNvPr id="48" name="矩形: 圆角 47"/>
          <p:cNvSpPr/>
          <p:nvPr/>
        </p:nvSpPr>
        <p:spPr>
          <a:xfrm>
            <a:off x="592582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7A4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: 圆角 48"/>
          <p:cNvSpPr/>
          <p:nvPr/>
        </p:nvSpPr>
        <p:spPr>
          <a:xfrm>
            <a:off x="7256145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22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: 圆角 49"/>
          <p:cNvSpPr/>
          <p:nvPr/>
        </p:nvSpPr>
        <p:spPr>
          <a:xfrm>
            <a:off x="858647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EA4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5" name="5c50911e6eb3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914401" y="-451669"/>
            <a:ext cx="609600" cy="609600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AF19CF4-9555-4861-A6C3-0E5C6759EBD7}"/>
              </a:ext>
            </a:extLst>
          </p:cNvPr>
          <p:cNvSpPr/>
          <p:nvPr/>
        </p:nvSpPr>
        <p:spPr>
          <a:xfrm>
            <a:off x="5047508" y="1985010"/>
            <a:ext cx="5729652" cy="1242646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60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THỰC HÀNH</a:t>
            </a:r>
            <a:endParaRPr lang="en-SG" altLang="x-none" sz="60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0"/>
          <p:cNvSpPr txBox="1"/>
          <p:nvPr/>
        </p:nvSpPr>
        <p:spPr>
          <a:xfrm>
            <a:off x="507683" y="612140"/>
            <a:ext cx="11176000" cy="402739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r>
              <a:rPr lang="en-US" alt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</a:t>
            </a:r>
            <a:r>
              <a:rPr lang="en-US" altLang="en-US" sz="3200" b="1" dirty="0">
                <a:solidFill>
                  <a:srgbClr val="0070C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à</a:t>
            </a:r>
            <a:r>
              <a:rPr lang="en-US" alt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i 1: Tính nhẩm:</a:t>
            </a:r>
            <a:endParaRPr lang="en-US" altLang="en-US" sz="3200" b="1" dirty="0">
              <a:solidFill>
                <a:srgbClr val="0070C0"/>
              </a:solidFill>
              <a:latin typeface="UTM Avo" panose="0204060305050602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436519"/>
            <a:ext cx="12192000" cy="45777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0" name="Picture 12" descr="E:\PPT素材\卡通b11.png"/>
          <p:cNvPicPr>
            <a:picLocks noGrp="1" noChangeAspect="1" noChangeArrowheads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3925" y="190500"/>
            <a:ext cx="1108075" cy="13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0" name="Picture 11" descr="E:\PPT素材\卡通b0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361315"/>
            <a:ext cx="2583815" cy="1453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theme/theme1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327</Words>
  <Application>Microsoft Office PowerPoint</Application>
  <PresentationFormat>Widescreen</PresentationFormat>
  <Paragraphs>124</Paragraphs>
  <Slides>24</Slides>
  <Notes>5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Calibri</vt:lpstr>
      <vt:lpstr>UTM Avo</vt:lpstr>
      <vt:lpstr>Arial</vt:lpstr>
      <vt:lpstr>Green Color</vt:lpstr>
      <vt:lpstr>Tuần 7 Bài 17: Phép cộng trong phạm vi 6      (tiếp theo) – Tiết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57</cp:revision>
  <dcterms:created xsi:type="dcterms:W3CDTF">2021-11-01T08:16:00Z</dcterms:created>
  <dcterms:modified xsi:type="dcterms:W3CDTF">2025-10-16T08:27:39Z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51CF13D98E464049B0BC2D64141A099E</vt:lpwstr>
  </property>
  <property fmtid="{D5CDD505-2E9C-101B-9397-08002B2CF9AE}" pid="3" name="KSOProductBuildVer">
    <vt:lpwstr>1033-11.2.0.10382</vt:lpwstr>
  </property>
</Properties>
</file>