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sldIdLst>
    <p:sldId id="257" r:id="rId2"/>
    <p:sldId id="258" r:id="rId3"/>
    <p:sldId id="281" r:id="rId4"/>
    <p:sldId id="283" r:id="rId5"/>
    <p:sldId id="280" r:id="rId6"/>
    <p:sldId id="275" r:id="rId7"/>
    <p:sldId id="261" r:id="rId8"/>
    <p:sldId id="262" r:id="rId9"/>
    <p:sldId id="273" r:id="rId10"/>
    <p:sldId id="287" r:id="rId11"/>
    <p:sldId id="288" r:id="rId12"/>
    <p:sldId id="289" r:id="rId13"/>
    <p:sldId id="264" r:id="rId14"/>
    <p:sldId id="286" r:id="rId15"/>
    <p:sldId id="278" r:id="rId16"/>
    <p:sldId id="290" r:id="rId17"/>
  </p:sldIdLst>
  <p:sldSz cx="9144000" cy="6858000" type="screen4x3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31BE"/>
    <a:srgbClr val="ECB2CB"/>
    <a:srgbClr val="E9A5C2"/>
    <a:srgbClr val="008A3E"/>
    <a:srgbClr val="E183AB"/>
    <a:srgbClr val="FFFF66"/>
    <a:srgbClr val="FFCD2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828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882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OANH\2021%20-%202022\H&#7891;%20s&#243;%20chuy&#234;n%20m&#244;n\gi&#225;o%20&#225;n\GA%20%20d&#7841;y%20ti%20vi\Video%20tap%20viet%20SGK\video%20b,%20be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79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29037" y="4571198"/>
            <a:ext cx="3017060" cy="259160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737567" y="1297144"/>
            <a:ext cx="1167507" cy="1048433"/>
            <a:chOff x="2341807" y="722423"/>
            <a:chExt cx="1167507" cy="1048431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2341807" y="1001415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1</a:t>
              </a:r>
              <a:endParaRPr lang="es-ES" sz="28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5945932" y="4800600"/>
            <a:ext cx="2412706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_tradnl" sz="5400" b="1">
                <a:latin typeface=".VnAvant" pitchFamily="34" charset="0"/>
              </a:rPr>
              <a:t>la – l¸</a:t>
            </a:r>
            <a:endParaRPr lang="es-ES" sz="5400" b="1" dirty="0">
              <a:latin typeface=".VnAvant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26057" y="3144334"/>
            <a:ext cx="1167507" cy="1048433"/>
            <a:chOff x="5632842" y="2105111"/>
            <a:chExt cx="1167507" cy="1048431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707024" y="2105111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5632842" y="2384103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2</a:t>
              </a:r>
              <a:endParaRPr lang="es-ES" sz="28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53078" y="2839195"/>
            <a:ext cx="1167507" cy="1048433"/>
            <a:chOff x="1559230" y="2459387"/>
            <a:chExt cx="1167507" cy="1048431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3</a:t>
              </a:r>
              <a:endParaRPr lang="es-ES" sz="28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04495" y="1436640"/>
            <a:ext cx="1167507" cy="1048433"/>
            <a:chOff x="1559230" y="2459387"/>
            <a:chExt cx="1167507" cy="1048431"/>
          </a:xfrm>
        </p:grpSpPr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4</a:t>
              </a:r>
              <a:endParaRPr lang="es-ES" sz="28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32734" y="2380906"/>
            <a:ext cx="1167507" cy="1048433"/>
            <a:chOff x="1559230" y="2459387"/>
            <a:chExt cx="1167507" cy="1048431"/>
          </a:xfrm>
        </p:grpSpPr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5</a:t>
              </a:r>
              <a:endParaRPr lang="es-ES" sz="2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24997" y="2380906"/>
            <a:ext cx="1167507" cy="1048433"/>
            <a:chOff x="1559230" y="2459387"/>
            <a:chExt cx="1167507" cy="1048431"/>
          </a:xfrm>
        </p:grpSpPr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6</a:t>
              </a:r>
              <a:endParaRPr lang="es-ES" sz="2800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5962403" y="4817074"/>
            <a:ext cx="2412706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_tradnl" sz="5400" b="1">
                <a:latin typeface=".VnAvant" pitchFamily="34" charset="0"/>
              </a:rPr>
              <a:t>lå «</a:t>
            </a:r>
            <a:endParaRPr lang="es-ES" sz="5400" b="1" dirty="0">
              <a:latin typeface=".VnAvant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867527" y="2017654"/>
            <a:ext cx="990599" cy="1026962"/>
          </a:xfrm>
          <a:prstGeom prst="ellipse">
            <a:avLst/>
          </a:prstGeom>
          <a:solidFill>
            <a:srgbClr val="FFC000"/>
          </a:solidFill>
          <a:ln>
            <a:solidFill>
              <a:srgbClr val="F4A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5966521" y="4808833"/>
            <a:ext cx="2412706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_tradnl" sz="5400" b="1">
                <a:latin typeface=".VnAvant" pitchFamily="34" charset="0"/>
              </a:rPr>
              <a:t>le le</a:t>
            </a:r>
            <a:endParaRPr lang="es-ES" sz="5400" b="1" dirty="0">
              <a:latin typeface=".VnAvant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5751359" y="4812949"/>
            <a:ext cx="2804983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_tradnl" sz="5400" b="1">
                <a:latin typeface=".VnAvant" pitchFamily="34" charset="0"/>
              </a:rPr>
              <a:t>dª - dÕ</a:t>
            </a:r>
            <a:endParaRPr lang="es-ES" sz="5400" b="1" dirty="0">
              <a:latin typeface=".VnAvant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5749793" y="4817074"/>
            <a:ext cx="2804983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_tradnl" sz="5400" b="1">
                <a:latin typeface=".VnAvant" pitchFamily="34" charset="0"/>
              </a:rPr>
              <a:t>®ª - lä</a:t>
            </a:r>
            <a:endParaRPr lang="es-ES" sz="5400" b="1" dirty="0">
              <a:latin typeface=".VnAvant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5766266" y="4821189"/>
            <a:ext cx="2804983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_tradnl" sz="5400" b="1">
                <a:latin typeface=".VnAvant" pitchFamily="34" charset="0"/>
              </a:rPr>
              <a:t>lª la</a:t>
            </a:r>
            <a:endParaRPr lang="es-ES" sz="5400" b="1" dirty="0"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76400" y="152400"/>
            <a:ext cx="55626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KiÓm tra bµi cò</a:t>
            </a:r>
            <a:endParaRPr lang="en-US" sz="400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2" name="Tieng-tinh-tinh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452563" y="498495"/>
            <a:ext cx="487363" cy="487363"/>
          </a:xfrm>
          <a:prstGeom prst="rect">
            <a:avLst/>
          </a:prstGeom>
        </p:spPr>
      </p:pic>
      <p:pic>
        <p:nvPicPr>
          <p:cNvPr id="33" name="Tieng-tinh-tinh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452564" y="1192958"/>
            <a:ext cx="487363" cy="487363"/>
          </a:xfrm>
          <a:prstGeom prst="rect">
            <a:avLst/>
          </a:prstGeom>
        </p:spPr>
      </p:pic>
      <p:pic>
        <p:nvPicPr>
          <p:cNvPr id="34" name="Tieng-tinh-tinh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452565" y="1717175"/>
            <a:ext cx="487363" cy="487363"/>
          </a:xfrm>
          <a:prstGeom prst="rect">
            <a:avLst/>
          </a:prstGeom>
        </p:spPr>
      </p:pic>
      <p:pic>
        <p:nvPicPr>
          <p:cNvPr id="35" name="Tieng-tinh-tinh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543691" y="2187435"/>
            <a:ext cx="487363" cy="487363"/>
          </a:xfrm>
          <a:prstGeom prst="rect">
            <a:avLst/>
          </a:prstGeom>
        </p:spPr>
      </p:pic>
      <p:pic>
        <p:nvPicPr>
          <p:cNvPr id="36" name="Tieng-tinh-tinh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574013" y="2674798"/>
            <a:ext cx="487363" cy="487363"/>
          </a:xfrm>
          <a:prstGeom prst="rect">
            <a:avLst/>
          </a:prstGeom>
        </p:spPr>
      </p:pic>
      <p:pic>
        <p:nvPicPr>
          <p:cNvPr id="37" name="Tieng-tinh-tinh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574013" y="31670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653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3217 L -0.06215 0.5405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2863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342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23906 0.2650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" y="1324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4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-0.01285 0.2986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1493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3422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1921 L -0.27778 0.5060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2" y="2625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342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9758E-6 -3.7037E-6 L -0.05883 0.3851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2" y="1925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342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139 L -0.28993 0.37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7" y="1881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342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video>
            <p:vide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video>
            <p:vide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video>
            <p:vide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video>
            <p:vide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video>
          </p:childTnLst>
        </p:cTn>
      </p:par>
    </p:tnLst>
    <p:bldLst>
      <p:bldP spid="10" grpId="0" animBg="1"/>
      <p:bldP spid="10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tranh 1 - o bo 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5867400" y="6553200"/>
            <a:ext cx="1219200" cy="1588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391400" y="6629400"/>
            <a:ext cx="1219200" cy="1588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tranh 2 - o bo 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057400" y="6400800"/>
            <a:ext cx="1219200" cy="1588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429000" y="6477000"/>
            <a:ext cx="1219200" cy="1588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96000" y="6400800"/>
            <a:ext cx="1219200" cy="1588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tranh 3 - o bo 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28600" y="5791200"/>
            <a:ext cx="1219200" cy="1588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057400" y="5867400"/>
            <a:ext cx="1219200" cy="1588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239000" y="5867400"/>
            <a:ext cx="1371600" cy="1588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57400" y="5810071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.VnAvant" pitchFamily="34" charset="0"/>
              </a:rPr>
              <a:t>Bª be </a:t>
            </a:r>
            <a:r>
              <a:rPr lang="en-US" sz="7200" dirty="0" err="1" smtClean="0">
                <a:latin typeface=".VnAvant" pitchFamily="34" charset="0"/>
              </a:rPr>
              <a:t>be</a:t>
            </a:r>
            <a:endParaRPr lang="en-US" sz="7200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960"/>
            <a:ext cx="9144000" cy="6806079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0" y="2895600"/>
            <a:ext cx="304800" cy="3048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1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5486400" y="2971800"/>
            <a:ext cx="304800" cy="3048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Cloud 5"/>
          <p:cNvSpPr/>
          <p:nvPr/>
        </p:nvSpPr>
        <p:spPr>
          <a:xfrm>
            <a:off x="1371600" y="5867400"/>
            <a:ext cx="304800" cy="3048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3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4800600" y="5867400"/>
            <a:ext cx="304800" cy="3048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4</a:t>
            </a:r>
            <a:endParaRPr lang="en-US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55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b, b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080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8" t="84157" r="28051" b="5650"/>
          <a:stretch/>
        </p:blipFill>
        <p:spPr>
          <a:xfrm>
            <a:off x="0" y="1524000"/>
            <a:ext cx="9144000" cy="3200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4777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14258"/>
            <a:ext cx="4724400" cy="3343742"/>
          </a:xfrm>
          <a:prstGeom prst="rect">
            <a:avLst/>
          </a:prstGeom>
          <a:noFill/>
        </p:spPr>
      </p:pic>
      <p:pic>
        <p:nvPicPr>
          <p:cNvPr id="4099" name="Picture 3" descr="D: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1" y="0"/>
            <a:ext cx="4419600" cy="6858000"/>
          </a:xfrm>
          <a:prstGeom prst="rect">
            <a:avLst/>
          </a:prstGeom>
          <a:noFill/>
        </p:spPr>
      </p:pic>
      <p:pic>
        <p:nvPicPr>
          <p:cNvPr id="4100" name="Picture 4" descr="D:\Desktop\Untitl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8006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391" y="2286000"/>
            <a:ext cx="9166391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95800"/>
            <a:ext cx="9144000" cy="235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814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243"/>
          <a:stretch/>
        </p:blipFill>
        <p:spPr>
          <a:xfrm>
            <a:off x="0" y="0"/>
            <a:ext cx="5638800" cy="68580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315200" y="3442060"/>
            <a:ext cx="1828800" cy="13454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008000"/>
                </a:solidFill>
                <a:latin typeface=".VnAvant" pitchFamily="34" charset="0"/>
              </a:rPr>
              <a:t>ª</a:t>
            </a:r>
            <a:endParaRPr lang="en-US" sz="8800" b="1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67401" y="1600200"/>
            <a:ext cx="3276600" cy="176401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chemeClr val="tx1"/>
                </a:solidFill>
                <a:latin typeface=".VnAvant" pitchFamily="34" charset="0"/>
              </a:rPr>
              <a:t>bª</a:t>
            </a:r>
            <a:endParaRPr lang="en-US" sz="138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43600" y="3429000"/>
            <a:ext cx="1360280" cy="14369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270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4" t="5711" r="881" b="15240"/>
          <a:stretch/>
        </p:blipFill>
        <p:spPr>
          <a:xfrm>
            <a:off x="0" y="0"/>
            <a:ext cx="55626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91400" y="3276600"/>
            <a:ext cx="1752601" cy="13454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008000"/>
                </a:solidFill>
                <a:latin typeface=".VnAvant" pitchFamily="34" charset="0"/>
              </a:rPr>
              <a:t>Ô</a:t>
            </a:r>
            <a:endParaRPr lang="en-US" sz="8800" b="1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77990" y="1447800"/>
            <a:ext cx="3476897" cy="176401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solidFill>
                  <a:schemeClr val="tx1"/>
                </a:solidFill>
                <a:latin typeface=".VnAvant" pitchFamily="34" charset="0"/>
              </a:rPr>
              <a:t>bÔ</a:t>
            </a:r>
            <a:endParaRPr lang="en-US" sz="115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8800" y="3200400"/>
            <a:ext cx="1752600" cy="14369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61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243"/>
          <a:stretch/>
        </p:blipFill>
        <p:spPr>
          <a:xfrm>
            <a:off x="0" y="0"/>
            <a:ext cx="4648200" cy="5638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43000" y="5456881"/>
            <a:ext cx="1905000" cy="147731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000" dirty="0">
                <a:solidFill>
                  <a:srgbClr val="008000"/>
                </a:solidFill>
                <a:latin typeface=".VnAvant" pitchFamily="34" charset="0"/>
              </a:rPr>
              <a:t>b</a:t>
            </a:r>
            <a:r>
              <a:rPr lang="en-US" sz="9000" dirty="0">
                <a:latin typeface=".VnAvant" pitchFamily="34" charset="0"/>
              </a:rPr>
              <a:t>ª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4" t="5711" r="881" b="15240"/>
          <a:stretch/>
        </p:blipFill>
        <p:spPr>
          <a:xfrm>
            <a:off x="4953001" y="0"/>
            <a:ext cx="4191000" cy="5486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62600" y="5418843"/>
            <a:ext cx="1905000" cy="147731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000">
                <a:solidFill>
                  <a:srgbClr val="008000"/>
                </a:solidFill>
                <a:latin typeface=".VnAvant" pitchFamily="34" charset="0"/>
              </a:rPr>
              <a:t>b</a:t>
            </a:r>
            <a:r>
              <a:rPr lang="en-US" sz="9000">
                <a:latin typeface=".VnAvant" pitchFamily="34" charset="0"/>
              </a:rPr>
              <a:t>Ô</a:t>
            </a:r>
          </a:p>
        </p:txBody>
      </p:sp>
    </p:spTree>
    <p:extLst>
      <p:ext uri="{BB962C8B-B14F-4D97-AF65-F5344CB8AC3E}">
        <p14:creationId xmlns:p14="http://schemas.microsoft.com/office/powerpoint/2010/main" xmlns="" val="17988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283661"/>
            <a:ext cx="5486400" cy="604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770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632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58674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2.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nµo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©m </a:t>
            </a:r>
            <a:r>
              <a:rPr lang="en-US" sz="4000" dirty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0" y="2667000"/>
            <a:ext cx="1219200" cy="609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 flipV="1">
            <a:off x="5257800" y="2438400"/>
            <a:ext cx="1210492" cy="914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81600" y="3962400"/>
            <a:ext cx="1143000" cy="685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962400" y="4572000"/>
            <a:ext cx="990600" cy="228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 flipV="1">
            <a:off x="2286000" y="3581400"/>
            <a:ext cx="1524000" cy="762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4047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96"/>
          <a:stretch/>
        </p:blipFill>
        <p:spPr>
          <a:xfrm>
            <a:off x="0" y="685800"/>
            <a:ext cx="9144000" cy="617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7445447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3.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nµo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thanh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4000" dirty="0">
                <a:solidFill>
                  <a:srgbClr val="FF0000"/>
                </a:solidFill>
                <a:latin typeface=".VnAvant" pitchFamily="34" charset="0"/>
              </a:rPr>
              <a:t>·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981200" y="2362200"/>
            <a:ext cx="1600200" cy="304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953000" y="1981200"/>
            <a:ext cx="1447800" cy="152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48200" y="2590800"/>
            <a:ext cx="1905000" cy="838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3619500" y="3314700"/>
            <a:ext cx="2057400" cy="762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2286000" y="2590800"/>
            <a:ext cx="1600200" cy="1371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6701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00" y="278267"/>
            <a:ext cx="8991599" cy="6537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228600"/>
            <a:ext cx="3810000" cy="707878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b="1">
                <a:solidFill>
                  <a:srgbClr val="DF31BE"/>
                </a:solidFill>
                <a:latin typeface=".VnAvantH" pitchFamily="34" charset="0"/>
              </a:rPr>
              <a:t>ë</a:t>
            </a:r>
            <a:r>
              <a:rPr lang="en-US" sz="4000" b="1" smtClean="0">
                <a:solidFill>
                  <a:srgbClr val="DF31BE"/>
                </a:solidFill>
                <a:latin typeface=".VnAvantH" pitchFamily="34" charset="0"/>
              </a:rPr>
              <a:t> </a:t>
            </a:r>
            <a:r>
              <a:rPr lang="en-US" sz="4000" b="1" smtClean="0">
                <a:solidFill>
                  <a:srgbClr val="DF31BE"/>
                </a:solidFill>
                <a:latin typeface=".VnAvant" pitchFamily="34" charset="0"/>
              </a:rPr>
              <a:t>bê ®ª</a:t>
            </a:r>
            <a:endParaRPr lang="en-US" sz="4000" b="1">
              <a:solidFill>
                <a:srgbClr val="DF31BE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3500" y="3242111"/>
            <a:ext cx="4102100" cy="615545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400" b="1" smtClean="0">
                <a:latin typeface=".VnAvantH" pitchFamily="34" charset="0"/>
              </a:rPr>
              <a:t>D</a:t>
            </a:r>
            <a:r>
              <a:rPr lang="en-US" sz="3400" b="1" smtClean="0">
                <a:latin typeface=".VnAvant" pitchFamily="34" charset="0"/>
              </a:rPr>
              <a:t>ª la cµ ­ë bê ®ª.</a:t>
            </a:r>
            <a:endParaRPr lang="en-US" sz="3400" b="1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4300" y="3242111"/>
            <a:ext cx="4102100" cy="615545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400" b="1" smtClean="0">
                <a:latin typeface=".VnAvantH" pitchFamily="34" charset="0"/>
              </a:rPr>
              <a:t>B</a:t>
            </a:r>
            <a:r>
              <a:rPr lang="en-US" sz="3400" b="1" smtClean="0">
                <a:latin typeface=".VnAvant" pitchFamily="34" charset="0"/>
              </a:rPr>
              <a:t>ê ®ª cã dÕ.</a:t>
            </a:r>
            <a:endParaRPr lang="en-US" sz="3400" b="1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500" y="6278221"/>
            <a:ext cx="8216900" cy="615545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400" b="1" smtClean="0">
                <a:latin typeface=".VnAvantH" pitchFamily="34" charset="0"/>
              </a:rPr>
              <a:t>B</a:t>
            </a:r>
            <a:r>
              <a:rPr lang="en-US" sz="3400" b="1" smtClean="0">
                <a:latin typeface=".VnAvant" pitchFamily="34" charset="0"/>
              </a:rPr>
              <a:t>ê ®ª cã c¶ bª. Bª be be. </a:t>
            </a:r>
            <a:endParaRPr lang="en-US" sz="3400" b="1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7158" y="228600"/>
            <a:ext cx="3810000" cy="70787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bê ®ª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493295" y="3252067"/>
            <a:ext cx="3810000" cy="61554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400" b="1">
                <a:solidFill>
                  <a:srgbClr val="FF0000"/>
                </a:solidFill>
                <a:latin typeface=".VnAvant" pitchFamily="34" charset="0"/>
              </a:rPr>
              <a:t>l</a:t>
            </a:r>
            <a:r>
              <a:rPr lang="en-US" sz="3400" b="1" smtClean="0">
                <a:solidFill>
                  <a:srgbClr val="FF0000"/>
                </a:solidFill>
                <a:latin typeface=".VnAvant" pitchFamily="34" charset="0"/>
              </a:rPr>
              <a:t>a cµ</a:t>
            </a:r>
            <a:endParaRPr lang="en-US" sz="34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3252067"/>
            <a:ext cx="3810000" cy="61554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400" b="1" smtClean="0">
                <a:solidFill>
                  <a:srgbClr val="FF0000"/>
                </a:solidFill>
                <a:latin typeface=".VnAvant" pitchFamily="34" charset="0"/>
              </a:rPr>
              <a:t>cã dÕ</a:t>
            </a:r>
            <a:endParaRPr lang="en-US" sz="34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6290111"/>
            <a:ext cx="3810000" cy="61554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400" b="1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3400" b="1" smtClean="0">
                <a:solidFill>
                  <a:srgbClr val="FF0000"/>
                </a:solidFill>
                <a:latin typeface=".VnAvant" pitchFamily="34" charset="0"/>
              </a:rPr>
              <a:t>ã c¶ bª</a:t>
            </a:r>
            <a:endParaRPr lang="en-US" sz="34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29220" y="6290111"/>
            <a:ext cx="3810000" cy="61554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400" b="1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3400" b="1" smtClean="0">
                <a:solidFill>
                  <a:srgbClr val="FF0000"/>
                </a:solidFill>
                <a:latin typeface=".VnAvant" pitchFamily="34" charset="0"/>
              </a:rPr>
              <a:t>e be</a:t>
            </a:r>
            <a:endParaRPr lang="en-US" sz="34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00" y="0"/>
            <a:ext cx="24130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320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4. TËp ®äc</a:t>
            </a:r>
            <a:endParaRPr lang="en-US" sz="320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36478"/>
            <a:ext cx="9160660" cy="587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581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1340</TotalTime>
  <Words>108</Words>
  <Application>Microsoft Office PowerPoint</Application>
  <PresentationFormat>On-screen Show (4:3)</PresentationFormat>
  <Paragraphs>38</Paragraphs>
  <Slides>16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TT</cp:lastModifiedBy>
  <cp:revision>37</cp:revision>
  <dcterms:created xsi:type="dcterms:W3CDTF">2020-05-18T12:48:51Z</dcterms:created>
  <dcterms:modified xsi:type="dcterms:W3CDTF">2021-10-03T04:45:52Z</dcterms:modified>
</cp:coreProperties>
</file>